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snapToGrid="0">
      <p:cViewPr varScale="1">
        <p:scale>
          <a:sx n="87" d="100"/>
          <a:sy n="87" d="100"/>
        </p:scale>
        <p:origin x="60" y="5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3/4/2017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3/4/2017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3/4/2017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someschool.edu/"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www.someschool.edu&#20256;&#32473;dn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94712" y="1185062"/>
            <a:ext cx="7088429" cy="905300"/>
          </a:xfrm>
        </p:spPr>
        <p:txBody>
          <a:bodyPr/>
          <a:lstStyle/>
          <a:p>
            <a:r>
              <a:rPr lang="zh-CN" altLang="en-US" sz="3200" dirty="0"/>
              <a:t>后端基础：</a:t>
            </a:r>
            <a:r>
              <a:rPr lang="en-US" altLang="zh-CN" sz="3200" dirty="0"/>
              <a:t>HTTP</a:t>
            </a:r>
            <a:r>
              <a:rPr lang="zh-CN" altLang="en-US" sz="3200" dirty="0"/>
              <a:t>介绍及基本工作原理</a:t>
            </a:r>
          </a:p>
        </p:txBody>
      </p:sp>
      <p:sp>
        <p:nvSpPr>
          <p:cNvPr id="4" name="文本框 3"/>
          <p:cNvSpPr txBox="1"/>
          <p:nvPr/>
        </p:nvSpPr>
        <p:spPr>
          <a:xfrm>
            <a:off x="2823667" y="3964838"/>
            <a:ext cx="5062118" cy="830997"/>
          </a:xfrm>
          <a:prstGeom prst="rect">
            <a:avLst/>
          </a:prstGeom>
          <a:noFill/>
        </p:spPr>
        <p:txBody>
          <a:bodyPr wrap="square" rtlCol="0">
            <a:spAutoFit/>
          </a:bodyPr>
          <a:lstStyle/>
          <a:p>
            <a:r>
              <a:rPr lang="zh-CN" altLang="en-US" sz="2400" dirty="0"/>
              <a:t>黄志豪 </a:t>
            </a:r>
            <a:r>
              <a:rPr lang="en-US" altLang="zh-CN" sz="2400" dirty="0"/>
              <a:t>14</a:t>
            </a:r>
            <a:r>
              <a:rPr lang="zh-CN" altLang="en-US" sz="2400" dirty="0"/>
              <a:t>级计算机科学与技术</a:t>
            </a:r>
            <a:endParaRPr lang="en-US" altLang="zh-CN" sz="2400" dirty="0"/>
          </a:p>
          <a:p>
            <a:r>
              <a:rPr lang="en-US" altLang="zh-CN" sz="2400" dirty="0"/>
              <a:t>    huangzhihaoyx@163.com</a:t>
            </a:r>
            <a:endParaRPr lang="zh-CN" altLang="en-US" sz="2400" dirty="0"/>
          </a:p>
        </p:txBody>
      </p:sp>
    </p:spTree>
    <p:extLst>
      <p:ext uri="{BB962C8B-B14F-4D97-AF65-F5344CB8AC3E}">
        <p14:creationId xmlns:p14="http://schemas.microsoft.com/office/powerpoint/2010/main" val="3360441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975" y="134112"/>
            <a:ext cx="2768125" cy="590093"/>
          </a:xfrm>
        </p:spPr>
        <p:txBody>
          <a:bodyPr>
            <a:normAutofit/>
          </a:bodyPr>
          <a:lstStyle/>
          <a:p>
            <a:r>
              <a:rPr lang="en-US" altLang="zh-CN" sz="2400" dirty="0"/>
              <a:t>HTTP</a:t>
            </a:r>
            <a:r>
              <a:rPr lang="zh-CN" altLang="en-US" sz="2400" dirty="0"/>
              <a:t>请求报文</a:t>
            </a:r>
          </a:p>
        </p:txBody>
      </p:sp>
      <p:sp>
        <p:nvSpPr>
          <p:cNvPr id="3" name="文本框 2"/>
          <p:cNvSpPr txBox="1"/>
          <p:nvPr/>
        </p:nvSpPr>
        <p:spPr>
          <a:xfrm>
            <a:off x="552976" y="863193"/>
            <a:ext cx="2223821" cy="369332"/>
          </a:xfrm>
          <a:prstGeom prst="rect">
            <a:avLst/>
          </a:prstGeom>
          <a:noFill/>
        </p:spPr>
        <p:txBody>
          <a:bodyPr wrap="square" rtlCol="0">
            <a:spAutoFit/>
          </a:bodyPr>
          <a:lstStyle/>
          <a:p>
            <a:r>
              <a:rPr lang="en-US" altLang="zh-CN" dirty="0"/>
              <a:t>HTTP</a:t>
            </a:r>
            <a:r>
              <a:rPr lang="zh-CN" altLang="en-US" dirty="0"/>
              <a:t>请求报文：</a:t>
            </a:r>
          </a:p>
        </p:txBody>
      </p:sp>
      <p:sp>
        <p:nvSpPr>
          <p:cNvPr id="4" name="文本框 3"/>
          <p:cNvSpPr txBox="1"/>
          <p:nvPr/>
        </p:nvSpPr>
        <p:spPr>
          <a:xfrm>
            <a:off x="552976" y="1587399"/>
            <a:ext cx="5720487" cy="1477328"/>
          </a:xfrm>
          <a:prstGeom prst="rect">
            <a:avLst/>
          </a:prstGeom>
          <a:noFill/>
        </p:spPr>
        <p:txBody>
          <a:bodyPr wrap="square" rtlCol="0">
            <a:spAutoFit/>
          </a:bodyPr>
          <a:lstStyle/>
          <a:p>
            <a:r>
              <a:rPr lang="en-US" altLang="zh-CN" dirty="0"/>
              <a:t>GET /</a:t>
            </a:r>
            <a:r>
              <a:rPr lang="en-US" altLang="zh-CN" dirty="0" err="1"/>
              <a:t>somedir</a:t>
            </a:r>
            <a:r>
              <a:rPr lang="en-US" altLang="zh-CN" dirty="0"/>
              <a:t>/page.html HTTP/1.1</a:t>
            </a:r>
          </a:p>
          <a:p>
            <a:r>
              <a:rPr lang="en-US" altLang="zh-CN" dirty="0"/>
              <a:t>Host: </a:t>
            </a:r>
            <a:r>
              <a:rPr lang="en-US" altLang="zh-CN" dirty="0">
                <a:hlinkClick r:id="rId2"/>
              </a:rPr>
              <a:t>www.someschool.edu</a:t>
            </a:r>
            <a:endParaRPr lang="en-US" altLang="zh-CN" dirty="0"/>
          </a:p>
          <a:p>
            <a:r>
              <a:rPr lang="en-US" altLang="zh-CN" dirty="0"/>
              <a:t>Connection: close</a:t>
            </a:r>
          </a:p>
          <a:p>
            <a:r>
              <a:rPr lang="en-US" altLang="zh-CN" dirty="0"/>
              <a:t>User-agent: Mozilla/5.0</a:t>
            </a:r>
          </a:p>
          <a:p>
            <a:r>
              <a:rPr lang="en-US" altLang="zh-CN" dirty="0"/>
              <a:t>Accept-language: </a:t>
            </a:r>
            <a:r>
              <a:rPr lang="en-US" altLang="zh-CN" dirty="0" err="1"/>
              <a:t>fr</a:t>
            </a:r>
            <a:endParaRPr lang="zh-CN" altLang="en-US" dirty="0"/>
          </a:p>
        </p:txBody>
      </p:sp>
      <p:sp>
        <p:nvSpPr>
          <p:cNvPr id="5" name="文本框 4"/>
          <p:cNvSpPr txBox="1"/>
          <p:nvPr/>
        </p:nvSpPr>
        <p:spPr>
          <a:xfrm>
            <a:off x="552976" y="3562502"/>
            <a:ext cx="6013094" cy="646331"/>
          </a:xfrm>
          <a:prstGeom prst="rect">
            <a:avLst/>
          </a:prstGeom>
          <a:noFill/>
        </p:spPr>
        <p:txBody>
          <a:bodyPr wrap="square" rtlCol="0">
            <a:spAutoFit/>
          </a:bodyPr>
          <a:lstStyle/>
          <a:p>
            <a:r>
              <a:rPr lang="zh-CN" altLang="en-US" dirty="0"/>
              <a:t>第一行为请求行，请求行包括三个字段：方法字段、</a:t>
            </a:r>
            <a:r>
              <a:rPr lang="en-US" altLang="zh-CN" dirty="0"/>
              <a:t>URL</a:t>
            </a:r>
            <a:r>
              <a:rPr lang="zh-CN" altLang="en-US" dirty="0"/>
              <a:t>字段和</a:t>
            </a:r>
            <a:r>
              <a:rPr lang="en-US" altLang="zh-CN" dirty="0"/>
              <a:t>HTTP</a:t>
            </a:r>
            <a:r>
              <a:rPr lang="zh-CN" altLang="en-US" dirty="0"/>
              <a:t>版本字段。除了第一行其他行叫做首部行。</a:t>
            </a:r>
          </a:p>
        </p:txBody>
      </p:sp>
      <p:sp>
        <p:nvSpPr>
          <p:cNvPr id="6" name="文本框 5"/>
          <p:cNvSpPr txBox="1"/>
          <p:nvPr/>
        </p:nvSpPr>
        <p:spPr>
          <a:xfrm>
            <a:off x="552976" y="4706608"/>
            <a:ext cx="7625418" cy="646331"/>
          </a:xfrm>
          <a:prstGeom prst="rect">
            <a:avLst/>
          </a:prstGeom>
          <a:noFill/>
        </p:spPr>
        <p:txBody>
          <a:bodyPr wrap="square" rtlCol="0">
            <a:spAutoFit/>
          </a:bodyPr>
          <a:lstStyle/>
          <a:p>
            <a:r>
              <a:rPr lang="en-US" altLang="zh-CN" dirty="0"/>
              <a:t>Connection</a:t>
            </a:r>
            <a:r>
              <a:rPr lang="zh-CN" altLang="en-US" dirty="0"/>
              <a:t>：</a:t>
            </a:r>
            <a:r>
              <a:rPr lang="en-US" altLang="zh-CN" dirty="0"/>
              <a:t>close </a:t>
            </a:r>
            <a:r>
              <a:rPr lang="zh-CN" altLang="en-US" dirty="0"/>
              <a:t>表示浏览器告诉服务器不希望使用持续连接，即要求服务器发送完被请求的对象就关闭这条连接。</a:t>
            </a:r>
          </a:p>
        </p:txBody>
      </p:sp>
      <p:sp>
        <p:nvSpPr>
          <p:cNvPr id="7" name="文本框 6"/>
          <p:cNvSpPr txBox="1"/>
          <p:nvPr/>
        </p:nvSpPr>
        <p:spPr>
          <a:xfrm>
            <a:off x="552976" y="5720487"/>
            <a:ext cx="7951622" cy="369332"/>
          </a:xfrm>
          <a:prstGeom prst="rect">
            <a:avLst/>
          </a:prstGeom>
          <a:noFill/>
        </p:spPr>
        <p:txBody>
          <a:bodyPr wrap="square" rtlCol="0">
            <a:spAutoFit/>
          </a:bodyPr>
          <a:lstStyle/>
          <a:p>
            <a:r>
              <a:rPr lang="en-US" altLang="zh-CN" dirty="0"/>
              <a:t>User-agent</a:t>
            </a:r>
            <a:r>
              <a:rPr lang="zh-CN" altLang="en-US" dirty="0"/>
              <a:t>：指明用户代理，即向服务器发送请求的浏览器的类型。</a:t>
            </a:r>
          </a:p>
        </p:txBody>
      </p:sp>
    </p:spTree>
    <p:extLst>
      <p:ext uri="{BB962C8B-B14F-4D97-AF65-F5344CB8AC3E}">
        <p14:creationId xmlns:p14="http://schemas.microsoft.com/office/powerpoint/2010/main" val="148933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715" y="243840"/>
            <a:ext cx="2343844" cy="568147"/>
          </a:xfrm>
        </p:spPr>
        <p:txBody>
          <a:bodyPr>
            <a:normAutofit/>
          </a:bodyPr>
          <a:lstStyle/>
          <a:p>
            <a:r>
              <a:rPr lang="en-US" altLang="zh-CN" sz="2400" dirty="0"/>
              <a:t>HTTP</a:t>
            </a:r>
            <a:r>
              <a:rPr lang="zh-CN" altLang="en-US" sz="2400" dirty="0"/>
              <a:t>请求报文</a:t>
            </a:r>
          </a:p>
        </p:txBody>
      </p:sp>
      <p:pic>
        <p:nvPicPr>
          <p:cNvPr id="3" name="图片 2"/>
          <p:cNvPicPr>
            <a:picLocks noChangeAspect="1"/>
          </p:cNvPicPr>
          <p:nvPr/>
        </p:nvPicPr>
        <p:blipFill>
          <a:blip r:embed="rId2"/>
          <a:stretch>
            <a:fillRect/>
          </a:stretch>
        </p:blipFill>
        <p:spPr>
          <a:xfrm>
            <a:off x="523715" y="1532424"/>
            <a:ext cx="8134286" cy="4508158"/>
          </a:xfrm>
          <a:prstGeom prst="rect">
            <a:avLst/>
          </a:prstGeom>
        </p:spPr>
      </p:pic>
    </p:spTree>
    <p:extLst>
      <p:ext uri="{BB962C8B-B14F-4D97-AF65-F5344CB8AC3E}">
        <p14:creationId xmlns:p14="http://schemas.microsoft.com/office/powerpoint/2010/main" val="2770126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9552" y="199948"/>
            <a:ext cx="2416996" cy="560832"/>
          </a:xfrm>
        </p:spPr>
        <p:txBody>
          <a:bodyPr>
            <a:normAutofit/>
          </a:bodyPr>
          <a:lstStyle/>
          <a:p>
            <a:r>
              <a:rPr lang="en-US" altLang="zh-CN" sz="2400" dirty="0"/>
              <a:t>HTTP</a:t>
            </a:r>
            <a:r>
              <a:rPr lang="zh-CN" altLang="en-US" sz="2400" dirty="0"/>
              <a:t>响应报文</a:t>
            </a:r>
          </a:p>
        </p:txBody>
      </p:sp>
      <p:sp>
        <p:nvSpPr>
          <p:cNvPr id="3" name="文本框 2"/>
          <p:cNvSpPr txBox="1"/>
          <p:nvPr/>
        </p:nvSpPr>
        <p:spPr>
          <a:xfrm>
            <a:off x="431597" y="1250899"/>
            <a:ext cx="5961888" cy="2585323"/>
          </a:xfrm>
          <a:prstGeom prst="rect">
            <a:avLst/>
          </a:prstGeom>
          <a:noFill/>
        </p:spPr>
        <p:txBody>
          <a:bodyPr wrap="square" rtlCol="0">
            <a:spAutoFit/>
          </a:bodyPr>
          <a:lstStyle/>
          <a:p>
            <a:r>
              <a:rPr lang="en-US" altLang="zh-CN" dirty="0"/>
              <a:t>HTTP/1.1 200 OK</a:t>
            </a:r>
          </a:p>
          <a:p>
            <a:r>
              <a:rPr lang="en-US" altLang="zh-CN" dirty="0"/>
              <a:t>Connection:</a:t>
            </a:r>
            <a:r>
              <a:rPr lang="zh-CN" altLang="en-US" dirty="0"/>
              <a:t> </a:t>
            </a:r>
            <a:r>
              <a:rPr lang="en-US" altLang="zh-CN" dirty="0"/>
              <a:t>close</a:t>
            </a:r>
          </a:p>
          <a:p>
            <a:r>
              <a:rPr lang="en-US" altLang="zh-CN" dirty="0"/>
              <a:t>Date: Tue, 09 Aug 2011 15:44:04 GMT</a:t>
            </a:r>
          </a:p>
          <a:p>
            <a:r>
              <a:rPr lang="en-US" altLang="zh-CN" dirty="0"/>
              <a:t>Server: Apache/2.2.3 (CentOS)</a:t>
            </a:r>
          </a:p>
          <a:p>
            <a:r>
              <a:rPr lang="en-US" altLang="zh-CN" dirty="0"/>
              <a:t>Last-Modified: Tue, 09 Aug 2011 15:11:03 GMT</a:t>
            </a:r>
          </a:p>
          <a:p>
            <a:r>
              <a:rPr lang="en-US" altLang="zh-CN" dirty="0"/>
              <a:t>Content-Length: 6821</a:t>
            </a:r>
          </a:p>
          <a:p>
            <a:r>
              <a:rPr lang="en-US" altLang="zh-CN" dirty="0"/>
              <a:t>Content-Type: text/html</a:t>
            </a:r>
          </a:p>
          <a:p>
            <a:endParaRPr lang="en-US" altLang="zh-CN" dirty="0"/>
          </a:p>
          <a:p>
            <a:r>
              <a:rPr lang="en-US" altLang="zh-CN" dirty="0"/>
              <a:t>(data </a:t>
            </a:r>
            <a:r>
              <a:rPr lang="en-US" altLang="zh-CN" dirty="0" err="1"/>
              <a:t>data</a:t>
            </a:r>
            <a:r>
              <a:rPr lang="en-US" altLang="zh-CN" dirty="0"/>
              <a:t> </a:t>
            </a:r>
            <a:r>
              <a:rPr lang="en-US" altLang="zh-CN" dirty="0" err="1"/>
              <a:t>data</a:t>
            </a:r>
            <a:r>
              <a:rPr lang="en-US" altLang="zh-CN" dirty="0"/>
              <a:t> </a:t>
            </a:r>
            <a:r>
              <a:rPr lang="en-US" altLang="zh-CN" dirty="0" err="1"/>
              <a:t>data</a:t>
            </a:r>
            <a:r>
              <a:rPr lang="en-US" altLang="zh-CN" dirty="0"/>
              <a:t> </a:t>
            </a:r>
            <a:r>
              <a:rPr lang="en-US" altLang="zh-CN" dirty="0" err="1"/>
              <a:t>data</a:t>
            </a:r>
            <a:r>
              <a:rPr lang="en-US" altLang="zh-CN" dirty="0"/>
              <a:t> </a:t>
            </a:r>
            <a:r>
              <a:rPr lang="en-US" altLang="zh-CN" dirty="0" err="1"/>
              <a:t>data</a:t>
            </a:r>
            <a:r>
              <a:rPr lang="en-US" altLang="zh-CN" dirty="0"/>
              <a:t> …)</a:t>
            </a:r>
            <a:endParaRPr lang="zh-CN" altLang="en-US" dirty="0"/>
          </a:p>
        </p:txBody>
      </p:sp>
      <p:sp>
        <p:nvSpPr>
          <p:cNvPr id="4" name="文本框 3"/>
          <p:cNvSpPr txBox="1"/>
          <p:nvPr/>
        </p:nvSpPr>
        <p:spPr>
          <a:xfrm>
            <a:off x="431596" y="4250131"/>
            <a:ext cx="8639251" cy="2308324"/>
          </a:xfrm>
          <a:prstGeom prst="rect">
            <a:avLst/>
          </a:prstGeom>
          <a:noFill/>
        </p:spPr>
        <p:txBody>
          <a:bodyPr wrap="square" rtlCol="0">
            <a:spAutoFit/>
          </a:bodyPr>
          <a:lstStyle/>
          <a:p>
            <a:r>
              <a:rPr lang="zh-CN" altLang="en-US" dirty="0"/>
              <a:t>第一行为状态行，其中</a:t>
            </a:r>
            <a:r>
              <a:rPr lang="en-US" altLang="zh-CN" dirty="0"/>
              <a:t>200</a:t>
            </a:r>
            <a:r>
              <a:rPr lang="zh-CN" altLang="en-US" dirty="0"/>
              <a:t>为状态码。常见状态码有：</a:t>
            </a:r>
            <a:endParaRPr lang="en-US" altLang="zh-CN" dirty="0"/>
          </a:p>
          <a:p>
            <a:pPr marL="342900" indent="-342900">
              <a:buAutoNum type="arabicPeriod"/>
            </a:pPr>
            <a:r>
              <a:rPr lang="en-US" altLang="zh-CN" dirty="0"/>
              <a:t>200 OK</a:t>
            </a:r>
            <a:r>
              <a:rPr lang="zh-CN" altLang="en-US" dirty="0"/>
              <a:t>：请求成功，信息在返回的响应报文中。</a:t>
            </a:r>
            <a:endParaRPr lang="en-US" altLang="zh-CN" dirty="0"/>
          </a:p>
          <a:p>
            <a:pPr marL="342900" indent="-342900">
              <a:buAutoNum type="arabicPeriod"/>
            </a:pPr>
            <a:r>
              <a:rPr lang="en-US" altLang="zh-CN" dirty="0"/>
              <a:t>301 Moved Permanently</a:t>
            </a:r>
            <a:r>
              <a:rPr lang="zh-CN" altLang="en-US" dirty="0"/>
              <a:t>：请求的对象已经被永久转移了，新的</a:t>
            </a:r>
            <a:r>
              <a:rPr lang="en-US" altLang="zh-CN" dirty="0"/>
              <a:t>URL</a:t>
            </a:r>
            <a:r>
              <a:rPr lang="zh-CN" altLang="en-US" dirty="0"/>
              <a:t>定义在响应报文的</a:t>
            </a:r>
            <a:r>
              <a:rPr lang="en-US" altLang="zh-CN" dirty="0"/>
              <a:t>Location:</a:t>
            </a:r>
            <a:r>
              <a:rPr lang="zh-CN" altLang="en-US" dirty="0"/>
              <a:t> 首部行中。客户软件将自动获取新的</a:t>
            </a:r>
            <a:r>
              <a:rPr lang="en-US" altLang="zh-CN" dirty="0"/>
              <a:t>URL</a:t>
            </a:r>
            <a:r>
              <a:rPr lang="zh-CN" altLang="en-US" dirty="0"/>
              <a:t>。</a:t>
            </a:r>
            <a:endParaRPr lang="en-US" altLang="zh-CN" dirty="0"/>
          </a:p>
          <a:p>
            <a:pPr marL="342900" indent="-342900">
              <a:buAutoNum type="arabicPeriod"/>
            </a:pPr>
            <a:r>
              <a:rPr lang="en-US" altLang="zh-CN" dirty="0"/>
              <a:t>400 Bad Request</a:t>
            </a:r>
            <a:r>
              <a:rPr lang="zh-CN" altLang="en-US" dirty="0"/>
              <a:t>：提示该请求不能被服务器所理解。</a:t>
            </a:r>
            <a:endParaRPr lang="en-US" altLang="zh-CN" dirty="0"/>
          </a:p>
          <a:p>
            <a:pPr marL="342900" indent="-342900">
              <a:buAutoNum type="arabicPeriod"/>
            </a:pPr>
            <a:r>
              <a:rPr lang="en-US" altLang="zh-CN" dirty="0"/>
              <a:t>404 Not Found</a:t>
            </a:r>
            <a:r>
              <a:rPr lang="zh-CN" altLang="en-US" dirty="0"/>
              <a:t>：被请求的文档不在服务器上。</a:t>
            </a:r>
            <a:endParaRPr lang="en-US" altLang="zh-CN" dirty="0"/>
          </a:p>
          <a:p>
            <a:pPr marL="342900" indent="-342900">
              <a:buAutoNum type="arabicPeriod"/>
            </a:pPr>
            <a:r>
              <a:rPr lang="en-US" altLang="zh-CN" dirty="0"/>
              <a:t>505 HTTP Version Not Supported</a:t>
            </a:r>
            <a:r>
              <a:rPr lang="zh-CN" altLang="en-US" dirty="0"/>
              <a:t>：服务器不支持请求报文使用的</a:t>
            </a:r>
            <a:r>
              <a:rPr lang="en-US" altLang="zh-CN" dirty="0"/>
              <a:t>HTTP</a:t>
            </a:r>
            <a:r>
              <a:rPr lang="zh-CN" altLang="en-US" dirty="0"/>
              <a:t>协议的版本。</a:t>
            </a:r>
          </a:p>
        </p:txBody>
      </p:sp>
    </p:spTree>
    <p:extLst>
      <p:ext uri="{BB962C8B-B14F-4D97-AF65-F5344CB8AC3E}">
        <p14:creationId xmlns:p14="http://schemas.microsoft.com/office/powerpoint/2010/main" val="906671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182" y="221895"/>
            <a:ext cx="2592560" cy="546202"/>
          </a:xfrm>
        </p:spPr>
        <p:txBody>
          <a:bodyPr>
            <a:normAutofit/>
          </a:bodyPr>
          <a:lstStyle/>
          <a:p>
            <a:r>
              <a:rPr lang="en-US" altLang="zh-CN" sz="2400" dirty="0"/>
              <a:t>HTTP</a:t>
            </a:r>
            <a:r>
              <a:rPr lang="zh-CN" altLang="en-US" sz="2400" dirty="0"/>
              <a:t>响应报文</a:t>
            </a:r>
          </a:p>
        </p:txBody>
      </p:sp>
      <p:pic>
        <p:nvPicPr>
          <p:cNvPr id="3" name="图片 2"/>
          <p:cNvPicPr>
            <a:picLocks noChangeAspect="1"/>
          </p:cNvPicPr>
          <p:nvPr/>
        </p:nvPicPr>
        <p:blipFill>
          <a:blip r:embed="rId2"/>
          <a:stretch>
            <a:fillRect/>
          </a:stretch>
        </p:blipFill>
        <p:spPr>
          <a:xfrm>
            <a:off x="683491" y="1507709"/>
            <a:ext cx="8107274" cy="4532872"/>
          </a:xfrm>
          <a:prstGeom prst="rect">
            <a:avLst/>
          </a:prstGeom>
        </p:spPr>
      </p:pic>
    </p:spTree>
    <p:extLst>
      <p:ext uri="{BB962C8B-B14F-4D97-AF65-F5344CB8AC3E}">
        <p14:creationId xmlns:p14="http://schemas.microsoft.com/office/powerpoint/2010/main" val="3803851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9085" y="265785"/>
            <a:ext cx="4794436" cy="560832"/>
          </a:xfrm>
        </p:spPr>
        <p:txBody>
          <a:bodyPr>
            <a:normAutofit/>
          </a:bodyPr>
          <a:lstStyle/>
          <a:p>
            <a:r>
              <a:rPr lang="zh-CN" altLang="en-US" sz="2400" dirty="0"/>
              <a:t>用户与服务器的交互：</a:t>
            </a:r>
            <a:r>
              <a:rPr lang="en-US" altLang="zh-CN" sz="2400" dirty="0"/>
              <a:t>cookie</a:t>
            </a:r>
            <a:endParaRPr lang="zh-CN" altLang="en-US" sz="2400" dirty="0"/>
          </a:p>
        </p:txBody>
      </p:sp>
      <p:pic>
        <p:nvPicPr>
          <p:cNvPr id="3" name="图片 2"/>
          <p:cNvPicPr>
            <a:picLocks noChangeAspect="1"/>
          </p:cNvPicPr>
          <p:nvPr/>
        </p:nvPicPr>
        <p:blipFill>
          <a:blip r:embed="rId2"/>
          <a:stretch>
            <a:fillRect/>
          </a:stretch>
        </p:blipFill>
        <p:spPr>
          <a:xfrm>
            <a:off x="1886190" y="1002108"/>
            <a:ext cx="5659661" cy="5340096"/>
          </a:xfrm>
          <a:prstGeom prst="rect">
            <a:avLst/>
          </a:prstGeom>
        </p:spPr>
      </p:pic>
    </p:spTree>
    <p:extLst>
      <p:ext uri="{BB962C8B-B14F-4D97-AF65-F5344CB8AC3E}">
        <p14:creationId xmlns:p14="http://schemas.microsoft.com/office/powerpoint/2010/main" val="4187971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0758" y="258471"/>
            <a:ext cx="1641584" cy="516941"/>
          </a:xfrm>
        </p:spPr>
        <p:txBody>
          <a:bodyPr>
            <a:normAutofit/>
          </a:bodyPr>
          <a:lstStyle/>
          <a:p>
            <a:r>
              <a:rPr lang="en-US" altLang="zh-CN" sz="2400" dirty="0"/>
              <a:t>Web</a:t>
            </a:r>
            <a:r>
              <a:rPr lang="zh-CN" altLang="en-US" sz="2400" dirty="0"/>
              <a:t>缓存</a:t>
            </a:r>
          </a:p>
        </p:txBody>
      </p:sp>
      <p:pic>
        <p:nvPicPr>
          <p:cNvPr id="3" name="图片 2"/>
          <p:cNvPicPr>
            <a:picLocks noChangeAspect="1"/>
          </p:cNvPicPr>
          <p:nvPr/>
        </p:nvPicPr>
        <p:blipFill>
          <a:blip r:embed="rId2"/>
          <a:stretch>
            <a:fillRect/>
          </a:stretch>
        </p:blipFill>
        <p:spPr>
          <a:xfrm>
            <a:off x="1461550" y="1180578"/>
            <a:ext cx="7042549" cy="4710227"/>
          </a:xfrm>
          <a:prstGeom prst="rect">
            <a:avLst/>
          </a:prstGeom>
        </p:spPr>
      </p:pic>
    </p:spTree>
    <p:extLst>
      <p:ext uri="{BB962C8B-B14F-4D97-AF65-F5344CB8AC3E}">
        <p14:creationId xmlns:p14="http://schemas.microsoft.com/office/powerpoint/2010/main" val="400423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236" y="207264"/>
            <a:ext cx="1648900" cy="443789"/>
          </a:xfrm>
        </p:spPr>
        <p:txBody>
          <a:bodyPr>
            <a:normAutofit fontScale="90000"/>
          </a:bodyPr>
          <a:lstStyle/>
          <a:p>
            <a:r>
              <a:rPr lang="en-US" altLang="zh-CN" sz="2400" dirty="0"/>
              <a:t>DNS</a:t>
            </a:r>
            <a:endParaRPr lang="zh-CN" altLang="en-US" sz="2400" dirty="0"/>
          </a:p>
        </p:txBody>
      </p:sp>
      <p:sp>
        <p:nvSpPr>
          <p:cNvPr id="3" name="文本框 2"/>
          <p:cNvSpPr txBox="1"/>
          <p:nvPr/>
        </p:nvSpPr>
        <p:spPr>
          <a:xfrm>
            <a:off x="582236" y="921715"/>
            <a:ext cx="7293255" cy="369332"/>
          </a:xfrm>
          <a:prstGeom prst="rect">
            <a:avLst/>
          </a:prstGeom>
          <a:noFill/>
        </p:spPr>
        <p:txBody>
          <a:bodyPr wrap="square" rtlCol="0">
            <a:spAutoFit/>
          </a:bodyPr>
          <a:lstStyle/>
          <a:p>
            <a:r>
              <a:rPr lang="en-US" altLang="zh-CN" dirty="0"/>
              <a:t>DNS</a:t>
            </a:r>
            <a:r>
              <a:rPr lang="zh-CN" altLang="en-US" dirty="0"/>
              <a:t>：</a:t>
            </a:r>
            <a:r>
              <a:rPr lang="en-US" altLang="zh-CN" dirty="0"/>
              <a:t>Domain Name System</a:t>
            </a:r>
            <a:endParaRPr lang="zh-CN" altLang="en-US" dirty="0"/>
          </a:p>
        </p:txBody>
      </p:sp>
      <p:sp>
        <p:nvSpPr>
          <p:cNvPr id="4" name="文本框 3"/>
          <p:cNvSpPr txBox="1"/>
          <p:nvPr/>
        </p:nvSpPr>
        <p:spPr>
          <a:xfrm>
            <a:off x="582236" y="1770279"/>
            <a:ext cx="6744615" cy="646331"/>
          </a:xfrm>
          <a:prstGeom prst="rect">
            <a:avLst/>
          </a:prstGeom>
          <a:noFill/>
        </p:spPr>
        <p:txBody>
          <a:bodyPr wrap="square" rtlCol="0">
            <a:spAutoFit/>
          </a:bodyPr>
          <a:lstStyle/>
          <a:p>
            <a:r>
              <a:rPr lang="en-US" altLang="zh-CN" dirty="0"/>
              <a:t>DNS</a:t>
            </a:r>
            <a:r>
              <a:rPr lang="zh-CN" altLang="en-US" dirty="0"/>
              <a:t>通常是由其他应用层协议所使用的，如</a:t>
            </a:r>
            <a:r>
              <a:rPr lang="en-US" altLang="zh-CN" dirty="0"/>
              <a:t>HTTP</a:t>
            </a:r>
            <a:r>
              <a:rPr lang="zh-CN" altLang="en-US" dirty="0"/>
              <a:t>。</a:t>
            </a:r>
            <a:endParaRPr lang="en-US" altLang="zh-CN" dirty="0"/>
          </a:p>
          <a:p>
            <a:r>
              <a:rPr lang="en-US" altLang="zh-CN" dirty="0"/>
              <a:t>DNS</a:t>
            </a:r>
            <a:r>
              <a:rPr lang="zh-CN" altLang="en-US" dirty="0"/>
              <a:t>做的就是将用户提供的主机名解析为</a:t>
            </a:r>
            <a:r>
              <a:rPr lang="en-US" altLang="zh-CN" dirty="0"/>
              <a:t>IP</a:t>
            </a:r>
            <a:r>
              <a:rPr lang="zh-CN" altLang="en-US" dirty="0"/>
              <a:t>地址。</a:t>
            </a:r>
          </a:p>
        </p:txBody>
      </p:sp>
      <p:sp>
        <p:nvSpPr>
          <p:cNvPr id="6" name="文本框 5"/>
          <p:cNvSpPr txBox="1"/>
          <p:nvPr/>
        </p:nvSpPr>
        <p:spPr>
          <a:xfrm>
            <a:off x="640758" y="2895842"/>
            <a:ext cx="7376701" cy="369332"/>
          </a:xfrm>
          <a:prstGeom prst="rect">
            <a:avLst/>
          </a:prstGeom>
          <a:noFill/>
        </p:spPr>
        <p:txBody>
          <a:bodyPr wrap="square" rtlCol="0">
            <a:spAutoFit/>
          </a:bodyPr>
          <a:lstStyle/>
          <a:p>
            <a:r>
              <a:rPr lang="zh-CN" altLang="en-US" dirty="0"/>
              <a:t>客户通过浏览器请求</a:t>
            </a:r>
            <a:r>
              <a:rPr lang="en-US" altLang="zh-CN" dirty="0"/>
              <a:t>URL www.someschool.edu/index.html</a:t>
            </a:r>
            <a:endParaRPr lang="zh-CN" altLang="en-US" dirty="0"/>
          </a:p>
        </p:txBody>
      </p:sp>
      <p:sp>
        <p:nvSpPr>
          <p:cNvPr id="7" name="文本框 6"/>
          <p:cNvSpPr txBox="1"/>
          <p:nvPr/>
        </p:nvSpPr>
        <p:spPr>
          <a:xfrm>
            <a:off x="582236" y="3744406"/>
            <a:ext cx="7885787" cy="369332"/>
          </a:xfrm>
          <a:prstGeom prst="rect">
            <a:avLst/>
          </a:prstGeom>
          <a:noFill/>
        </p:spPr>
        <p:txBody>
          <a:bodyPr wrap="square" rtlCol="0">
            <a:spAutoFit/>
          </a:bodyPr>
          <a:lstStyle/>
          <a:p>
            <a:r>
              <a:rPr lang="zh-CN" altLang="en-US" dirty="0"/>
              <a:t>浏览器从</a:t>
            </a:r>
            <a:r>
              <a:rPr lang="en-US" altLang="zh-CN" dirty="0"/>
              <a:t>URL</a:t>
            </a:r>
            <a:r>
              <a:rPr lang="zh-CN" altLang="en-US" dirty="0"/>
              <a:t>中抽出主机名</a:t>
            </a:r>
            <a:r>
              <a:rPr lang="en-US" altLang="zh-CN" dirty="0">
                <a:hlinkClick r:id="rId2"/>
              </a:rPr>
              <a:t>www.someschool.edu </a:t>
            </a:r>
            <a:r>
              <a:rPr lang="zh-CN" altLang="en-US" dirty="0">
                <a:hlinkClick r:id="rId2"/>
              </a:rPr>
              <a:t>传给</a:t>
            </a:r>
            <a:r>
              <a:rPr lang="en-US" altLang="zh-CN" dirty="0">
                <a:hlinkClick r:id="rId2"/>
              </a:rPr>
              <a:t>DNS</a:t>
            </a:r>
            <a:r>
              <a:rPr lang="zh-CN" altLang="en-US" dirty="0"/>
              <a:t>应用的客户端</a:t>
            </a:r>
          </a:p>
        </p:txBody>
      </p:sp>
      <p:sp>
        <p:nvSpPr>
          <p:cNvPr id="8" name="文本框 7"/>
          <p:cNvSpPr txBox="1"/>
          <p:nvPr/>
        </p:nvSpPr>
        <p:spPr>
          <a:xfrm>
            <a:off x="640758" y="4484052"/>
            <a:ext cx="5496695" cy="369332"/>
          </a:xfrm>
          <a:prstGeom prst="rect">
            <a:avLst/>
          </a:prstGeom>
          <a:noFill/>
        </p:spPr>
        <p:txBody>
          <a:bodyPr wrap="square" rtlCol="0">
            <a:spAutoFit/>
          </a:bodyPr>
          <a:lstStyle/>
          <a:p>
            <a:r>
              <a:rPr lang="en-US" altLang="zh-CN" dirty="0"/>
              <a:t>DNS</a:t>
            </a:r>
            <a:r>
              <a:rPr lang="zh-CN" altLang="en-US" dirty="0"/>
              <a:t>客户向</a:t>
            </a:r>
            <a:r>
              <a:rPr lang="en-US" altLang="zh-CN" dirty="0"/>
              <a:t>DNS</a:t>
            </a:r>
            <a:r>
              <a:rPr lang="zh-CN" altLang="en-US" dirty="0"/>
              <a:t>服务器发送一个包含主机名的请求</a:t>
            </a:r>
          </a:p>
        </p:txBody>
      </p:sp>
      <p:sp>
        <p:nvSpPr>
          <p:cNvPr id="9" name="文本框 8"/>
          <p:cNvSpPr txBox="1"/>
          <p:nvPr/>
        </p:nvSpPr>
        <p:spPr>
          <a:xfrm>
            <a:off x="724205" y="5223698"/>
            <a:ext cx="5618074" cy="369332"/>
          </a:xfrm>
          <a:prstGeom prst="rect">
            <a:avLst/>
          </a:prstGeom>
          <a:noFill/>
        </p:spPr>
        <p:txBody>
          <a:bodyPr wrap="square" rtlCol="0">
            <a:spAutoFit/>
          </a:bodyPr>
          <a:lstStyle/>
          <a:p>
            <a:r>
              <a:rPr lang="en-US" altLang="zh-CN" dirty="0"/>
              <a:t>DNS</a:t>
            </a:r>
            <a:r>
              <a:rPr lang="zh-CN" altLang="en-US" dirty="0"/>
              <a:t>客户会收到响应报文，其中包含有主机名的</a:t>
            </a:r>
            <a:r>
              <a:rPr lang="en-US" altLang="zh-CN" dirty="0"/>
              <a:t>IP</a:t>
            </a:r>
            <a:r>
              <a:rPr lang="zh-CN" altLang="en-US" dirty="0"/>
              <a:t>地址</a:t>
            </a:r>
          </a:p>
        </p:txBody>
      </p:sp>
      <p:sp>
        <p:nvSpPr>
          <p:cNvPr id="10" name="文本框 9"/>
          <p:cNvSpPr txBox="1"/>
          <p:nvPr/>
        </p:nvSpPr>
        <p:spPr>
          <a:xfrm>
            <a:off x="640758" y="5963344"/>
            <a:ext cx="6210605" cy="646331"/>
          </a:xfrm>
          <a:prstGeom prst="rect">
            <a:avLst/>
          </a:prstGeom>
          <a:noFill/>
        </p:spPr>
        <p:txBody>
          <a:bodyPr wrap="square" rtlCol="0">
            <a:spAutoFit/>
          </a:bodyPr>
          <a:lstStyle/>
          <a:p>
            <a:r>
              <a:rPr lang="zh-CN" altLang="en-US" dirty="0"/>
              <a:t>浏览器向位于该</a:t>
            </a:r>
            <a:r>
              <a:rPr lang="en-US" altLang="zh-CN" dirty="0"/>
              <a:t>IP</a:t>
            </a:r>
            <a:r>
              <a:rPr lang="zh-CN" altLang="en-US" dirty="0"/>
              <a:t>地址的</a:t>
            </a:r>
            <a:r>
              <a:rPr lang="en-US" altLang="zh-CN" dirty="0"/>
              <a:t>80</a:t>
            </a:r>
            <a:r>
              <a:rPr lang="zh-CN" altLang="en-US" dirty="0"/>
              <a:t>端口</a:t>
            </a:r>
            <a:r>
              <a:rPr lang="en-US" altLang="zh-CN" dirty="0"/>
              <a:t>(HTTP</a:t>
            </a:r>
            <a:r>
              <a:rPr lang="zh-CN" altLang="en-US" dirty="0"/>
              <a:t>默认端口</a:t>
            </a:r>
            <a:r>
              <a:rPr lang="en-US" altLang="zh-CN" dirty="0"/>
              <a:t>)</a:t>
            </a:r>
            <a:r>
              <a:rPr lang="zh-CN" altLang="en-US" dirty="0"/>
              <a:t>的</a:t>
            </a:r>
            <a:r>
              <a:rPr lang="en-US" altLang="zh-CN" dirty="0"/>
              <a:t>HTTP</a:t>
            </a:r>
            <a:r>
              <a:rPr lang="zh-CN" altLang="en-US" dirty="0"/>
              <a:t>服务器进程发起一个</a:t>
            </a:r>
            <a:r>
              <a:rPr lang="en-US" altLang="zh-CN" dirty="0"/>
              <a:t>TCP</a:t>
            </a:r>
            <a:r>
              <a:rPr lang="zh-CN" altLang="en-US" dirty="0"/>
              <a:t>连接</a:t>
            </a:r>
          </a:p>
        </p:txBody>
      </p:sp>
      <p:cxnSp>
        <p:nvCxnSpPr>
          <p:cNvPr id="12" name="直接箭头连接符 11"/>
          <p:cNvCxnSpPr>
            <a:stCxn id="6" idx="2"/>
            <a:endCxn id="7" idx="0"/>
          </p:cNvCxnSpPr>
          <p:nvPr/>
        </p:nvCxnSpPr>
        <p:spPr>
          <a:xfrm>
            <a:off x="4329109" y="3265174"/>
            <a:ext cx="196021" cy="4792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2"/>
            <a:endCxn id="8" idx="0"/>
          </p:cNvCxnSpPr>
          <p:nvPr/>
        </p:nvCxnSpPr>
        <p:spPr>
          <a:xfrm flipH="1">
            <a:off x="3389106" y="4113738"/>
            <a:ext cx="1136024" cy="3703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2"/>
            <a:endCxn id="9" idx="0"/>
          </p:cNvCxnSpPr>
          <p:nvPr/>
        </p:nvCxnSpPr>
        <p:spPr>
          <a:xfrm>
            <a:off x="3389106" y="4853384"/>
            <a:ext cx="144136" cy="3703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2"/>
            <a:endCxn id="10" idx="0"/>
          </p:cNvCxnSpPr>
          <p:nvPr/>
        </p:nvCxnSpPr>
        <p:spPr>
          <a:xfrm>
            <a:off x="3533242" y="5593030"/>
            <a:ext cx="212819" cy="3703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50398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4672" y="694943"/>
            <a:ext cx="7249363" cy="923330"/>
          </a:xfrm>
          <a:prstGeom prst="rect">
            <a:avLst/>
          </a:prstGeom>
          <a:noFill/>
        </p:spPr>
        <p:txBody>
          <a:bodyPr wrap="square" rtlCol="0">
            <a:spAutoFit/>
          </a:bodyPr>
          <a:lstStyle/>
          <a:p>
            <a:r>
              <a:rPr lang="zh-CN" altLang="en-US" dirty="0"/>
              <a:t>参考资料：</a:t>
            </a:r>
            <a:endParaRPr lang="en-US" altLang="zh-CN" dirty="0"/>
          </a:p>
          <a:p>
            <a:endParaRPr lang="en-US" altLang="zh-CN" dirty="0"/>
          </a:p>
          <a:p>
            <a:r>
              <a:rPr lang="en-US" altLang="zh-CN" dirty="0"/>
              <a:t>Computer Networking: A Top-Down Approach, 6/E Kurose / Ross</a:t>
            </a:r>
            <a:endParaRPr lang="zh-CN" altLang="en-US" dirty="0"/>
          </a:p>
        </p:txBody>
      </p:sp>
      <p:sp>
        <p:nvSpPr>
          <p:cNvPr id="4" name="文本框 3"/>
          <p:cNvSpPr txBox="1"/>
          <p:nvPr/>
        </p:nvSpPr>
        <p:spPr>
          <a:xfrm>
            <a:off x="3825850" y="3416199"/>
            <a:ext cx="1382573" cy="584775"/>
          </a:xfrm>
          <a:prstGeom prst="rect">
            <a:avLst/>
          </a:prstGeom>
          <a:noFill/>
        </p:spPr>
        <p:txBody>
          <a:bodyPr wrap="square" rtlCol="0">
            <a:spAutoFit/>
          </a:bodyPr>
          <a:lstStyle/>
          <a:p>
            <a:r>
              <a:rPr lang="zh-CN" altLang="en-US" sz="3200" dirty="0"/>
              <a:t>谢谢</a:t>
            </a:r>
          </a:p>
        </p:txBody>
      </p:sp>
    </p:spTree>
    <p:extLst>
      <p:ext uri="{BB962C8B-B14F-4D97-AF65-F5344CB8AC3E}">
        <p14:creationId xmlns:p14="http://schemas.microsoft.com/office/powerpoint/2010/main" val="281577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99949"/>
            <a:ext cx="2000029" cy="663245"/>
          </a:xfrm>
        </p:spPr>
        <p:txBody>
          <a:bodyPr>
            <a:normAutofit/>
          </a:bodyPr>
          <a:lstStyle/>
          <a:p>
            <a:r>
              <a:rPr lang="zh-CN" altLang="en-US" sz="2800" dirty="0"/>
              <a:t>网络协议</a:t>
            </a:r>
          </a:p>
        </p:txBody>
      </p:sp>
      <p:pic>
        <p:nvPicPr>
          <p:cNvPr id="4" name="图片 3"/>
          <p:cNvPicPr>
            <a:picLocks noChangeAspect="1"/>
          </p:cNvPicPr>
          <p:nvPr/>
        </p:nvPicPr>
        <p:blipFill>
          <a:blip r:embed="rId2"/>
          <a:stretch>
            <a:fillRect/>
          </a:stretch>
        </p:blipFill>
        <p:spPr>
          <a:xfrm>
            <a:off x="768097" y="1230574"/>
            <a:ext cx="7256692" cy="5236063"/>
          </a:xfrm>
          <a:prstGeom prst="rect">
            <a:avLst/>
          </a:prstGeom>
        </p:spPr>
      </p:pic>
    </p:spTree>
    <p:extLst>
      <p:ext uri="{BB962C8B-B14F-4D97-AF65-F5344CB8AC3E}">
        <p14:creationId xmlns:p14="http://schemas.microsoft.com/office/powerpoint/2010/main" val="172541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38971" y="56354"/>
            <a:ext cx="3225867" cy="916567"/>
          </a:xfrm>
        </p:spPr>
        <p:txBody>
          <a:bodyPr/>
          <a:lstStyle/>
          <a:p>
            <a:r>
              <a:rPr lang="zh-CN" altLang="en-US" sz="3200" dirty="0"/>
              <a:t>分层的体系结构</a:t>
            </a:r>
          </a:p>
        </p:txBody>
      </p:sp>
      <p:sp>
        <p:nvSpPr>
          <p:cNvPr id="6" name="文本框 5"/>
          <p:cNvSpPr txBox="1"/>
          <p:nvPr/>
        </p:nvSpPr>
        <p:spPr>
          <a:xfrm>
            <a:off x="877824" y="1296967"/>
            <a:ext cx="5815584" cy="400110"/>
          </a:xfrm>
          <a:prstGeom prst="rect">
            <a:avLst/>
          </a:prstGeom>
          <a:noFill/>
        </p:spPr>
        <p:txBody>
          <a:bodyPr wrap="square" rtlCol="0">
            <a:spAutoFit/>
          </a:bodyPr>
          <a:lstStyle/>
          <a:p>
            <a:r>
              <a:rPr lang="zh-CN" altLang="en-US" sz="2000" dirty="0"/>
              <a:t>好处：</a:t>
            </a:r>
          </a:p>
        </p:txBody>
      </p:sp>
      <p:sp>
        <p:nvSpPr>
          <p:cNvPr id="7" name="文本框 6"/>
          <p:cNvSpPr txBox="1"/>
          <p:nvPr/>
        </p:nvSpPr>
        <p:spPr>
          <a:xfrm>
            <a:off x="877824" y="2048256"/>
            <a:ext cx="6854342" cy="646331"/>
          </a:xfrm>
          <a:prstGeom prst="rect">
            <a:avLst/>
          </a:prstGeom>
          <a:noFill/>
        </p:spPr>
        <p:txBody>
          <a:bodyPr wrap="square" rtlCol="0">
            <a:spAutoFit/>
          </a:bodyPr>
          <a:lstStyle/>
          <a:p>
            <a:r>
              <a:rPr lang="zh-CN" altLang="en-US" dirty="0"/>
              <a:t>利用分层的体系结构，我们可以讨论一个定义良好的、大而复杂系统的特定部分。（模块化）</a:t>
            </a:r>
          </a:p>
        </p:txBody>
      </p:sp>
      <p:sp>
        <p:nvSpPr>
          <p:cNvPr id="8" name="文本框 7"/>
          <p:cNvSpPr txBox="1"/>
          <p:nvPr/>
        </p:nvSpPr>
        <p:spPr>
          <a:xfrm>
            <a:off x="877824" y="3167481"/>
            <a:ext cx="8924544" cy="646331"/>
          </a:xfrm>
          <a:prstGeom prst="rect">
            <a:avLst/>
          </a:prstGeom>
          <a:noFill/>
        </p:spPr>
        <p:txBody>
          <a:bodyPr wrap="square" rtlCol="0">
            <a:spAutoFit/>
          </a:bodyPr>
          <a:lstStyle/>
          <a:p>
            <a:r>
              <a:rPr lang="zh-CN" altLang="en-US" dirty="0"/>
              <a:t>若要修改某层的实现，只需保持相同的功能，就不用对别层进行修改。</a:t>
            </a:r>
            <a:endParaRPr lang="en-US" altLang="zh-CN" dirty="0"/>
          </a:p>
          <a:p>
            <a:r>
              <a:rPr lang="en-US" altLang="zh-CN" dirty="0"/>
              <a:t>i.e. </a:t>
            </a:r>
            <a:r>
              <a:rPr lang="zh-CN" altLang="en-US" dirty="0"/>
              <a:t>对于大而复杂且需要不断更新的系统，改变服务的实现而不影响该系统其他组件。</a:t>
            </a:r>
          </a:p>
        </p:txBody>
      </p:sp>
      <p:sp>
        <p:nvSpPr>
          <p:cNvPr id="9" name="文本框 8"/>
          <p:cNvSpPr txBox="1"/>
          <p:nvPr/>
        </p:nvSpPr>
        <p:spPr>
          <a:xfrm>
            <a:off x="877824" y="5040174"/>
            <a:ext cx="7885650" cy="369332"/>
          </a:xfrm>
          <a:prstGeom prst="rect">
            <a:avLst/>
          </a:prstGeom>
          <a:noFill/>
        </p:spPr>
        <p:txBody>
          <a:bodyPr wrap="square" rtlCol="0">
            <a:spAutoFit/>
          </a:bodyPr>
          <a:lstStyle/>
          <a:p>
            <a:r>
              <a:rPr lang="zh-CN" altLang="en-US" dirty="0"/>
              <a:t>网络设计者以分层的方式组织协议以及实现这些协议的网络硬件和软件。</a:t>
            </a:r>
          </a:p>
        </p:txBody>
      </p:sp>
    </p:spTree>
    <p:extLst>
      <p:ext uri="{BB962C8B-B14F-4D97-AF65-F5344CB8AC3E}">
        <p14:creationId xmlns:p14="http://schemas.microsoft.com/office/powerpoint/2010/main" val="212198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0101" y="297757"/>
            <a:ext cx="2669912" cy="594697"/>
          </a:xfrm>
        </p:spPr>
        <p:txBody>
          <a:bodyPr/>
          <a:lstStyle/>
          <a:p>
            <a:r>
              <a:rPr lang="zh-CN" altLang="en-US" sz="2400" dirty="0"/>
              <a:t>五层因特网协议栈</a:t>
            </a:r>
          </a:p>
        </p:txBody>
      </p:sp>
      <p:pic>
        <p:nvPicPr>
          <p:cNvPr id="4" name="图片 3"/>
          <p:cNvPicPr>
            <a:picLocks noChangeAspect="1"/>
          </p:cNvPicPr>
          <p:nvPr/>
        </p:nvPicPr>
        <p:blipFill>
          <a:blip r:embed="rId2"/>
          <a:stretch>
            <a:fillRect/>
          </a:stretch>
        </p:blipFill>
        <p:spPr>
          <a:xfrm>
            <a:off x="919103" y="1509961"/>
            <a:ext cx="3165437" cy="4465966"/>
          </a:xfrm>
          <a:prstGeom prst="rect">
            <a:avLst/>
          </a:prstGeom>
        </p:spPr>
      </p:pic>
      <p:sp>
        <p:nvSpPr>
          <p:cNvPr id="5" name="文本框 4"/>
          <p:cNvSpPr txBox="1"/>
          <p:nvPr/>
        </p:nvSpPr>
        <p:spPr>
          <a:xfrm>
            <a:off x="4630522" y="2819614"/>
            <a:ext cx="4564685" cy="923330"/>
          </a:xfrm>
          <a:prstGeom prst="rect">
            <a:avLst/>
          </a:prstGeom>
          <a:noFill/>
        </p:spPr>
        <p:txBody>
          <a:bodyPr wrap="square" rtlCol="0">
            <a:spAutoFit/>
          </a:bodyPr>
          <a:lstStyle/>
          <a:p>
            <a:r>
              <a:rPr lang="zh-CN" altLang="en-US" dirty="0"/>
              <a:t>一个协议定义了在两个或多个通信实体之间交换的报文格式和次序，以及报文发送和</a:t>
            </a:r>
            <a:r>
              <a:rPr lang="en-US" altLang="zh-CN" dirty="0"/>
              <a:t>/</a:t>
            </a:r>
            <a:r>
              <a:rPr lang="zh-CN" altLang="en-US" dirty="0"/>
              <a:t>或接受一条报文或其他事件所采取的动作。</a:t>
            </a:r>
          </a:p>
        </p:txBody>
      </p:sp>
    </p:spTree>
    <p:extLst>
      <p:ext uri="{BB962C8B-B14F-4D97-AF65-F5344CB8AC3E}">
        <p14:creationId xmlns:p14="http://schemas.microsoft.com/office/powerpoint/2010/main" val="1733818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5933" y="214579"/>
            <a:ext cx="3580112" cy="553517"/>
          </a:xfrm>
        </p:spPr>
        <p:txBody>
          <a:bodyPr>
            <a:normAutofit/>
          </a:bodyPr>
          <a:lstStyle/>
          <a:p>
            <a:r>
              <a:rPr lang="zh-CN" altLang="en-US" sz="2400" dirty="0"/>
              <a:t>网络应用程序体系结构</a:t>
            </a:r>
          </a:p>
        </p:txBody>
      </p:sp>
      <p:pic>
        <p:nvPicPr>
          <p:cNvPr id="3" name="图片 2"/>
          <p:cNvPicPr>
            <a:picLocks noChangeAspect="1"/>
          </p:cNvPicPr>
          <p:nvPr/>
        </p:nvPicPr>
        <p:blipFill>
          <a:blip r:embed="rId2"/>
          <a:stretch>
            <a:fillRect/>
          </a:stretch>
        </p:blipFill>
        <p:spPr>
          <a:xfrm>
            <a:off x="567108" y="1156762"/>
            <a:ext cx="3632543" cy="4857293"/>
          </a:xfrm>
          <a:prstGeom prst="rect">
            <a:avLst/>
          </a:prstGeom>
        </p:spPr>
      </p:pic>
      <p:pic>
        <p:nvPicPr>
          <p:cNvPr id="4" name="图片 3"/>
          <p:cNvPicPr>
            <a:picLocks noChangeAspect="1"/>
          </p:cNvPicPr>
          <p:nvPr/>
        </p:nvPicPr>
        <p:blipFill>
          <a:blip r:embed="rId3"/>
          <a:stretch>
            <a:fillRect/>
          </a:stretch>
        </p:blipFill>
        <p:spPr>
          <a:xfrm>
            <a:off x="5099737" y="1156762"/>
            <a:ext cx="3497658" cy="4902699"/>
          </a:xfrm>
          <a:prstGeom prst="rect">
            <a:avLst/>
          </a:prstGeom>
        </p:spPr>
      </p:pic>
    </p:spTree>
    <p:extLst>
      <p:ext uri="{BB962C8B-B14F-4D97-AF65-F5344CB8AC3E}">
        <p14:creationId xmlns:p14="http://schemas.microsoft.com/office/powerpoint/2010/main" val="13391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9084" y="214579"/>
            <a:ext cx="1648900" cy="582778"/>
          </a:xfrm>
        </p:spPr>
        <p:txBody>
          <a:bodyPr>
            <a:normAutofit/>
          </a:bodyPr>
          <a:lstStyle/>
          <a:p>
            <a:r>
              <a:rPr lang="zh-CN" altLang="en-US" sz="2000" dirty="0"/>
              <a:t>进程通信</a:t>
            </a:r>
          </a:p>
        </p:txBody>
      </p:sp>
      <p:sp>
        <p:nvSpPr>
          <p:cNvPr id="3" name="文本框 2"/>
          <p:cNvSpPr txBox="1"/>
          <p:nvPr/>
        </p:nvSpPr>
        <p:spPr>
          <a:xfrm>
            <a:off x="509084" y="907085"/>
            <a:ext cx="7705886" cy="369332"/>
          </a:xfrm>
          <a:prstGeom prst="rect">
            <a:avLst/>
          </a:prstGeom>
          <a:noFill/>
        </p:spPr>
        <p:txBody>
          <a:bodyPr wrap="square" rtlCol="0">
            <a:spAutoFit/>
          </a:bodyPr>
          <a:lstStyle/>
          <a:p>
            <a:r>
              <a:rPr lang="zh-CN" altLang="en-US" dirty="0"/>
              <a:t>进程：</a:t>
            </a:r>
            <a:r>
              <a:rPr lang="zh-CN" altLang="en-US" dirty="0">
                <a:solidFill>
                  <a:srgbClr val="FF0000"/>
                </a:solidFill>
              </a:rPr>
              <a:t>运行</a:t>
            </a:r>
            <a:r>
              <a:rPr lang="zh-CN" altLang="en-US" dirty="0"/>
              <a:t>在端系统中的一个程序</a:t>
            </a:r>
          </a:p>
        </p:txBody>
      </p:sp>
      <p:sp>
        <p:nvSpPr>
          <p:cNvPr id="4" name="文本框 3"/>
          <p:cNvSpPr txBox="1"/>
          <p:nvPr/>
        </p:nvSpPr>
        <p:spPr>
          <a:xfrm>
            <a:off x="509084" y="1652107"/>
            <a:ext cx="6045335" cy="1200329"/>
          </a:xfrm>
          <a:prstGeom prst="rect">
            <a:avLst/>
          </a:prstGeom>
          <a:noFill/>
        </p:spPr>
        <p:txBody>
          <a:bodyPr wrap="square" rtlCol="0">
            <a:spAutoFit/>
          </a:bodyPr>
          <a:lstStyle/>
          <a:p>
            <a:r>
              <a:rPr lang="zh-CN" altLang="en-US" dirty="0"/>
              <a:t>在两个不同端系统上的进程，通过跨越计算机网络交换报文</a:t>
            </a:r>
            <a:r>
              <a:rPr lang="en-US" altLang="zh-CN" dirty="0"/>
              <a:t>(message)</a:t>
            </a:r>
            <a:r>
              <a:rPr lang="zh-CN" altLang="en-US" dirty="0"/>
              <a:t>而相互通信。</a:t>
            </a:r>
            <a:endParaRPr lang="en-US" altLang="zh-CN" dirty="0"/>
          </a:p>
          <a:p>
            <a:r>
              <a:rPr lang="en-US" altLang="zh-CN" dirty="0"/>
              <a:t>i.e. </a:t>
            </a:r>
            <a:r>
              <a:rPr lang="zh-CN" altLang="en-US" dirty="0"/>
              <a:t>发送方进程生成并向网络中</a:t>
            </a:r>
            <a:r>
              <a:rPr lang="zh-CN" altLang="en-US" dirty="0">
                <a:solidFill>
                  <a:srgbClr val="FF0000"/>
                </a:solidFill>
              </a:rPr>
              <a:t>发送</a:t>
            </a:r>
            <a:r>
              <a:rPr lang="zh-CN" altLang="en-US" dirty="0"/>
              <a:t>报文，接收方进程接收这些报文并可能通过将报文发送回去进行</a:t>
            </a:r>
            <a:r>
              <a:rPr lang="zh-CN" altLang="en-US" dirty="0">
                <a:solidFill>
                  <a:srgbClr val="FF0000"/>
                </a:solidFill>
              </a:rPr>
              <a:t>响应</a:t>
            </a:r>
            <a:r>
              <a:rPr lang="zh-CN" altLang="en-US" dirty="0"/>
              <a:t>。</a:t>
            </a:r>
          </a:p>
        </p:txBody>
      </p:sp>
      <p:sp>
        <p:nvSpPr>
          <p:cNvPr id="5" name="文本框 4"/>
          <p:cNvSpPr txBox="1"/>
          <p:nvPr/>
        </p:nvSpPr>
        <p:spPr>
          <a:xfrm>
            <a:off x="509084" y="3331496"/>
            <a:ext cx="6784170" cy="646331"/>
          </a:xfrm>
          <a:prstGeom prst="rect">
            <a:avLst/>
          </a:prstGeom>
          <a:noFill/>
        </p:spPr>
        <p:txBody>
          <a:bodyPr wrap="square" rtlCol="0">
            <a:spAutoFit/>
          </a:bodyPr>
          <a:lstStyle/>
          <a:p>
            <a:r>
              <a:rPr lang="zh-CN" altLang="en-US" dirty="0"/>
              <a:t>套接字</a:t>
            </a:r>
            <a:r>
              <a:rPr lang="en-US" altLang="zh-CN" dirty="0"/>
              <a:t>(socket)</a:t>
            </a:r>
            <a:r>
              <a:rPr lang="zh-CN" altLang="en-US" dirty="0"/>
              <a:t>：同一台主机内应用层与运输层之间的接口，是应用程序和网络之间的</a:t>
            </a:r>
            <a:r>
              <a:rPr lang="en-US" altLang="zh-CN" dirty="0"/>
              <a:t>API(Application Programming Interface)</a:t>
            </a:r>
            <a:r>
              <a:rPr lang="zh-CN" altLang="en-US" dirty="0"/>
              <a:t>。</a:t>
            </a:r>
          </a:p>
        </p:txBody>
      </p:sp>
      <p:pic>
        <p:nvPicPr>
          <p:cNvPr id="6" name="图片 5"/>
          <p:cNvPicPr>
            <a:picLocks noChangeAspect="1"/>
          </p:cNvPicPr>
          <p:nvPr/>
        </p:nvPicPr>
        <p:blipFill>
          <a:blip r:embed="rId2"/>
          <a:stretch>
            <a:fillRect/>
          </a:stretch>
        </p:blipFill>
        <p:spPr>
          <a:xfrm>
            <a:off x="1111910" y="4262471"/>
            <a:ext cx="5124829" cy="2372416"/>
          </a:xfrm>
          <a:prstGeom prst="rect">
            <a:avLst/>
          </a:prstGeom>
        </p:spPr>
      </p:pic>
    </p:spTree>
    <p:extLst>
      <p:ext uri="{BB962C8B-B14F-4D97-AF65-F5344CB8AC3E}">
        <p14:creationId xmlns:p14="http://schemas.microsoft.com/office/powerpoint/2010/main" val="80948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248" y="170688"/>
            <a:ext cx="2212170" cy="568147"/>
          </a:xfrm>
        </p:spPr>
        <p:txBody>
          <a:bodyPr>
            <a:normAutofit/>
          </a:bodyPr>
          <a:lstStyle/>
          <a:p>
            <a:r>
              <a:rPr lang="zh-CN" altLang="en-US" sz="2400" dirty="0"/>
              <a:t>应用层协议</a:t>
            </a:r>
          </a:p>
        </p:txBody>
      </p:sp>
      <p:sp>
        <p:nvSpPr>
          <p:cNvPr id="3" name="文本框 2"/>
          <p:cNvSpPr txBox="1"/>
          <p:nvPr/>
        </p:nvSpPr>
        <p:spPr>
          <a:xfrm>
            <a:off x="443248" y="958291"/>
            <a:ext cx="8444720" cy="369332"/>
          </a:xfrm>
          <a:prstGeom prst="rect">
            <a:avLst/>
          </a:prstGeom>
          <a:noFill/>
        </p:spPr>
        <p:txBody>
          <a:bodyPr wrap="square" rtlCol="0">
            <a:spAutoFit/>
          </a:bodyPr>
          <a:lstStyle/>
          <a:p>
            <a:r>
              <a:rPr lang="zh-CN" altLang="en-US" dirty="0"/>
              <a:t>应用层协议定义了运行在不同端系统上的应用程序进程如何相互传递报文。</a:t>
            </a:r>
          </a:p>
        </p:txBody>
      </p:sp>
      <p:sp>
        <p:nvSpPr>
          <p:cNvPr id="4" name="文本框 3"/>
          <p:cNvSpPr txBox="1"/>
          <p:nvPr/>
        </p:nvSpPr>
        <p:spPr>
          <a:xfrm>
            <a:off x="443248" y="1741018"/>
            <a:ext cx="8334992" cy="1477328"/>
          </a:xfrm>
          <a:prstGeom prst="rect">
            <a:avLst/>
          </a:prstGeom>
          <a:noFill/>
        </p:spPr>
        <p:txBody>
          <a:bodyPr wrap="square" rtlCol="0">
            <a:spAutoFit/>
          </a:bodyPr>
          <a:lstStyle/>
          <a:p>
            <a:r>
              <a:rPr lang="zh-CN" altLang="en-US" dirty="0"/>
              <a:t>定义了包括：</a:t>
            </a:r>
            <a:endParaRPr lang="en-US" altLang="zh-CN" dirty="0"/>
          </a:p>
          <a:p>
            <a:pPr marL="342900" indent="-342900">
              <a:buAutoNum type="arabicPeriod"/>
            </a:pPr>
            <a:r>
              <a:rPr lang="zh-CN" altLang="en-US" dirty="0"/>
              <a:t>交换的报文类型，例如请求报文和响应报文。</a:t>
            </a:r>
            <a:endParaRPr lang="en-US" altLang="zh-CN" dirty="0"/>
          </a:p>
          <a:p>
            <a:pPr marL="342900" indent="-342900">
              <a:buAutoNum type="arabicPeriod"/>
            </a:pPr>
            <a:r>
              <a:rPr lang="zh-CN" altLang="en-US" dirty="0"/>
              <a:t>各种报文类型的语法，如报文中的各个字段及这些字段是如何描述的。</a:t>
            </a:r>
            <a:endParaRPr lang="en-US" altLang="zh-CN" dirty="0"/>
          </a:p>
          <a:p>
            <a:pPr marL="342900" indent="-342900">
              <a:buAutoNum type="arabicPeriod"/>
            </a:pPr>
            <a:r>
              <a:rPr lang="zh-CN" altLang="en-US" dirty="0"/>
              <a:t>字段的语义，即这些字段中包含的信息的含义。</a:t>
            </a:r>
            <a:endParaRPr lang="en-US" altLang="zh-CN" dirty="0"/>
          </a:p>
          <a:p>
            <a:pPr marL="342900" indent="-342900">
              <a:buAutoNum type="arabicPeriod"/>
            </a:pPr>
            <a:r>
              <a:rPr lang="zh-CN" altLang="en-US" dirty="0"/>
              <a:t>一个进程如何以及如何发送报文，对报文进行响应的规则。</a:t>
            </a:r>
          </a:p>
        </p:txBody>
      </p:sp>
      <p:sp>
        <p:nvSpPr>
          <p:cNvPr id="5" name="文本框 4"/>
          <p:cNvSpPr txBox="1"/>
          <p:nvPr/>
        </p:nvSpPr>
        <p:spPr>
          <a:xfrm>
            <a:off x="443248" y="3635143"/>
            <a:ext cx="7578547" cy="369332"/>
          </a:xfrm>
          <a:prstGeom prst="rect">
            <a:avLst/>
          </a:prstGeom>
          <a:noFill/>
        </p:spPr>
        <p:txBody>
          <a:bodyPr wrap="square" rtlCol="0">
            <a:spAutoFit/>
          </a:bodyPr>
          <a:lstStyle/>
          <a:p>
            <a:r>
              <a:rPr lang="zh-CN" altLang="en-US" dirty="0"/>
              <a:t>常见的因特网应用有：</a:t>
            </a:r>
            <a:r>
              <a:rPr lang="en-US" altLang="zh-CN" dirty="0"/>
              <a:t>Web</a:t>
            </a:r>
            <a:r>
              <a:rPr lang="zh-CN" altLang="en-US" dirty="0"/>
              <a:t>、文件传输</a:t>
            </a:r>
            <a:r>
              <a:rPr lang="en-US" altLang="zh-CN" dirty="0"/>
              <a:t>(FTP)</a:t>
            </a:r>
            <a:r>
              <a:rPr lang="zh-CN" altLang="en-US" dirty="0"/>
              <a:t>、电子邮件</a:t>
            </a:r>
            <a:r>
              <a:rPr lang="en-US" altLang="zh-CN" dirty="0"/>
              <a:t>(SMTP)</a:t>
            </a:r>
            <a:r>
              <a:rPr lang="zh-CN" altLang="en-US" dirty="0"/>
              <a:t>、</a:t>
            </a:r>
            <a:r>
              <a:rPr lang="en-US" altLang="zh-CN" dirty="0"/>
              <a:t>P2P</a:t>
            </a:r>
            <a:endParaRPr lang="zh-CN" altLang="en-US" dirty="0"/>
          </a:p>
        </p:txBody>
      </p:sp>
      <p:sp>
        <p:nvSpPr>
          <p:cNvPr id="6" name="文本框 5"/>
          <p:cNvSpPr txBox="1"/>
          <p:nvPr/>
        </p:nvSpPr>
        <p:spPr>
          <a:xfrm>
            <a:off x="494455" y="4652467"/>
            <a:ext cx="7527340" cy="369332"/>
          </a:xfrm>
          <a:prstGeom prst="rect">
            <a:avLst/>
          </a:prstGeom>
          <a:noFill/>
        </p:spPr>
        <p:txBody>
          <a:bodyPr wrap="square" rtlCol="0">
            <a:spAutoFit/>
          </a:bodyPr>
          <a:lstStyle/>
          <a:p>
            <a:r>
              <a:rPr lang="en-US" altLang="zh-CN" dirty="0"/>
              <a:t>Web</a:t>
            </a:r>
            <a:r>
              <a:rPr lang="zh-CN" altLang="en-US" dirty="0"/>
              <a:t>的应用层协议即是</a:t>
            </a:r>
            <a:r>
              <a:rPr lang="en-US" altLang="zh-CN" dirty="0"/>
              <a:t>HTTP</a:t>
            </a:r>
            <a:endParaRPr lang="zh-CN" altLang="en-US" dirty="0"/>
          </a:p>
        </p:txBody>
      </p:sp>
    </p:spTree>
    <p:extLst>
      <p:ext uri="{BB962C8B-B14F-4D97-AF65-F5344CB8AC3E}">
        <p14:creationId xmlns:p14="http://schemas.microsoft.com/office/powerpoint/2010/main" val="3987851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975" y="156058"/>
            <a:ext cx="1444074" cy="480365"/>
          </a:xfrm>
        </p:spPr>
        <p:txBody>
          <a:bodyPr>
            <a:normAutofit/>
          </a:bodyPr>
          <a:lstStyle/>
          <a:p>
            <a:r>
              <a:rPr lang="en-US" altLang="zh-CN" sz="2400" dirty="0"/>
              <a:t>HTTP</a:t>
            </a:r>
            <a:endParaRPr lang="zh-CN" altLang="en-US" sz="2400" dirty="0"/>
          </a:p>
        </p:txBody>
      </p:sp>
      <p:sp>
        <p:nvSpPr>
          <p:cNvPr id="3" name="文本框 2"/>
          <p:cNvSpPr txBox="1"/>
          <p:nvPr/>
        </p:nvSpPr>
        <p:spPr>
          <a:xfrm>
            <a:off x="552975" y="860919"/>
            <a:ext cx="8203319" cy="369332"/>
          </a:xfrm>
          <a:prstGeom prst="rect">
            <a:avLst/>
          </a:prstGeom>
          <a:noFill/>
        </p:spPr>
        <p:txBody>
          <a:bodyPr wrap="square" rtlCol="0">
            <a:spAutoFit/>
          </a:bodyPr>
          <a:lstStyle/>
          <a:p>
            <a:r>
              <a:rPr lang="en-US" altLang="zh-CN" dirty="0"/>
              <a:t>HTTP</a:t>
            </a:r>
            <a:r>
              <a:rPr lang="zh-CN" altLang="en-US" dirty="0"/>
              <a:t>是超文本传输协议</a:t>
            </a:r>
            <a:r>
              <a:rPr lang="en-US" altLang="zh-CN" dirty="0"/>
              <a:t>(</a:t>
            </a:r>
            <a:r>
              <a:rPr lang="en-US" altLang="zh-CN" dirty="0" err="1"/>
              <a:t>HyperText</a:t>
            </a:r>
            <a:r>
              <a:rPr lang="en-US" altLang="zh-CN" dirty="0"/>
              <a:t> Transfer Protocol, HTTP)</a:t>
            </a:r>
            <a:r>
              <a:rPr lang="zh-CN" altLang="en-US" dirty="0"/>
              <a:t>，它是</a:t>
            </a:r>
            <a:r>
              <a:rPr lang="en-US" altLang="zh-CN" dirty="0"/>
              <a:t>Web</a:t>
            </a:r>
            <a:r>
              <a:rPr lang="zh-CN" altLang="en-US" dirty="0"/>
              <a:t>的核心。</a:t>
            </a:r>
          </a:p>
        </p:txBody>
      </p:sp>
      <p:sp>
        <p:nvSpPr>
          <p:cNvPr id="4" name="文本框 3"/>
          <p:cNvSpPr txBox="1"/>
          <p:nvPr/>
        </p:nvSpPr>
        <p:spPr>
          <a:xfrm>
            <a:off x="552975" y="1454747"/>
            <a:ext cx="7688275" cy="646331"/>
          </a:xfrm>
          <a:prstGeom prst="rect">
            <a:avLst/>
          </a:prstGeom>
          <a:noFill/>
        </p:spPr>
        <p:txBody>
          <a:bodyPr wrap="square" rtlCol="0">
            <a:spAutoFit/>
          </a:bodyPr>
          <a:lstStyle/>
          <a:p>
            <a:r>
              <a:rPr lang="en-US" altLang="zh-CN" dirty="0"/>
              <a:t>HTTP</a:t>
            </a:r>
            <a:r>
              <a:rPr lang="zh-CN" altLang="en-US" dirty="0"/>
              <a:t>由两个程序实现：一个客户端程序和一个服务器程序。客户端程序和服务器程序运行在不同的端系统中，通过交换</a:t>
            </a:r>
            <a:r>
              <a:rPr lang="en-US" altLang="zh-CN" dirty="0"/>
              <a:t>HTTP</a:t>
            </a:r>
            <a:r>
              <a:rPr lang="zh-CN" altLang="en-US" dirty="0"/>
              <a:t>报文进行会话。</a:t>
            </a:r>
          </a:p>
        </p:txBody>
      </p:sp>
      <p:sp>
        <p:nvSpPr>
          <p:cNvPr id="5" name="文本框 4"/>
          <p:cNvSpPr txBox="1"/>
          <p:nvPr/>
        </p:nvSpPr>
        <p:spPr>
          <a:xfrm>
            <a:off x="552975" y="2393942"/>
            <a:ext cx="7125005" cy="646331"/>
          </a:xfrm>
          <a:prstGeom prst="rect">
            <a:avLst/>
          </a:prstGeom>
          <a:noFill/>
        </p:spPr>
        <p:txBody>
          <a:bodyPr wrap="square" rtlCol="0">
            <a:spAutoFit/>
          </a:bodyPr>
          <a:lstStyle/>
          <a:p>
            <a:r>
              <a:rPr lang="en-US" altLang="zh-CN" dirty="0"/>
              <a:t>Web</a:t>
            </a:r>
            <a:r>
              <a:rPr lang="zh-CN" altLang="en-US" dirty="0"/>
              <a:t>页面</a:t>
            </a:r>
            <a:r>
              <a:rPr lang="en-US" altLang="zh-CN" dirty="0"/>
              <a:t>(Web page)</a:t>
            </a:r>
            <a:r>
              <a:rPr lang="zh-CN" altLang="en-US" dirty="0"/>
              <a:t>是由对象组成的。每个对象都通过</a:t>
            </a:r>
            <a:r>
              <a:rPr lang="en-US" altLang="zh-CN" dirty="0"/>
              <a:t>URL</a:t>
            </a:r>
            <a:r>
              <a:rPr lang="zh-CN" altLang="en-US" dirty="0"/>
              <a:t>寻址。常见对象有：</a:t>
            </a:r>
            <a:r>
              <a:rPr lang="en-US" altLang="zh-CN" dirty="0"/>
              <a:t>HTML</a:t>
            </a:r>
            <a:r>
              <a:rPr lang="zh-CN" altLang="en-US" dirty="0"/>
              <a:t>文件，</a:t>
            </a:r>
            <a:r>
              <a:rPr lang="en-US" altLang="zh-CN" dirty="0"/>
              <a:t>JPG</a:t>
            </a:r>
            <a:r>
              <a:rPr lang="zh-CN" altLang="en-US" dirty="0"/>
              <a:t>图片，</a:t>
            </a:r>
            <a:r>
              <a:rPr lang="en-US" altLang="zh-CN" dirty="0"/>
              <a:t>Java</a:t>
            </a:r>
            <a:r>
              <a:rPr lang="zh-CN" altLang="en-US" dirty="0"/>
              <a:t>小程序等。</a:t>
            </a:r>
          </a:p>
        </p:txBody>
      </p:sp>
      <p:sp>
        <p:nvSpPr>
          <p:cNvPr id="6" name="文本框 5"/>
          <p:cNvSpPr txBox="1"/>
          <p:nvPr/>
        </p:nvSpPr>
        <p:spPr>
          <a:xfrm>
            <a:off x="552975" y="3329437"/>
            <a:ext cx="7483450" cy="369332"/>
          </a:xfrm>
          <a:prstGeom prst="rect">
            <a:avLst/>
          </a:prstGeom>
          <a:noFill/>
        </p:spPr>
        <p:txBody>
          <a:bodyPr wrap="square" rtlCol="0">
            <a:spAutoFit/>
          </a:bodyPr>
          <a:lstStyle/>
          <a:p>
            <a:r>
              <a:rPr lang="en-US" altLang="zh-CN" dirty="0"/>
              <a:t>URL</a:t>
            </a:r>
            <a:r>
              <a:rPr lang="zh-CN" altLang="en-US" dirty="0"/>
              <a:t>地址 </a:t>
            </a:r>
            <a:r>
              <a:rPr lang="en-US" altLang="zh-CN" dirty="0"/>
              <a:t>= </a:t>
            </a:r>
            <a:r>
              <a:rPr lang="zh-CN" altLang="en-US" dirty="0"/>
              <a:t>存放对象的服务器主机名 </a:t>
            </a:r>
            <a:r>
              <a:rPr lang="en-US" altLang="zh-CN" dirty="0"/>
              <a:t>+ </a:t>
            </a:r>
            <a:r>
              <a:rPr lang="zh-CN" altLang="en-US" dirty="0"/>
              <a:t>对象的路径名</a:t>
            </a:r>
          </a:p>
        </p:txBody>
      </p:sp>
      <p:sp>
        <p:nvSpPr>
          <p:cNvPr id="7" name="文本框 6"/>
          <p:cNvSpPr txBox="1"/>
          <p:nvPr/>
        </p:nvSpPr>
        <p:spPr>
          <a:xfrm>
            <a:off x="552975" y="3987933"/>
            <a:ext cx="7026927" cy="369332"/>
          </a:xfrm>
          <a:prstGeom prst="rect">
            <a:avLst/>
          </a:prstGeom>
          <a:noFill/>
        </p:spPr>
        <p:txBody>
          <a:bodyPr wrap="square" rtlCol="0">
            <a:spAutoFit/>
          </a:bodyPr>
          <a:lstStyle/>
          <a:p>
            <a:r>
              <a:rPr lang="en-US" altLang="zh-CN" dirty="0"/>
              <a:t>http://alexishuang.info/tmp/test.html</a:t>
            </a:r>
            <a:endParaRPr lang="zh-CN" altLang="en-US" dirty="0"/>
          </a:p>
        </p:txBody>
      </p:sp>
      <p:sp>
        <p:nvSpPr>
          <p:cNvPr id="8" name="文本框 7"/>
          <p:cNvSpPr txBox="1"/>
          <p:nvPr/>
        </p:nvSpPr>
        <p:spPr>
          <a:xfrm>
            <a:off x="552975" y="4646429"/>
            <a:ext cx="6557399" cy="646331"/>
          </a:xfrm>
          <a:prstGeom prst="rect">
            <a:avLst/>
          </a:prstGeom>
          <a:noFill/>
        </p:spPr>
        <p:txBody>
          <a:bodyPr wrap="square" rtlCol="0">
            <a:spAutoFit/>
          </a:bodyPr>
          <a:lstStyle/>
          <a:p>
            <a:r>
              <a:rPr lang="en-US" altLang="zh-CN" dirty="0"/>
              <a:t>alexishuang.info: </a:t>
            </a:r>
            <a:r>
              <a:rPr lang="zh-CN" altLang="en-US" dirty="0"/>
              <a:t>主机名</a:t>
            </a:r>
            <a:endParaRPr lang="en-US" altLang="zh-CN" dirty="0"/>
          </a:p>
          <a:p>
            <a:r>
              <a:rPr lang="en-US" altLang="zh-CN" dirty="0"/>
              <a:t>/</a:t>
            </a:r>
            <a:r>
              <a:rPr lang="en-US" altLang="zh-CN" dirty="0" err="1"/>
              <a:t>tmp</a:t>
            </a:r>
            <a:r>
              <a:rPr lang="en-US" altLang="zh-CN" dirty="0"/>
              <a:t>/test.html</a:t>
            </a:r>
            <a:r>
              <a:rPr lang="zh-CN" altLang="en-US" dirty="0"/>
              <a:t>就是路径名</a:t>
            </a:r>
          </a:p>
        </p:txBody>
      </p:sp>
      <p:sp>
        <p:nvSpPr>
          <p:cNvPr id="9" name="文本框 8"/>
          <p:cNvSpPr txBox="1"/>
          <p:nvPr/>
        </p:nvSpPr>
        <p:spPr>
          <a:xfrm>
            <a:off x="552975" y="5581924"/>
            <a:ext cx="8017459" cy="369332"/>
          </a:xfrm>
          <a:prstGeom prst="rect">
            <a:avLst/>
          </a:prstGeom>
          <a:noFill/>
        </p:spPr>
        <p:txBody>
          <a:bodyPr wrap="square" rtlCol="0">
            <a:spAutoFit/>
          </a:bodyPr>
          <a:lstStyle/>
          <a:p>
            <a:r>
              <a:rPr lang="en-US" altLang="zh-CN" dirty="0"/>
              <a:t>Web</a:t>
            </a:r>
            <a:r>
              <a:rPr lang="zh-CN" altLang="en-US" dirty="0"/>
              <a:t>服务器实现了</a:t>
            </a:r>
            <a:r>
              <a:rPr lang="en-US" altLang="zh-CN" dirty="0"/>
              <a:t>HTTP</a:t>
            </a:r>
            <a:r>
              <a:rPr lang="zh-CN" altLang="en-US" dirty="0"/>
              <a:t>的服务器端，常见的</a:t>
            </a:r>
            <a:r>
              <a:rPr lang="en-US" altLang="zh-CN" dirty="0"/>
              <a:t>Web</a:t>
            </a:r>
            <a:r>
              <a:rPr lang="zh-CN" altLang="en-US" dirty="0"/>
              <a:t>服务器有</a:t>
            </a:r>
            <a:r>
              <a:rPr lang="en-US" altLang="zh-CN" dirty="0"/>
              <a:t>Apache</a:t>
            </a:r>
            <a:r>
              <a:rPr lang="zh-CN" altLang="en-US" dirty="0"/>
              <a:t>，</a:t>
            </a:r>
            <a:r>
              <a:rPr lang="en-US" altLang="zh-CN" dirty="0"/>
              <a:t>Nginx</a:t>
            </a:r>
            <a:r>
              <a:rPr lang="zh-CN" altLang="en-US" dirty="0"/>
              <a:t>等</a:t>
            </a:r>
          </a:p>
        </p:txBody>
      </p:sp>
    </p:spTree>
    <p:extLst>
      <p:ext uri="{BB962C8B-B14F-4D97-AF65-F5344CB8AC3E}">
        <p14:creationId xmlns:p14="http://schemas.microsoft.com/office/powerpoint/2010/main" val="3765605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2508" y="214580"/>
            <a:ext cx="1795204" cy="480365"/>
          </a:xfrm>
        </p:spPr>
        <p:txBody>
          <a:bodyPr>
            <a:normAutofit/>
          </a:bodyPr>
          <a:lstStyle/>
          <a:p>
            <a:r>
              <a:rPr lang="en-US" altLang="zh-CN" sz="2400" dirty="0"/>
              <a:t>HTTP</a:t>
            </a:r>
            <a:endParaRPr lang="zh-CN" altLang="en-US" sz="2400" dirty="0"/>
          </a:p>
        </p:txBody>
      </p:sp>
      <p:pic>
        <p:nvPicPr>
          <p:cNvPr id="3" name="图片 2"/>
          <p:cNvPicPr>
            <a:picLocks noChangeAspect="1"/>
          </p:cNvPicPr>
          <p:nvPr/>
        </p:nvPicPr>
        <p:blipFill>
          <a:blip r:embed="rId2"/>
          <a:stretch>
            <a:fillRect/>
          </a:stretch>
        </p:blipFill>
        <p:spPr>
          <a:xfrm>
            <a:off x="472508" y="1104593"/>
            <a:ext cx="5003329" cy="4074567"/>
          </a:xfrm>
          <a:prstGeom prst="rect">
            <a:avLst/>
          </a:prstGeom>
        </p:spPr>
      </p:pic>
      <p:sp>
        <p:nvSpPr>
          <p:cNvPr id="4" name="文本框 3"/>
          <p:cNvSpPr txBox="1"/>
          <p:nvPr/>
        </p:nvSpPr>
        <p:spPr>
          <a:xfrm>
            <a:off x="6627571" y="1533704"/>
            <a:ext cx="1565453" cy="369332"/>
          </a:xfrm>
          <a:prstGeom prst="rect">
            <a:avLst/>
          </a:prstGeom>
          <a:noFill/>
        </p:spPr>
        <p:txBody>
          <a:bodyPr wrap="square" rtlCol="0">
            <a:spAutoFit/>
          </a:bodyPr>
          <a:lstStyle/>
          <a:p>
            <a:r>
              <a:rPr lang="zh-CN" altLang="en-US" dirty="0"/>
              <a:t>发起</a:t>
            </a:r>
            <a:r>
              <a:rPr lang="en-US" altLang="zh-CN" dirty="0"/>
              <a:t>TCP</a:t>
            </a:r>
            <a:r>
              <a:rPr lang="zh-CN" altLang="en-US" dirty="0"/>
              <a:t>连接</a:t>
            </a:r>
          </a:p>
        </p:txBody>
      </p:sp>
      <p:sp>
        <p:nvSpPr>
          <p:cNvPr id="7" name="文本框 6"/>
          <p:cNvSpPr txBox="1"/>
          <p:nvPr/>
        </p:nvSpPr>
        <p:spPr>
          <a:xfrm>
            <a:off x="5903366" y="2238578"/>
            <a:ext cx="4008729" cy="369332"/>
          </a:xfrm>
          <a:prstGeom prst="rect">
            <a:avLst/>
          </a:prstGeom>
          <a:noFill/>
        </p:spPr>
        <p:txBody>
          <a:bodyPr wrap="square" rtlCol="0">
            <a:spAutoFit/>
          </a:bodyPr>
          <a:lstStyle/>
          <a:p>
            <a:r>
              <a:rPr lang="zh-CN" altLang="en-US" dirty="0"/>
              <a:t>连接建立，通过套接字访问</a:t>
            </a:r>
            <a:r>
              <a:rPr lang="en-US" altLang="zh-CN" dirty="0"/>
              <a:t>TCP</a:t>
            </a:r>
            <a:endParaRPr lang="zh-CN" altLang="en-US" dirty="0"/>
          </a:p>
        </p:txBody>
      </p:sp>
      <p:sp>
        <p:nvSpPr>
          <p:cNvPr id="8" name="文本框 7"/>
          <p:cNvSpPr txBox="1"/>
          <p:nvPr/>
        </p:nvSpPr>
        <p:spPr>
          <a:xfrm>
            <a:off x="6708038" y="3174902"/>
            <a:ext cx="1294791" cy="369332"/>
          </a:xfrm>
          <a:prstGeom prst="rect">
            <a:avLst/>
          </a:prstGeom>
          <a:noFill/>
        </p:spPr>
        <p:txBody>
          <a:bodyPr wrap="square" rtlCol="0">
            <a:spAutoFit/>
          </a:bodyPr>
          <a:lstStyle/>
          <a:p>
            <a:r>
              <a:rPr lang="zh-CN" altLang="en-US" dirty="0"/>
              <a:t>请求文件</a:t>
            </a:r>
          </a:p>
        </p:txBody>
      </p:sp>
      <p:sp>
        <p:nvSpPr>
          <p:cNvPr id="9" name="文本框 8"/>
          <p:cNvSpPr txBox="1"/>
          <p:nvPr/>
        </p:nvSpPr>
        <p:spPr>
          <a:xfrm>
            <a:off x="6708038" y="3926560"/>
            <a:ext cx="1294791" cy="369332"/>
          </a:xfrm>
          <a:prstGeom prst="rect">
            <a:avLst/>
          </a:prstGeom>
          <a:noFill/>
        </p:spPr>
        <p:txBody>
          <a:bodyPr wrap="square" rtlCol="0">
            <a:spAutoFit/>
          </a:bodyPr>
          <a:lstStyle/>
          <a:p>
            <a:r>
              <a:rPr lang="zh-CN" altLang="en-US" dirty="0"/>
              <a:t>文件传输</a:t>
            </a:r>
          </a:p>
        </p:txBody>
      </p:sp>
      <p:sp>
        <p:nvSpPr>
          <p:cNvPr id="10" name="文本框 9"/>
          <p:cNvSpPr txBox="1"/>
          <p:nvPr/>
        </p:nvSpPr>
        <p:spPr>
          <a:xfrm>
            <a:off x="6708038" y="4809828"/>
            <a:ext cx="1199693" cy="369332"/>
          </a:xfrm>
          <a:prstGeom prst="rect">
            <a:avLst/>
          </a:prstGeom>
          <a:noFill/>
        </p:spPr>
        <p:txBody>
          <a:bodyPr wrap="square" rtlCol="0">
            <a:spAutoFit/>
          </a:bodyPr>
          <a:lstStyle/>
          <a:p>
            <a:r>
              <a:rPr lang="zh-CN" altLang="en-US" dirty="0"/>
              <a:t>得到文件</a:t>
            </a:r>
          </a:p>
        </p:txBody>
      </p:sp>
      <p:cxnSp>
        <p:nvCxnSpPr>
          <p:cNvPr id="12" name="直接箭头连接符 11"/>
          <p:cNvCxnSpPr>
            <a:stCxn id="4" idx="2"/>
          </p:cNvCxnSpPr>
          <p:nvPr/>
        </p:nvCxnSpPr>
        <p:spPr>
          <a:xfrm flipH="1">
            <a:off x="7410297" y="1903036"/>
            <a:ext cx="1" cy="3355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p:cNvCxnSpPr>
            <a:endCxn id="8" idx="0"/>
          </p:cNvCxnSpPr>
          <p:nvPr/>
        </p:nvCxnSpPr>
        <p:spPr>
          <a:xfrm>
            <a:off x="7307884" y="2607910"/>
            <a:ext cx="47550" cy="5669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2"/>
            <a:endCxn id="9" idx="0"/>
          </p:cNvCxnSpPr>
          <p:nvPr/>
        </p:nvCxnSpPr>
        <p:spPr>
          <a:xfrm>
            <a:off x="7355434" y="3544234"/>
            <a:ext cx="0" cy="3823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2"/>
            <a:endCxn id="10" idx="0"/>
          </p:cNvCxnSpPr>
          <p:nvPr/>
        </p:nvCxnSpPr>
        <p:spPr>
          <a:xfrm flipH="1">
            <a:off x="7307885" y="4295892"/>
            <a:ext cx="47549" cy="5139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文本框 18"/>
          <p:cNvSpPr txBox="1"/>
          <p:nvPr/>
        </p:nvSpPr>
        <p:spPr>
          <a:xfrm>
            <a:off x="472508" y="5693096"/>
            <a:ext cx="8858708" cy="923330"/>
          </a:xfrm>
          <a:prstGeom prst="rect">
            <a:avLst/>
          </a:prstGeom>
          <a:noFill/>
        </p:spPr>
        <p:txBody>
          <a:bodyPr wrap="square" rtlCol="0">
            <a:spAutoFit/>
          </a:bodyPr>
          <a:lstStyle/>
          <a:p>
            <a:r>
              <a:rPr lang="zh-CN" altLang="en-US" dirty="0"/>
              <a:t>无状态协议：服务器向客户发送被请求的文件，而不存储任何关于该客户的状态信息。</a:t>
            </a:r>
            <a:endParaRPr lang="en-US" altLang="zh-CN" dirty="0"/>
          </a:p>
          <a:p>
            <a:r>
              <a:rPr lang="en-US" altLang="zh-CN" dirty="0"/>
              <a:t>e.g. </a:t>
            </a:r>
            <a:r>
              <a:rPr lang="zh-CN" altLang="en-US" dirty="0"/>
              <a:t>某个客户在几秒钟内两次请求同一个对象，服务器还是照样重新发送该对象。</a:t>
            </a:r>
          </a:p>
        </p:txBody>
      </p:sp>
    </p:spTree>
    <p:extLst>
      <p:ext uri="{BB962C8B-B14F-4D97-AF65-F5344CB8AC3E}">
        <p14:creationId xmlns:p14="http://schemas.microsoft.com/office/powerpoint/2010/main" val="1931850697"/>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122</TotalTime>
  <Words>1002</Words>
  <Application>Microsoft Office PowerPoint</Application>
  <PresentationFormat>宽屏</PresentationFormat>
  <Paragraphs>87</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方正姚体</vt:lpstr>
      <vt:lpstr>华文新魏</vt:lpstr>
      <vt:lpstr>Arial</vt:lpstr>
      <vt:lpstr>Trebuchet MS</vt:lpstr>
      <vt:lpstr>Wingdings 3</vt:lpstr>
      <vt:lpstr>平面</vt:lpstr>
      <vt:lpstr>后端基础：HTTP介绍及基本工作原理</vt:lpstr>
      <vt:lpstr>网络协议</vt:lpstr>
      <vt:lpstr>分层的体系结构</vt:lpstr>
      <vt:lpstr>五层因特网协议栈</vt:lpstr>
      <vt:lpstr>网络应用程序体系结构</vt:lpstr>
      <vt:lpstr>进程通信</vt:lpstr>
      <vt:lpstr>应用层协议</vt:lpstr>
      <vt:lpstr>HTTP</vt:lpstr>
      <vt:lpstr>HTTP</vt:lpstr>
      <vt:lpstr>HTTP请求报文</vt:lpstr>
      <vt:lpstr>HTTP请求报文</vt:lpstr>
      <vt:lpstr>HTTP响应报文</vt:lpstr>
      <vt:lpstr>HTTP响应报文</vt:lpstr>
      <vt:lpstr>用户与服务器的交互：cookie</vt:lpstr>
      <vt:lpstr>Web缓存</vt:lpstr>
      <vt:lpstr>DNS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后端基础：HTTP介绍及基本工作原理</dc:title>
  <dc:creator>Zhihao Huang</dc:creator>
  <cp:lastModifiedBy>Zhihao Huang</cp:lastModifiedBy>
  <cp:revision>55</cp:revision>
  <dcterms:created xsi:type="dcterms:W3CDTF">2017-03-04T01:51:56Z</dcterms:created>
  <dcterms:modified xsi:type="dcterms:W3CDTF">2017-03-04T03:54:02Z</dcterms:modified>
</cp:coreProperties>
</file>