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7" r:id="rId4"/>
  </p:sldMasterIdLst>
  <p:notesMasterIdLst>
    <p:notesMasterId r:id="rId16"/>
  </p:notesMasterIdLst>
  <p:handoutMasterIdLst>
    <p:handoutMasterId r:id="rId17"/>
  </p:handoutMasterIdLst>
  <p:sldIdLst>
    <p:sldId id="310" r:id="rId5"/>
    <p:sldId id="309" r:id="rId6"/>
    <p:sldId id="311" r:id="rId7"/>
    <p:sldId id="306" r:id="rId8"/>
    <p:sldId id="319" r:id="rId9"/>
    <p:sldId id="316" r:id="rId10"/>
    <p:sldId id="314" r:id="rId11"/>
    <p:sldId id="315" r:id="rId12"/>
    <p:sldId id="317" r:id="rId13"/>
    <p:sldId id="318" r:id="rId14"/>
    <p:sldId id="29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5394" autoAdjust="0"/>
  </p:normalViewPr>
  <p:slideViewPr>
    <p:cSldViewPr snapToGrid="0">
      <p:cViewPr varScale="1">
        <p:scale>
          <a:sx n="111" d="100"/>
          <a:sy n="111" d="100"/>
        </p:scale>
        <p:origin x="114" y="9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Reis" userId="bbc5723b-204e-44db-9962-defdccb5ea04" providerId="ADAL" clId="{16CA539F-6019-4172-844A-E33C7F4CB2FA}"/>
    <pc:docChg chg="undo custSel modSld">
      <pc:chgData name="Marc Reis" userId="bbc5723b-204e-44db-9962-defdccb5ea04" providerId="ADAL" clId="{16CA539F-6019-4172-844A-E33C7F4CB2FA}" dt="2024-08-28T12:07:55.705" v="42" actId="20577"/>
      <pc:docMkLst>
        <pc:docMk/>
      </pc:docMkLst>
      <pc:sldChg chg="modSp mod">
        <pc:chgData name="Marc Reis" userId="bbc5723b-204e-44db-9962-defdccb5ea04" providerId="ADAL" clId="{16CA539F-6019-4172-844A-E33C7F4CB2FA}" dt="2024-08-28T12:07:55.705" v="42" actId="20577"/>
        <pc:sldMkLst>
          <pc:docMk/>
          <pc:sldMk cId="2275462737" sldId="319"/>
        </pc:sldMkLst>
        <pc:spChg chg="mod">
          <ac:chgData name="Marc Reis" userId="bbc5723b-204e-44db-9962-defdccb5ea04" providerId="ADAL" clId="{16CA539F-6019-4172-844A-E33C7F4CB2FA}" dt="2024-08-28T12:07:55.705" v="42" actId="20577"/>
          <ac:spMkLst>
            <pc:docMk/>
            <pc:sldMk cId="2275462737" sldId="319"/>
            <ac:spMk id="3" creationId="{9429C811-DF1D-2B15-C250-DC830A64CD5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F78FF208-5584-4D74-B342-1A376B2A4B40}" type="datetime1">
              <a:rPr lang="de-DE" smtClean="0"/>
              <a:t>28.08.2024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DD56CFAD-C154-4C9C-AD01-665A5055065E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84A1AE57-82CA-40AA-BD24-8189955A9BA5}" type="datetime1">
              <a:rPr lang="de-DE" smtClean="0"/>
              <a:pPr/>
              <a:t>28.08.2024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F5B62BC0-7DC4-4569-951D-2BB9475345C6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5B62BC0-7DC4-4569-951D-2BB9475345C6}" type="slidenum">
              <a:rPr lang="de-DE" noProof="0" smtClean="0"/>
              <a:t>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736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5B62BC0-7DC4-4569-951D-2BB9475345C6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61193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5B62BC0-7DC4-4569-951D-2BB9475345C6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99746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5B62BC0-7DC4-4569-951D-2BB9475345C6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67342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5B62BC0-7DC4-4569-951D-2BB9475345C6}" type="slidenum">
              <a:rPr lang="de-DE" noProof="0" smtClean="0"/>
              <a:t>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76514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5B62BC0-7DC4-4569-951D-2BB9475345C6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599996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5B62BC0-7DC4-4569-951D-2BB9475345C6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215412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5B62BC0-7DC4-4569-951D-2BB9475345C6}" type="slidenum">
              <a:rPr lang="de-DE" noProof="0" smtClean="0"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89578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31656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798170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90090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Zum Hinzufügen eines Fotos klicken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rtlCol="0" anchor="ctr"/>
          <a:lstStyle>
            <a:lvl1pPr algn="ctr">
              <a:defRPr lang="de-DE" sz="5400" b="1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730594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gesordnung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rtlCol="0"/>
          <a:lstStyle>
            <a:lvl1pPr marL="0" indent="0" algn="ctr">
              <a:buNone/>
              <a:defRPr lang="de-DE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Klicken, um Foto hinzuzufügen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lang="de-DE"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hinzufügen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de-DE">
                <a:noFill/>
              </a:defRPr>
            </a:lvl1pPr>
          </a:lstStyle>
          <a:p>
            <a:pPr lvl="0" rtl="0"/>
            <a:r>
              <a:rPr lang="de-DE"/>
              <a:t>Leer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de-DE"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de-DE"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de-DE"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de-DE"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de-DE" sz="1800" spc="100" baseline="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de-DE"/>
              <a:t>Verkaufspräsentation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3383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ennfoli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Zum Hinzufügen eines Fotos klicken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rtlCol="0" anchor="ctr"/>
          <a:lstStyle>
            <a:lvl1pPr algn="ctr">
              <a:defRPr lang="de-DE" sz="5400" b="1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549955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dukt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rtlCol="0" anchor="b"/>
          <a:lstStyle>
            <a:lvl1pPr algn="ctr">
              <a:defRPr lang="de-DE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 rtlCol="0"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lang="de-DE"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lang="de-DE"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lang="de-DE"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lang="de-DE"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lang="de-DE" sz="1200" spc="10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lang="de-DE"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de-DE"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de-DE"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de-DE"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de-DE" sz="1800" spc="10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0" name="Datumsplatzhalt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41" name="Fußzeilenplatzhalt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/>
              <a:t>Verkaufspräsentation</a:t>
            </a:r>
          </a:p>
        </p:txBody>
      </p:sp>
      <p:sp>
        <p:nvSpPr>
          <p:cNvPr id="42" name="Foliennummernplatzhalt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7124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ö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lang="de-DE"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de-DE"/>
              <a:t>Titel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Zum Hinzufügen eines Fotos klicken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de-DE"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de-DE"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de-DE"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de-DE"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de-DE" sz="1800" spc="10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de-DE"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de-DE"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de-DE"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de-DE"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de-DE" sz="1800" spc="100" baseline="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31" name="Fußzeilenplatzhalt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/>
              <a:t>Verkaufspräsentation</a:t>
            </a:r>
          </a:p>
        </p:txBody>
      </p:sp>
      <p:sp>
        <p:nvSpPr>
          <p:cNvPr id="32" name="Foliennummernplatzhalt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5837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elen Dank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tlCol="0" anchor="ctr"/>
          <a:lstStyle>
            <a:lvl1pPr algn="ctr">
              <a:defRPr lang="de-DE" sz="2400" cap="all" spc="1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hinzufügen</a:t>
            </a:r>
          </a:p>
        </p:txBody>
      </p:sp>
      <p:sp>
        <p:nvSpPr>
          <p:cNvPr id="38" name="Textplatzhalt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de-DE"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/>
              <a:t>Zum Hinzufügen eines Fotos klicken</a:t>
            </a:r>
          </a:p>
        </p:txBody>
      </p:sp>
    </p:spTree>
    <p:extLst>
      <p:ext uri="{BB962C8B-B14F-4D97-AF65-F5344CB8AC3E}">
        <p14:creationId xmlns:p14="http://schemas.microsoft.com/office/powerpoint/2010/main" val="3818117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lang="de-DE"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de-DE"/>
              <a:t>Titel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/>
              <a:t>Zum Hinzufügen eines Fotos klicken</a:t>
            </a:r>
          </a:p>
        </p:txBody>
      </p:sp>
      <p:sp>
        <p:nvSpPr>
          <p:cNvPr id="15" name="Datumsplatzhalt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lang="de-DE"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de-DE"/>
              <a:t>Verkaufspräsentation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rtlCol="0" anchor="ctr"/>
          <a:lstStyle>
            <a:lvl1pPr algn="ctr">
              <a:defRPr lang="de-DE"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rtlCol="0"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de-DE"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de-DE"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de-DE"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de-DE"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de-DE" sz="18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de-DE"/>
              <a:t>Verkaufspräsentation</a:t>
            </a:r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16704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01333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38942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716310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58855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935923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7924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rtl="0"/>
            <a:r>
              <a:rPr lang="de-DE"/>
              <a:t>Verkaufspräsentation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075783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Verkaufspräsentation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EA87306C-81BA-4795-A5CA-9392456A8C1E}" type="slidenum">
              <a:rPr lang="de-DE" smtClean="0"/>
              <a:pPr rtl="0"/>
              <a:t>‹Nr.›</a:t>
            </a:fld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3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4" r:id="rId16"/>
    <p:sldLayoutId id="2147483719" r:id="rId17"/>
    <p:sldLayoutId id="2147483669" r:id="rId18"/>
    <p:sldLayoutId id="2147483651" r:id="rId1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course.elementsofai.com/de/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python-kurs.eu/python3_eingabe.php" TargetMode="External"/><Relationship Id="rId18" Type="http://schemas.openxmlformats.org/officeDocument/2006/relationships/hyperlink" Target="https://www.python-kurs.eu/python3_for-schleife.php" TargetMode="External"/><Relationship Id="rId26" Type="http://schemas.openxmlformats.org/officeDocument/2006/relationships/hyperlink" Target="https://www.python-kurs.eu/python3_global_lokal.php" TargetMode="External"/><Relationship Id="rId39" Type="http://schemas.openxmlformats.org/officeDocument/2006/relationships/hyperlink" Target="https://www.python-kurs.eu/python3_magische_methoden.php" TargetMode="External"/><Relationship Id="rId21" Type="http://schemas.openxmlformats.org/officeDocument/2006/relationships/hyperlink" Target="https://www.python-kurs.eu/python3_formatierte_ausgabe.php" TargetMode="External"/><Relationship Id="rId34" Type="http://schemas.openxmlformats.org/officeDocument/2006/relationships/hyperlink" Target="https://www.python-kurs.eu/polynom_klasse.php" TargetMode="External"/><Relationship Id="rId7" Type="http://schemas.openxmlformats.org/officeDocument/2006/relationships/hyperlink" Target="https://www.python-kurs.eu/python3_sequentielle_datentypen.php" TargetMode="External"/><Relationship Id="rId12" Type="http://schemas.openxmlformats.org/officeDocument/2006/relationships/hyperlink" Target="https://www.python-kurs.eu/python3_dictionaries.php" TargetMode="External"/><Relationship Id="rId17" Type="http://schemas.openxmlformats.org/officeDocument/2006/relationships/hyperlink" Target="https://www.python-kurs.eu/python3_schleifen.php" TargetMode="External"/><Relationship Id="rId25" Type="http://schemas.openxmlformats.org/officeDocument/2006/relationships/hyperlink" Target="https://www.python-kurs.eu/python3_namensraum.php" TargetMode="External"/><Relationship Id="rId33" Type="http://schemas.openxmlformats.org/officeDocument/2006/relationships/hyperlink" Target="https://www.python-kurs.eu/python3_properties.php" TargetMode="External"/><Relationship Id="rId38" Type="http://schemas.openxmlformats.org/officeDocument/2006/relationships/hyperlink" Target="https://www.python-kurs.eu/python3_mehrfachvererbung.php" TargetMode="External"/><Relationship Id="rId2" Type="http://schemas.openxmlformats.org/officeDocument/2006/relationships/notesSlide" Target="../notesSlides/notesSlide6.xml"/><Relationship Id="rId16" Type="http://schemas.openxmlformats.org/officeDocument/2006/relationships/hyperlink" Target="https://www.python-kurs.eu/abenteuer-spiel-mit-strukturellem-pattern-matching.php" TargetMode="External"/><Relationship Id="rId20" Type="http://schemas.openxmlformats.org/officeDocument/2006/relationships/hyperlink" Target="https://www.python-kurs.eu/python3_print.php" TargetMode="External"/><Relationship Id="rId29" Type="http://schemas.openxmlformats.org/officeDocument/2006/relationships/hyperlink" Target="https://www.python-kurs.eu/python3_pakete.php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www.python-kurs.eu/python3_operatoren.php" TargetMode="External"/><Relationship Id="rId11" Type="http://schemas.openxmlformats.org/officeDocument/2006/relationships/hyperlink" Target="https://www.python-kurs.eu/python3_deep_copy.php" TargetMode="External"/><Relationship Id="rId24" Type="http://schemas.openxmlformats.org/officeDocument/2006/relationships/hyperlink" Target="https://www.python-kurs.eu/python3_parameter.php" TargetMode="External"/><Relationship Id="rId32" Type="http://schemas.openxmlformats.org/officeDocument/2006/relationships/hyperlink" Target="https://www.python-kurs.eu/python3_klassen_instanzattribute.php" TargetMode="External"/><Relationship Id="rId37" Type="http://schemas.openxmlformats.org/officeDocument/2006/relationships/hyperlink" Target="https://www.python-kurs.eu/python3_vererbung.php" TargetMode="External"/><Relationship Id="rId5" Type="http://schemas.openxmlformats.org/officeDocument/2006/relationships/hyperlink" Target="https://www.python-kurs.eu/python3_variablen.php" TargetMode="External"/><Relationship Id="rId15" Type="http://schemas.openxmlformats.org/officeDocument/2006/relationships/hyperlink" Target="https://www.python-kurs.eu/struktureller_musterabgleich.php" TargetMode="External"/><Relationship Id="rId23" Type="http://schemas.openxmlformats.org/officeDocument/2006/relationships/hyperlink" Target="https://www.python-kurs.eu/python3_funktionen.php" TargetMode="External"/><Relationship Id="rId28" Type="http://schemas.openxmlformats.org/officeDocument/2006/relationships/hyperlink" Target="https://www.python-kurs.eu/python3_modularisierung.php" TargetMode="External"/><Relationship Id="rId36" Type="http://schemas.openxmlformats.org/officeDocument/2006/relationships/hyperlink" Target="https://www.python-kurs.eu/dataclass_in_python.php" TargetMode="External"/><Relationship Id="rId10" Type="http://schemas.openxmlformats.org/officeDocument/2006/relationships/hyperlink" Target="https://www.python-kurs.eu/mengen_beispiel.php" TargetMode="External"/><Relationship Id="rId19" Type="http://schemas.openxmlformats.org/officeDocument/2006/relationships/hyperlink" Target="https://www.python-kurs.eu/zuweisungsausdr%C3%BCcke.php" TargetMode="External"/><Relationship Id="rId31" Type="http://schemas.openxmlformats.org/officeDocument/2006/relationships/hyperlink" Target="https://www.python-kurs.eu/python_OOP.php" TargetMode="External"/><Relationship Id="rId4" Type="http://schemas.openxmlformats.org/officeDocument/2006/relationships/hyperlink" Target="https://www.python-kurs.eu/python3_bloecke.php" TargetMode="External"/><Relationship Id="rId9" Type="http://schemas.openxmlformats.org/officeDocument/2006/relationships/hyperlink" Target="https://www.python-kurs.eu/python3_sets_mengen.php" TargetMode="External"/><Relationship Id="rId14" Type="http://schemas.openxmlformats.org/officeDocument/2006/relationships/hyperlink" Target="https://www.python-kurs.eu/python3_bedingte_anweisungen.php" TargetMode="External"/><Relationship Id="rId22" Type="http://schemas.openxmlformats.org/officeDocument/2006/relationships/hyperlink" Target="https://www.python-kurs.eu/arbeiten_mit_python_dictionaries.php" TargetMode="External"/><Relationship Id="rId27" Type="http://schemas.openxmlformats.org/officeDocument/2006/relationships/hyperlink" Target="https://www.python-kurs.eu/python3_dateien.php" TargetMode="External"/><Relationship Id="rId30" Type="http://schemas.openxmlformats.org/officeDocument/2006/relationships/hyperlink" Target="https://www.python-kurs.eu/python3_ausnahmebehandlung.php" TargetMode="External"/><Relationship Id="rId35" Type="http://schemas.openxmlformats.org/officeDocument/2006/relationships/hyperlink" Target="https://www.python-kurs.eu/immutable_klassen_in_python.php" TargetMode="External"/><Relationship Id="rId8" Type="http://schemas.openxmlformats.org/officeDocument/2006/relationships/hyperlink" Target="https://www.python-kurs.eu/python3_listen.php" TargetMode="External"/><Relationship Id="rId3" Type="http://schemas.openxmlformats.org/officeDocument/2006/relationships/hyperlink" Target="https://www.python-kurs.eu/python3_skript_ausfuehren.ph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524C5A-172F-46AC-87F4-34AF7CA9A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dplatzhalter 4" descr="Nahaufnahme eines grünen Felds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533FE8-5556-49BB-95E2-E0680774F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23" y="802298"/>
            <a:ext cx="8637073" cy="2920713"/>
          </a:xfrm>
        </p:spPr>
        <p:txBody>
          <a:bodyPr vert="horz" lIns="91440" tIns="45720" rIns="91440" bIns="0" rtlCol="0" anchor="b">
            <a:normAutofit/>
          </a:bodyPr>
          <a:lstStyle>
            <a:defPPr>
              <a:defRPr lang="de-DE"/>
            </a:defPPr>
          </a:lstStyle>
          <a:p>
            <a:r>
              <a:rPr lang="en-US" sz="6600" b="0"/>
              <a:t>KITZ</a:t>
            </a:r>
            <a:br>
              <a:rPr lang="en-US" sz="6600" b="0"/>
            </a:br>
            <a:r>
              <a:rPr lang="en-US" sz="6600" b="0"/>
              <a:t>Modul 003 </a:t>
            </a:r>
            <a:br>
              <a:rPr lang="en-US" sz="6600" b="0"/>
            </a:br>
            <a:r>
              <a:rPr lang="en-US" sz="6600" b="0"/>
              <a:t>Modul 004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DF5D34-B26A-4FE6-A6B2-65D7ED53C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072BFF-678A-44DA-9B17-6C8F14C4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E12FE-A495-B88D-FF79-F58C43DF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444" y="312493"/>
            <a:ext cx="6323957" cy="1088020"/>
          </a:xfrm>
        </p:spPr>
        <p:txBody>
          <a:bodyPr/>
          <a:lstStyle/>
          <a:p>
            <a:r>
              <a:rPr lang="de-DE" dirty="0"/>
              <a:t>KI Anwendungen Entwickeln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F14C17-F429-1D48-E534-DF21F7B3EB6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62720" y="3004229"/>
            <a:ext cx="2334209" cy="1895574"/>
          </a:xfrm>
        </p:spPr>
        <p:txBody>
          <a:bodyPr/>
          <a:lstStyle/>
          <a:p>
            <a:r>
              <a:rPr lang="de-DE" dirty="0"/>
              <a:t>Grundlagen</a:t>
            </a:r>
          </a:p>
          <a:p>
            <a:r>
              <a:rPr lang="de-DE" dirty="0"/>
              <a:t>Typische Pakete</a:t>
            </a:r>
          </a:p>
          <a:p>
            <a:r>
              <a:rPr lang="de-DE" dirty="0"/>
              <a:t>Vertiefung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62E4B1D-D5C5-1D47-6843-9594C109A11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610600" y="2092724"/>
            <a:ext cx="3136127" cy="3967224"/>
          </a:xfrm>
        </p:spPr>
        <p:txBody>
          <a:bodyPr>
            <a:normAutofit fontScale="4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8. Praktische Übungen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Datenanalyse mit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und Pandas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Lasse die Lernenden einfache Datensätze analysieren, indem sie grundlegende statistische Berechnungen und Manipulationen mit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und Pandas durchführen.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Maschinelles Lernen mit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Gib den Lernenden Aufgaben, bei denen sie Modelle trainieren, validieren und vorhersagen. Verwende einfache und leicht verständliche Datensätze.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Visualisierung der Ergebnisse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Verwende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oder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um die Ergebnisse der Modelle zu visualisieren. Dies hilft den Lernenden, ein besseres Verständnis der Daten und der Modellleistung zu entwickeln.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9. Fortgeschrittene Themen (Dr. Schäfer L., M.SC. Vieira, et Al)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Arbeiten mit großen Datenmengen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Zeige, wie man mit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große Datensätze effizient verarbeitet und speichert.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Einführung in das Erstellen und Auswählen von Merkmalen (Features) für maschinelle Lernmodelle.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Fortgeschrittene Algorithmen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Sobald die Grundlagen verstanden sind, führe fortgeschrittenere Algorithmen ein, wie Random Forests, SVMs oder neuronale Netze.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4CB8CE-4268-0064-1D87-3EF51AD3D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de-DE" smtClean="0"/>
              <a:pPr rtl="0"/>
              <a:t>10</a:t>
            </a:fld>
            <a:endParaRPr lang="de-DE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C46750F-1D73-9733-C48C-1268FF24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846"/>
            <a:ext cx="5449049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5. Mathematik und Statistik Grundlagen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Algebra und Statistik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Grundlegende mathematische und statistische Konzepte gut verstehen. Einfache lineare Algebra (wie Vektoren und Matrizen) und grundlegende Statistik (wie Mittelwert, Varianz, Standardabweichung) ein.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9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6. Einführung in </a:t>
            </a:r>
            <a:r>
              <a:rPr kumimoji="0" lang="de-DE" altLang="de-DE" sz="9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Numpy</a:t>
            </a:r>
            <a:endParaRPr kumimoji="0" lang="de-DE" altLang="de-DE" sz="9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-Installation und Setup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installieren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pip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install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numpy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) und wissen, wie man es importiert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import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numpy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as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np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).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Arrays vs. Listen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Beginne mit dem Vergleich zwischen Python-Listen und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-Arrays. Erkläre, warum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-Arrays effizienter und für numerische Berechnungen besser geeignet sind.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Erstellen von </a:t>
            </a:r>
            <a:r>
              <a:rPr kumimoji="0" lang="de-DE" altLang="de-DE" sz="9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-Arrays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Erstellen von Arrays aus Listen: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np.array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([1, 2, 3])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Erstellen von Arrays mit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Numpy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-Funktionen: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np.zeros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((3,3))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np.ones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((3,3))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np.arange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(10)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np.linspace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(0, 1, 5)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Grundlegende Operationen mit </a:t>
            </a:r>
            <a:r>
              <a:rPr kumimoji="0" lang="de-DE" altLang="de-DE" sz="9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-Arrays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Elementweise Operationen: Addition, Subtraktion, Multiplikation, Division.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Statistische Berechnungen: Mittelwert, Median, Standardabweichung.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Arbeiten mit Matrizen: Matrixmultiplikation, Transponieren von Matrizen (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np.dot()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np.transpose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()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).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Indexierung und </a:t>
            </a:r>
            <a:r>
              <a:rPr kumimoji="0" lang="de-DE" altLang="de-DE" sz="9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Slicing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Zeige, wie man auf Elemente 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-Arrays zugreift, einschließlich fortgeschrittener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Slicing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-Techniken und der Verwendung von Bedingungen.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9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7. Einführung in </a:t>
            </a:r>
            <a:r>
              <a:rPr kumimoji="0" lang="de-DE" altLang="de-DE" sz="9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SciKit-Learn</a:t>
            </a:r>
            <a:endParaRPr kumimoji="0" lang="de-DE" altLang="de-DE" sz="900" b="1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Was ist </a:t>
            </a:r>
            <a:r>
              <a:rPr kumimoji="0" lang="de-DE" altLang="de-DE" sz="9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?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Erkläre kurz, dass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eine Bibliothek für maschinelles Lernen ist, die auf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und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SciPy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aufbaut und eine breite Palette von Algorithmen für Klassifikation, Regression, Clustering und mehr bietet.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Datenvorbereitung mit </a:t>
            </a:r>
            <a:r>
              <a:rPr kumimoji="0" lang="de-DE" altLang="de-DE" sz="9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und Pandas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Erkläre, wie man Daten vorbereitet und vorverarbeitet, was ein wichtiger erster Schritt im maschinellen Lernen ist.</a:t>
            </a:r>
          </a:p>
          <a:p>
            <a:pPr marL="62865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Zeige Beispiele, wie man mit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und Pandas Daten bereinigt, normalisiert und in das richtige Format für die Modellierung bringt.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Grundlegende Konzepte des maschinellen Lernens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Einführung in Begriffe wie Trainingsdaten, Testdaten, Features und Labels.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Erkläre die Pipeline in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Laden von Daten, Vorverarbeitung, Modelltraining, Vorhersage und Bewertung.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Ein einfaches Modell trainieren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Lade einen einfachen Datensatz (z.B. Iris-Datensatz) mit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from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sklearn.datasets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import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load_iris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.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Erkläre, wie man den Datensatz in Trainings- und Testdaten aufteilt mit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train_test_split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.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Zeige, wie man ein einfaches Modell trainiert, z.B. einen Entscheidungsbaum oder eine lineare Regression.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Erkläre, wie man das Modell bewertet (z.B. Genauigkeit für Klassifikation).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Modellbewertung und Validierung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Einführung in Kreuzvalidierung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cross_val_score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).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Einführung in Metriken wie Genauigkeit, Precision, Recall, F1-Score.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Zeige, wie man Modellparameter optimiert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GridSearchCV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).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63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ACBCD3B-EAB4-87E8-85AB-C9DDB716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>
                <a:solidFill>
                  <a:schemeClr val="accent3">
                    <a:lumMod val="75000"/>
                  </a:schemeClr>
                </a:solidFill>
              </a:rPr>
              <a:t>Vielen Dank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5335026-4908-B82C-0C3C-4E5E0498CB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Marc Reis</a:t>
            </a:r>
          </a:p>
          <a:p>
            <a:pPr rtl="0"/>
            <a:endParaRPr lang="de-DE" dirty="0"/>
          </a:p>
        </p:txBody>
      </p:sp>
      <p:pic>
        <p:nvPicPr>
          <p:cNvPr id="15" name="Bildplatzhalter 14" descr="Nahaufnahme eines Blattes">
            <a:extLst>
              <a:ext uri="{FF2B5EF4-FFF2-40B4-BE49-F238E27FC236}">
                <a16:creationId xmlns:a16="http://schemas.microsoft.com/office/drawing/2014/main" id="{C59CFD32-0A41-78F6-63F2-D8BBA2F23D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55" r="55"/>
          <a:stretch/>
        </p:blipFill>
        <p:spPr/>
      </p:pic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 descr="Eine grüne Hügellandschaft mit einem Sonnenuntergang">
            <a:extLst>
              <a:ext uri="{FF2B5EF4-FFF2-40B4-BE49-F238E27FC236}">
                <a16:creationId xmlns:a16="http://schemas.microsoft.com/office/drawing/2014/main" id="{565AB0FC-9FCD-FDB2-1D84-F3D855D838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/>
      </p:pic>
      <p:sp>
        <p:nvSpPr>
          <p:cNvPr id="47" name="Titel 46">
            <a:extLst>
              <a:ext uri="{FF2B5EF4-FFF2-40B4-BE49-F238E27FC236}">
                <a16:creationId xmlns:a16="http://schemas.microsoft.com/office/drawing/2014/main" id="{3F9E60C6-15AA-4C95-9519-652CD08A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noProof="0"/>
              <a:t>AGENDA</a:t>
            </a:r>
            <a:endParaRPr lang="de-DE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E0E8875C-8FE5-DCE1-106E-5F34DFD161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9D3AADE-5119-8CE2-0DD5-2BD7E3403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91245" y="2071688"/>
            <a:ext cx="4018143" cy="2732087"/>
          </a:xfrm>
        </p:spPr>
        <p:txBody>
          <a:bodyPr rtlCol="0">
            <a:normAutofit fontScale="77500" lnSpcReduction="20000"/>
          </a:bodyPr>
          <a:lstStyle>
            <a:defPPr>
              <a:defRPr lang="de-DE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Einstieg auch KI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Grundlagen der Programmierung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Entwurf, Management/Versionierung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Software Umgebung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KI Anwendungen Implementieren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NumPy</a:t>
            </a:r>
            <a:endParaRPr lang="de-DE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1"/>
                </a:solidFill>
              </a:rPr>
              <a:t>SciKit</a:t>
            </a:r>
            <a:endParaRPr lang="de-DE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Und weitere</a:t>
            </a:r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DA9558D5-EB6D-C2EA-C5E2-79076944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A87306C-81BA-4795-A5CA-9392456A8C1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029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Bildplatzhalter 4" descr="Ein Weizenfeld mit Spuren darin">
            <a:extLst>
              <a:ext uri="{FF2B5EF4-FFF2-40B4-BE49-F238E27FC236}">
                <a16:creationId xmlns:a16="http://schemas.microsoft.com/office/drawing/2014/main" id="{5BA975B6-ACDF-974C-4B0A-792DE5F09C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9093" t="909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58BF2A9-3176-445B-8155-3DE9C7968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BF4AF3-2D87-5D1D-245D-49E6F0B0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511" y="3236470"/>
            <a:ext cx="6832500" cy="1431984"/>
          </a:xfrm>
        </p:spPr>
        <p:txBody>
          <a:bodyPr vert="horz" lIns="91440" tIns="45720" rIns="91440" bIns="0" rtlCol="0" anchor="b">
            <a:normAutofit/>
          </a:bodyPr>
          <a:lstStyle>
            <a:defPPr>
              <a:defRPr lang="de-DE"/>
            </a:defPPr>
          </a:lstStyle>
          <a:p>
            <a:pPr algn="l"/>
            <a:r>
              <a:rPr lang="en-US" sz="4400" b="0">
                <a:solidFill>
                  <a:schemeClr val="accent1"/>
                </a:solidFill>
              </a:rPr>
              <a:t>Einstieg</a:t>
            </a:r>
          </a:p>
        </p:txBody>
      </p:sp>
    </p:spTree>
    <p:extLst>
      <p:ext uri="{BB962C8B-B14F-4D97-AF65-F5344CB8AC3E}">
        <p14:creationId xmlns:p14="http://schemas.microsoft.com/office/powerpoint/2010/main" val="17100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noProof="0" dirty="0"/>
              <a:t>Einstieg</a:t>
            </a:r>
            <a:endParaRPr lang="de-DE" dirty="0"/>
          </a:p>
        </p:txBody>
      </p:sp>
      <p:sp>
        <p:nvSpPr>
          <p:cNvPr id="50" name="Textplatzhalt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>
            <a:normAutofit/>
          </a:bodyPr>
          <a:lstStyle>
            <a:defPPr>
              <a:defRPr lang="de-DE"/>
            </a:defPPr>
          </a:lstStyle>
          <a:p>
            <a:pPr rtl="0">
              <a:lnSpc>
                <a:spcPct val="115000"/>
              </a:lnSpc>
            </a:pPr>
            <a:r>
              <a:rPr lang="de-DE" sz="1500" dirty="0"/>
              <a:t>Programmierung </a:t>
            </a:r>
            <a:br>
              <a:rPr lang="de-DE" sz="1500" dirty="0"/>
            </a:br>
            <a:r>
              <a:rPr lang="de-DE" sz="1500" dirty="0"/>
              <a:t>– im Fokus der KI</a:t>
            </a:r>
          </a:p>
          <a:p>
            <a:pPr rtl="0">
              <a:lnSpc>
                <a:spcPct val="115000"/>
              </a:lnSpc>
            </a:pPr>
            <a:r>
              <a:rPr lang="de-DE" sz="1500" dirty="0"/>
              <a:t>Sie – der KI Techniker!</a:t>
            </a:r>
          </a:p>
          <a:p>
            <a:pPr rtl="0">
              <a:lnSpc>
                <a:spcPct val="115000"/>
              </a:lnSpc>
            </a:pPr>
            <a:r>
              <a:rPr lang="de-DE" sz="1500" dirty="0"/>
              <a:t>Arbeitsumgebung und Grundlagen schaffen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0490171-2859-5322-0F76-C0559754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 anchor="ctr">
            <a:normAutofit/>
          </a:bodyPr>
          <a:lstStyle>
            <a:defPPr>
              <a:defRPr lang="de-DE"/>
            </a:defPPr>
          </a:lstStyle>
          <a:p>
            <a:pPr rtl="0">
              <a:spcAft>
                <a:spcPts val="600"/>
              </a:spcAft>
            </a:pPr>
            <a:fld id="{EA87306C-81BA-4795-A5CA-9392456A8C1E}" type="slidenum">
              <a:rPr lang="de-DE" smtClean="0"/>
              <a:pPr rtl="0">
                <a:spcAft>
                  <a:spcPts val="600"/>
                </a:spcAft>
              </a:pPr>
              <a:t>4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0474735-745B-D50F-3DCC-0553E9AD8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193" y="2262886"/>
            <a:ext cx="4288014" cy="39985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FA350DB-1CAF-95F7-D798-33AAEAA50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578" y="0"/>
            <a:ext cx="2873199" cy="19397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D8CD41E-132B-463A-04A2-C5AE23A909E6}"/>
              </a:ext>
            </a:extLst>
          </p:cNvPr>
          <p:cNvSpPr txBox="1"/>
          <p:nvPr/>
        </p:nvSpPr>
        <p:spPr>
          <a:xfrm>
            <a:off x="7724321" y="6356350"/>
            <a:ext cx="451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hlinkClick r:id="rId5"/>
              </a:rPr>
              <a:t>Kostenloser Onlinekurs - Elements </a:t>
            </a:r>
            <a:r>
              <a:rPr lang="de-DE" dirty="0" err="1">
                <a:hlinkClick r:id="rId5"/>
              </a:rPr>
              <a:t>of</a:t>
            </a:r>
            <a:r>
              <a:rPr lang="de-DE" dirty="0">
                <a:hlinkClick r:id="rId5"/>
              </a:rPr>
              <a:t> AI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65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228BA-B856-CF42-782F-49F8736C8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29C811-DF1D-2B15-C250-DC830A64CD5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Anmelden im Schulcampus</a:t>
            </a:r>
          </a:p>
          <a:p>
            <a:r>
              <a:rPr lang="de-DE" dirty="0"/>
              <a:t>Anmelden im Kurs</a:t>
            </a:r>
          </a:p>
          <a:p>
            <a:r>
              <a:rPr lang="de-DE" dirty="0"/>
              <a:t>Kurs Überblick</a:t>
            </a:r>
          </a:p>
          <a:p>
            <a:r>
              <a:rPr lang="de-DE" dirty="0"/>
              <a:t>Erster Arbeitsauftrag</a:t>
            </a:r>
          </a:p>
          <a:p>
            <a:pPr lvl="1"/>
            <a:r>
              <a:rPr lang="de-DE" dirty="0"/>
              <a:t>Vorstellen</a:t>
            </a:r>
          </a:p>
          <a:p>
            <a:pPr lvl="1"/>
            <a:r>
              <a:rPr lang="de-DE" dirty="0"/>
              <a:t>Besprechen</a:t>
            </a:r>
          </a:p>
          <a:p>
            <a:pPr lvl="1"/>
            <a:r>
              <a:rPr lang="de-DE" dirty="0"/>
              <a:t>Abgabe</a:t>
            </a:r>
          </a:p>
          <a:p>
            <a:pPr lvl="1"/>
            <a:r>
              <a:rPr lang="de-DE" dirty="0"/>
              <a:t>Loop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F96E9D4-E330-2FE5-3FF7-5B52E698EAA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1096A9-3356-CAFF-4AB2-5575D118A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46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78037-A5FF-2C55-2249-3FD65A95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dirty="0"/>
              <a:t>Sie – der KI-Techniker!</a:t>
            </a:r>
            <a:br>
              <a:rPr lang="de-DE" sz="2400" dirty="0"/>
            </a:br>
            <a:endParaRPr lang="de-DE" dirty="0"/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F0F04B2F-019D-1EF9-E9AF-8CC4180E905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640038683"/>
              </p:ext>
            </p:extLst>
          </p:nvPr>
        </p:nvGraphicFramePr>
        <p:xfrm>
          <a:off x="4287426" y="5796647"/>
          <a:ext cx="4676775" cy="924828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4262307258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1787270525"/>
                    </a:ext>
                  </a:extLst>
                </a:gridCol>
              </a:tblGrid>
              <a:tr h="154138"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effectLst/>
                        </a:rPr>
                        <a:t>I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Fachrichtungsübergreifender Lernbereich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02298752"/>
                  </a:ext>
                </a:extLst>
              </a:tr>
              <a:tr h="308276"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effectLst/>
                        </a:rPr>
                        <a:t>FÜ-001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effectLst/>
                        </a:rPr>
                        <a:t>In beruflichen Situationen professionell kommunizieren</a:t>
                      </a:r>
                      <a:r>
                        <a:rPr lang="de-DE" sz="800" baseline="30000" dirty="0">
                          <a:effectLst/>
                        </a:rPr>
                        <a:t>1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1454243"/>
                  </a:ext>
                </a:extLst>
              </a:tr>
              <a:tr h="308276"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effectLst/>
                        </a:rPr>
                        <a:t>FÜ-002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effectLst/>
                        </a:rPr>
                        <a:t>In einer </a:t>
                      </a:r>
                      <a:r>
                        <a:rPr lang="de-DE" sz="1000" b="1" dirty="0">
                          <a:effectLst/>
                        </a:rPr>
                        <a:t>Fremdsprache</a:t>
                      </a:r>
                      <a:r>
                        <a:rPr lang="de-DE" sz="1000" dirty="0">
                          <a:effectLst/>
                        </a:rPr>
                        <a:t> berufsbezogen kommunizieren</a:t>
                      </a:r>
                      <a:r>
                        <a:rPr lang="de-DE" sz="800" baseline="30000" dirty="0">
                          <a:effectLst/>
                        </a:rPr>
                        <a:t>2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48964424"/>
                  </a:ext>
                </a:extLst>
              </a:tr>
              <a:tr h="154138"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effectLst/>
                        </a:rPr>
                        <a:t>FÜ-003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effectLst/>
                        </a:rPr>
                        <a:t>Projekte planen und leiten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93209985"/>
                  </a:ext>
                </a:extLst>
              </a:tr>
            </a:tbl>
          </a:graphicData>
        </a:graphic>
      </p:graphicFrame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705D48-F125-8498-7D8F-25D8A9D57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EA87306C-81BA-4795-A5CA-9392456A8C1E}" type="slidenum">
              <a:rPr lang="de-DE" smtClean="0"/>
              <a:pPr rtl="0"/>
              <a:t>6</a:t>
            </a:fld>
            <a:endParaRPr lang="de-DE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11824FF9-BEE8-CEC7-951A-D4B13F009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92878"/>
              </p:ext>
            </p:extLst>
          </p:nvPr>
        </p:nvGraphicFramePr>
        <p:xfrm>
          <a:off x="106226" y="2475328"/>
          <a:ext cx="3835535" cy="350520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937402">
                  <a:extLst>
                    <a:ext uri="{9D8B030D-6E8A-4147-A177-3AD203B41FA5}">
                      <a16:colId xmlns:a16="http://schemas.microsoft.com/office/drawing/2014/main" val="1255127822"/>
                    </a:ext>
                  </a:extLst>
                </a:gridCol>
                <a:gridCol w="2898133">
                  <a:extLst>
                    <a:ext uri="{9D8B030D-6E8A-4147-A177-3AD203B41FA5}">
                      <a16:colId xmlns:a16="http://schemas.microsoft.com/office/drawing/2014/main" val="3514617326"/>
                    </a:ext>
                  </a:extLst>
                </a:gridCol>
              </a:tblGrid>
              <a:tr h="149984"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effectLst/>
                        </a:rPr>
                        <a:t>II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Fachrichtungsbezogener Lernbereich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41360639"/>
                  </a:ext>
                </a:extLst>
              </a:tr>
              <a:tr h="299969">
                <a:tc>
                  <a:txBody>
                    <a:bodyPr/>
                    <a:lstStyle/>
                    <a:p>
                      <a:pPr algn="ctr"/>
                      <a:r>
                        <a:rPr lang="de-DE" sz="1000" b="1">
                          <a:effectLst/>
                        </a:rPr>
                        <a:t>T-InfT-001</a:t>
                      </a:r>
                      <a:br>
                        <a:rPr lang="de-DE" sz="1000" b="1">
                          <a:effectLst/>
                        </a:rPr>
                      </a:br>
                      <a:r>
                        <a:rPr lang="de-DE" sz="1000" b="1">
                          <a:effectLst/>
                        </a:rPr>
                        <a:t>Herr Kw.</a:t>
                      </a:r>
                      <a:endParaRPr lang="de-DE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effectLst/>
                        </a:rPr>
                        <a:t>IT-Systeme und gängige Anwendungs- und Entwicklungssoftware professionell nutzen</a:t>
                      </a:r>
                      <a:endParaRPr lang="de-DE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2614739"/>
                  </a:ext>
                </a:extLst>
              </a:tr>
              <a:tr h="299969">
                <a:tc>
                  <a:txBody>
                    <a:bodyPr/>
                    <a:lstStyle/>
                    <a:p>
                      <a:pPr algn="ctr"/>
                      <a:r>
                        <a:rPr lang="de-DE" sz="1000" b="1">
                          <a:effectLst/>
                        </a:rPr>
                        <a:t>T-InfT-002</a:t>
                      </a:r>
                      <a:br>
                        <a:rPr lang="de-DE" sz="1000" b="1">
                          <a:effectLst/>
                        </a:rPr>
                      </a:br>
                      <a:r>
                        <a:rPr lang="de-DE" sz="1000" b="1">
                          <a:effectLst/>
                        </a:rPr>
                        <a:t>Frau S.</a:t>
                      </a:r>
                      <a:endParaRPr lang="de-DE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effectLst/>
                        </a:rPr>
                        <a:t>KI-Systeme und gängige KI-Software und -Services kompetent einsetzen</a:t>
                      </a:r>
                      <a:endParaRPr lang="de-DE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0461897"/>
                  </a:ext>
                </a:extLst>
              </a:tr>
              <a:tr h="449953">
                <a:tc>
                  <a:txBody>
                    <a:bodyPr/>
                    <a:lstStyle/>
                    <a:p>
                      <a:pPr algn="ctr"/>
                      <a:r>
                        <a:rPr lang="de-DE" sz="1000" b="1">
                          <a:effectLst/>
                        </a:rPr>
                        <a:t>T-InfT-003</a:t>
                      </a:r>
                      <a:endParaRPr lang="de-DE" sz="900" b="1">
                        <a:effectLst/>
                      </a:endParaRPr>
                    </a:p>
                    <a:p>
                      <a:pPr algn="ctr"/>
                      <a:r>
                        <a:rPr lang="de-DE" sz="1000" b="1">
                          <a:effectLst/>
                        </a:rPr>
                        <a:t>Herr Reis/</a:t>
                      </a:r>
                      <a:br>
                        <a:rPr lang="de-DE" sz="1000" b="1">
                          <a:effectLst/>
                        </a:rPr>
                      </a:br>
                      <a:r>
                        <a:rPr lang="de-DE" sz="1000" b="1">
                          <a:effectLst/>
                        </a:rPr>
                        <a:t> Dr. Mü</a:t>
                      </a:r>
                      <a:endParaRPr lang="de-DE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effectLst/>
                        </a:rPr>
                        <a:t>Software mit modernen Methoden objektorientiert entwickeln </a:t>
                      </a:r>
                      <a:endParaRPr lang="de-DE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31478674"/>
                  </a:ext>
                </a:extLst>
              </a:tr>
              <a:tr h="449953">
                <a:tc>
                  <a:txBody>
                    <a:bodyPr/>
                    <a:lstStyle/>
                    <a:p>
                      <a:pPr algn="ctr"/>
                      <a:r>
                        <a:rPr lang="de-DE" sz="1000" b="1">
                          <a:effectLst/>
                        </a:rPr>
                        <a:t>T-InfT-004</a:t>
                      </a:r>
                      <a:endParaRPr lang="de-DE" sz="900" b="1">
                        <a:effectLst/>
                      </a:endParaRPr>
                    </a:p>
                    <a:p>
                      <a:pPr algn="ctr"/>
                      <a:r>
                        <a:rPr lang="de-DE" sz="1000" b="1">
                          <a:effectLst/>
                        </a:rPr>
                        <a:t>Herr Reis/</a:t>
                      </a:r>
                      <a:br>
                        <a:rPr lang="de-DE" sz="1000" b="1">
                          <a:effectLst/>
                        </a:rPr>
                      </a:br>
                      <a:r>
                        <a:rPr lang="de-DE" sz="1000" b="1">
                          <a:effectLst/>
                        </a:rPr>
                        <a:t>Dr. Mü</a:t>
                      </a:r>
                      <a:endParaRPr lang="de-DE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effectLst/>
                        </a:rPr>
                        <a:t>KI-Anwendungen implementieren</a:t>
                      </a:r>
                      <a:endParaRPr lang="de-DE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71667133"/>
                  </a:ext>
                </a:extLst>
              </a:tr>
              <a:tr h="299969"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effectLst/>
                        </a:rPr>
                        <a:t>T-InfT-005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effectLst/>
                        </a:rPr>
                        <a:t>Computernetze und Netzwerkservices planen und realisieren</a:t>
                      </a:r>
                      <a:endParaRPr lang="de-DE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020569"/>
                  </a:ext>
                </a:extLst>
              </a:tr>
              <a:tr h="149984"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effectLst/>
                        </a:rPr>
                        <a:t>T-InfT-006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IT-Sicherheit und Datenschutz gewährleisten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96606674"/>
                  </a:ext>
                </a:extLst>
              </a:tr>
              <a:tr h="449953">
                <a:tc>
                  <a:txBody>
                    <a:bodyPr/>
                    <a:lstStyle/>
                    <a:p>
                      <a:pPr algn="ctr"/>
                      <a:r>
                        <a:rPr lang="de-DE" sz="1000" b="1">
                          <a:effectLst/>
                        </a:rPr>
                        <a:t>T-InfT-007</a:t>
                      </a:r>
                      <a:endParaRPr lang="de-DE" sz="900" b="1">
                        <a:effectLst/>
                      </a:endParaRPr>
                    </a:p>
                    <a:p>
                      <a:pPr algn="ctr"/>
                      <a:r>
                        <a:rPr lang="de-DE" sz="1000" b="1">
                          <a:effectLst/>
                        </a:rPr>
                        <a:t>z.T. Dr. Sc/ Dr. Mo</a:t>
                      </a:r>
                      <a:endParaRPr lang="de-DE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effectLst/>
                        </a:rPr>
                        <a:t>Domänenspezifische Lösungsansätze für KI-Projekte nutzen</a:t>
                      </a:r>
                      <a:endParaRPr lang="de-DE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7428147"/>
                  </a:ext>
                </a:extLst>
              </a:tr>
              <a:tr h="299969">
                <a:tc>
                  <a:txBody>
                    <a:bodyPr/>
                    <a:lstStyle/>
                    <a:p>
                      <a:pPr algn="ctr"/>
                      <a:r>
                        <a:rPr lang="de-DE" sz="1000" b="1">
                          <a:effectLst/>
                        </a:rPr>
                        <a:t>T-InfT-008</a:t>
                      </a:r>
                      <a:endParaRPr lang="de-DE" sz="900" b="1">
                        <a:effectLst/>
                      </a:endParaRPr>
                    </a:p>
                    <a:p>
                      <a:pPr algn="ctr"/>
                      <a:r>
                        <a:rPr lang="de-DE" sz="1000" b="1">
                          <a:effectLst/>
                        </a:rPr>
                        <a:t>Dr V.</a:t>
                      </a:r>
                      <a:endParaRPr lang="de-DE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effectLst/>
                        </a:rPr>
                        <a:t>Große Datenmengen, Strukturen und Prozesse abbilden und analysieren</a:t>
                      </a:r>
                      <a:endParaRPr lang="de-DE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9413788"/>
                  </a:ext>
                </a:extLst>
              </a:tr>
              <a:tr h="299969">
                <a:tc>
                  <a:txBody>
                    <a:bodyPr/>
                    <a:lstStyle/>
                    <a:p>
                      <a:pPr algn="ctr"/>
                      <a:r>
                        <a:rPr lang="de-DE" sz="1000">
                          <a:effectLst/>
                        </a:rPr>
                        <a:t>T-InfT-009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effectLst/>
                        </a:rPr>
                        <a:t>Innovationen managen, rechtlich schützen und verantwortungsvoll vermarkten</a:t>
                      </a:r>
                      <a:endParaRPr lang="de-DE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84658924"/>
                  </a:ext>
                </a:extLst>
              </a:tr>
              <a:tr h="299969">
                <a:tc>
                  <a:txBody>
                    <a:bodyPr/>
                    <a:lstStyle/>
                    <a:p>
                      <a:pPr algn="ctr"/>
                      <a:r>
                        <a:rPr lang="de-DE" sz="1000" b="1">
                          <a:effectLst/>
                        </a:rPr>
                        <a:t>T-InfT-010</a:t>
                      </a:r>
                      <a:endParaRPr lang="de-DE" sz="900" b="1">
                        <a:effectLst/>
                      </a:endParaRPr>
                    </a:p>
                    <a:p>
                      <a:pPr algn="ctr"/>
                      <a:r>
                        <a:rPr lang="de-DE" sz="1000" b="1">
                          <a:effectLst/>
                        </a:rPr>
                        <a:t>Dr V.</a:t>
                      </a:r>
                      <a:endParaRPr lang="de-DE" sz="9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effectLst/>
                        </a:rPr>
                        <a:t>KI in Embedded Systems nutzen</a:t>
                      </a:r>
                      <a:endParaRPr lang="de-DE" sz="9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3264400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570EDEE1-B299-18CC-D7F1-70D9FED8D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324561"/>
              </p:ext>
            </p:extLst>
          </p:nvPr>
        </p:nvGraphicFramePr>
        <p:xfrm>
          <a:off x="4287426" y="2475328"/>
          <a:ext cx="4676775" cy="310896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480205451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31510589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effectLst/>
                        </a:rPr>
                        <a:t>WP-KI-001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Fortgeschrittene KI-Anwendungen implementieren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326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effectLst/>
                        </a:rPr>
                        <a:t>WP-KI-002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KI in der Robotik integrieren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75973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WP-KI-003</a:t>
                      </a:r>
                      <a:br>
                        <a:rPr lang="de-DE" sz="1200" b="1">
                          <a:effectLst/>
                        </a:rPr>
                      </a:br>
                      <a:r>
                        <a:rPr lang="de-DE" sz="1200" b="1">
                          <a:effectLst/>
                        </a:rPr>
                        <a:t>Dr. Sc/ Dr. Mo</a:t>
                      </a:r>
                      <a:endParaRPr lang="de-D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effectLst/>
                        </a:rPr>
                        <a:t>Business Itelligence und KI zur Analyse und Entscheidungsfindung anwenden</a:t>
                      </a:r>
                      <a:endParaRPr lang="de-D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75936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b="1">
                          <a:effectLst/>
                        </a:rPr>
                        <a:t>WP-KI-004</a:t>
                      </a:r>
                      <a:endParaRPr lang="de-DE" sz="1100" b="1">
                        <a:effectLst/>
                      </a:endParaRPr>
                    </a:p>
                    <a:p>
                      <a:pPr algn="ctr"/>
                      <a:r>
                        <a:rPr lang="de-DE" sz="1200" b="1">
                          <a:effectLst/>
                        </a:rPr>
                        <a:t>Dr Sc/ Dr. Mo</a:t>
                      </a:r>
                      <a:endParaRPr lang="de-DE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b="1" dirty="0">
                          <a:effectLst/>
                        </a:rPr>
                        <a:t>Innovative Technologien und Entrepreneurship planen und fördern</a:t>
                      </a:r>
                      <a:endParaRPr lang="de-DE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73925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effectLst/>
                        </a:rPr>
                        <a:t>WP-KI-005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Natural Language Processing vertiefend verstehen, anwenden und entwickeln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9122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effectLst/>
                        </a:rPr>
                        <a:t>WP-KI-006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Computer Vision vertiefend verstehen, anwenden und entwickeln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9872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effectLst/>
                        </a:rPr>
                        <a:t>WP-KI-007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Deep Learning vertiefend verstehen, anwenden und entwickeln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4358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effectLst/>
                        </a:rPr>
                        <a:t>WP-KI-008</a:t>
                      </a:r>
                      <a:endParaRPr lang="de-DE" sz="1100">
                        <a:effectLst/>
                      </a:endParaRPr>
                    </a:p>
                    <a:p>
                      <a:pPr algn="ctr"/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Advanced Date Analytics und Big Data </a:t>
                      </a:r>
                      <a:r>
                        <a:rPr lang="de-DE" sz="1200">
                          <a:effectLst/>
                        </a:rPr>
                        <a:t>Methoden problemlösend anwenden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958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200">
                          <a:effectLst/>
                        </a:rPr>
                        <a:t>WP-KI-009</a:t>
                      </a:r>
                      <a:endParaRPr lang="de-DE" sz="1100">
                        <a:effectLst/>
                      </a:endParaRPr>
                    </a:p>
                    <a:p>
                      <a:pPr algn="ctr"/>
                      <a:r>
                        <a:rPr lang="de-DE" sz="1200">
                          <a:effectLst/>
                        </a:rPr>
                        <a:t> 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Anwendungen in Spezialgebieten der KI realisieren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84742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5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26" descr="Luftbild mit Blick auf eine Baumallee und Weiden auf beiden Seiten">
            <a:extLst>
              <a:ext uri="{FF2B5EF4-FFF2-40B4-BE49-F238E27FC236}">
                <a16:creationId xmlns:a16="http://schemas.microsoft.com/office/drawing/2014/main" id="{839F036C-A908-D88B-93D2-2FC59D5D12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99A34E-6529-A0C2-1EEE-44E5D83178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87081" y="1396718"/>
            <a:ext cx="3017837" cy="4064564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>
              <a:lnSpc>
                <a:spcPct val="100000"/>
              </a:lnSpc>
            </a:pPr>
            <a:r>
              <a:rPr lang="de-DE" sz="1800" dirty="0"/>
              <a:t>Arbeitsumgebung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Visual Studio Code</a:t>
            </a:r>
          </a:p>
          <a:p>
            <a:pPr marL="569214" lvl="1" indent="-285750">
              <a:lnSpc>
                <a:spcPct val="100000"/>
              </a:lnSpc>
            </a:pPr>
            <a:r>
              <a:rPr lang="de-DE" dirty="0"/>
              <a:t>Python</a:t>
            </a:r>
          </a:p>
          <a:p>
            <a:pPr marL="569214" lvl="1" indent="-285750">
              <a:lnSpc>
                <a:spcPct val="100000"/>
              </a:lnSpc>
            </a:pPr>
            <a:r>
              <a:rPr lang="de-DE" dirty="0" err="1"/>
              <a:t>Jupyter</a:t>
            </a:r>
            <a:r>
              <a:rPr lang="de-DE" dirty="0"/>
              <a:t> Notebooks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Freies Material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Entwurf von Software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dirty="0"/>
              <a:t>Managen von Software</a:t>
            </a:r>
          </a:p>
          <a:p>
            <a:pPr rtl="0">
              <a:lnSpc>
                <a:spcPct val="100000"/>
              </a:lnSpc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A87306C-81BA-4795-A5CA-9392456A8C1E}" type="slidenum">
              <a:rPr lang="de-DE" smtClean="0"/>
              <a:pPr rtl="0"/>
              <a:t>7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A0BA3D-9921-C7FC-BC8D-5FC0FFA6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584" y="153965"/>
            <a:ext cx="6323957" cy="108802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Grundlagen der Programmierung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B633437-684E-646D-F116-1B31E97DEBF8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8610600" y="96483"/>
            <a:ext cx="337941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1. Grundlagen der Python-Programmierung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Variablen und Datentypen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Verstehen, wie man Variablen definiert und mit verschiedenen Datentypen (wie Integer,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Float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String, Listen,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Dictionaries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 arbeitet.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Schleifen und Bedingungen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Wissen, wie man Schleifen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for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while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) und bedingte Anweisungen (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if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else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,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 Unicode MS"/>
              </a:rPr>
              <a:t>elif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</a:rPr>
              <a:t>) verwendet.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Funktionen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Grundlegendes Verständnis der Definition und Verwendung von Funktionen, einschließlich Argumenten und Rückgabewerten.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9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Listen und </a:t>
            </a:r>
            <a:r>
              <a:rPr kumimoji="0" lang="de-DE" altLang="de-DE" sz="900" b="1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Dictionaries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Arbeiten mit Listen und </a:t>
            </a: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Dictionaries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ist besonders wichtig, da Pandas stark auf diesen Datentypen aufbaut.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B69ECBA-D197-2333-083D-5BDDB598E939}"/>
              </a:ext>
            </a:extLst>
          </p:cNvPr>
          <p:cNvSpPr txBox="1"/>
          <p:nvPr/>
        </p:nvSpPr>
        <p:spPr>
          <a:xfrm>
            <a:off x="8610600" y="2404807"/>
            <a:ext cx="31766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2. Einführung in Datenstrukturen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Listen und Arrays: Verständnis von Listen und das Konzept von Arrays, da sie ähnlich wie Pandas-</a:t>
            </a:r>
            <a:r>
              <a:rPr lang="de-DE" sz="900" b="1" spc="1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DataFrames</a:t>
            </a: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und -Series sind.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900" b="1" spc="1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Numpy</a:t>
            </a: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: Grundlagen von </a:t>
            </a:r>
            <a:r>
              <a:rPr lang="de-DE" sz="900" b="1" spc="1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Numpy</a:t>
            </a: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, da Pandas auf </a:t>
            </a:r>
            <a:r>
              <a:rPr lang="de-DE" sz="900" b="1" spc="1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Numpy</a:t>
            </a: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aufbaut. Verstehen, wie man mit </a:t>
            </a:r>
            <a:r>
              <a:rPr lang="de-DE" sz="900" b="1" spc="1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Numpy</a:t>
            </a: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-Arrays arbeitet, ist hilfreich, um die Leistungsfähigkeit von Pandas zu verstehen.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900" b="1" spc="1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Dictionaries</a:t>
            </a: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: Wie Daten in Schlüssel-Wert-Paaren organisiert werden, was nützlich ist, wenn man mit Pandas Series und </a:t>
            </a:r>
            <a:r>
              <a:rPr lang="de-DE" sz="900" b="1" spc="1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DataFrames</a:t>
            </a: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arbeitet.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866D59D-2600-201A-1C08-0248D909BF4B}"/>
              </a:ext>
            </a:extLst>
          </p:cNvPr>
          <p:cNvSpPr txBox="1"/>
          <p:nvPr/>
        </p:nvSpPr>
        <p:spPr>
          <a:xfrm>
            <a:off x="6776407" y="4588327"/>
            <a:ext cx="246068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3. Grundlegendes Datenhandling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Lesen und Schreiben von Dateien: Wissen, wie man Daten aus verschiedenen Dateiformaten (wie CSV, Excel) ein- und ausliest.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Verständnis von Tabellen: Grundlegendes Wissen über tabellarische Daten, z.B. wie Zeilen und Spalten in Tabellen organisiert sind.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B09C74D-DC03-20FC-8288-BC21B8FC4358}"/>
              </a:ext>
            </a:extLst>
          </p:cNvPr>
          <p:cNvSpPr txBox="1"/>
          <p:nvPr/>
        </p:nvSpPr>
        <p:spPr>
          <a:xfrm>
            <a:off x="9412137" y="4730192"/>
            <a:ext cx="27798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4. Einführung in </a:t>
            </a:r>
            <a:r>
              <a:rPr lang="de-DE" sz="900" b="1" spc="1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Jupyter</a:t>
            </a: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Notebooks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Installation und Nutzung von </a:t>
            </a:r>
            <a:r>
              <a:rPr lang="de-DE" sz="900" b="1" spc="1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Jupyter</a:t>
            </a: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Notebooks: Da </a:t>
            </a:r>
            <a:r>
              <a:rPr lang="de-DE" sz="900" b="1" spc="100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Jupyter</a:t>
            </a: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Notebooks häufig für die Arbeit mit Pandas verwendet werden, sollten die Lernenden wissen, wie man Notebooks startet, Zellen ausführt und die verschiedenen Zellentypen verwendet.</a:t>
            </a: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de-DE" sz="900" b="1" spc="100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Grundlegende Befehle: Befehle wie das Ausführen von Zellen, das Einfügen und Löschen von Zellen und das Importieren von Bibliotheken wie Pandas.</a:t>
            </a:r>
          </a:p>
        </p:txBody>
      </p:sp>
    </p:spTree>
    <p:extLst>
      <p:ext uri="{BB962C8B-B14F-4D97-AF65-F5344CB8AC3E}">
        <p14:creationId xmlns:p14="http://schemas.microsoft.com/office/powerpoint/2010/main" val="198190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3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F4B294B-3C01-ED06-AA96-7FF46F3D2A9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8022" y="1255143"/>
            <a:ext cx="7142672" cy="5395912"/>
          </a:xfrm>
        </p:spPr>
        <p:txBody>
          <a:bodyPr numCol="2" rtlCol="0">
            <a:normAutofit fontScale="40000" lnSpcReduction="20000"/>
          </a:bodyPr>
          <a:lstStyle>
            <a:defPPr>
              <a:defRPr lang="de-DE"/>
            </a:defPPr>
          </a:lstStyle>
          <a:p>
            <a:pPr rtl="0">
              <a:lnSpc>
                <a:spcPct val="100000"/>
              </a:lnSpc>
            </a:pPr>
            <a:r>
              <a:rPr lang="de-DE" sz="4800" b="1" dirty="0"/>
              <a:t>Programmierung - Basics</a:t>
            </a:r>
            <a:endParaRPr lang="de-DE" sz="36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3"/>
              </a:rPr>
              <a:t>Ausführen von Python-Code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4"/>
              </a:rPr>
              <a:t>Strukturierung durch Einrückungen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5"/>
              </a:rPr>
              <a:t>Datentypen und Variablen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6"/>
              </a:rPr>
              <a:t>Operatoren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7"/>
              </a:rPr>
              <a:t>Sequentielle Datentypen: Listen und Strings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8"/>
              </a:rPr>
              <a:t>Listen manipulieren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9"/>
              </a:rPr>
              <a:t>Mengen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10"/>
              </a:rPr>
              <a:t>Umfangreiches Beispiel: Mengen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11"/>
              </a:rPr>
              <a:t>Flaches und tiefes Kopieren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 err="1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12"/>
              </a:rPr>
              <a:t>Dictionaries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13"/>
              </a:rPr>
              <a:t>Eingabe mit </a:t>
            </a:r>
            <a:r>
              <a:rPr lang="de-DE" sz="3600" b="0" i="0" u="none" strike="noStrike" dirty="0" err="1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13"/>
              </a:rPr>
              <a:t>input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14"/>
              </a:rPr>
              <a:t>Bedingte Anweisungen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15"/>
              </a:rPr>
              <a:t>Struktureller Musterabgleich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16"/>
              </a:rPr>
              <a:t>Abenteuerspiel mit strukturellem </a:t>
            </a:r>
            <a:r>
              <a:rPr lang="de-DE" sz="3600" b="0" i="0" u="none" strike="noStrike" dirty="0" err="1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16"/>
              </a:rPr>
              <a:t>Musterableich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17"/>
              </a:rPr>
              <a:t>Schleifen: </a:t>
            </a:r>
            <a:r>
              <a:rPr lang="de-DE" sz="3600" b="0" i="0" u="none" strike="noStrike" dirty="0" err="1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17"/>
              </a:rPr>
              <a:t>while</a:t>
            </a: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17"/>
              </a:rPr>
              <a:t>-Schleife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 err="1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18"/>
              </a:rPr>
              <a:t>for</a:t>
            </a: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18"/>
              </a:rPr>
              <a:t>-Schleife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19"/>
              </a:rPr>
              <a:t>Zuweisungs-ausdrücke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20"/>
              </a:rPr>
              <a:t>Ausgabe mit </a:t>
            </a:r>
            <a:r>
              <a:rPr lang="de-DE" sz="3600" b="0" i="0" u="none" strike="noStrike" dirty="0" err="1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20"/>
              </a:rPr>
              <a:t>print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21"/>
              </a:rPr>
              <a:t>Formatierte Ausgabe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22"/>
              </a:rPr>
              <a:t>Arbeiten mit Python-</a:t>
            </a:r>
            <a:r>
              <a:rPr lang="de-DE" sz="3600" b="0" i="0" u="none" strike="noStrike" dirty="0" err="1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22"/>
              </a:rPr>
              <a:t>Dictionarys</a:t>
            </a: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22"/>
              </a:rPr>
              <a:t> und Schleifen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23"/>
              </a:rPr>
              <a:t>Funktionen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24"/>
              </a:rPr>
              <a:t>Parameter-Übergabe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25"/>
              </a:rPr>
              <a:t>Namensräume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26"/>
              </a:rPr>
              <a:t>Globale und lokale Variablen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27"/>
              </a:rPr>
              <a:t>Dateien lesen und schreiben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28"/>
              </a:rPr>
              <a:t>Modularisierung: Module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29"/>
              </a:rPr>
              <a:t>Modularisierung: Pakete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6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30"/>
              </a:rPr>
              <a:t>Ausnahme-Behandlung</a:t>
            </a:r>
            <a:endParaRPr lang="de-DE" sz="36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rtl="0">
              <a:lnSpc>
                <a:spcPct val="100000"/>
              </a:lnSpc>
            </a:pPr>
            <a:endParaRPr lang="de-DE" dirty="0"/>
          </a:p>
          <a:p>
            <a:pPr rtl="0">
              <a:lnSpc>
                <a:spcPct val="100000"/>
              </a:lnSpc>
            </a:pPr>
            <a:endParaRPr lang="de-DE" dirty="0"/>
          </a:p>
          <a:p>
            <a:pPr rtl="0">
              <a:lnSpc>
                <a:spcPct val="100000"/>
              </a:lnSpc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A87306C-81BA-4795-A5CA-9392456A8C1E}" type="slidenum">
              <a:rPr lang="de-DE" smtClean="0"/>
              <a:pPr rtl="0"/>
              <a:t>8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A0BA3D-9921-C7FC-BC8D-5FC0FFA6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98" y="54980"/>
            <a:ext cx="11775057" cy="108802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Grundlagen der Programmierung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E5FEE7E3-449F-B087-AD18-7561A0CDC7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45849" y="1143000"/>
            <a:ext cx="3827283" cy="4964502"/>
          </a:xfrm>
        </p:spPr>
        <p:txBody>
          <a:bodyPr>
            <a:normAutofit fontScale="40000" lnSpcReduction="20000"/>
          </a:bodyPr>
          <a:lstStyle/>
          <a:p>
            <a:pPr algn="l"/>
            <a:r>
              <a:rPr lang="de-DE" sz="3700" b="1" dirty="0"/>
              <a:t>Programmierung - OOP</a:t>
            </a:r>
            <a:endParaRPr lang="de-DE" sz="3700" b="0" i="0" u="none" strike="noStrike" dirty="0">
              <a:solidFill>
                <a:srgbClr val="6B9662"/>
              </a:solidFill>
              <a:effectLst/>
              <a:latin typeface="Times New Roman" panose="02020603050405020304" pitchFamily="18" charset="0"/>
              <a:hlinkClick r:id="rId3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7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31"/>
              </a:rPr>
              <a:t>Einführung in die Objektorientierte Programmierung (OOP)</a:t>
            </a:r>
            <a:endParaRPr lang="de-DE" sz="37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7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32"/>
              </a:rPr>
              <a:t>Klassen- und </a:t>
            </a:r>
            <a:r>
              <a:rPr lang="de-DE" sz="3700" b="0" i="0" u="none" strike="noStrike" dirty="0" err="1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32"/>
              </a:rPr>
              <a:t>Instanzattribute</a:t>
            </a:r>
            <a:endParaRPr lang="de-DE" sz="37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7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33"/>
              </a:rPr>
              <a:t>Properties</a:t>
            </a:r>
            <a:endParaRPr lang="de-DE" sz="37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7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34"/>
              </a:rPr>
              <a:t>Beispiel: Polynom-Klasse</a:t>
            </a:r>
            <a:endParaRPr lang="de-DE" sz="37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7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35"/>
              </a:rPr>
              <a:t>Erzeugung von </a:t>
            </a:r>
            <a:r>
              <a:rPr lang="de-DE" sz="3700" b="0" i="0" u="none" strike="noStrike" dirty="0" err="1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35"/>
              </a:rPr>
              <a:t>immutable</a:t>
            </a:r>
            <a:r>
              <a:rPr lang="de-DE" sz="37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35"/>
              </a:rPr>
              <a:t>-Klassen in Python</a:t>
            </a:r>
            <a:endParaRPr lang="de-DE" sz="37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7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36"/>
              </a:rPr>
              <a:t>Datenklassen mit </a:t>
            </a:r>
            <a:r>
              <a:rPr lang="de-DE" sz="3700" b="0" i="0" u="none" strike="noStrike" dirty="0" err="1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36"/>
              </a:rPr>
              <a:t>dataclass</a:t>
            </a:r>
            <a:r>
              <a:rPr lang="de-DE" sz="37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36"/>
              </a:rPr>
              <a:t> in Python</a:t>
            </a:r>
            <a:endParaRPr lang="de-DE" sz="37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7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37"/>
              </a:rPr>
              <a:t>Vererbung</a:t>
            </a:r>
            <a:endParaRPr lang="de-DE" sz="37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7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38"/>
              </a:rPr>
              <a:t>Mehrfach-Vererbung</a:t>
            </a:r>
            <a:endParaRPr lang="de-DE" sz="37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3700" b="0" i="0" u="none" strike="noStrike" dirty="0">
                <a:solidFill>
                  <a:srgbClr val="6B9662"/>
                </a:solidFill>
                <a:effectLst/>
                <a:latin typeface="Times New Roman" panose="02020603050405020304" pitchFamily="18" charset="0"/>
                <a:hlinkClick r:id="rId39"/>
              </a:rPr>
              <a:t>Magische Methoden und Operator-Überladung</a:t>
            </a:r>
            <a:endParaRPr lang="de-DE" sz="3700" b="0" i="0" dirty="0">
              <a:solidFill>
                <a:srgbClr val="6A9662"/>
              </a:solidFill>
              <a:effectLst/>
              <a:latin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63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26" descr="Luftbild mit Blick auf eine Baumallee und Weiden auf beiden Seiten">
            <a:extLst>
              <a:ext uri="{FF2B5EF4-FFF2-40B4-BE49-F238E27FC236}">
                <a16:creationId xmlns:a16="http://schemas.microsoft.com/office/drawing/2014/main" id="{839F036C-A908-D88B-93D2-2FC59D5D12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99A34E-6529-A0C2-1EEE-44E5D83178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1524035"/>
            <a:ext cx="6323957" cy="4064564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>
              <a:lnSpc>
                <a:spcPct val="100000"/>
              </a:lnSpc>
            </a:pPr>
            <a:r>
              <a:rPr lang="de-DE" sz="1800" dirty="0"/>
              <a:t>Arbeitsumgebung</a:t>
            </a:r>
          </a:p>
          <a:p>
            <a:pPr marL="28575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Visual Studio Code</a:t>
            </a:r>
          </a:p>
          <a:p>
            <a:pPr marL="569214" lvl="1" indent="-285750">
              <a:lnSpc>
                <a:spcPct val="100000"/>
              </a:lnSpc>
            </a:pPr>
            <a:r>
              <a:rPr lang="de-DE" dirty="0"/>
              <a:t>Python</a:t>
            </a:r>
          </a:p>
          <a:p>
            <a:pPr marL="569214" lvl="1" indent="-285750">
              <a:lnSpc>
                <a:spcPct val="100000"/>
              </a:lnSpc>
            </a:pPr>
            <a:r>
              <a:rPr lang="de-DE" dirty="0" err="1"/>
              <a:t>Jupyter</a:t>
            </a:r>
            <a:r>
              <a:rPr lang="de-DE" dirty="0"/>
              <a:t> Notebooks</a:t>
            </a:r>
          </a:p>
          <a:p>
            <a:pPr marL="569214" lvl="1" indent="-285750">
              <a:lnSpc>
                <a:spcPct val="100000"/>
              </a:lnSpc>
            </a:pPr>
            <a:r>
              <a:rPr lang="de-DE" dirty="0"/>
              <a:t>GitHub</a:t>
            </a:r>
          </a:p>
          <a:p>
            <a:pPr marL="569214" lvl="1" indent="-285750">
              <a:lnSpc>
                <a:spcPct val="100000"/>
              </a:lnSpc>
            </a:pPr>
            <a:r>
              <a:rPr lang="de-DE" dirty="0"/>
              <a:t>Python Packages</a:t>
            </a:r>
          </a:p>
          <a:p>
            <a:pPr marL="971550" lvl="2" indent="-285750">
              <a:lnSpc>
                <a:spcPct val="100000"/>
              </a:lnSpc>
            </a:pPr>
            <a:r>
              <a:rPr lang="de-DE" dirty="0" err="1"/>
              <a:t>NumPy</a:t>
            </a:r>
            <a:endParaRPr lang="de-DE" dirty="0"/>
          </a:p>
          <a:p>
            <a:pPr marL="971550" lvl="2" indent="-285750">
              <a:lnSpc>
                <a:spcPct val="100000"/>
              </a:lnSpc>
            </a:pPr>
            <a:r>
              <a:rPr lang="de-DE" dirty="0" err="1"/>
              <a:t>SciKit</a:t>
            </a:r>
            <a:endParaRPr lang="de-DE" dirty="0"/>
          </a:p>
          <a:p>
            <a:pPr marL="971550" lvl="2" indent="-285750">
              <a:lnSpc>
                <a:spcPct val="100000"/>
              </a:lnSpc>
            </a:pPr>
            <a:r>
              <a:rPr lang="de-DE" dirty="0"/>
              <a:t>Pandas…</a:t>
            </a:r>
          </a:p>
          <a:p>
            <a:pPr marL="569214" lvl="1" indent="-285750">
              <a:lnSpc>
                <a:spcPct val="100000"/>
              </a:lnSpc>
            </a:pPr>
            <a:r>
              <a:rPr lang="de-DE" dirty="0"/>
              <a:t>Plant UML</a:t>
            </a:r>
          </a:p>
          <a:p>
            <a:pPr marL="971550" lvl="2" indent="-285750">
              <a:lnSpc>
                <a:spcPct val="100000"/>
              </a:lnSpc>
            </a:pPr>
            <a:endParaRPr lang="de-DE" dirty="0"/>
          </a:p>
          <a:p>
            <a:pPr rtl="0">
              <a:lnSpc>
                <a:spcPct val="100000"/>
              </a:lnSpc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A87306C-81BA-4795-A5CA-9392456A8C1E}" type="slidenum">
              <a:rPr lang="de-DE" smtClean="0"/>
              <a:pPr rtl="0"/>
              <a:t>9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A0BA3D-9921-C7FC-BC8D-5FC0FFA6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843" y="90691"/>
            <a:ext cx="6323957" cy="108802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Umgebung zur Entwicklung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D6BA31-3349-1A9A-9BF4-D3B876061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998" y="3550684"/>
            <a:ext cx="4933002" cy="26726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5431553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Katalog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1397</Words>
  <Application>Microsoft Office PowerPoint</Application>
  <PresentationFormat>Breitbild</PresentationFormat>
  <Paragraphs>220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Rockwell</vt:lpstr>
      <vt:lpstr>Times New Roman</vt:lpstr>
      <vt:lpstr>Katalog</vt:lpstr>
      <vt:lpstr>KITZ Modul 003  Modul 004</vt:lpstr>
      <vt:lpstr>AGENDA</vt:lpstr>
      <vt:lpstr>Einstieg</vt:lpstr>
      <vt:lpstr>Einstieg</vt:lpstr>
      <vt:lpstr>First Steps</vt:lpstr>
      <vt:lpstr>Sie – der KI-Techniker! </vt:lpstr>
      <vt:lpstr>Grundlagen der Programmierung</vt:lpstr>
      <vt:lpstr>Grundlagen der Programmierung</vt:lpstr>
      <vt:lpstr>Umgebung zur Entwicklung</vt:lpstr>
      <vt:lpstr>KI Anwendungen Entwickeln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KITZ Modul 003  Modul 004</dc:title>
  <dc:creator>Marc Reis</dc:creator>
  <cp:lastModifiedBy>Marc Reis</cp:lastModifiedBy>
  <cp:revision>1</cp:revision>
  <dcterms:created xsi:type="dcterms:W3CDTF">2024-08-28T10:56:15Z</dcterms:created>
  <dcterms:modified xsi:type="dcterms:W3CDTF">2024-08-28T12:08:03Z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