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dvent Pro SemiBold"/>
      <p:regular r:id="rId19"/>
      <p:bold r:id="rId20"/>
    </p:embeddedFont>
    <p:embeddedFont>
      <p:font typeface="Fira Sans Extra Condensed Medium"/>
      <p:regular r:id="rId21"/>
      <p:bold r:id="rId22"/>
      <p:italic r:id="rId23"/>
      <p:boldItalic r:id="rId24"/>
    </p:embeddedFont>
    <p:embeddedFont>
      <p:font typeface="Fira Sans Condensed Medium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  <p:embeddedFont>
      <p:font typeface="Share Tech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B46661E-65DB-415C-8295-7FE5C35565EA}">
  <a:tblStyle styleId="{EB46661E-65DB-415C-8295-7FE5C35565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dventProSemiBold-bold.fntdata"/><Relationship Id="rId22" Type="http://schemas.openxmlformats.org/officeDocument/2006/relationships/font" Target="fonts/FiraSansExtraCondensedMedium-bold.fntdata"/><Relationship Id="rId21" Type="http://schemas.openxmlformats.org/officeDocument/2006/relationships/font" Target="fonts/FiraSansExtraCondensedMedium-regular.fntdata"/><Relationship Id="rId24" Type="http://schemas.openxmlformats.org/officeDocument/2006/relationships/font" Target="fonts/FiraSansExtraCondensedMedium-boldItalic.fntdata"/><Relationship Id="rId23" Type="http://schemas.openxmlformats.org/officeDocument/2006/relationships/font" Target="fonts/FiraSansExtraCondensedMedium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CondensedMedium-bold.fntdata"/><Relationship Id="rId25" Type="http://schemas.openxmlformats.org/officeDocument/2006/relationships/font" Target="fonts/FiraSansCondensedMedium-regular.fntdata"/><Relationship Id="rId28" Type="http://schemas.openxmlformats.org/officeDocument/2006/relationships/font" Target="fonts/FiraSansCondensedMedium-boldItalic.fntdata"/><Relationship Id="rId27" Type="http://schemas.openxmlformats.org/officeDocument/2006/relationships/font" Target="fonts/FiraSansCondensed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hareTech-regular.fntdata"/><Relationship Id="rId3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AdventProSemiBold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46e337a1b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46e337a1b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146e337a1ba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146e337a1ba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46e337a1ba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46e337a1ba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48a324acc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148a324acc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46e337a1b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146e337a1b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46e337a1ba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46e337a1ba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46e337a1ba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46e337a1ba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46e337a1ba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46e337a1ba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46e337a1ba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46e337a1ba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46e337a1ba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46e337a1ba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46e337a1ba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46e337a1ba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48a324acc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148a324acc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46e337a1ba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46e337a1ba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2" name="Google Shape;312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5" name="Google Shape;335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5" name="Google Shape;375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1" name="Google Shape;411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0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35.png"/><Relationship Id="rId9" Type="http://schemas.openxmlformats.org/officeDocument/2006/relationships/image" Target="../media/image30.png"/><Relationship Id="rId5" Type="http://schemas.openxmlformats.org/officeDocument/2006/relationships/image" Target="../media/image32.png"/><Relationship Id="rId6" Type="http://schemas.openxmlformats.org/officeDocument/2006/relationships/image" Target="../media/image26.png"/><Relationship Id="rId7" Type="http://schemas.openxmlformats.org/officeDocument/2006/relationships/image" Target="../media/image28.png"/><Relationship Id="rId8" Type="http://schemas.openxmlformats.org/officeDocument/2006/relationships/image" Target="../media/image34.png"/></Relationships>
</file>

<file path=ppt/slides/_rels/slide11.xml.rels><?xml version="1.0" encoding="UTF-8" standalone="yes"?><Relationships xmlns="http://schemas.openxmlformats.org/package/2006/relationships"><Relationship Id="rId10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36.png"/><Relationship Id="rId7" Type="http://schemas.openxmlformats.org/officeDocument/2006/relationships/image" Target="../media/image44.png"/><Relationship Id="rId8" Type="http://schemas.openxmlformats.org/officeDocument/2006/relationships/image" Target="../media/image4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Menta99/Advanced_Deep_Learning_Models_and_Methods-Menta-Nisti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17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3.png"/><Relationship Id="rId8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Relationship Id="rId7" Type="http://schemas.openxmlformats.org/officeDocument/2006/relationships/image" Target="../media/image19.png"/><Relationship Id="rId8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0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42.png"/><Relationship Id="rId9" Type="http://schemas.openxmlformats.org/officeDocument/2006/relationships/image" Target="../media/image41.png"/><Relationship Id="rId5" Type="http://schemas.openxmlformats.org/officeDocument/2006/relationships/image" Target="../media/image21.png"/><Relationship Id="rId6" Type="http://schemas.openxmlformats.org/officeDocument/2006/relationships/image" Target="../media/image24.png"/><Relationship Id="rId7" Type="http://schemas.openxmlformats.org/officeDocument/2006/relationships/image" Target="../media/image22.png"/><Relationship Id="rId8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/>
          <p:nvPr>
            <p:ph idx="1" type="subTitle"/>
          </p:nvPr>
        </p:nvSpPr>
        <p:spPr>
          <a:xfrm>
            <a:off x="2924250" y="2911588"/>
            <a:ext cx="32955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solidFill>
                  <a:schemeClr val="accent3"/>
                </a:solidFill>
              </a:rPr>
              <a:t>Survey </a:t>
            </a:r>
            <a:r>
              <a:rPr lang="en"/>
              <a:t>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Zero-Sum Games</a:t>
            </a:r>
            <a:endParaRPr/>
          </a:p>
        </p:txBody>
      </p:sp>
      <p:sp>
        <p:nvSpPr>
          <p:cNvPr id="431" name="Google Shape;431;p23"/>
          <p:cNvSpPr txBox="1"/>
          <p:nvPr>
            <p:ph type="ctrTitle"/>
          </p:nvPr>
        </p:nvSpPr>
        <p:spPr>
          <a:xfrm>
            <a:off x="1561650" y="599502"/>
            <a:ext cx="6020700" cy="23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REINFORCEMENT</a:t>
            </a:r>
            <a:endParaRPr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</a:t>
            </a: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8" name="Google Shape;438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39" name="Google Shape;439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2" name="Google Shape;442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5" name="Google Shape;445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0" name="Google Shape;450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1" name="Google Shape;451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4" name="Google Shape;454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2"/>
          <p:cNvSpPr/>
          <p:nvPr/>
        </p:nvSpPr>
        <p:spPr>
          <a:xfrm>
            <a:off x="523400" y="437271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32"/>
          <p:cNvSpPr/>
          <p:nvPr/>
        </p:nvSpPr>
        <p:spPr>
          <a:xfrm>
            <a:off x="7413608" y="1770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32"/>
          <p:cNvSpPr txBox="1"/>
          <p:nvPr>
            <p:ph idx="7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FOUR</a:t>
            </a:r>
            <a:endParaRPr sz="3000"/>
          </a:p>
        </p:txBody>
      </p:sp>
      <p:sp>
        <p:nvSpPr>
          <p:cNvPr id="667" name="Google Shape;667;p32"/>
          <p:cNvSpPr/>
          <p:nvPr/>
        </p:nvSpPr>
        <p:spPr>
          <a:xfrm>
            <a:off x="1309675" y="5586175"/>
            <a:ext cx="1752900" cy="302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DESCRIZIONE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SPACE (2 RAPPRESENTAZIONI)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SPACE (MAPPING)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REWARD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COMMENTO DEI RISULTATI</a:t>
            </a:r>
            <a:endParaRPr/>
          </a:p>
        </p:txBody>
      </p:sp>
      <p:pic>
        <p:nvPicPr>
          <p:cNvPr id="668" name="Google Shape;6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8" y="1676675"/>
            <a:ext cx="21336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1608" y="1676675"/>
            <a:ext cx="2133600" cy="182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0" name="Google Shape;670;p32"/>
          <p:cNvCxnSpPr>
            <a:stCxn id="668" idx="3"/>
            <a:endCxn id="669" idx="1"/>
          </p:cNvCxnSpPr>
          <p:nvPr/>
        </p:nvCxnSpPr>
        <p:spPr>
          <a:xfrm>
            <a:off x="3962408" y="2591075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1" name="Google Shape;671;p32"/>
          <p:cNvSpPr txBox="1"/>
          <p:nvPr>
            <p:ph type="ctrTitle"/>
          </p:nvPr>
        </p:nvSpPr>
        <p:spPr>
          <a:xfrm>
            <a:off x="3962400" y="2042375"/>
            <a:ext cx="12192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Action (6)</a:t>
            </a:r>
            <a:endParaRPr sz="140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672" name="Google Shape;672;p32"/>
          <p:cNvSpPr txBox="1"/>
          <p:nvPr>
            <p:ph type="ctrTitle"/>
          </p:nvPr>
        </p:nvSpPr>
        <p:spPr>
          <a:xfrm>
            <a:off x="7315200" y="2042375"/>
            <a:ext cx="12192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Reward (1)</a:t>
            </a:r>
            <a:endParaRPr sz="140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673" name="Google Shape;673;p32"/>
          <p:cNvCxnSpPr>
            <a:stCxn id="669" idx="3"/>
          </p:cNvCxnSpPr>
          <p:nvPr/>
        </p:nvCxnSpPr>
        <p:spPr>
          <a:xfrm>
            <a:off x="7315208" y="2591075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4" name="Google Shape;674;p32"/>
          <p:cNvSpPr txBox="1"/>
          <p:nvPr>
            <p:ph type="ctrTitle"/>
          </p:nvPr>
        </p:nvSpPr>
        <p:spPr>
          <a:xfrm>
            <a:off x="2286000" y="3505475"/>
            <a:ext cx="1219200" cy="11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Initial State </a:t>
            </a:r>
            <a:endParaRPr sz="140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(6x7x1</a:t>
            </a:r>
            <a:endParaRPr sz="140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or</a:t>
            </a:r>
            <a:endParaRPr sz="140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192x224)</a:t>
            </a:r>
            <a:endParaRPr sz="140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675" name="Google Shape;675;p32"/>
          <p:cNvSpPr txBox="1"/>
          <p:nvPr>
            <p:ph type="ctrTitle"/>
          </p:nvPr>
        </p:nvSpPr>
        <p:spPr>
          <a:xfrm>
            <a:off x="5638800" y="3505475"/>
            <a:ext cx="1219200" cy="11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Final State </a:t>
            </a:r>
            <a:endParaRPr sz="140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(6x7x1</a:t>
            </a:r>
            <a:endParaRPr sz="140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or</a:t>
            </a:r>
            <a:endParaRPr sz="140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192x224)</a:t>
            </a:r>
            <a:endParaRPr sz="140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676" name="Google Shape;676;p32"/>
          <p:cNvSpPr txBox="1"/>
          <p:nvPr>
            <p:ph idx="7" type="ctrTitle"/>
          </p:nvPr>
        </p:nvSpPr>
        <p:spPr>
          <a:xfrm>
            <a:off x="2743200" y="986850"/>
            <a:ext cx="3657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Game Step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77" name="Google Shape;677;p32"/>
          <p:cNvSpPr txBox="1"/>
          <p:nvPr>
            <p:ph idx="7" type="ctrTitle"/>
          </p:nvPr>
        </p:nvSpPr>
        <p:spPr>
          <a:xfrm>
            <a:off x="2743200" y="986850"/>
            <a:ext cx="3657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Results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678" name="Google Shape;678;p32" title="Points scor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224" y="1581912"/>
            <a:ext cx="370332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" name="Google Shape;679;p32" title="Points scored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1456" y="1581900"/>
            <a:ext cx="370332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0" name="Google Shape;680;p32" title="Points scored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9236" y="1581900"/>
            <a:ext cx="370332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p32" title="Points scored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91461" y="1581900"/>
            <a:ext cx="370332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32" title="Points scored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9236" y="1581900"/>
            <a:ext cx="370332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32" title="Points scored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91461" y="1581900"/>
            <a:ext cx="370332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3"/>
          <p:cNvSpPr/>
          <p:nvPr/>
        </p:nvSpPr>
        <p:spPr>
          <a:xfrm>
            <a:off x="523400" y="437271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3"/>
          <p:cNvSpPr/>
          <p:nvPr/>
        </p:nvSpPr>
        <p:spPr>
          <a:xfrm>
            <a:off x="7413608" y="1770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33"/>
          <p:cNvSpPr txBox="1"/>
          <p:nvPr>
            <p:ph idx="7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SANTORINI</a:t>
            </a:r>
            <a:endParaRPr sz="3000"/>
          </a:p>
        </p:txBody>
      </p:sp>
      <p:sp>
        <p:nvSpPr>
          <p:cNvPr id="691" name="Google Shape;691;p33"/>
          <p:cNvSpPr/>
          <p:nvPr/>
        </p:nvSpPr>
        <p:spPr>
          <a:xfrm>
            <a:off x="2516200" y="5282800"/>
            <a:ext cx="1752900" cy="302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DESCRIZIONE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SPACE (2 RAPPRESENTAZIONI)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SPACE (MAPPING)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REWARD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COMMENTO DEI RISULTATI</a:t>
            </a:r>
            <a:endParaRPr/>
          </a:p>
        </p:txBody>
      </p:sp>
      <p:pic>
        <p:nvPicPr>
          <p:cNvPr id="692" name="Google Shape;6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8" y="1668225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1608" y="1668225"/>
            <a:ext cx="1828800" cy="182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4" name="Google Shape;694;p33"/>
          <p:cNvCxnSpPr/>
          <p:nvPr/>
        </p:nvCxnSpPr>
        <p:spPr>
          <a:xfrm>
            <a:off x="3962400" y="2571750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5" name="Google Shape;695;p33"/>
          <p:cNvSpPr txBox="1"/>
          <p:nvPr>
            <p:ph idx="7" type="ctrTitle"/>
          </p:nvPr>
        </p:nvSpPr>
        <p:spPr>
          <a:xfrm>
            <a:off x="2743200" y="986850"/>
            <a:ext cx="3657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Game Step</a:t>
            </a:r>
            <a:endParaRPr sz="1400">
              <a:solidFill>
                <a:schemeClr val="accent3"/>
              </a:solidFill>
            </a:endParaRPr>
          </a:p>
        </p:txBody>
      </p:sp>
      <p:cxnSp>
        <p:nvCxnSpPr>
          <p:cNvPr id="696" name="Google Shape;696;p33"/>
          <p:cNvCxnSpPr/>
          <p:nvPr/>
        </p:nvCxnSpPr>
        <p:spPr>
          <a:xfrm>
            <a:off x="7010408" y="2571750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7" name="Google Shape;697;p33"/>
          <p:cNvSpPr txBox="1"/>
          <p:nvPr>
            <p:ph type="ctrTitle"/>
          </p:nvPr>
        </p:nvSpPr>
        <p:spPr>
          <a:xfrm>
            <a:off x="3962400" y="1462500"/>
            <a:ext cx="1219200" cy="11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Action ([0,0,1,0,1]</a:t>
            </a:r>
            <a:endParaRPr sz="140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or</a:t>
            </a:r>
            <a:endParaRPr sz="140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27)</a:t>
            </a:r>
            <a:endParaRPr sz="140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698" name="Google Shape;698;p33"/>
          <p:cNvSpPr txBox="1"/>
          <p:nvPr>
            <p:ph type="ctrTitle"/>
          </p:nvPr>
        </p:nvSpPr>
        <p:spPr>
          <a:xfrm>
            <a:off x="7010400" y="2038350"/>
            <a:ext cx="12192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Reward (-1)</a:t>
            </a:r>
            <a:endParaRPr sz="140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699" name="Google Shape;699;p33"/>
          <p:cNvSpPr txBox="1"/>
          <p:nvPr>
            <p:ph type="ctrTitle"/>
          </p:nvPr>
        </p:nvSpPr>
        <p:spPr>
          <a:xfrm>
            <a:off x="2438400" y="3486150"/>
            <a:ext cx="1219200" cy="11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Initial State </a:t>
            </a:r>
            <a:endParaRPr sz="140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(5x5x6</a:t>
            </a:r>
            <a:endParaRPr sz="140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or</a:t>
            </a:r>
            <a:endParaRPr sz="140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160x160)</a:t>
            </a:r>
            <a:endParaRPr sz="140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700" name="Google Shape;700;p33"/>
          <p:cNvSpPr txBox="1"/>
          <p:nvPr>
            <p:ph type="ctrTitle"/>
          </p:nvPr>
        </p:nvSpPr>
        <p:spPr>
          <a:xfrm>
            <a:off x="5486400" y="3486150"/>
            <a:ext cx="1219200" cy="11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Final State </a:t>
            </a:r>
            <a:endParaRPr sz="140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(5x5x6</a:t>
            </a:r>
            <a:endParaRPr sz="140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or</a:t>
            </a:r>
            <a:endParaRPr sz="140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160x160)</a:t>
            </a:r>
            <a:endParaRPr sz="140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701" name="Google Shape;701;p33"/>
          <p:cNvSpPr txBox="1"/>
          <p:nvPr>
            <p:ph idx="7" type="ctrTitle"/>
          </p:nvPr>
        </p:nvSpPr>
        <p:spPr>
          <a:xfrm>
            <a:off x="2743200" y="986850"/>
            <a:ext cx="3657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Results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702" name="Google Shape;702;p33" title="Points scor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224" y="1581912"/>
            <a:ext cx="370332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Google Shape;703;p33" title="Points scored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1456" y="1581912"/>
            <a:ext cx="370332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33" title="Points scored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9236" y="1581900"/>
            <a:ext cx="370332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p33" title="Points scored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91461" y="1581900"/>
            <a:ext cx="370332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33" title="Points scored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9236" y="1581900"/>
            <a:ext cx="370332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33" title="Points scored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91461" y="1581900"/>
            <a:ext cx="370332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4"/>
          <p:cNvSpPr/>
          <p:nvPr/>
        </p:nvSpPr>
        <p:spPr>
          <a:xfrm>
            <a:off x="523400" y="437271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34"/>
          <p:cNvSpPr/>
          <p:nvPr/>
        </p:nvSpPr>
        <p:spPr>
          <a:xfrm>
            <a:off x="7413608" y="1770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34"/>
          <p:cNvSpPr txBox="1"/>
          <p:nvPr>
            <p:ph idx="7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 sz="3000"/>
          </a:p>
        </p:txBody>
      </p:sp>
      <p:sp>
        <p:nvSpPr>
          <p:cNvPr id="715" name="Google Shape;715;p34"/>
          <p:cNvSpPr/>
          <p:nvPr/>
        </p:nvSpPr>
        <p:spPr>
          <a:xfrm>
            <a:off x="2193775" y="5332700"/>
            <a:ext cx="1862100" cy="24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 COMPARISON (TOURNAMENT)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FREE =&gt; THEOR. 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 PLAY =&gt; BLOCK COMPUT</a:t>
            </a:r>
            <a:endParaRPr/>
          </a:p>
        </p:txBody>
      </p:sp>
      <p:sp>
        <p:nvSpPr>
          <p:cNvPr id="716" name="Google Shape;716;p34"/>
          <p:cNvSpPr txBox="1"/>
          <p:nvPr>
            <p:ph idx="7" type="ctrTitle"/>
          </p:nvPr>
        </p:nvSpPr>
        <p:spPr>
          <a:xfrm>
            <a:off x="164425" y="989475"/>
            <a:ext cx="3384600" cy="4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</a:rPr>
              <a:t>Main Takeaways from Tests:</a:t>
            </a:r>
            <a:endParaRPr sz="20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17" name="Google Shape;717;p34"/>
          <p:cNvSpPr txBox="1"/>
          <p:nvPr>
            <p:ph idx="7" type="ctrTitle"/>
          </p:nvPr>
        </p:nvSpPr>
        <p:spPr>
          <a:xfrm>
            <a:off x="164425" y="1488675"/>
            <a:ext cx="6601800" cy="14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/>
              <a:t>Model Free approaches are sufficiently powerful to learn even complex games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/>
              <a:t>Training is usually noisy, Catastrophic-Forget can happen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/>
              <a:t>Prioritized Experience Replay Buffer ensures faster convergence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/>
              <a:t>SAC generally reaches better optima than DDDQN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/>
              <a:t>DDDQN is usually 3 times faster than SAC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/>
              <a:t>Self-Play is promising but very computational-intense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5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35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5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35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35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35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8" name="Google Shape;728;p3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729" name="Google Shape;729;p35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1" name="Google Shape;731;p3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732" name="Google Shape;732;p35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4" name="Google Shape;734;p3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735" name="Google Shape;735;p35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8" name="Google Shape;738;p35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35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0" name="Google Shape;740;p3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741" name="Google Shape;741;p35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3" name="Google Shape;743;p3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744" name="Google Shape;744;p35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7" name="Google Shape;747;p35"/>
          <p:cNvSpPr txBox="1"/>
          <p:nvPr>
            <p:ph type="ctrTitle"/>
          </p:nvPr>
        </p:nvSpPr>
        <p:spPr>
          <a:xfrm>
            <a:off x="1561650" y="1887250"/>
            <a:ext cx="6020700" cy="11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</a:t>
            </a:r>
            <a:endParaRPr sz="7200"/>
          </a:p>
        </p:txBody>
      </p:sp>
      <p:sp>
        <p:nvSpPr>
          <p:cNvPr id="748" name="Google Shape;748;p35"/>
          <p:cNvSpPr txBox="1"/>
          <p:nvPr/>
        </p:nvSpPr>
        <p:spPr>
          <a:xfrm>
            <a:off x="3091800" y="729225"/>
            <a:ext cx="2960400" cy="10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FCC"/>
                </a:solidFill>
                <a:latin typeface="Maven Pro"/>
                <a:ea typeface="Maven Pro"/>
                <a:cs typeface="Maven Pro"/>
                <a:sym typeface="Maven Pro"/>
              </a:rPr>
              <a:t>Do you have any questions?</a:t>
            </a:r>
            <a:endParaRPr>
              <a:solidFill>
                <a:srgbClr val="00CFCC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andrea.menta@mail.polimi.it 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giovanni.nisti@mail.polimi.it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49" name="Google Shape;749;p35"/>
          <p:cNvSpPr txBox="1"/>
          <p:nvPr/>
        </p:nvSpPr>
        <p:spPr>
          <a:xfrm>
            <a:off x="3403061" y="3218842"/>
            <a:ext cx="23379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Code available on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"/>
          <p:cNvSpPr txBox="1"/>
          <p:nvPr>
            <p:ph type="ctrTitle"/>
          </p:nvPr>
        </p:nvSpPr>
        <p:spPr>
          <a:xfrm>
            <a:off x="608423" y="3200400"/>
            <a:ext cx="2286000" cy="4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INTRODUCTION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62" name="Google Shape;462;p24"/>
          <p:cNvSpPr txBox="1"/>
          <p:nvPr>
            <p:ph idx="2" type="subTitle"/>
          </p:nvPr>
        </p:nvSpPr>
        <p:spPr>
          <a:xfrm>
            <a:off x="623673" y="3622485"/>
            <a:ext cx="2286000" cy="9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formulation and Deep Reinforcement Learning Taxonomy</a:t>
            </a:r>
            <a:endParaRPr/>
          </a:p>
        </p:txBody>
      </p:sp>
      <p:sp>
        <p:nvSpPr>
          <p:cNvPr id="463" name="Google Shape;463;p24"/>
          <p:cNvSpPr txBox="1"/>
          <p:nvPr>
            <p:ph idx="3" type="title"/>
          </p:nvPr>
        </p:nvSpPr>
        <p:spPr>
          <a:xfrm>
            <a:off x="1339373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4" name="Google Shape;464;p24"/>
          <p:cNvSpPr txBox="1"/>
          <p:nvPr>
            <p:ph idx="6" type="title"/>
          </p:nvPr>
        </p:nvSpPr>
        <p:spPr>
          <a:xfrm>
            <a:off x="4058900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5" name="Google Shape;465;p24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466" name="Google Shape;466;p24"/>
          <p:cNvSpPr txBox="1"/>
          <p:nvPr>
            <p:ph idx="9" type="title"/>
          </p:nvPr>
        </p:nvSpPr>
        <p:spPr>
          <a:xfrm>
            <a:off x="6781777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67" name="Google Shape;467;p24"/>
          <p:cNvSpPr/>
          <p:nvPr/>
        </p:nvSpPr>
        <p:spPr>
          <a:xfrm>
            <a:off x="1339373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4"/>
          <p:cNvSpPr/>
          <p:nvPr/>
        </p:nvSpPr>
        <p:spPr>
          <a:xfrm>
            <a:off x="4058900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4"/>
          <p:cNvSpPr/>
          <p:nvPr/>
        </p:nvSpPr>
        <p:spPr>
          <a:xfrm>
            <a:off x="6781777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0" name="Google Shape;470;p24"/>
          <p:cNvCxnSpPr>
            <a:stCxn id="467" idx="1"/>
            <a:endCxn id="463" idx="1"/>
          </p:cNvCxnSpPr>
          <p:nvPr/>
        </p:nvCxnSpPr>
        <p:spPr>
          <a:xfrm>
            <a:off x="1339373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1" name="Google Shape;471;p24"/>
          <p:cNvCxnSpPr>
            <a:stCxn id="468" idx="1"/>
            <a:endCxn id="464" idx="1"/>
          </p:cNvCxnSpPr>
          <p:nvPr/>
        </p:nvCxnSpPr>
        <p:spPr>
          <a:xfrm>
            <a:off x="4058900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2" name="Google Shape;472;p24"/>
          <p:cNvCxnSpPr>
            <a:stCxn id="469" idx="1"/>
            <a:endCxn id="466" idx="1"/>
          </p:cNvCxnSpPr>
          <p:nvPr/>
        </p:nvCxnSpPr>
        <p:spPr>
          <a:xfrm>
            <a:off x="6781777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3" name="Google Shape;473;p24"/>
          <p:cNvSpPr/>
          <p:nvPr/>
        </p:nvSpPr>
        <p:spPr>
          <a:xfrm>
            <a:off x="523400" y="437271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4"/>
          <p:cNvSpPr/>
          <p:nvPr/>
        </p:nvSpPr>
        <p:spPr>
          <a:xfrm>
            <a:off x="7413608" y="1770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4"/>
          <p:cNvSpPr/>
          <p:nvPr/>
        </p:nvSpPr>
        <p:spPr>
          <a:xfrm>
            <a:off x="1462822" y="1669267"/>
            <a:ext cx="577195" cy="577814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6" name="Google Shape;476;p24"/>
          <p:cNvGrpSpPr/>
          <p:nvPr/>
        </p:nvGrpSpPr>
        <p:grpSpPr>
          <a:xfrm>
            <a:off x="4191630" y="1684660"/>
            <a:ext cx="577210" cy="580282"/>
            <a:chOff x="3095745" y="3805393"/>
            <a:chExt cx="352840" cy="354717"/>
          </a:xfrm>
        </p:grpSpPr>
        <p:sp>
          <p:nvSpPr>
            <p:cNvPr id="477" name="Google Shape;477;p24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3" name="Google Shape;483;p24"/>
          <p:cNvSpPr txBox="1"/>
          <p:nvPr>
            <p:ph type="ctrTitle"/>
          </p:nvPr>
        </p:nvSpPr>
        <p:spPr>
          <a:xfrm>
            <a:off x="3337235" y="3200400"/>
            <a:ext cx="2286000" cy="4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ALGORITHMS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84" name="Google Shape;484;p24"/>
          <p:cNvSpPr txBox="1"/>
          <p:nvPr>
            <p:ph idx="2" type="subTitle"/>
          </p:nvPr>
        </p:nvSpPr>
        <p:spPr>
          <a:xfrm>
            <a:off x="3329623" y="3623850"/>
            <a:ext cx="2286000" cy="10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Dueling Double Deep Q-Network,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 Actor-Critic and AlphaGo Zero</a:t>
            </a:r>
            <a:endParaRPr/>
          </a:p>
        </p:txBody>
      </p:sp>
      <p:sp>
        <p:nvSpPr>
          <p:cNvPr id="485" name="Google Shape;485;p24"/>
          <p:cNvSpPr txBox="1"/>
          <p:nvPr>
            <p:ph type="ctrTitle"/>
          </p:nvPr>
        </p:nvSpPr>
        <p:spPr>
          <a:xfrm>
            <a:off x="6050823" y="3200400"/>
            <a:ext cx="2286000" cy="4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TESTS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86" name="Google Shape;486;p24"/>
          <p:cNvSpPr txBox="1"/>
          <p:nvPr>
            <p:ph idx="2" type="subTitle"/>
          </p:nvPr>
        </p:nvSpPr>
        <p:spPr>
          <a:xfrm>
            <a:off x="6050823" y="3622475"/>
            <a:ext cx="2286000" cy="9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TicTacToe,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Four and Santorini</a:t>
            </a:r>
            <a:r>
              <a:rPr lang="en"/>
              <a:t> </a:t>
            </a:r>
            <a:endParaRPr/>
          </a:p>
        </p:txBody>
      </p:sp>
      <p:grpSp>
        <p:nvGrpSpPr>
          <p:cNvPr id="487" name="Google Shape;487;p24"/>
          <p:cNvGrpSpPr/>
          <p:nvPr/>
        </p:nvGrpSpPr>
        <p:grpSpPr>
          <a:xfrm>
            <a:off x="6865439" y="1702134"/>
            <a:ext cx="656770" cy="512068"/>
            <a:chOff x="5626763" y="2013829"/>
            <a:chExt cx="351722" cy="274788"/>
          </a:xfrm>
        </p:grpSpPr>
        <p:sp>
          <p:nvSpPr>
            <p:cNvPr id="488" name="Google Shape;488;p24"/>
            <p:cNvSpPr/>
            <p:nvPr/>
          </p:nvSpPr>
          <p:spPr>
            <a:xfrm>
              <a:off x="5626763" y="2013829"/>
              <a:ext cx="351722" cy="274788"/>
            </a:xfrm>
            <a:custGeom>
              <a:rect b="b" l="l" r="r" t="t"/>
              <a:pathLst>
                <a:path extrusionOk="0" h="8633" w="11050">
                  <a:moveTo>
                    <a:pt x="10657" y="345"/>
                  </a:moveTo>
                  <a:lnTo>
                    <a:pt x="10681" y="714"/>
                  </a:lnTo>
                  <a:lnTo>
                    <a:pt x="9395" y="714"/>
                  </a:lnTo>
                  <a:cubicBezTo>
                    <a:pt x="9312" y="714"/>
                    <a:pt x="9216" y="786"/>
                    <a:pt x="9216" y="893"/>
                  </a:cubicBezTo>
                  <a:cubicBezTo>
                    <a:pt x="9216" y="1000"/>
                    <a:pt x="9288" y="1072"/>
                    <a:pt x="9395" y="1072"/>
                  </a:cubicBezTo>
                  <a:lnTo>
                    <a:pt x="10383" y="1072"/>
                  </a:lnTo>
                  <a:lnTo>
                    <a:pt x="10383" y="6191"/>
                  </a:lnTo>
                  <a:lnTo>
                    <a:pt x="4466" y="6191"/>
                  </a:lnTo>
                  <a:lnTo>
                    <a:pt x="4466" y="6025"/>
                  </a:lnTo>
                  <a:cubicBezTo>
                    <a:pt x="4466" y="5929"/>
                    <a:pt x="4394" y="5846"/>
                    <a:pt x="4287" y="5846"/>
                  </a:cubicBezTo>
                  <a:lnTo>
                    <a:pt x="4001" y="5846"/>
                  </a:lnTo>
                  <a:cubicBezTo>
                    <a:pt x="3978" y="5739"/>
                    <a:pt x="3930" y="5644"/>
                    <a:pt x="3871" y="5536"/>
                  </a:cubicBezTo>
                  <a:lnTo>
                    <a:pt x="4085" y="5322"/>
                  </a:lnTo>
                  <a:cubicBezTo>
                    <a:pt x="4156" y="5251"/>
                    <a:pt x="4156" y="5144"/>
                    <a:pt x="4085" y="5072"/>
                  </a:cubicBezTo>
                  <a:lnTo>
                    <a:pt x="3549" y="4536"/>
                  </a:lnTo>
                  <a:cubicBezTo>
                    <a:pt x="3513" y="4512"/>
                    <a:pt x="3478" y="4489"/>
                    <a:pt x="3430" y="4489"/>
                  </a:cubicBezTo>
                  <a:cubicBezTo>
                    <a:pt x="3382" y="4489"/>
                    <a:pt x="3335" y="4512"/>
                    <a:pt x="3311" y="4536"/>
                  </a:cubicBezTo>
                  <a:lnTo>
                    <a:pt x="3097" y="4739"/>
                  </a:lnTo>
                  <a:cubicBezTo>
                    <a:pt x="2989" y="4679"/>
                    <a:pt x="2894" y="4643"/>
                    <a:pt x="2787" y="4608"/>
                  </a:cubicBezTo>
                  <a:lnTo>
                    <a:pt x="2787" y="4334"/>
                  </a:lnTo>
                  <a:cubicBezTo>
                    <a:pt x="2787" y="4239"/>
                    <a:pt x="2716" y="4155"/>
                    <a:pt x="2608" y="4155"/>
                  </a:cubicBezTo>
                  <a:lnTo>
                    <a:pt x="2180" y="4155"/>
                  </a:lnTo>
                  <a:lnTo>
                    <a:pt x="2180" y="1060"/>
                  </a:lnTo>
                  <a:lnTo>
                    <a:pt x="8788" y="1060"/>
                  </a:lnTo>
                  <a:cubicBezTo>
                    <a:pt x="8871" y="1060"/>
                    <a:pt x="8966" y="976"/>
                    <a:pt x="8966" y="881"/>
                  </a:cubicBezTo>
                  <a:cubicBezTo>
                    <a:pt x="8966" y="786"/>
                    <a:pt x="8895" y="702"/>
                    <a:pt x="8788" y="702"/>
                  </a:cubicBezTo>
                  <a:lnTo>
                    <a:pt x="1894" y="702"/>
                  </a:lnTo>
                  <a:lnTo>
                    <a:pt x="1894" y="345"/>
                  </a:lnTo>
                  <a:close/>
                  <a:moveTo>
                    <a:pt x="10681" y="6537"/>
                  </a:moveTo>
                  <a:lnTo>
                    <a:pt x="10681" y="6870"/>
                  </a:lnTo>
                  <a:lnTo>
                    <a:pt x="4430" y="6870"/>
                  </a:lnTo>
                  <a:cubicBezTo>
                    <a:pt x="4454" y="6846"/>
                    <a:pt x="4466" y="6798"/>
                    <a:pt x="4466" y="6751"/>
                  </a:cubicBezTo>
                  <a:lnTo>
                    <a:pt x="4466" y="6560"/>
                  </a:lnTo>
                  <a:lnTo>
                    <a:pt x="10562" y="6560"/>
                  </a:lnTo>
                  <a:cubicBezTo>
                    <a:pt x="10598" y="6560"/>
                    <a:pt x="10633" y="6548"/>
                    <a:pt x="10657" y="6537"/>
                  </a:cubicBezTo>
                  <a:close/>
                  <a:moveTo>
                    <a:pt x="2477" y="4524"/>
                  </a:moveTo>
                  <a:lnTo>
                    <a:pt x="2477" y="4763"/>
                  </a:lnTo>
                  <a:cubicBezTo>
                    <a:pt x="2477" y="4834"/>
                    <a:pt x="2537" y="4905"/>
                    <a:pt x="2608" y="4929"/>
                  </a:cubicBezTo>
                  <a:cubicBezTo>
                    <a:pt x="2775" y="4965"/>
                    <a:pt x="2942" y="5024"/>
                    <a:pt x="3073" y="5120"/>
                  </a:cubicBezTo>
                  <a:cubicBezTo>
                    <a:pt x="3099" y="5137"/>
                    <a:pt x="3128" y="5145"/>
                    <a:pt x="3157" y="5145"/>
                  </a:cubicBezTo>
                  <a:cubicBezTo>
                    <a:pt x="3206" y="5145"/>
                    <a:pt x="3253" y="5122"/>
                    <a:pt x="3275" y="5084"/>
                  </a:cubicBezTo>
                  <a:lnTo>
                    <a:pt x="3454" y="4905"/>
                  </a:lnTo>
                  <a:lnTo>
                    <a:pt x="3740" y="5191"/>
                  </a:lnTo>
                  <a:lnTo>
                    <a:pt x="3561" y="5370"/>
                  </a:lnTo>
                  <a:cubicBezTo>
                    <a:pt x="3501" y="5429"/>
                    <a:pt x="3490" y="5525"/>
                    <a:pt x="3537" y="5584"/>
                  </a:cubicBezTo>
                  <a:cubicBezTo>
                    <a:pt x="3620" y="5727"/>
                    <a:pt x="3680" y="5882"/>
                    <a:pt x="3728" y="6036"/>
                  </a:cubicBezTo>
                  <a:cubicBezTo>
                    <a:pt x="3740" y="6120"/>
                    <a:pt x="3811" y="6179"/>
                    <a:pt x="3894" y="6179"/>
                  </a:cubicBezTo>
                  <a:lnTo>
                    <a:pt x="4132" y="6179"/>
                  </a:lnTo>
                  <a:lnTo>
                    <a:pt x="4132" y="6572"/>
                  </a:lnTo>
                  <a:lnTo>
                    <a:pt x="3894" y="6572"/>
                  </a:lnTo>
                  <a:cubicBezTo>
                    <a:pt x="3811" y="6572"/>
                    <a:pt x="3740" y="6632"/>
                    <a:pt x="3728" y="6715"/>
                  </a:cubicBezTo>
                  <a:cubicBezTo>
                    <a:pt x="3680" y="6870"/>
                    <a:pt x="3620" y="7037"/>
                    <a:pt x="3537" y="7168"/>
                  </a:cubicBezTo>
                  <a:cubicBezTo>
                    <a:pt x="3490" y="7251"/>
                    <a:pt x="3501" y="7334"/>
                    <a:pt x="3561" y="7382"/>
                  </a:cubicBezTo>
                  <a:lnTo>
                    <a:pt x="3740" y="7560"/>
                  </a:lnTo>
                  <a:lnTo>
                    <a:pt x="3454" y="7834"/>
                  </a:lnTo>
                  <a:lnTo>
                    <a:pt x="3275" y="7656"/>
                  </a:lnTo>
                  <a:cubicBezTo>
                    <a:pt x="3238" y="7626"/>
                    <a:pt x="3193" y="7606"/>
                    <a:pt x="3149" y="7606"/>
                  </a:cubicBezTo>
                  <a:cubicBezTo>
                    <a:pt x="3122" y="7606"/>
                    <a:pt x="3096" y="7614"/>
                    <a:pt x="3073" y="7632"/>
                  </a:cubicBezTo>
                  <a:cubicBezTo>
                    <a:pt x="2918" y="7727"/>
                    <a:pt x="2775" y="7787"/>
                    <a:pt x="2608" y="7822"/>
                  </a:cubicBezTo>
                  <a:cubicBezTo>
                    <a:pt x="2537" y="7846"/>
                    <a:pt x="2477" y="7918"/>
                    <a:pt x="2477" y="7989"/>
                  </a:cubicBezTo>
                  <a:lnTo>
                    <a:pt x="2477" y="8227"/>
                  </a:lnTo>
                  <a:lnTo>
                    <a:pt x="2073" y="8227"/>
                  </a:lnTo>
                  <a:lnTo>
                    <a:pt x="2073" y="7989"/>
                  </a:lnTo>
                  <a:cubicBezTo>
                    <a:pt x="2073" y="7918"/>
                    <a:pt x="2013" y="7846"/>
                    <a:pt x="1942" y="7822"/>
                  </a:cubicBezTo>
                  <a:cubicBezTo>
                    <a:pt x="1775" y="7787"/>
                    <a:pt x="1608" y="7727"/>
                    <a:pt x="1477" y="7632"/>
                  </a:cubicBezTo>
                  <a:cubicBezTo>
                    <a:pt x="1450" y="7614"/>
                    <a:pt x="1419" y="7606"/>
                    <a:pt x="1390" y="7606"/>
                  </a:cubicBezTo>
                  <a:cubicBezTo>
                    <a:pt x="1342" y="7606"/>
                    <a:pt x="1297" y="7626"/>
                    <a:pt x="1275" y="7656"/>
                  </a:cubicBezTo>
                  <a:lnTo>
                    <a:pt x="1096" y="7834"/>
                  </a:lnTo>
                  <a:lnTo>
                    <a:pt x="811" y="7560"/>
                  </a:lnTo>
                  <a:lnTo>
                    <a:pt x="989" y="7382"/>
                  </a:lnTo>
                  <a:cubicBezTo>
                    <a:pt x="1049" y="7322"/>
                    <a:pt x="1061" y="7227"/>
                    <a:pt x="1013" y="7168"/>
                  </a:cubicBezTo>
                  <a:cubicBezTo>
                    <a:pt x="930" y="7025"/>
                    <a:pt x="870" y="6870"/>
                    <a:pt x="823" y="6715"/>
                  </a:cubicBezTo>
                  <a:cubicBezTo>
                    <a:pt x="811" y="6632"/>
                    <a:pt x="739" y="6572"/>
                    <a:pt x="656" y="6572"/>
                  </a:cubicBezTo>
                  <a:lnTo>
                    <a:pt x="418" y="6572"/>
                  </a:lnTo>
                  <a:lnTo>
                    <a:pt x="418" y="6179"/>
                  </a:lnTo>
                  <a:lnTo>
                    <a:pt x="656" y="6179"/>
                  </a:lnTo>
                  <a:cubicBezTo>
                    <a:pt x="739" y="6179"/>
                    <a:pt x="811" y="6120"/>
                    <a:pt x="823" y="6036"/>
                  </a:cubicBezTo>
                  <a:cubicBezTo>
                    <a:pt x="870" y="5882"/>
                    <a:pt x="930" y="5715"/>
                    <a:pt x="1013" y="5584"/>
                  </a:cubicBezTo>
                  <a:cubicBezTo>
                    <a:pt x="1061" y="5501"/>
                    <a:pt x="1049" y="5417"/>
                    <a:pt x="989" y="5370"/>
                  </a:cubicBezTo>
                  <a:lnTo>
                    <a:pt x="811" y="5191"/>
                  </a:lnTo>
                  <a:lnTo>
                    <a:pt x="1096" y="4905"/>
                  </a:lnTo>
                  <a:lnTo>
                    <a:pt x="1275" y="5084"/>
                  </a:lnTo>
                  <a:cubicBezTo>
                    <a:pt x="1313" y="5122"/>
                    <a:pt x="1360" y="5145"/>
                    <a:pt x="1405" y="5145"/>
                  </a:cubicBezTo>
                  <a:cubicBezTo>
                    <a:pt x="1430" y="5145"/>
                    <a:pt x="1456" y="5137"/>
                    <a:pt x="1477" y="5120"/>
                  </a:cubicBezTo>
                  <a:cubicBezTo>
                    <a:pt x="1632" y="5024"/>
                    <a:pt x="1775" y="4965"/>
                    <a:pt x="1942" y="4929"/>
                  </a:cubicBezTo>
                  <a:cubicBezTo>
                    <a:pt x="2013" y="4905"/>
                    <a:pt x="2073" y="4834"/>
                    <a:pt x="2073" y="4763"/>
                  </a:cubicBezTo>
                  <a:lnTo>
                    <a:pt x="2073" y="4524"/>
                  </a:lnTo>
                  <a:close/>
                  <a:moveTo>
                    <a:pt x="1715" y="0"/>
                  </a:moveTo>
                  <a:cubicBezTo>
                    <a:pt x="1632" y="0"/>
                    <a:pt x="1537" y="71"/>
                    <a:pt x="1537" y="179"/>
                  </a:cubicBezTo>
                  <a:lnTo>
                    <a:pt x="1537" y="881"/>
                  </a:lnTo>
                  <a:cubicBezTo>
                    <a:pt x="1537" y="964"/>
                    <a:pt x="1608" y="1060"/>
                    <a:pt x="1715" y="1060"/>
                  </a:cubicBezTo>
                  <a:lnTo>
                    <a:pt x="1835" y="1060"/>
                  </a:lnTo>
                  <a:lnTo>
                    <a:pt x="1835" y="4155"/>
                  </a:lnTo>
                  <a:cubicBezTo>
                    <a:pt x="1751" y="4167"/>
                    <a:pt x="1692" y="4239"/>
                    <a:pt x="1692" y="4310"/>
                  </a:cubicBezTo>
                  <a:lnTo>
                    <a:pt x="1692" y="4596"/>
                  </a:lnTo>
                  <a:cubicBezTo>
                    <a:pt x="1585" y="4632"/>
                    <a:pt x="1477" y="4667"/>
                    <a:pt x="1370" y="4727"/>
                  </a:cubicBezTo>
                  <a:lnTo>
                    <a:pt x="1168" y="4524"/>
                  </a:lnTo>
                  <a:cubicBezTo>
                    <a:pt x="1132" y="4489"/>
                    <a:pt x="1096" y="4477"/>
                    <a:pt x="1049" y="4477"/>
                  </a:cubicBezTo>
                  <a:cubicBezTo>
                    <a:pt x="1001" y="4477"/>
                    <a:pt x="953" y="4489"/>
                    <a:pt x="930" y="4524"/>
                  </a:cubicBezTo>
                  <a:lnTo>
                    <a:pt x="394" y="5060"/>
                  </a:lnTo>
                  <a:cubicBezTo>
                    <a:pt x="322" y="5132"/>
                    <a:pt x="322" y="5239"/>
                    <a:pt x="394" y="5310"/>
                  </a:cubicBezTo>
                  <a:lnTo>
                    <a:pt x="596" y="5525"/>
                  </a:lnTo>
                  <a:cubicBezTo>
                    <a:pt x="537" y="5620"/>
                    <a:pt x="501" y="5727"/>
                    <a:pt x="465" y="5834"/>
                  </a:cubicBezTo>
                  <a:lnTo>
                    <a:pt x="180" y="5834"/>
                  </a:lnTo>
                  <a:cubicBezTo>
                    <a:pt x="96" y="5834"/>
                    <a:pt x="1" y="5906"/>
                    <a:pt x="1" y="6013"/>
                  </a:cubicBezTo>
                  <a:lnTo>
                    <a:pt x="1" y="6751"/>
                  </a:lnTo>
                  <a:cubicBezTo>
                    <a:pt x="1" y="6846"/>
                    <a:pt x="84" y="6929"/>
                    <a:pt x="180" y="6929"/>
                  </a:cubicBezTo>
                  <a:lnTo>
                    <a:pt x="465" y="6929"/>
                  </a:lnTo>
                  <a:cubicBezTo>
                    <a:pt x="501" y="7037"/>
                    <a:pt x="537" y="7144"/>
                    <a:pt x="596" y="7251"/>
                  </a:cubicBezTo>
                  <a:lnTo>
                    <a:pt x="394" y="7453"/>
                  </a:lnTo>
                  <a:cubicBezTo>
                    <a:pt x="322" y="7525"/>
                    <a:pt x="322" y="7632"/>
                    <a:pt x="394" y="7703"/>
                  </a:cubicBezTo>
                  <a:lnTo>
                    <a:pt x="930" y="8239"/>
                  </a:lnTo>
                  <a:cubicBezTo>
                    <a:pt x="965" y="8281"/>
                    <a:pt x="1010" y="8302"/>
                    <a:pt x="1055" y="8302"/>
                  </a:cubicBezTo>
                  <a:cubicBezTo>
                    <a:pt x="1099" y="8302"/>
                    <a:pt x="1144" y="8281"/>
                    <a:pt x="1180" y="8239"/>
                  </a:cubicBezTo>
                  <a:lnTo>
                    <a:pt x="1394" y="8037"/>
                  </a:lnTo>
                  <a:cubicBezTo>
                    <a:pt x="1489" y="8096"/>
                    <a:pt x="1596" y="8144"/>
                    <a:pt x="1704" y="8168"/>
                  </a:cubicBezTo>
                  <a:lnTo>
                    <a:pt x="1704" y="8453"/>
                  </a:lnTo>
                  <a:cubicBezTo>
                    <a:pt x="1704" y="8537"/>
                    <a:pt x="1775" y="8632"/>
                    <a:pt x="1882" y="8632"/>
                  </a:cubicBezTo>
                  <a:lnTo>
                    <a:pt x="2620" y="8632"/>
                  </a:lnTo>
                  <a:cubicBezTo>
                    <a:pt x="2716" y="8632"/>
                    <a:pt x="2799" y="8549"/>
                    <a:pt x="2799" y="8453"/>
                  </a:cubicBezTo>
                  <a:lnTo>
                    <a:pt x="2799" y="8168"/>
                  </a:lnTo>
                  <a:cubicBezTo>
                    <a:pt x="2906" y="8144"/>
                    <a:pt x="3013" y="8096"/>
                    <a:pt x="3120" y="8037"/>
                  </a:cubicBezTo>
                  <a:lnTo>
                    <a:pt x="3323" y="8239"/>
                  </a:lnTo>
                  <a:cubicBezTo>
                    <a:pt x="3359" y="8281"/>
                    <a:pt x="3403" y="8302"/>
                    <a:pt x="3448" y="8302"/>
                  </a:cubicBezTo>
                  <a:cubicBezTo>
                    <a:pt x="3492" y="8302"/>
                    <a:pt x="3537" y="8281"/>
                    <a:pt x="3573" y="8239"/>
                  </a:cubicBezTo>
                  <a:lnTo>
                    <a:pt x="4109" y="7703"/>
                  </a:lnTo>
                  <a:cubicBezTo>
                    <a:pt x="4192" y="7632"/>
                    <a:pt x="4192" y="7525"/>
                    <a:pt x="4109" y="7453"/>
                  </a:cubicBezTo>
                  <a:lnTo>
                    <a:pt x="3906" y="7251"/>
                  </a:lnTo>
                  <a:cubicBezTo>
                    <a:pt x="3906" y="7227"/>
                    <a:pt x="3918" y="7227"/>
                    <a:pt x="3918" y="7215"/>
                  </a:cubicBezTo>
                  <a:lnTo>
                    <a:pt x="10871" y="7215"/>
                  </a:lnTo>
                  <a:cubicBezTo>
                    <a:pt x="10955" y="7215"/>
                    <a:pt x="11050" y="7144"/>
                    <a:pt x="11050" y="7037"/>
                  </a:cubicBezTo>
                  <a:lnTo>
                    <a:pt x="11050" y="6358"/>
                  </a:lnTo>
                  <a:cubicBezTo>
                    <a:pt x="11050" y="6263"/>
                    <a:pt x="10979" y="6179"/>
                    <a:pt x="10871" y="6179"/>
                  </a:cubicBezTo>
                  <a:lnTo>
                    <a:pt x="10752" y="6179"/>
                  </a:lnTo>
                  <a:lnTo>
                    <a:pt x="10752" y="1060"/>
                  </a:lnTo>
                  <a:lnTo>
                    <a:pt x="10836" y="1060"/>
                  </a:lnTo>
                  <a:cubicBezTo>
                    <a:pt x="10931" y="1060"/>
                    <a:pt x="11014" y="976"/>
                    <a:pt x="11014" y="881"/>
                  </a:cubicBezTo>
                  <a:lnTo>
                    <a:pt x="11014" y="179"/>
                  </a:lnTo>
                  <a:cubicBezTo>
                    <a:pt x="11014" y="83"/>
                    <a:pt x="10943" y="0"/>
                    <a:pt x="10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5784799" y="2125234"/>
              <a:ext cx="33390" cy="70503"/>
            </a:xfrm>
            <a:custGeom>
              <a:rect b="b" l="l" r="r" t="t"/>
              <a:pathLst>
                <a:path extrusionOk="0" h="2215" w="1049">
                  <a:moveTo>
                    <a:pt x="691" y="334"/>
                  </a:moveTo>
                  <a:lnTo>
                    <a:pt x="691" y="1858"/>
                  </a:lnTo>
                  <a:lnTo>
                    <a:pt x="334" y="1858"/>
                  </a:lnTo>
                  <a:lnTo>
                    <a:pt x="334" y="334"/>
                  </a:lnTo>
                  <a:close/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lnTo>
                    <a:pt x="1" y="2036"/>
                  </a:lnTo>
                  <a:cubicBezTo>
                    <a:pt x="1" y="2120"/>
                    <a:pt x="72" y="2215"/>
                    <a:pt x="179" y="2215"/>
                  </a:cubicBezTo>
                  <a:lnTo>
                    <a:pt x="870" y="2215"/>
                  </a:lnTo>
                  <a:cubicBezTo>
                    <a:pt x="965" y="2215"/>
                    <a:pt x="1049" y="2144"/>
                    <a:pt x="1049" y="2036"/>
                  </a:cubicBezTo>
                  <a:lnTo>
                    <a:pt x="1049" y="179"/>
                  </a:lnTo>
                  <a:cubicBezTo>
                    <a:pt x="1049" y="72"/>
                    <a:pt x="965" y="0"/>
                    <a:pt x="8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5824236" y="2097956"/>
              <a:ext cx="33740" cy="97782"/>
            </a:xfrm>
            <a:custGeom>
              <a:rect b="b" l="l" r="r" t="t"/>
              <a:pathLst>
                <a:path extrusionOk="0" h="3072" w="1060">
                  <a:moveTo>
                    <a:pt x="703" y="345"/>
                  </a:moveTo>
                  <a:lnTo>
                    <a:pt x="703" y="2715"/>
                  </a:lnTo>
                  <a:lnTo>
                    <a:pt x="345" y="2715"/>
                  </a:lnTo>
                  <a:lnTo>
                    <a:pt x="345" y="345"/>
                  </a:lnTo>
                  <a:close/>
                  <a:moveTo>
                    <a:pt x="179" y="0"/>
                  </a:moveTo>
                  <a:cubicBezTo>
                    <a:pt x="95" y="0"/>
                    <a:pt x="0" y="84"/>
                    <a:pt x="0" y="179"/>
                  </a:cubicBezTo>
                  <a:lnTo>
                    <a:pt x="0" y="2893"/>
                  </a:lnTo>
                  <a:cubicBezTo>
                    <a:pt x="0" y="2977"/>
                    <a:pt x="83" y="3072"/>
                    <a:pt x="179" y="3072"/>
                  </a:cubicBezTo>
                  <a:lnTo>
                    <a:pt x="881" y="3072"/>
                  </a:lnTo>
                  <a:cubicBezTo>
                    <a:pt x="976" y="3072"/>
                    <a:pt x="1060" y="3001"/>
                    <a:pt x="1060" y="2893"/>
                  </a:cubicBezTo>
                  <a:lnTo>
                    <a:pt x="1060" y="179"/>
                  </a:lnTo>
                  <a:cubicBezTo>
                    <a:pt x="1048" y="84"/>
                    <a:pt x="976" y="0"/>
                    <a:pt x="8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4"/>
            <p:cNvSpPr/>
            <p:nvPr/>
          </p:nvSpPr>
          <p:spPr>
            <a:xfrm>
              <a:off x="5864024" y="2111961"/>
              <a:ext cx="33740" cy="83426"/>
            </a:xfrm>
            <a:custGeom>
              <a:rect b="b" l="l" r="r" t="t"/>
              <a:pathLst>
                <a:path extrusionOk="0" h="2621" w="1060">
                  <a:moveTo>
                    <a:pt x="703" y="358"/>
                  </a:moveTo>
                  <a:lnTo>
                    <a:pt x="703" y="2275"/>
                  </a:lnTo>
                  <a:lnTo>
                    <a:pt x="346" y="2275"/>
                  </a:lnTo>
                  <a:lnTo>
                    <a:pt x="346" y="358"/>
                  </a:lnTo>
                  <a:close/>
                  <a:moveTo>
                    <a:pt x="191" y="1"/>
                  </a:moveTo>
                  <a:cubicBezTo>
                    <a:pt x="96" y="1"/>
                    <a:pt x="0" y="72"/>
                    <a:pt x="0" y="179"/>
                  </a:cubicBezTo>
                  <a:lnTo>
                    <a:pt x="0" y="2442"/>
                  </a:lnTo>
                  <a:cubicBezTo>
                    <a:pt x="0" y="2525"/>
                    <a:pt x="84" y="2620"/>
                    <a:pt x="191" y="2620"/>
                  </a:cubicBezTo>
                  <a:lnTo>
                    <a:pt x="881" y="2620"/>
                  </a:lnTo>
                  <a:cubicBezTo>
                    <a:pt x="977" y="2620"/>
                    <a:pt x="1060" y="2537"/>
                    <a:pt x="1060" y="2442"/>
                  </a:cubicBezTo>
                  <a:lnTo>
                    <a:pt x="1060" y="179"/>
                  </a:lnTo>
                  <a:cubicBezTo>
                    <a:pt x="1048" y="84"/>
                    <a:pt x="977" y="1"/>
                    <a:pt x="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4"/>
            <p:cNvSpPr/>
            <p:nvPr/>
          </p:nvSpPr>
          <p:spPr>
            <a:xfrm>
              <a:off x="5904193" y="2065744"/>
              <a:ext cx="33390" cy="129644"/>
            </a:xfrm>
            <a:custGeom>
              <a:rect b="b" l="l" r="r" t="t"/>
              <a:pathLst>
                <a:path extrusionOk="0" h="4073" w="1049">
                  <a:moveTo>
                    <a:pt x="691" y="357"/>
                  </a:moveTo>
                  <a:lnTo>
                    <a:pt x="691" y="3727"/>
                  </a:lnTo>
                  <a:lnTo>
                    <a:pt x="334" y="3727"/>
                  </a:lnTo>
                  <a:lnTo>
                    <a:pt x="334" y="357"/>
                  </a:lnTo>
                  <a:close/>
                  <a:moveTo>
                    <a:pt x="179" y="0"/>
                  </a:moveTo>
                  <a:cubicBezTo>
                    <a:pt x="72" y="24"/>
                    <a:pt x="0" y="95"/>
                    <a:pt x="0" y="179"/>
                  </a:cubicBezTo>
                  <a:lnTo>
                    <a:pt x="0" y="3894"/>
                  </a:lnTo>
                  <a:cubicBezTo>
                    <a:pt x="0" y="3977"/>
                    <a:pt x="72" y="4072"/>
                    <a:pt x="179" y="4072"/>
                  </a:cubicBezTo>
                  <a:lnTo>
                    <a:pt x="870" y="4072"/>
                  </a:lnTo>
                  <a:cubicBezTo>
                    <a:pt x="965" y="4072"/>
                    <a:pt x="1048" y="3989"/>
                    <a:pt x="1048" y="3894"/>
                  </a:cubicBezTo>
                  <a:lnTo>
                    <a:pt x="1048" y="179"/>
                  </a:lnTo>
                  <a:cubicBezTo>
                    <a:pt x="1048" y="95"/>
                    <a:pt x="977" y="0"/>
                    <a:pt x="8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4"/>
            <p:cNvSpPr/>
            <p:nvPr/>
          </p:nvSpPr>
          <p:spPr>
            <a:xfrm>
              <a:off x="5713563" y="2080131"/>
              <a:ext cx="40965" cy="11395"/>
            </a:xfrm>
            <a:custGeom>
              <a:rect b="b" l="l" r="r" t="t"/>
              <a:pathLst>
                <a:path extrusionOk="0" h="358" w="1287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2" y="263"/>
                    <a:pt x="96" y="358"/>
                    <a:pt x="179" y="358"/>
                  </a:cubicBezTo>
                  <a:lnTo>
                    <a:pt x="1108" y="358"/>
                  </a:lnTo>
                  <a:cubicBezTo>
                    <a:pt x="1191" y="358"/>
                    <a:pt x="1286" y="286"/>
                    <a:pt x="1286" y="179"/>
                  </a:cubicBezTo>
                  <a:cubicBezTo>
                    <a:pt x="1286" y="72"/>
                    <a:pt x="1203" y="1"/>
                    <a:pt x="11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5713945" y="2097574"/>
              <a:ext cx="56880" cy="11395"/>
            </a:xfrm>
            <a:custGeom>
              <a:rect b="b" l="l" r="r" t="t"/>
              <a:pathLst>
                <a:path extrusionOk="0" h="358" w="1787">
                  <a:moveTo>
                    <a:pt x="179" y="0"/>
                  </a:moveTo>
                  <a:cubicBezTo>
                    <a:pt x="96" y="0"/>
                    <a:pt x="0" y="72"/>
                    <a:pt x="0" y="179"/>
                  </a:cubicBezTo>
                  <a:cubicBezTo>
                    <a:pt x="0" y="274"/>
                    <a:pt x="84" y="357"/>
                    <a:pt x="179" y="357"/>
                  </a:cubicBezTo>
                  <a:lnTo>
                    <a:pt x="1608" y="357"/>
                  </a:lnTo>
                  <a:cubicBezTo>
                    <a:pt x="1703" y="357"/>
                    <a:pt x="1786" y="286"/>
                    <a:pt x="1786" y="179"/>
                  </a:cubicBezTo>
                  <a:cubicBezTo>
                    <a:pt x="1774" y="72"/>
                    <a:pt x="1703" y="0"/>
                    <a:pt x="16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5713945" y="2114985"/>
              <a:ext cx="56880" cy="11427"/>
            </a:xfrm>
            <a:custGeom>
              <a:rect b="b" l="l" r="r" t="t"/>
              <a:pathLst>
                <a:path extrusionOk="0" h="359" w="1787">
                  <a:moveTo>
                    <a:pt x="179" y="1"/>
                  </a:moveTo>
                  <a:cubicBezTo>
                    <a:pt x="96" y="1"/>
                    <a:pt x="0" y="84"/>
                    <a:pt x="0" y="180"/>
                  </a:cubicBezTo>
                  <a:cubicBezTo>
                    <a:pt x="0" y="275"/>
                    <a:pt x="84" y="358"/>
                    <a:pt x="179" y="358"/>
                  </a:cubicBezTo>
                  <a:lnTo>
                    <a:pt x="1608" y="358"/>
                  </a:lnTo>
                  <a:cubicBezTo>
                    <a:pt x="1703" y="358"/>
                    <a:pt x="1786" y="287"/>
                    <a:pt x="1786" y="180"/>
                  </a:cubicBezTo>
                  <a:cubicBezTo>
                    <a:pt x="1774" y="84"/>
                    <a:pt x="1703" y="1"/>
                    <a:pt x="16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5713945" y="2132810"/>
              <a:ext cx="56880" cy="11013"/>
            </a:xfrm>
            <a:custGeom>
              <a:rect b="b" l="l" r="r" t="t"/>
              <a:pathLst>
                <a:path extrusionOk="0" h="346" w="1787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46"/>
                    <a:pt x="179" y="346"/>
                  </a:cubicBezTo>
                  <a:lnTo>
                    <a:pt x="1608" y="346"/>
                  </a:lnTo>
                  <a:cubicBezTo>
                    <a:pt x="1703" y="346"/>
                    <a:pt x="1786" y="274"/>
                    <a:pt x="1786" y="179"/>
                  </a:cubicBezTo>
                  <a:cubicBezTo>
                    <a:pt x="1774" y="72"/>
                    <a:pt x="1703" y="1"/>
                    <a:pt x="16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5663526" y="2182464"/>
              <a:ext cx="69389" cy="68625"/>
            </a:xfrm>
            <a:custGeom>
              <a:rect b="b" l="l" r="r" t="t"/>
              <a:pathLst>
                <a:path extrusionOk="0" h="2156" w="2180">
                  <a:moveTo>
                    <a:pt x="1084" y="0"/>
                  </a:moveTo>
                  <a:cubicBezTo>
                    <a:pt x="489" y="0"/>
                    <a:pt x="1" y="488"/>
                    <a:pt x="1" y="1084"/>
                  </a:cubicBezTo>
                  <a:cubicBezTo>
                    <a:pt x="1" y="1322"/>
                    <a:pt x="72" y="1548"/>
                    <a:pt x="215" y="1739"/>
                  </a:cubicBezTo>
                  <a:cubicBezTo>
                    <a:pt x="250" y="1780"/>
                    <a:pt x="300" y="1806"/>
                    <a:pt x="351" y="1806"/>
                  </a:cubicBezTo>
                  <a:cubicBezTo>
                    <a:pt x="387" y="1806"/>
                    <a:pt x="423" y="1792"/>
                    <a:pt x="453" y="1762"/>
                  </a:cubicBezTo>
                  <a:cubicBezTo>
                    <a:pt x="537" y="1715"/>
                    <a:pt x="549" y="1608"/>
                    <a:pt x="489" y="1524"/>
                  </a:cubicBezTo>
                  <a:cubicBezTo>
                    <a:pt x="382" y="1393"/>
                    <a:pt x="334" y="1250"/>
                    <a:pt x="334" y="1084"/>
                  </a:cubicBezTo>
                  <a:cubicBezTo>
                    <a:pt x="334" y="679"/>
                    <a:pt x="668" y="334"/>
                    <a:pt x="1084" y="334"/>
                  </a:cubicBezTo>
                  <a:cubicBezTo>
                    <a:pt x="1489" y="334"/>
                    <a:pt x="1823" y="667"/>
                    <a:pt x="1823" y="1084"/>
                  </a:cubicBezTo>
                  <a:cubicBezTo>
                    <a:pt x="1823" y="1334"/>
                    <a:pt x="1703" y="1560"/>
                    <a:pt x="1501" y="1691"/>
                  </a:cubicBezTo>
                  <a:cubicBezTo>
                    <a:pt x="1489" y="1691"/>
                    <a:pt x="1489" y="1715"/>
                    <a:pt x="1465" y="1715"/>
                  </a:cubicBezTo>
                  <a:lnTo>
                    <a:pt x="1453" y="1715"/>
                  </a:lnTo>
                  <a:lnTo>
                    <a:pt x="1442" y="1727"/>
                  </a:lnTo>
                  <a:lnTo>
                    <a:pt x="1430" y="1727"/>
                  </a:lnTo>
                  <a:cubicBezTo>
                    <a:pt x="1406" y="1727"/>
                    <a:pt x="1406" y="1739"/>
                    <a:pt x="1394" y="1739"/>
                  </a:cubicBezTo>
                  <a:cubicBezTo>
                    <a:pt x="1382" y="1739"/>
                    <a:pt x="1382" y="1751"/>
                    <a:pt x="1370" y="1751"/>
                  </a:cubicBezTo>
                  <a:lnTo>
                    <a:pt x="1346" y="1751"/>
                  </a:lnTo>
                  <a:cubicBezTo>
                    <a:pt x="1346" y="1751"/>
                    <a:pt x="1334" y="1751"/>
                    <a:pt x="1334" y="1774"/>
                  </a:cubicBezTo>
                  <a:lnTo>
                    <a:pt x="1322" y="1774"/>
                  </a:lnTo>
                  <a:cubicBezTo>
                    <a:pt x="1311" y="1774"/>
                    <a:pt x="1311" y="1774"/>
                    <a:pt x="1287" y="1786"/>
                  </a:cubicBezTo>
                  <a:cubicBezTo>
                    <a:pt x="1275" y="1786"/>
                    <a:pt x="1275" y="1786"/>
                    <a:pt x="1263" y="1798"/>
                  </a:cubicBezTo>
                  <a:lnTo>
                    <a:pt x="834" y="1798"/>
                  </a:lnTo>
                  <a:cubicBezTo>
                    <a:pt x="811" y="1798"/>
                    <a:pt x="811" y="1798"/>
                    <a:pt x="799" y="1786"/>
                  </a:cubicBezTo>
                  <a:cubicBezTo>
                    <a:pt x="787" y="1786"/>
                    <a:pt x="787" y="1786"/>
                    <a:pt x="775" y="1774"/>
                  </a:cubicBezTo>
                  <a:lnTo>
                    <a:pt x="751" y="1774"/>
                  </a:lnTo>
                  <a:cubicBezTo>
                    <a:pt x="732" y="1766"/>
                    <a:pt x="712" y="1762"/>
                    <a:pt x="691" y="1762"/>
                  </a:cubicBezTo>
                  <a:cubicBezTo>
                    <a:pt x="623" y="1762"/>
                    <a:pt x="555" y="1805"/>
                    <a:pt x="537" y="1870"/>
                  </a:cubicBezTo>
                  <a:cubicBezTo>
                    <a:pt x="501" y="1965"/>
                    <a:pt x="549" y="2072"/>
                    <a:pt x="632" y="2096"/>
                  </a:cubicBezTo>
                  <a:lnTo>
                    <a:pt x="656" y="2096"/>
                  </a:lnTo>
                  <a:cubicBezTo>
                    <a:pt x="668" y="2096"/>
                    <a:pt x="680" y="2108"/>
                    <a:pt x="691" y="2108"/>
                  </a:cubicBezTo>
                  <a:cubicBezTo>
                    <a:pt x="715" y="2108"/>
                    <a:pt x="727" y="2132"/>
                    <a:pt x="739" y="2132"/>
                  </a:cubicBezTo>
                  <a:lnTo>
                    <a:pt x="751" y="2132"/>
                  </a:lnTo>
                  <a:cubicBezTo>
                    <a:pt x="775" y="2132"/>
                    <a:pt x="787" y="2132"/>
                    <a:pt x="787" y="2143"/>
                  </a:cubicBezTo>
                  <a:lnTo>
                    <a:pt x="799" y="2143"/>
                  </a:lnTo>
                  <a:cubicBezTo>
                    <a:pt x="811" y="2143"/>
                    <a:pt x="834" y="2143"/>
                    <a:pt x="846" y="2155"/>
                  </a:cubicBezTo>
                  <a:lnTo>
                    <a:pt x="1156" y="2155"/>
                  </a:lnTo>
                  <a:cubicBezTo>
                    <a:pt x="1168" y="2155"/>
                    <a:pt x="1180" y="2155"/>
                    <a:pt x="1203" y="2143"/>
                  </a:cubicBezTo>
                  <a:lnTo>
                    <a:pt x="1215" y="2143"/>
                  </a:lnTo>
                  <a:cubicBezTo>
                    <a:pt x="1227" y="2143"/>
                    <a:pt x="1239" y="2143"/>
                    <a:pt x="1239" y="2132"/>
                  </a:cubicBezTo>
                  <a:lnTo>
                    <a:pt x="1263" y="2132"/>
                  </a:lnTo>
                  <a:cubicBezTo>
                    <a:pt x="1275" y="2132"/>
                    <a:pt x="1287" y="2108"/>
                    <a:pt x="1299" y="2108"/>
                  </a:cubicBezTo>
                  <a:cubicBezTo>
                    <a:pt x="1322" y="2108"/>
                    <a:pt x="1334" y="2096"/>
                    <a:pt x="1346" y="2096"/>
                  </a:cubicBezTo>
                  <a:lnTo>
                    <a:pt x="1358" y="2096"/>
                  </a:lnTo>
                  <a:cubicBezTo>
                    <a:pt x="1382" y="2096"/>
                    <a:pt x="1382" y="2084"/>
                    <a:pt x="1394" y="2084"/>
                  </a:cubicBezTo>
                  <a:lnTo>
                    <a:pt x="1406" y="2084"/>
                  </a:lnTo>
                  <a:cubicBezTo>
                    <a:pt x="1418" y="2084"/>
                    <a:pt x="1442" y="2072"/>
                    <a:pt x="1453" y="2072"/>
                  </a:cubicBezTo>
                  <a:cubicBezTo>
                    <a:pt x="1465" y="2072"/>
                    <a:pt x="1477" y="2048"/>
                    <a:pt x="1501" y="2048"/>
                  </a:cubicBezTo>
                  <a:lnTo>
                    <a:pt x="1513" y="2048"/>
                  </a:lnTo>
                  <a:cubicBezTo>
                    <a:pt x="1525" y="2048"/>
                    <a:pt x="1525" y="2036"/>
                    <a:pt x="1537" y="2036"/>
                  </a:cubicBezTo>
                  <a:lnTo>
                    <a:pt x="1561" y="2036"/>
                  </a:lnTo>
                  <a:cubicBezTo>
                    <a:pt x="1573" y="2024"/>
                    <a:pt x="1584" y="2024"/>
                    <a:pt x="1596" y="2012"/>
                  </a:cubicBezTo>
                  <a:cubicBezTo>
                    <a:pt x="1894" y="1798"/>
                    <a:pt x="2073" y="1465"/>
                    <a:pt x="2073" y="1096"/>
                  </a:cubicBezTo>
                  <a:cubicBezTo>
                    <a:pt x="2180" y="488"/>
                    <a:pt x="1692" y="0"/>
                    <a:pt x="10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5"/>
          <p:cNvSpPr/>
          <p:nvPr/>
        </p:nvSpPr>
        <p:spPr>
          <a:xfrm>
            <a:off x="523400" y="437271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5"/>
          <p:cNvSpPr/>
          <p:nvPr/>
        </p:nvSpPr>
        <p:spPr>
          <a:xfrm>
            <a:off x="7413608" y="1770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5"/>
          <p:cNvSpPr txBox="1"/>
          <p:nvPr>
            <p:ph idx="7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</a:t>
            </a:r>
            <a:endParaRPr sz="3000"/>
          </a:p>
        </p:txBody>
      </p:sp>
      <p:sp>
        <p:nvSpPr>
          <p:cNvPr id="505" name="Google Shape;505;p25"/>
          <p:cNvSpPr txBox="1"/>
          <p:nvPr>
            <p:ph type="ctrTitle"/>
          </p:nvPr>
        </p:nvSpPr>
        <p:spPr>
          <a:xfrm>
            <a:off x="3631350" y="3932056"/>
            <a:ext cx="1881300" cy="6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rPr>
              <a:t>ENVIRONMENT</a:t>
            </a:r>
            <a:endParaRPr>
              <a:solidFill>
                <a:schemeClr val="accent3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06" name="Google Shape;506;p25"/>
          <p:cNvSpPr txBox="1"/>
          <p:nvPr>
            <p:ph idx="4294967295" type="ctrTitle"/>
          </p:nvPr>
        </p:nvSpPr>
        <p:spPr>
          <a:xfrm>
            <a:off x="3631350" y="1184095"/>
            <a:ext cx="1881300" cy="6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</a:rPr>
              <a:t>AGENT</a:t>
            </a:r>
            <a:endParaRPr sz="2000">
              <a:solidFill>
                <a:schemeClr val="accent2"/>
              </a:solidFill>
            </a:endParaRPr>
          </a:p>
        </p:txBody>
      </p:sp>
      <p:sp>
        <p:nvSpPr>
          <p:cNvPr id="507" name="Google Shape;507;p25"/>
          <p:cNvSpPr/>
          <p:nvPr/>
        </p:nvSpPr>
        <p:spPr>
          <a:xfrm>
            <a:off x="4210050" y="1828800"/>
            <a:ext cx="731400" cy="73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5"/>
          <p:cNvSpPr/>
          <p:nvPr/>
        </p:nvSpPr>
        <p:spPr>
          <a:xfrm>
            <a:off x="4206300" y="3200400"/>
            <a:ext cx="731400" cy="73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9" name="Google Shape;509;p25"/>
          <p:cNvCxnSpPr/>
          <p:nvPr/>
        </p:nvCxnSpPr>
        <p:spPr>
          <a:xfrm flipH="1" rot="10800000">
            <a:off x="4210050" y="2286240"/>
            <a:ext cx="600" cy="1188600"/>
          </a:xfrm>
          <a:prstGeom prst="bentConnector3">
            <a:avLst>
              <a:gd fmla="val -2738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0" name="Google Shape;510;p25"/>
          <p:cNvCxnSpPr/>
          <p:nvPr/>
        </p:nvCxnSpPr>
        <p:spPr>
          <a:xfrm flipH="1" rot="10800000">
            <a:off x="4210050" y="2103120"/>
            <a:ext cx="600" cy="1554600"/>
          </a:xfrm>
          <a:prstGeom prst="bentConnector3">
            <a:avLst>
              <a:gd fmla="val -303962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1" name="Google Shape;511;p25"/>
          <p:cNvCxnSpPr>
            <a:stCxn id="507" idx="3"/>
            <a:endCxn id="508" idx="3"/>
          </p:cNvCxnSpPr>
          <p:nvPr/>
        </p:nvCxnSpPr>
        <p:spPr>
          <a:xfrm flipH="1">
            <a:off x="4937850" y="2194500"/>
            <a:ext cx="3600" cy="1371600"/>
          </a:xfrm>
          <a:prstGeom prst="bentConnector3">
            <a:avLst>
              <a:gd fmla="val -48224306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2" name="Google Shape;512;p25"/>
          <p:cNvSpPr txBox="1"/>
          <p:nvPr>
            <p:ph idx="4294967295" type="ctrTitle"/>
          </p:nvPr>
        </p:nvSpPr>
        <p:spPr>
          <a:xfrm>
            <a:off x="6677675" y="2558200"/>
            <a:ext cx="912300" cy="6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ACTION</a:t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513" name="Google Shape;513;p25"/>
          <p:cNvSpPr txBox="1"/>
          <p:nvPr>
            <p:ph idx="4294967295" type="ctrTitle"/>
          </p:nvPr>
        </p:nvSpPr>
        <p:spPr>
          <a:xfrm>
            <a:off x="1473975" y="2558200"/>
            <a:ext cx="912300" cy="6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STATE</a:t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514" name="Google Shape;514;p25"/>
          <p:cNvSpPr txBox="1"/>
          <p:nvPr>
            <p:ph idx="4294967295" type="ctrTitle"/>
          </p:nvPr>
        </p:nvSpPr>
        <p:spPr>
          <a:xfrm>
            <a:off x="2566725" y="2557950"/>
            <a:ext cx="912300" cy="6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REWARD</a:t>
            </a:r>
            <a:endParaRPr sz="1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6"/>
          <p:cNvSpPr/>
          <p:nvPr/>
        </p:nvSpPr>
        <p:spPr>
          <a:xfrm>
            <a:off x="523400" y="437271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6"/>
          <p:cNvSpPr/>
          <p:nvPr/>
        </p:nvSpPr>
        <p:spPr>
          <a:xfrm>
            <a:off x="7413608" y="1770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6"/>
          <p:cNvSpPr txBox="1"/>
          <p:nvPr>
            <p:ph idx="7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TAXONOMY</a:t>
            </a:r>
            <a:endParaRPr sz="3000"/>
          </a:p>
        </p:txBody>
      </p:sp>
      <p:grpSp>
        <p:nvGrpSpPr>
          <p:cNvPr id="522" name="Google Shape;522;p26"/>
          <p:cNvGrpSpPr/>
          <p:nvPr/>
        </p:nvGrpSpPr>
        <p:grpSpPr>
          <a:xfrm>
            <a:off x="457200" y="765750"/>
            <a:ext cx="8229600" cy="3612000"/>
            <a:chOff x="473550" y="797475"/>
            <a:chExt cx="8229600" cy="3612000"/>
          </a:xfrm>
        </p:grpSpPr>
        <p:sp>
          <p:nvSpPr>
            <p:cNvPr id="523" name="Google Shape;523;p26"/>
            <p:cNvSpPr/>
            <p:nvPr/>
          </p:nvSpPr>
          <p:spPr>
            <a:xfrm>
              <a:off x="3673950" y="797475"/>
              <a:ext cx="1828800" cy="548700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RL Algorithms</a:t>
              </a:r>
              <a:endParaRPr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5807550" y="1864275"/>
              <a:ext cx="1828800" cy="548700"/>
            </a:xfrm>
            <a:prstGeom prst="rect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Model Based RL</a:t>
              </a:r>
              <a:endParaRPr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1540350" y="1864275"/>
              <a:ext cx="1828800" cy="548700"/>
            </a:xfrm>
            <a:prstGeom prst="rect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Model Free RL</a:t>
              </a:r>
              <a:endParaRPr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526" name="Google Shape;526;p26"/>
            <p:cNvSpPr/>
            <p:nvPr/>
          </p:nvSpPr>
          <p:spPr>
            <a:xfrm>
              <a:off x="6874350" y="2931075"/>
              <a:ext cx="1828800" cy="548700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Model Given</a:t>
              </a:r>
              <a:endParaRPr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527" name="Google Shape;527;p26"/>
            <p:cNvSpPr/>
            <p:nvPr/>
          </p:nvSpPr>
          <p:spPr>
            <a:xfrm>
              <a:off x="4740750" y="2929850"/>
              <a:ext cx="1828800" cy="548700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Model Learnt</a:t>
              </a:r>
              <a:endParaRPr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528" name="Google Shape;528;p26"/>
            <p:cNvSpPr/>
            <p:nvPr/>
          </p:nvSpPr>
          <p:spPr>
            <a:xfrm>
              <a:off x="2607150" y="2931075"/>
              <a:ext cx="1828800" cy="548700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Value Optimization</a:t>
              </a:r>
              <a:endParaRPr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529" name="Google Shape;529;p26"/>
            <p:cNvSpPr/>
            <p:nvPr/>
          </p:nvSpPr>
          <p:spPr>
            <a:xfrm>
              <a:off x="473550" y="2931075"/>
              <a:ext cx="1828800" cy="548700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Policy Optimization</a:t>
              </a:r>
              <a:endParaRPr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cxnSp>
          <p:nvCxnSpPr>
            <p:cNvPr id="530" name="Google Shape;530;p26"/>
            <p:cNvCxnSpPr>
              <a:stCxn id="523" idx="2"/>
              <a:endCxn id="525" idx="0"/>
            </p:cNvCxnSpPr>
            <p:nvPr/>
          </p:nvCxnSpPr>
          <p:spPr>
            <a:xfrm rot="5400000">
              <a:off x="3262500" y="538425"/>
              <a:ext cx="518100" cy="21336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31" name="Google Shape;531;p26"/>
            <p:cNvCxnSpPr>
              <a:stCxn id="523" idx="2"/>
              <a:endCxn id="524" idx="0"/>
            </p:cNvCxnSpPr>
            <p:nvPr/>
          </p:nvCxnSpPr>
          <p:spPr>
            <a:xfrm flipH="1" rot="-5400000">
              <a:off x="5396100" y="538425"/>
              <a:ext cx="518100" cy="21336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32" name="Google Shape;532;p26"/>
            <p:cNvCxnSpPr>
              <a:stCxn id="525" idx="2"/>
              <a:endCxn id="529" idx="0"/>
            </p:cNvCxnSpPr>
            <p:nvPr/>
          </p:nvCxnSpPr>
          <p:spPr>
            <a:xfrm rot="5400000">
              <a:off x="1662300" y="2138625"/>
              <a:ext cx="518100" cy="10668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33" name="Google Shape;533;p26"/>
            <p:cNvCxnSpPr>
              <a:stCxn id="525" idx="2"/>
              <a:endCxn id="528" idx="0"/>
            </p:cNvCxnSpPr>
            <p:nvPr/>
          </p:nvCxnSpPr>
          <p:spPr>
            <a:xfrm flipH="1" rot="-5400000">
              <a:off x="2729100" y="2138625"/>
              <a:ext cx="518100" cy="10668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34" name="Google Shape;534;p26"/>
            <p:cNvCxnSpPr>
              <a:stCxn id="524" idx="2"/>
              <a:endCxn id="527" idx="0"/>
            </p:cNvCxnSpPr>
            <p:nvPr/>
          </p:nvCxnSpPr>
          <p:spPr>
            <a:xfrm rot="5400000">
              <a:off x="5930100" y="2138025"/>
              <a:ext cx="516900" cy="1066800"/>
            </a:xfrm>
            <a:prstGeom prst="bentConnector3">
              <a:avLst>
                <a:gd fmla="val 49998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35" name="Google Shape;535;p26"/>
            <p:cNvCxnSpPr>
              <a:stCxn id="524" idx="2"/>
              <a:endCxn id="526" idx="0"/>
            </p:cNvCxnSpPr>
            <p:nvPr/>
          </p:nvCxnSpPr>
          <p:spPr>
            <a:xfrm flipH="1" rot="-5400000">
              <a:off x="6996300" y="2138625"/>
              <a:ext cx="518100" cy="10668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36" name="Google Shape;536;p26"/>
            <p:cNvSpPr/>
            <p:nvPr/>
          </p:nvSpPr>
          <p:spPr>
            <a:xfrm>
              <a:off x="930750" y="3859575"/>
              <a:ext cx="914400" cy="548700"/>
            </a:xfrm>
            <a:prstGeom prst="rect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PPO</a:t>
              </a:r>
              <a:endParaRPr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1997550" y="3860775"/>
              <a:ext cx="914400" cy="548700"/>
            </a:xfrm>
            <a:prstGeom prst="rect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SAC</a:t>
              </a:r>
              <a:endParaRPr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3064338" y="3860775"/>
              <a:ext cx="914400" cy="548700"/>
            </a:xfrm>
            <a:prstGeom prst="rect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DQN</a:t>
              </a:r>
              <a:endParaRPr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5197950" y="3859575"/>
              <a:ext cx="914400" cy="548700"/>
            </a:xfrm>
            <a:prstGeom prst="rect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I2A</a:t>
              </a:r>
              <a:endParaRPr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7331550" y="3860775"/>
              <a:ext cx="914400" cy="548700"/>
            </a:xfrm>
            <a:prstGeom prst="rect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AlphaGo</a:t>
              </a:r>
              <a:endParaRPr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cxnSp>
          <p:nvCxnSpPr>
            <p:cNvPr id="541" name="Google Shape;541;p26"/>
            <p:cNvCxnSpPr>
              <a:stCxn id="529" idx="2"/>
              <a:endCxn id="536" idx="0"/>
            </p:cNvCxnSpPr>
            <p:nvPr/>
          </p:nvCxnSpPr>
          <p:spPr>
            <a:xfrm>
              <a:off x="1387950" y="3479775"/>
              <a:ext cx="0" cy="3798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42" name="Google Shape;542;p26"/>
            <p:cNvCxnSpPr>
              <a:stCxn id="528" idx="2"/>
              <a:endCxn id="538" idx="0"/>
            </p:cNvCxnSpPr>
            <p:nvPr/>
          </p:nvCxnSpPr>
          <p:spPr>
            <a:xfrm>
              <a:off x="3521550" y="3479775"/>
              <a:ext cx="0" cy="381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43" name="Google Shape;543;p26"/>
            <p:cNvCxnSpPr>
              <a:stCxn id="527" idx="2"/>
              <a:endCxn id="539" idx="0"/>
            </p:cNvCxnSpPr>
            <p:nvPr/>
          </p:nvCxnSpPr>
          <p:spPr>
            <a:xfrm>
              <a:off x="5655150" y="3478550"/>
              <a:ext cx="0" cy="381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44" name="Google Shape;544;p26"/>
            <p:cNvCxnSpPr>
              <a:stCxn id="526" idx="2"/>
              <a:endCxn id="540" idx="0"/>
            </p:cNvCxnSpPr>
            <p:nvPr/>
          </p:nvCxnSpPr>
          <p:spPr>
            <a:xfrm>
              <a:off x="7788750" y="3479775"/>
              <a:ext cx="0" cy="381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45" name="Google Shape;545;p26"/>
            <p:cNvCxnSpPr>
              <a:stCxn id="528" idx="2"/>
              <a:endCxn id="537" idx="0"/>
            </p:cNvCxnSpPr>
            <p:nvPr/>
          </p:nvCxnSpPr>
          <p:spPr>
            <a:xfrm rot="5400000">
              <a:off x="2797650" y="3136875"/>
              <a:ext cx="381000" cy="10668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46" name="Google Shape;546;p26"/>
            <p:cNvCxnSpPr>
              <a:stCxn id="529" idx="2"/>
              <a:endCxn id="537" idx="0"/>
            </p:cNvCxnSpPr>
            <p:nvPr/>
          </p:nvCxnSpPr>
          <p:spPr>
            <a:xfrm flipH="1" rot="-5400000">
              <a:off x="1730850" y="3136875"/>
              <a:ext cx="381000" cy="10668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7"/>
          <p:cNvSpPr/>
          <p:nvPr/>
        </p:nvSpPr>
        <p:spPr>
          <a:xfrm>
            <a:off x="523400" y="437271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7413608" y="1770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7"/>
          <p:cNvSpPr txBox="1"/>
          <p:nvPr>
            <p:ph idx="7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DDDQN</a:t>
            </a:r>
            <a:endParaRPr sz="3000"/>
          </a:p>
        </p:txBody>
      </p:sp>
      <p:sp>
        <p:nvSpPr>
          <p:cNvPr id="554" name="Google Shape;554;p27"/>
          <p:cNvSpPr txBox="1"/>
          <p:nvPr>
            <p:ph idx="7" type="ctrTitle"/>
          </p:nvPr>
        </p:nvSpPr>
        <p:spPr>
          <a:xfrm>
            <a:off x="164425" y="989475"/>
            <a:ext cx="1840800" cy="4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</a:rPr>
              <a:t>Main features:</a:t>
            </a:r>
            <a:endParaRPr sz="20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555" name="Google Shape;555;p27"/>
          <p:cNvSpPr txBox="1"/>
          <p:nvPr>
            <p:ph idx="7" type="ctrTitle"/>
          </p:nvPr>
        </p:nvSpPr>
        <p:spPr>
          <a:xfrm>
            <a:off x="164425" y="1488675"/>
            <a:ext cx="36576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/>
              <a:t>Model Free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/>
              <a:t>Value Based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/>
              <a:t>Off-Policy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/>
              <a:t>Q-Learning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/>
              <a:t>2 Q-Networks</a:t>
            </a:r>
            <a:endParaRPr sz="1400"/>
          </a:p>
        </p:txBody>
      </p:sp>
      <p:sp>
        <p:nvSpPr>
          <p:cNvPr id="556" name="Google Shape;556;p27"/>
          <p:cNvSpPr txBox="1"/>
          <p:nvPr>
            <p:ph idx="7" type="ctrTitle"/>
          </p:nvPr>
        </p:nvSpPr>
        <p:spPr>
          <a:xfrm>
            <a:off x="164425" y="2558538"/>
            <a:ext cx="36576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/>
              <a:t>Double Q-Learning</a:t>
            </a:r>
            <a:endParaRPr sz="1400"/>
          </a:p>
        </p:txBody>
      </p:sp>
      <p:sp>
        <p:nvSpPr>
          <p:cNvPr id="557" name="Google Shape;557;p27"/>
          <p:cNvSpPr txBox="1"/>
          <p:nvPr>
            <p:ph idx="7" type="ctrTitle"/>
          </p:nvPr>
        </p:nvSpPr>
        <p:spPr>
          <a:xfrm>
            <a:off x="164425" y="2787150"/>
            <a:ext cx="3657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/>
              <a:t>Prioritized Experience 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Replay Buffer</a:t>
            </a:r>
            <a:endParaRPr sz="1400"/>
          </a:p>
        </p:txBody>
      </p:sp>
      <p:sp>
        <p:nvSpPr>
          <p:cNvPr id="558" name="Google Shape;558;p27"/>
          <p:cNvSpPr txBox="1"/>
          <p:nvPr>
            <p:ph idx="7" type="ctrTitle"/>
          </p:nvPr>
        </p:nvSpPr>
        <p:spPr>
          <a:xfrm>
            <a:off x="164425" y="3244350"/>
            <a:ext cx="36576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/>
              <a:t>Dueling Architecture</a:t>
            </a:r>
            <a:endParaRPr sz="1400"/>
          </a:p>
        </p:txBody>
      </p:sp>
      <p:pic>
        <p:nvPicPr>
          <p:cNvPr id="559" name="Google Shape;5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2675" y="1355500"/>
            <a:ext cx="4572001" cy="683926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27"/>
          <p:cNvSpPr txBox="1"/>
          <p:nvPr>
            <p:ph idx="7" type="ctrTitle"/>
          </p:nvPr>
        </p:nvSpPr>
        <p:spPr>
          <a:xfrm>
            <a:off x="3529875" y="905012"/>
            <a:ext cx="3657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Bellman </a:t>
            </a:r>
            <a:r>
              <a:rPr lang="en" sz="1400">
                <a:solidFill>
                  <a:schemeClr val="accent3"/>
                </a:solidFill>
              </a:rPr>
              <a:t>Optimality</a:t>
            </a:r>
            <a:r>
              <a:rPr lang="en" sz="1400">
                <a:solidFill>
                  <a:schemeClr val="accent3"/>
                </a:solidFill>
              </a:rPr>
              <a:t> Equation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61" name="Google Shape;561;p27"/>
          <p:cNvSpPr txBox="1"/>
          <p:nvPr>
            <p:ph idx="7" type="ctrTitle"/>
          </p:nvPr>
        </p:nvSpPr>
        <p:spPr>
          <a:xfrm>
            <a:off x="3529875" y="2429012"/>
            <a:ext cx="3657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Loss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562" name="Google Shape;5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9800" y="2878569"/>
            <a:ext cx="4937761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8225" y="3660687"/>
            <a:ext cx="3520906" cy="5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07113" y="3648250"/>
            <a:ext cx="5703113" cy="576072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27"/>
          <p:cNvSpPr txBox="1"/>
          <p:nvPr>
            <p:ph idx="7" type="ctrTitle"/>
          </p:nvPr>
        </p:nvSpPr>
        <p:spPr>
          <a:xfrm>
            <a:off x="3529875" y="2432304"/>
            <a:ext cx="3657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Loss Double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66" name="Google Shape;566;p27"/>
          <p:cNvSpPr txBox="1"/>
          <p:nvPr>
            <p:ph idx="7" type="ctrTitle"/>
          </p:nvPr>
        </p:nvSpPr>
        <p:spPr>
          <a:xfrm>
            <a:off x="3529875" y="905000"/>
            <a:ext cx="3657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Prioritized Experience Replay Buffer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567" name="Google Shape;567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29650" y="1285988"/>
            <a:ext cx="1530706" cy="82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71975" y="1423145"/>
            <a:ext cx="3610051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89216" y="2869488"/>
            <a:ext cx="2243327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27"/>
          <p:cNvSpPr txBox="1"/>
          <p:nvPr>
            <p:ph idx="7" type="ctrTitle"/>
          </p:nvPr>
        </p:nvSpPr>
        <p:spPr>
          <a:xfrm>
            <a:off x="3529875" y="2441448"/>
            <a:ext cx="3657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Dueling Architecture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571" name="Google Shape;571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41550" y="3566160"/>
            <a:ext cx="3157153" cy="320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8"/>
          <p:cNvSpPr/>
          <p:nvPr/>
        </p:nvSpPr>
        <p:spPr>
          <a:xfrm>
            <a:off x="523400" y="437271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8"/>
          <p:cNvSpPr/>
          <p:nvPr/>
        </p:nvSpPr>
        <p:spPr>
          <a:xfrm>
            <a:off x="7413608" y="1770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8"/>
          <p:cNvSpPr txBox="1"/>
          <p:nvPr>
            <p:ph idx="7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SAC</a:t>
            </a:r>
            <a:endParaRPr sz="3000"/>
          </a:p>
        </p:txBody>
      </p:sp>
      <p:sp>
        <p:nvSpPr>
          <p:cNvPr id="579" name="Google Shape;579;p28"/>
          <p:cNvSpPr/>
          <p:nvPr/>
        </p:nvSpPr>
        <p:spPr>
          <a:xfrm>
            <a:off x="478325" y="5233400"/>
            <a:ext cx="1862100" cy="229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ENTROPY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ACTOR-CRITIC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REPARAM-TRICK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DISCRETE</a:t>
            </a:r>
            <a:endParaRPr/>
          </a:p>
        </p:txBody>
      </p:sp>
      <p:sp>
        <p:nvSpPr>
          <p:cNvPr id="580" name="Google Shape;580;p28"/>
          <p:cNvSpPr txBox="1"/>
          <p:nvPr>
            <p:ph idx="7" type="ctrTitle"/>
          </p:nvPr>
        </p:nvSpPr>
        <p:spPr>
          <a:xfrm>
            <a:off x="164425" y="989475"/>
            <a:ext cx="1840800" cy="4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</a:rPr>
              <a:t>Main features:</a:t>
            </a:r>
            <a:endParaRPr sz="20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581" name="Google Shape;581;p28"/>
          <p:cNvSpPr txBox="1"/>
          <p:nvPr>
            <p:ph idx="7" type="ctrTitle"/>
          </p:nvPr>
        </p:nvSpPr>
        <p:spPr>
          <a:xfrm>
            <a:off x="164425" y="1488675"/>
            <a:ext cx="3657600" cy="16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/>
              <a:t>Model Free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/>
              <a:t>Policy Based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/>
              <a:t>Off-Policy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/>
              <a:t>Actor-Critic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/>
              <a:t>1 Actor Network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/>
              <a:t>4 Critic Networks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/>
              <a:t>Entropy Maximization</a:t>
            </a:r>
            <a:endParaRPr sz="1400"/>
          </a:p>
        </p:txBody>
      </p:sp>
      <p:sp>
        <p:nvSpPr>
          <p:cNvPr id="582" name="Google Shape;582;p28"/>
          <p:cNvSpPr txBox="1"/>
          <p:nvPr>
            <p:ph idx="7" type="ctrTitle"/>
          </p:nvPr>
        </p:nvSpPr>
        <p:spPr>
          <a:xfrm>
            <a:off x="3529875" y="905000"/>
            <a:ext cx="3657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Objective Function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583" name="Google Shape;5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2013" y="1346902"/>
            <a:ext cx="4233332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1388" y="2337510"/>
            <a:ext cx="235458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28"/>
          <p:cNvSpPr txBox="1"/>
          <p:nvPr>
            <p:ph idx="7" type="ctrTitle"/>
          </p:nvPr>
        </p:nvSpPr>
        <p:spPr>
          <a:xfrm>
            <a:off x="3529888" y="905000"/>
            <a:ext cx="3657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Critic Loss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86" name="Google Shape;586;p28"/>
          <p:cNvSpPr txBox="1"/>
          <p:nvPr>
            <p:ph idx="7" type="ctrTitle"/>
          </p:nvPr>
        </p:nvSpPr>
        <p:spPr>
          <a:xfrm>
            <a:off x="3529875" y="3038600"/>
            <a:ext cx="3657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Actor Loss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587" name="Google Shape;58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3775" y="1392621"/>
            <a:ext cx="4532986" cy="594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25450" y="2182838"/>
            <a:ext cx="5309614" cy="594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42508" y="2777200"/>
            <a:ext cx="1322831" cy="32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22625" y="3526214"/>
            <a:ext cx="4715254" cy="594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55675" y="4122902"/>
            <a:ext cx="2709673" cy="320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9"/>
          <p:cNvSpPr/>
          <p:nvPr/>
        </p:nvSpPr>
        <p:spPr>
          <a:xfrm>
            <a:off x="523400" y="437271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9"/>
          <p:cNvSpPr/>
          <p:nvPr/>
        </p:nvSpPr>
        <p:spPr>
          <a:xfrm>
            <a:off x="7413608" y="1770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9"/>
          <p:cNvSpPr txBox="1"/>
          <p:nvPr>
            <p:ph idx="7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ALPHAGO ZERO</a:t>
            </a:r>
            <a:endParaRPr sz="3000"/>
          </a:p>
        </p:txBody>
      </p:sp>
      <p:sp>
        <p:nvSpPr>
          <p:cNvPr id="599" name="Google Shape;599;p29"/>
          <p:cNvSpPr/>
          <p:nvPr/>
        </p:nvSpPr>
        <p:spPr>
          <a:xfrm>
            <a:off x="961675" y="5250725"/>
            <a:ext cx="2063100" cy="239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NETWORK (+ LOSS)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-SELFPLAY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-TRAINING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 REQUIRED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9"/>
          <p:cNvSpPr txBox="1"/>
          <p:nvPr>
            <p:ph idx="7" type="ctrTitle"/>
          </p:nvPr>
        </p:nvSpPr>
        <p:spPr>
          <a:xfrm>
            <a:off x="164425" y="989475"/>
            <a:ext cx="1840800" cy="4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</a:rPr>
              <a:t>Main features:</a:t>
            </a:r>
            <a:endParaRPr sz="20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601" name="Google Shape;601;p29"/>
          <p:cNvSpPr txBox="1"/>
          <p:nvPr>
            <p:ph idx="7" type="ctrTitle"/>
          </p:nvPr>
        </p:nvSpPr>
        <p:spPr>
          <a:xfrm>
            <a:off x="164425" y="1488675"/>
            <a:ext cx="3657600" cy="18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/>
              <a:t>Model Based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/>
              <a:t>Model Given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/>
              <a:t>Self-Play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/>
              <a:t>Asynchronous Algorithm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/>
              <a:t>Parallel Execution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/>
              <a:t>MCTS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/>
              <a:t>1 Network (Policy and Value)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/>
              <a:t>Simil-Attention Mechanism</a:t>
            </a:r>
            <a:endParaRPr sz="1400"/>
          </a:p>
        </p:txBody>
      </p:sp>
      <p:sp>
        <p:nvSpPr>
          <p:cNvPr id="602" name="Google Shape;602;p29"/>
          <p:cNvSpPr txBox="1"/>
          <p:nvPr>
            <p:ph idx="7" type="ctrTitle"/>
          </p:nvPr>
        </p:nvSpPr>
        <p:spPr>
          <a:xfrm>
            <a:off x="3529875" y="905000"/>
            <a:ext cx="3657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Loss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603" name="Google Shape;6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5075" y="1537431"/>
            <a:ext cx="4107178" cy="320040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29"/>
          <p:cNvSpPr txBox="1"/>
          <p:nvPr>
            <p:ph idx="7" type="ctrTitle"/>
          </p:nvPr>
        </p:nvSpPr>
        <p:spPr>
          <a:xfrm>
            <a:off x="3529863" y="2135475"/>
            <a:ext cx="3657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Residual Block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605" name="Google Shape;605;p29"/>
          <p:cNvGrpSpPr/>
          <p:nvPr/>
        </p:nvGrpSpPr>
        <p:grpSpPr>
          <a:xfrm>
            <a:off x="3758472" y="2723050"/>
            <a:ext cx="4124028" cy="2316675"/>
            <a:chOff x="3758472" y="2723050"/>
            <a:chExt cx="4124028" cy="2316675"/>
          </a:xfrm>
        </p:grpSpPr>
        <p:sp>
          <p:nvSpPr>
            <p:cNvPr id="606" name="Google Shape;606;p29"/>
            <p:cNvSpPr txBox="1"/>
            <p:nvPr/>
          </p:nvSpPr>
          <p:spPr>
            <a:xfrm>
              <a:off x="3976425" y="3982350"/>
              <a:ext cx="326100" cy="23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3"/>
                  </a:solidFill>
                  <a:latin typeface="Share Tech"/>
                  <a:ea typeface="Share Tech"/>
                  <a:cs typeface="Share Tech"/>
                  <a:sym typeface="Share Tech"/>
                </a:rPr>
                <a:t>X</a:t>
              </a:r>
              <a:endParaRPr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607" name="Google Shape;607;p29"/>
            <p:cNvSpPr/>
            <p:nvPr/>
          </p:nvSpPr>
          <p:spPr>
            <a:xfrm rot="-5399436">
              <a:off x="3834672" y="3647343"/>
              <a:ext cx="1828800" cy="457200"/>
            </a:xfrm>
            <a:prstGeom prst="rect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</a:rPr>
                <a:t>Convolution Block</a:t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8" name="Google Shape;608;p29"/>
            <p:cNvSpPr/>
            <p:nvPr/>
          </p:nvSpPr>
          <p:spPr>
            <a:xfrm rot="-5400000">
              <a:off x="5053863" y="3647350"/>
              <a:ext cx="1828800" cy="457200"/>
            </a:xfrm>
            <a:prstGeom prst="rect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</a:rPr>
                <a:t>Convolution Block</a:t>
              </a:r>
              <a:endParaRPr>
                <a:solidFill>
                  <a:schemeClr val="accent2"/>
                </a:solidFill>
              </a:endParaRPr>
            </a:p>
          </p:txBody>
        </p:sp>
        <p:cxnSp>
          <p:nvCxnSpPr>
            <p:cNvPr id="609" name="Google Shape;609;p29"/>
            <p:cNvCxnSpPr>
              <a:stCxn id="607" idx="2"/>
              <a:endCxn id="608" idx="0"/>
            </p:cNvCxnSpPr>
            <p:nvPr/>
          </p:nvCxnSpPr>
          <p:spPr>
            <a:xfrm>
              <a:off x="4977672" y="3875643"/>
              <a:ext cx="762000" cy="3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10" name="Google Shape;610;p29"/>
            <p:cNvSpPr/>
            <p:nvPr/>
          </p:nvSpPr>
          <p:spPr>
            <a:xfrm>
              <a:off x="6808275" y="3784450"/>
              <a:ext cx="183000" cy="183000"/>
            </a:xfrm>
            <a:prstGeom prst="ellipse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cxnSp>
          <p:nvCxnSpPr>
            <p:cNvPr id="611" name="Google Shape;611;p29"/>
            <p:cNvCxnSpPr>
              <a:endCxn id="607" idx="0"/>
            </p:cNvCxnSpPr>
            <p:nvPr/>
          </p:nvCxnSpPr>
          <p:spPr>
            <a:xfrm>
              <a:off x="3758472" y="3875643"/>
              <a:ext cx="762000" cy="6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12" name="Google Shape;612;p29"/>
            <p:cNvCxnSpPr>
              <a:endCxn id="610" idx="0"/>
            </p:cNvCxnSpPr>
            <p:nvPr/>
          </p:nvCxnSpPr>
          <p:spPr>
            <a:xfrm flipH="1" rot="10800000">
              <a:off x="3764775" y="3784450"/>
              <a:ext cx="3135000" cy="92100"/>
            </a:xfrm>
            <a:prstGeom prst="bentConnector4">
              <a:avLst>
                <a:gd fmla="val -77" name="adj1"/>
                <a:gd fmla="val 1382248" name="adj2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13" name="Google Shape;613;p29"/>
            <p:cNvSpPr txBox="1"/>
            <p:nvPr/>
          </p:nvSpPr>
          <p:spPr>
            <a:xfrm>
              <a:off x="5160025" y="2723050"/>
              <a:ext cx="326100" cy="23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3"/>
                  </a:solidFill>
                  <a:latin typeface="Share Tech"/>
                  <a:ea typeface="Share Tech"/>
                  <a:cs typeface="Share Tech"/>
                  <a:sym typeface="Share Tech"/>
                </a:rPr>
                <a:t>X</a:t>
              </a:r>
              <a:endParaRPr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cxnSp>
          <p:nvCxnSpPr>
            <p:cNvPr id="614" name="Google Shape;614;p29"/>
            <p:cNvCxnSpPr>
              <a:stCxn id="608" idx="2"/>
              <a:endCxn id="610" idx="2"/>
            </p:cNvCxnSpPr>
            <p:nvPr/>
          </p:nvCxnSpPr>
          <p:spPr>
            <a:xfrm>
              <a:off x="6196863" y="3875950"/>
              <a:ext cx="6114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15" name="Google Shape;615;p29"/>
            <p:cNvSpPr txBox="1"/>
            <p:nvPr/>
          </p:nvSpPr>
          <p:spPr>
            <a:xfrm>
              <a:off x="6852000" y="3511775"/>
              <a:ext cx="1030500" cy="23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3"/>
                  </a:solidFill>
                  <a:latin typeface="Share Tech"/>
                  <a:ea typeface="Share Tech"/>
                  <a:cs typeface="Share Tech"/>
                  <a:sym typeface="Share Tech"/>
                </a:rPr>
                <a:t>f(X)+</a:t>
              </a:r>
              <a:r>
                <a:rPr lang="en">
                  <a:solidFill>
                    <a:schemeClr val="accent3"/>
                  </a:solidFill>
                  <a:latin typeface="Share Tech"/>
                  <a:ea typeface="Share Tech"/>
                  <a:cs typeface="Share Tech"/>
                  <a:sym typeface="Share Tech"/>
                </a:rPr>
                <a:t>X</a:t>
              </a:r>
              <a:endParaRPr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616" name="Google Shape;616;p29"/>
            <p:cNvSpPr txBox="1"/>
            <p:nvPr/>
          </p:nvSpPr>
          <p:spPr>
            <a:xfrm>
              <a:off x="4843425" y="4801525"/>
              <a:ext cx="1030500" cy="23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3"/>
                  </a:solidFill>
                  <a:latin typeface="Share Tech"/>
                  <a:ea typeface="Share Tech"/>
                  <a:cs typeface="Share Tech"/>
                  <a:sym typeface="Share Tech"/>
                </a:rPr>
                <a:t>f(X)</a:t>
              </a:r>
              <a:endParaRPr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cxnSp>
          <p:nvCxnSpPr>
            <p:cNvPr id="617" name="Google Shape;617;p29"/>
            <p:cNvCxnSpPr>
              <a:stCxn id="610" idx="6"/>
            </p:cNvCxnSpPr>
            <p:nvPr/>
          </p:nvCxnSpPr>
          <p:spPr>
            <a:xfrm>
              <a:off x="6991275" y="3875950"/>
              <a:ext cx="807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618" name="Google Shape;618;p29"/>
          <p:cNvSpPr txBox="1"/>
          <p:nvPr>
            <p:ph idx="7" type="ctrTitle"/>
          </p:nvPr>
        </p:nvSpPr>
        <p:spPr>
          <a:xfrm>
            <a:off x="3529875" y="1884325"/>
            <a:ext cx="3657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Algorithm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619" name="Google Shape;61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9837" y="2501175"/>
            <a:ext cx="2877658" cy="2501849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29"/>
          <p:cNvSpPr txBox="1"/>
          <p:nvPr>
            <p:ph idx="7" type="ctrTitle"/>
          </p:nvPr>
        </p:nvSpPr>
        <p:spPr>
          <a:xfrm>
            <a:off x="5663550" y="707950"/>
            <a:ext cx="2327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PUCT Algorithm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1" name="Google Shape;621;p29"/>
          <p:cNvSpPr txBox="1"/>
          <p:nvPr>
            <p:ph idx="7" type="ctrTitle"/>
          </p:nvPr>
        </p:nvSpPr>
        <p:spPr>
          <a:xfrm>
            <a:off x="2872375" y="707950"/>
            <a:ext cx="2327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Exponentiated Visit Count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622" name="Google Shape;62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6275" y="1143364"/>
            <a:ext cx="1901953" cy="594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02175" y="1189090"/>
            <a:ext cx="3067812" cy="502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0"/>
          <p:cNvSpPr/>
          <p:nvPr/>
        </p:nvSpPr>
        <p:spPr>
          <a:xfrm>
            <a:off x="523400" y="437271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30"/>
          <p:cNvSpPr/>
          <p:nvPr/>
        </p:nvSpPr>
        <p:spPr>
          <a:xfrm>
            <a:off x="7413608" y="1770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30"/>
          <p:cNvSpPr txBox="1"/>
          <p:nvPr>
            <p:ph idx="7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ENVIRONMENTS</a:t>
            </a:r>
            <a:endParaRPr sz="3000"/>
          </a:p>
        </p:txBody>
      </p:sp>
      <p:sp>
        <p:nvSpPr>
          <p:cNvPr id="631" name="Google Shape;631;p30"/>
          <p:cNvSpPr/>
          <p:nvPr/>
        </p:nvSpPr>
        <p:spPr>
          <a:xfrm>
            <a:off x="3489850" y="5339225"/>
            <a:ext cx="1752900" cy="194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 SUM GAMES (DEFINIZIONE + METRICHE)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GYM API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INTRODUZIONE ENVS COMPLEXITY</a:t>
            </a:r>
            <a:endParaRPr/>
          </a:p>
        </p:txBody>
      </p:sp>
      <p:sp>
        <p:nvSpPr>
          <p:cNvPr id="632" name="Google Shape;632;p30"/>
          <p:cNvSpPr txBox="1"/>
          <p:nvPr>
            <p:ph idx="7" type="ctrTitle"/>
          </p:nvPr>
        </p:nvSpPr>
        <p:spPr>
          <a:xfrm>
            <a:off x="3546000" y="830225"/>
            <a:ext cx="2052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Zero-Sum Games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633" name="Google Shape;6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3106" y="1333113"/>
            <a:ext cx="1497787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30"/>
          <p:cNvSpPr txBox="1"/>
          <p:nvPr/>
        </p:nvSpPr>
        <p:spPr>
          <a:xfrm>
            <a:off x="3072000" y="19559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rPr>
              <a:t>Game Metrics</a:t>
            </a:r>
            <a:endParaRPr/>
          </a:p>
        </p:txBody>
      </p:sp>
      <p:graphicFrame>
        <p:nvGraphicFramePr>
          <p:cNvPr id="635" name="Google Shape;635;p30"/>
          <p:cNvGraphicFramePr/>
          <p:nvPr/>
        </p:nvGraphicFramePr>
        <p:xfrm>
          <a:off x="952500" y="253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{EB46661E-65DB-415C-8295-7FE5C35565EA}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Game</a:t>
                      </a:r>
                      <a:endParaRPr>
                        <a:solidFill>
                          <a:schemeClr val="accent3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Branching</a:t>
                      </a:r>
                      <a:endParaRPr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Factor</a:t>
                      </a:r>
                      <a:endParaRPr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Game </a:t>
                      </a:r>
                      <a:endParaRPr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Average</a:t>
                      </a:r>
                      <a:endParaRPr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Length</a:t>
                      </a:r>
                      <a:endParaRPr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State-Space</a:t>
                      </a:r>
                      <a:endParaRPr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Complexity (log10)</a:t>
                      </a:r>
                      <a:endParaRPr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Game-Tree</a:t>
                      </a:r>
                      <a:endParaRPr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Complexity</a:t>
                      </a:r>
                      <a:endParaRPr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(log10)</a:t>
                      </a:r>
                      <a:endParaRPr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TicTacToe</a:t>
                      </a:r>
                      <a:endParaRPr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9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Connect Four</a:t>
                      </a:r>
                      <a:endParaRPr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36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13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21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Santorini</a:t>
                      </a:r>
                      <a:endParaRPr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60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25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21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44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1"/>
          <p:cNvSpPr/>
          <p:nvPr/>
        </p:nvSpPr>
        <p:spPr>
          <a:xfrm>
            <a:off x="523400" y="437271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1"/>
          <p:cNvSpPr/>
          <p:nvPr/>
        </p:nvSpPr>
        <p:spPr>
          <a:xfrm>
            <a:off x="7413608" y="1770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1"/>
          <p:cNvSpPr txBox="1"/>
          <p:nvPr>
            <p:ph idx="7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TICTACTOE</a:t>
            </a:r>
            <a:endParaRPr sz="3000"/>
          </a:p>
        </p:txBody>
      </p:sp>
      <p:sp>
        <p:nvSpPr>
          <p:cNvPr id="643" name="Google Shape;643;p31"/>
          <p:cNvSpPr/>
          <p:nvPr/>
        </p:nvSpPr>
        <p:spPr>
          <a:xfrm>
            <a:off x="1807800" y="5248925"/>
            <a:ext cx="1752900" cy="216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DESCRIZIONE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SPACE (2 RAPPRESENTAZIONI)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SPACE (MAPPING)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REWARD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COMMENTO DEI RISULTATI</a:t>
            </a:r>
            <a:endParaRPr/>
          </a:p>
        </p:txBody>
      </p:sp>
      <p:pic>
        <p:nvPicPr>
          <p:cNvPr id="644" name="Google Shape;64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1657350"/>
            <a:ext cx="1828800" cy="1828800"/>
          </a:xfrm>
          <a:prstGeom prst="rect">
            <a:avLst/>
          </a:prstGeom>
          <a:noFill/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45" name="Google Shape;64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1608" y="1657350"/>
            <a:ext cx="1828800" cy="1828800"/>
          </a:xfrm>
          <a:prstGeom prst="rect">
            <a:avLst/>
          </a:prstGeom>
          <a:noFill/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646" name="Google Shape;646;p31"/>
          <p:cNvCxnSpPr>
            <a:stCxn id="644" idx="3"/>
            <a:endCxn id="645" idx="1"/>
          </p:cNvCxnSpPr>
          <p:nvPr/>
        </p:nvCxnSpPr>
        <p:spPr>
          <a:xfrm>
            <a:off x="3962400" y="2571750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7" name="Google Shape;647;p31"/>
          <p:cNvSpPr txBox="1"/>
          <p:nvPr>
            <p:ph idx="7" type="ctrTitle"/>
          </p:nvPr>
        </p:nvSpPr>
        <p:spPr>
          <a:xfrm>
            <a:off x="2743200" y="986850"/>
            <a:ext cx="3657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Game Step</a:t>
            </a:r>
            <a:endParaRPr sz="1400">
              <a:solidFill>
                <a:schemeClr val="accent3"/>
              </a:solidFill>
            </a:endParaRPr>
          </a:p>
        </p:txBody>
      </p:sp>
      <p:cxnSp>
        <p:nvCxnSpPr>
          <p:cNvPr id="648" name="Google Shape;648;p31"/>
          <p:cNvCxnSpPr>
            <a:stCxn id="645" idx="3"/>
          </p:cNvCxnSpPr>
          <p:nvPr/>
        </p:nvCxnSpPr>
        <p:spPr>
          <a:xfrm>
            <a:off x="7010408" y="2571750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9" name="Google Shape;649;p31"/>
          <p:cNvSpPr txBox="1"/>
          <p:nvPr>
            <p:ph type="ctrTitle"/>
          </p:nvPr>
        </p:nvSpPr>
        <p:spPr>
          <a:xfrm>
            <a:off x="3962400" y="1962150"/>
            <a:ext cx="12192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Action (6)</a:t>
            </a:r>
            <a:endParaRPr sz="140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650" name="Google Shape;650;p31"/>
          <p:cNvSpPr txBox="1"/>
          <p:nvPr>
            <p:ph type="ctrTitle"/>
          </p:nvPr>
        </p:nvSpPr>
        <p:spPr>
          <a:xfrm>
            <a:off x="7010400" y="1962150"/>
            <a:ext cx="12192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Reward </a:t>
            </a:r>
            <a:r>
              <a:rPr lang="en" sz="14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(0)</a:t>
            </a:r>
            <a:endParaRPr sz="140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651" name="Google Shape;651;p31"/>
          <p:cNvSpPr txBox="1"/>
          <p:nvPr>
            <p:ph type="ctrTitle"/>
          </p:nvPr>
        </p:nvSpPr>
        <p:spPr>
          <a:xfrm>
            <a:off x="2438400" y="3486150"/>
            <a:ext cx="1219200" cy="11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Initial State </a:t>
            </a:r>
            <a:endParaRPr sz="140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(3x3x1</a:t>
            </a:r>
            <a:endParaRPr sz="140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or</a:t>
            </a:r>
            <a:endParaRPr sz="140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96x96)</a:t>
            </a:r>
            <a:endParaRPr sz="140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652" name="Google Shape;652;p31"/>
          <p:cNvSpPr txBox="1"/>
          <p:nvPr>
            <p:ph type="ctrTitle"/>
          </p:nvPr>
        </p:nvSpPr>
        <p:spPr>
          <a:xfrm>
            <a:off x="5486400" y="3486150"/>
            <a:ext cx="1219200" cy="11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Final </a:t>
            </a:r>
            <a:r>
              <a:rPr lang="en" sz="14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State </a:t>
            </a:r>
            <a:endParaRPr sz="140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(3x3x1</a:t>
            </a:r>
            <a:endParaRPr sz="140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or</a:t>
            </a:r>
            <a:endParaRPr sz="140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96x96)</a:t>
            </a:r>
            <a:endParaRPr sz="140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653" name="Google Shape;653;p31"/>
          <p:cNvSpPr txBox="1"/>
          <p:nvPr>
            <p:ph idx="7" type="ctrTitle"/>
          </p:nvPr>
        </p:nvSpPr>
        <p:spPr>
          <a:xfrm>
            <a:off x="2743200" y="986850"/>
            <a:ext cx="3657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Results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654" name="Google Shape;654;p31" title="Points scor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317" y="1581150"/>
            <a:ext cx="3691467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31" title="Points scored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6793" y="1581150"/>
            <a:ext cx="369189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31" title="Points scored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9398" y="1581150"/>
            <a:ext cx="370332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31" title="Points scored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91086" y="1581150"/>
            <a:ext cx="370332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31" title="Points scored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9411" y="1581150"/>
            <a:ext cx="370332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31" title="Points scored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91086" y="1581150"/>
            <a:ext cx="370332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