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4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cefa91b0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4cefa91b0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Классификация текстов на основе нейронных сетей</a:t>
            </a:r>
            <a:endParaRPr sz="36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Преподаватель: Чебатко М.И.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Студент: Долгополов Н.И.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Структурная схема системы классификации текстов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3754525" y="3135275"/>
            <a:ext cx="1181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Обученная модель Word2Vec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754513" y="2390275"/>
            <a:ext cx="1181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Индексация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880100" y="2390275"/>
            <a:ext cx="1548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Предобработка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27100" y="2390275"/>
            <a:ext cx="1181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Обучающая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выборка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8020554" y="2379351"/>
            <a:ext cx="1274438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результатов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5341600" y="2390275"/>
            <a:ext cx="1181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Обучение  нейронной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сети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2"/>
          <p:cNvCxnSpPr>
            <a:stCxn id="202" idx="3"/>
            <a:endCxn id="201" idx="1"/>
          </p:cNvCxnSpPr>
          <p:nvPr/>
        </p:nvCxnSpPr>
        <p:spPr>
          <a:xfrm>
            <a:off x="1408800" y="2625925"/>
            <a:ext cx="47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2"/>
          <p:cNvCxnSpPr>
            <a:stCxn id="201" idx="3"/>
            <a:endCxn id="200" idx="1"/>
          </p:cNvCxnSpPr>
          <p:nvPr/>
        </p:nvCxnSpPr>
        <p:spPr>
          <a:xfrm>
            <a:off x="3429000" y="2625925"/>
            <a:ext cx="32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2"/>
          <p:cNvCxnSpPr>
            <a:stCxn id="200" idx="3"/>
            <a:endCxn id="204" idx="1"/>
          </p:cNvCxnSpPr>
          <p:nvPr/>
        </p:nvCxnSpPr>
        <p:spPr>
          <a:xfrm>
            <a:off x="4936213" y="2625925"/>
            <a:ext cx="40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22"/>
          <p:cNvCxnSpPr>
            <a:stCxn id="199" idx="0"/>
            <a:endCxn id="200" idx="2"/>
          </p:cNvCxnSpPr>
          <p:nvPr/>
        </p:nvCxnSpPr>
        <p:spPr>
          <a:xfrm rot="10800000">
            <a:off x="4345375" y="2861675"/>
            <a:ext cx="0" cy="2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22"/>
          <p:cNvSpPr txBox="1"/>
          <p:nvPr/>
        </p:nvSpPr>
        <p:spPr>
          <a:xfrm>
            <a:off x="6523213" y="2390275"/>
            <a:ext cx="1544463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Классификация тестовой выборки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2"/>
          <p:cNvCxnSpPr>
            <a:endCxn id="209" idx="1"/>
          </p:cNvCxnSpPr>
          <p:nvPr/>
        </p:nvCxnSpPr>
        <p:spPr>
          <a:xfrm>
            <a:off x="6300313" y="2625925"/>
            <a:ext cx="2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7931100" y="2615001"/>
            <a:ext cx="202650" cy="109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Использованные алгортимы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680713" y="3855825"/>
            <a:ext cx="3403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Word2Vec для векторизации</a:t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20" y="1973475"/>
            <a:ext cx="2345325" cy="1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>
            <a:spLocks noGrp="1"/>
          </p:cNvSpPr>
          <p:nvPr>
            <p:ph type="body" idx="2"/>
          </p:nvPr>
        </p:nvSpPr>
        <p:spPr>
          <a:xfrm>
            <a:off x="5028850" y="3789650"/>
            <a:ext cx="34032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Сверточные нейронные сети для классификации</a:t>
            </a: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8000" y="1202375"/>
            <a:ext cx="3632200" cy="233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Использованные инструменты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+ conda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 поверх tensorflow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Gensim word2vec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 notebook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Сравнение с другими алгоритмами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body" idx="1"/>
          </p:nvPr>
        </p:nvSpPr>
        <p:spPr>
          <a:xfrm>
            <a:off x="979234" y="850800"/>
            <a:ext cx="4240041" cy="3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/>
              <a:t>Была написана вспомогательная программа для сравнения с другими алгоритмами векторизации, трансформации и классификации: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/>
              <a:t>Сравнивались следующие алгоритмы:</a:t>
            </a:r>
            <a:endParaRPr sz="10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1. </a:t>
            </a:r>
            <a:r>
              <a:rPr lang="en" sz="1000" dirty="0" smtClean="0"/>
              <a:t> Векторизация</a:t>
            </a:r>
            <a:r>
              <a:rPr lang="en" sz="1000" dirty="0"/>
              <a:t/>
            </a:r>
            <a:br>
              <a:rPr lang="en" sz="1000" dirty="0"/>
            </a:br>
            <a:r>
              <a:rPr lang="en" sz="1000" dirty="0"/>
              <a:t>	</a:t>
            </a:r>
            <a:r>
              <a:rPr lang="en" sz="1000" dirty="0" smtClean="0"/>
              <a:t>1.1.</a:t>
            </a:r>
            <a:r>
              <a:rPr lang="en" sz="1000" dirty="0"/>
              <a:t> </a:t>
            </a:r>
            <a:r>
              <a:rPr lang="en" sz="1000" dirty="0" smtClean="0"/>
              <a:t> </a:t>
            </a:r>
            <a:r>
              <a:rPr lang="en" sz="1000" dirty="0" smtClean="0"/>
              <a:t>1-граммы </a:t>
            </a:r>
            <a:r>
              <a:rPr lang="en" sz="1000" dirty="0"/>
              <a:t>(отдельные слова)</a:t>
            </a:r>
            <a:br>
              <a:rPr lang="en" sz="1000" dirty="0"/>
            </a:br>
            <a:r>
              <a:rPr lang="en" sz="1000" dirty="0"/>
              <a:t>	</a:t>
            </a:r>
            <a:r>
              <a:rPr lang="en" sz="1000" dirty="0" smtClean="0"/>
              <a:t>1.2.</a:t>
            </a:r>
            <a:r>
              <a:rPr lang="en" sz="1000" dirty="0"/>
              <a:t> </a:t>
            </a:r>
            <a:r>
              <a:rPr lang="en" sz="1000" dirty="0" smtClean="0"/>
              <a:t>1- </a:t>
            </a:r>
            <a:r>
              <a:rPr lang="en" sz="1000" dirty="0"/>
              <a:t>и 2- граммы (отдельные слова и словосочетания длиной 2)</a:t>
            </a:r>
            <a:br>
              <a:rPr lang="en" sz="1000" dirty="0"/>
            </a:br>
            <a:r>
              <a:rPr lang="en" sz="1000" dirty="0"/>
              <a:t>	1.3</a:t>
            </a:r>
            <a:r>
              <a:rPr lang="en" sz="1000" dirty="0" smtClean="0"/>
              <a:t>.  </a:t>
            </a:r>
            <a:r>
              <a:rPr lang="en" sz="1000" dirty="0"/>
              <a:t>2-граммы (словосочетания длиной 2)</a:t>
            </a:r>
            <a:br>
              <a:rPr lang="en" sz="1000" dirty="0"/>
            </a:br>
            <a:r>
              <a:rPr lang="en" sz="1000" dirty="0"/>
              <a:t>2</a:t>
            </a:r>
            <a:r>
              <a:rPr lang="en" sz="1000" dirty="0" smtClean="0"/>
              <a:t>. Трансформация</a:t>
            </a:r>
            <a:r>
              <a:rPr lang="en" sz="1000" dirty="0"/>
              <a:t/>
            </a:r>
            <a:br>
              <a:rPr lang="en" sz="1000" dirty="0"/>
            </a:br>
            <a:r>
              <a:rPr lang="en" sz="1000" dirty="0"/>
              <a:t>	2.1</a:t>
            </a:r>
            <a:r>
              <a:rPr lang="en" sz="1000" dirty="0" smtClean="0"/>
              <a:t>.  Линейный </a:t>
            </a:r>
            <a:r>
              <a:rPr lang="en" sz="1000" dirty="0"/>
              <a:t>TF</a:t>
            </a:r>
            <a:br>
              <a:rPr lang="en" sz="1000" dirty="0"/>
            </a:br>
            <a:r>
              <a:rPr lang="en" sz="1000" dirty="0"/>
              <a:t>	2.2</a:t>
            </a:r>
            <a:r>
              <a:rPr lang="en" sz="1000" dirty="0" smtClean="0"/>
              <a:t>.  Логарифмический </a:t>
            </a:r>
            <a:r>
              <a:rPr lang="en" sz="1000" dirty="0"/>
              <a:t>TF</a:t>
            </a:r>
            <a:br>
              <a:rPr lang="en" sz="1000" dirty="0"/>
            </a:br>
            <a:r>
              <a:rPr lang="en" sz="1000" dirty="0"/>
              <a:t>	2.3</a:t>
            </a:r>
            <a:r>
              <a:rPr lang="en" sz="1000" dirty="0" smtClean="0"/>
              <a:t>.  Линейный </a:t>
            </a:r>
            <a:r>
              <a:rPr lang="en" sz="1000" dirty="0"/>
              <a:t>TF-IDF</a:t>
            </a:r>
            <a:br>
              <a:rPr lang="en" sz="1000" dirty="0"/>
            </a:br>
            <a:r>
              <a:rPr lang="en" sz="1000" dirty="0"/>
              <a:t>	2.4</a:t>
            </a:r>
            <a:r>
              <a:rPr lang="en" sz="1000" dirty="0" smtClean="0"/>
              <a:t>.  Логарифмический </a:t>
            </a:r>
            <a:r>
              <a:rPr lang="en" sz="1000" dirty="0"/>
              <a:t>TF-IDF</a:t>
            </a:r>
            <a:br>
              <a:rPr lang="en" sz="1000" dirty="0"/>
            </a:br>
            <a:r>
              <a:rPr lang="en" sz="1000" dirty="0"/>
              <a:t>3</a:t>
            </a:r>
            <a:r>
              <a:rPr lang="en" sz="1000" dirty="0" smtClean="0"/>
              <a:t>.  Классификация</a:t>
            </a:r>
            <a:r>
              <a:rPr lang="en" sz="1000" dirty="0"/>
              <a:t/>
            </a:r>
            <a:br>
              <a:rPr lang="en" sz="1000" dirty="0"/>
            </a:br>
            <a:r>
              <a:rPr lang="en" sz="1000" dirty="0"/>
              <a:t>	3.1</a:t>
            </a:r>
            <a:r>
              <a:rPr lang="en" sz="1000" dirty="0" smtClean="0"/>
              <a:t>.  </a:t>
            </a:r>
            <a:r>
              <a:rPr lang="en" sz="1000" dirty="0"/>
              <a:t>Метод K ближайших соседей</a:t>
            </a:r>
            <a:br>
              <a:rPr lang="en" sz="1000" dirty="0"/>
            </a:br>
            <a:r>
              <a:rPr lang="en" sz="1000" dirty="0"/>
              <a:t>	3.2</a:t>
            </a:r>
            <a:r>
              <a:rPr lang="en" sz="1000" dirty="0" smtClean="0"/>
              <a:t>.  </a:t>
            </a:r>
            <a:r>
              <a:rPr lang="en" sz="1000" dirty="0"/>
              <a:t>Метод опорных векторов с линейным ядром</a:t>
            </a:r>
            <a:br>
              <a:rPr lang="en" sz="1000" dirty="0"/>
            </a:br>
            <a:r>
              <a:rPr lang="en" sz="1000" dirty="0"/>
              <a:t>	3.3</a:t>
            </a:r>
            <a:r>
              <a:rPr lang="en" sz="1000" dirty="0" smtClean="0"/>
              <a:t>.  </a:t>
            </a:r>
            <a:r>
              <a:rPr lang="en" sz="1000" dirty="0"/>
              <a:t>Метод опорных векторов с ядром RBF (радиальная базисная функция)</a:t>
            </a:r>
            <a:br>
              <a:rPr lang="en" sz="1000" dirty="0"/>
            </a:br>
            <a:r>
              <a:rPr lang="en" sz="1000" dirty="0"/>
              <a:t>	3.4</a:t>
            </a:r>
            <a:r>
              <a:rPr lang="en" sz="1000" dirty="0" smtClean="0"/>
              <a:t>.  </a:t>
            </a:r>
            <a:r>
              <a:rPr lang="en" sz="1000" dirty="0"/>
              <a:t>Дерево решений</a:t>
            </a:r>
            <a:br>
              <a:rPr lang="en" sz="1000" dirty="0"/>
            </a:br>
            <a:r>
              <a:rPr lang="en" sz="1000" dirty="0"/>
              <a:t>	3.5</a:t>
            </a:r>
            <a:r>
              <a:rPr lang="en" sz="1000" dirty="0" smtClean="0"/>
              <a:t>.  </a:t>
            </a:r>
            <a:r>
              <a:rPr lang="en" sz="1000" dirty="0"/>
              <a:t>Метод «случайного леса»</a:t>
            </a:r>
            <a:br>
              <a:rPr lang="en" sz="1000" dirty="0"/>
            </a:br>
            <a:r>
              <a:rPr lang="en" sz="1000" dirty="0"/>
              <a:t>	3.6</a:t>
            </a:r>
            <a:r>
              <a:rPr lang="en" sz="1000" dirty="0" smtClean="0"/>
              <a:t>.  </a:t>
            </a:r>
            <a:r>
              <a:rPr lang="en" sz="1000" dirty="0"/>
              <a:t>AdaBoost</a:t>
            </a:r>
            <a:br>
              <a:rPr lang="en" sz="1000" dirty="0"/>
            </a:br>
            <a:r>
              <a:rPr lang="en" sz="1000" dirty="0"/>
              <a:t>	3.7</a:t>
            </a:r>
            <a:r>
              <a:rPr lang="en" sz="1000" dirty="0" smtClean="0"/>
              <a:t>.  </a:t>
            </a:r>
            <a:r>
              <a:rPr lang="en" sz="1000" dirty="0"/>
              <a:t>Многомерный наивный Байесовский классификатор</a:t>
            </a:r>
            <a:br>
              <a:rPr lang="en" sz="1000" dirty="0"/>
            </a:br>
            <a:r>
              <a:rPr lang="en" sz="1000" dirty="0"/>
              <a:t>	3.8</a:t>
            </a:r>
            <a:r>
              <a:rPr lang="en" sz="1000" dirty="0" smtClean="0"/>
              <a:t>.  </a:t>
            </a:r>
            <a:r>
              <a:rPr lang="en" sz="1000" dirty="0"/>
              <a:t>Сверточные нейронные сети</a:t>
            </a:r>
            <a:br>
              <a:rPr lang="en" sz="1000" dirty="0"/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36" name="Google Shape;2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75" y="1046463"/>
            <a:ext cx="3524953" cy="305056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5482988" y="4155150"/>
            <a:ext cx="3403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000"/>
              <a:t>Сравнение лучшей точности для каждого классификатора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Спасибо за внимание!</a:t>
            </a: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Введение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Данная работа посвящена анализу существующих решений для каждого этапа классификации текстов с целью построения классификатора, обладающего наилучшими характеристиками. В рамках работы будет написана программа, использующая сверточные нейронные сети и демонстрирующая преимущества данного подхода.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Объект и предмет работы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Объект: задача классификации текстов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Предмет: применение методов машинного обучения для решения этой задачи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Актуальность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Оптимальный подход к решению задачи до сих пор не найден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Большинство методов искусственно ограничены с целью повышения производительности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Новизна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Новизна работы заключается в применении сверточных нейронных сетей к работе с текстами. Обычно этот метод используется для анализа изображений, но его применение к задаче классификации текстов дало результаты, превосходящие традиционные подходы к решению этой задачи.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Цель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Создание приложения для анализа тональности текста, то есть такого, которое отличает тексты с «положительной интонацией» от текстов с «отрицательной».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Для достижения такой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/>
              <a:t>цели исследования должны быть выполнены следующие задачи: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Анализ подходов для каждого из этапов классификации текста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Сравнение  и выбор оптимального подхода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Создание программы для классификации текстов на основе выбранных подходов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Научный результат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Научным результатом работы должно стать подтверждение возможности применения сверточных нейросетей к задаче классификации текстов.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Достигнутые результаты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Изучены подходы к индексации, выбору признаков и классификации текстов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Написана первая глава магистерской диссертации, содержащая обзор имеющейся информации в сфере классификации текстов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Написана программа, обучающаяся на наборе текстов и классифицирующая новые. Достигнутая точность классификации - 77%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Экран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Lato</vt:lpstr>
      <vt:lpstr>Montserrat</vt:lpstr>
      <vt:lpstr>Times New Roman</vt:lpstr>
      <vt:lpstr>Arial</vt:lpstr>
      <vt:lpstr>Focus</vt:lpstr>
      <vt:lpstr>Классификация текстов на основе нейронных сетей</vt:lpstr>
      <vt:lpstr>Введение</vt:lpstr>
      <vt:lpstr>Объект и предмет работы</vt:lpstr>
      <vt:lpstr>Актуальность</vt:lpstr>
      <vt:lpstr>Новизна</vt:lpstr>
      <vt:lpstr>Цель</vt:lpstr>
      <vt:lpstr>Задачи</vt:lpstr>
      <vt:lpstr>Научный результат</vt:lpstr>
      <vt:lpstr>Достигнутые результаты</vt:lpstr>
      <vt:lpstr>Структурная схема системы классификации текстов</vt:lpstr>
      <vt:lpstr>Использованные алгортимы</vt:lpstr>
      <vt:lpstr>Использованные инструменты</vt:lpstr>
      <vt:lpstr>Сравнение с другими алгоритмами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текстов на основе нейронных сетей</dc:title>
  <dc:creator>Nickolay Dolgopolov</dc:creator>
  <cp:lastModifiedBy>Nickolay Dolgopolov</cp:lastModifiedBy>
  <cp:revision>3</cp:revision>
  <dcterms:modified xsi:type="dcterms:W3CDTF">2019-02-27T19:14:14Z</dcterms:modified>
</cp:coreProperties>
</file>