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0" r:id="rId3"/>
    <p:sldId id="257" r:id="rId4"/>
    <p:sldId id="258" r:id="rId5"/>
    <p:sldId id="261" r:id="rId6"/>
    <p:sldId id="262" r:id="rId7"/>
    <p:sldId id="264" r:id="rId8"/>
    <p:sldId id="265" r:id="rId9"/>
    <p:sldId id="275" r:id="rId10"/>
    <p:sldId id="263" r:id="rId11"/>
    <p:sldId id="266" r:id="rId12"/>
    <p:sldId id="267" r:id="rId13"/>
    <p:sldId id="276" r:id="rId14"/>
    <p:sldId id="268" r:id="rId15"/>
    <p:sldId id="270" r:id="rId16"/>
    <p:sldId id="271" r:id="rId17"/>
    <p:sldId id="269" r:id="rId18"/>
    <p:sldId id="272" r:id="rId19"/>
    <p:sldId id="273" r:id="rId20"/>
    <p:sldId id="274"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4EFCD-7FF7-4535-9F91-29BDDFC31709}"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CEEE4-E5DB-47D9-8BA3-EFD6FA326594}" type="slidenum">
              <a:rPr lang="en-IN" smtClean="0"/>
              <a:t>‹#›</a:t>
            </a:fld>
            <a:endParaRPr lang="en-IN"/>
          </a:p>
        </p:txBody>
      </p:sp>
    </p:spTree>
    <p:extLst>
      <p:ext uri="{BB962C8B-B14F-4D97-AF65-F5344CB8AC3E}">
        <p14:creationId xmlns:p14="http://schemas.microsoft.com/office/powerpoint/2010/main" val="270228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4</a:t>
            </a:fld>
            <a:endParaRPr lang="en-IN"/>
          </a:p>
        </p:txBody>
      </p:sp>
    </p:spTree>
    <p:extLst>
      <p:ext uri="{BB962C8B-B14F-4D97-AF65-F5344CB8AC3E}">
        <p14:creationId xmlns:p14="http://schemas.microsoft.com/office/powerpoint/2010/main" val="174314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15</a:t>
            </a:fld>
            <a:endParaRPr lang="en-IN"/>
          </a:p>
        </p:txBody>
      </p:sp>
    </p:spTree>
    <p:extLst>
      <p:ext uri="{BB962C8B-B14F-4D97-AF65-F5344CB8AC3E}">
        <p14:creationId xmlns:p14="http://schemas.microsoft.com/office/powerpoint/2010/main" val="1289659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16</a:t>
            </a:fld>
            <a:endParaRPr lang="en-IN"/>
          </a:p>
        </p:txBody>
      </p:sp>
    </p:spTree>
    <p:extLst>
      <p:ext uri="{BB962C8B-B14F-4D97-AF65-F5344CB8AC3E}">
        <p14:creationId xmlns:p14="http://schemas.microsoft.com/office/powerpoint/2010/main" val="178005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17</a:t>
            </a:fld>
            <a:endParaRPr lang="en-IN"/>
          </a:p>
        </p:txBody>
      </p:sp>
    </p:spTree>
    <p:extLst>
      <p:ext uri="{BB962C8B-B14F-4D97-AF65-F5344CB8AC3E}">
        <p14:creationId xmlns:p14="http://schemas.microsoft.com/office/powerpoint/2010/main" val="1941123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18</a:t>
            </a:fld>
            <a:endParaRPr lang="en-IN"/>
          </a:p>
        </p:txBody>
      </p:sp>
    </p:spTree>
    <p:extLst>
      <p:ext uri="{BB962C8B-B14F-4D97-AF65-F5344CB8AC3E}">
        <p14:creationId xmlns:p14="http://schemas.microsoft.com/office/powerpoint/2010/main" val="3234747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19</a:t>
            </a:fld>
            <a:endParaRPr lang="en-IN"/>
          </a:p>
        </p:txBody>
      </p:sp>
    </p:spTree>
    <p:extLst>
      <p:ext uri="{BB962C8B-B14F-4D97-AF65-F5344CB8AC3E}">
        <p14:creationId xmlns:p14="http://schemas.microsoft.com/office/powerpoint/2010/main" val="2121454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20</a:t>
            </a:fld>
            <a:endParaRPr lang="en-IN"/>
          </a:p>
        </p:txBody>
      </p:sp>
    </p:spTree>
    <p:extLst>
      <p:ext uri="{BB962C8B-B14F-4D97-AF65-F5344CB8AC3E}">
        <p14:creationId xmlns:p14="http://schemas.microsoft.com/office/powerpoint/2010/main" val="95328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5</a:t>
            </a:fld>
            <a:endParaRPr lang="en-IN"/>
          </a:p>
        </p:txBody>
      </p:sp>
    </p:spTree>
    <p:extLst>
      <p:ext uri="{BB962C8B-B14F-4D97-AF65-F5344CB8AC3E}">
        <p14:creationId xmlns:p14="http://schemas.microsoft.com/office/powerpoint/2010/main" val="310699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6</a:t>
            </a:fld>
            <a:endParaRPr lang="en-IN"/>
          </a:p>
        </p:txBody>
      </p:sp>
    </p:spTree>
    <p:extLst>
      <p:ext uri="{BB962C8B-B14F-4D97-AF65-F5344CB8AC3E}">
        <p14:creationId xmlns:p14="http://schemas.microsoft.com/office/powerpoint/2010/main" val="190670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7</a:t>
            </a:fld>
            <a:endParaRPr lang="en-IN"/>
          </a:p>
        </p:txBody>
      </p:sp>
    </p:spTree>
    <p:extLst>
      <p:ext uri="{BB962C8B-B14F-4D97-AF65-F5344CB8AC3E}">
        <p14:creationId xmlns:p14="http://schemas.microsoft.com/office/powerpoint/2010/main" val="118853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8</a:t>
            </a:fld>
            <a:endParaRPr lang="en-IN"/>
          </a:p>
        </p:txBody>
      </p:sp>
    </p:spTree>
    <p:extLst>
      <p:ext uri="{BB962C8B-B14F-4D97-AF65-F5344CB8AC3E}">
        <p14:creationId xmlns:p14="http://schemas.microsoft.com/office/powerpoint/2010/main" val="380249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10</a:t>
            </a:fld>
            <a:endParaRPr lang="en-IN"/>
          </a:p>
        </p:txBody>
      </p:sp>
    </p:spTree>
    <p:extLst>
      <p:ext uri="{BB962C8B-B14F-4D97-AF65-F5344CB8AC3E}">
        <p14:creationId xmlns:p14="http://schemas.microsoft.com/office/powerpoint/2010/main" val="401500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11</a:t>
            </a:fld>
            <a:endParaRPr lang="en-IN"/>
          </a:p>
        </p:txBody>
      </p:sp>
    </p:spTree>
    <p:extLst>
      <p:ext uri="{BB962C8B-B14F-4D97-AF65-F5344CB8AC3E}">
        <p14:creationId xmlns:p14="http://schemas.microsoft.com/office/powerpoint/2010/main" val="42858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12</a:t>
            </a:fld>
            <a:endParaRPr lang="en-IN"/>
          </a:p>
        </p:txBody>
      </p:sp>
    </p:spTree>
    <p:extLst>
      <p:ext uri="{BB962C8B-B14F-4D97-AF65-F5344CB8AC3E}">
        <p14:creationId xmlns:p14="http://schemas.microsoft.com/office/powerpoint/2010/main" val="207273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CEEE4-E5DB-47D9-8BA3-EFD6FA326594}" type="slidenum">
              <a:rPr lang="en-IN" smtClean="0"/>
              <a:t>14</a:t>
            </a:fld>
            <a:endParaRPr lang="en-IN"/>
          </a:p>
        </p:txBody>
      </p:sp>
    </p:spTree>
    <p:extLst>
      <p:ext uri="{BB962C8B-B14F-4D97-AF65-F5344CB8AC3E}">
        <p14:creationId xmlns:p14="http://schemas.microsoft.com/office/powerpoint/2010/main" val="706641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6FAC9C-9FC7-48E6-AD0F-6B38811C8EF6}" type="datetimeFigureOut">
              <a:rPr lang="en-IN" smtClean="0"/>
              <a:t>18-07-2024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157025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308158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1407991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426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1378564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6FAC9C-9FC7-48E6-AD0F-6B38811C8EF6}"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472313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6FAC9C-9FC7-48E6-AD0F-6B38811C8EF6}"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69677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FAC9C-9FC7-48E6-AD0F-6B38811C8EF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480767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FAC9C-9FC7-48E6-AD0F-6B38811C8EF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108235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FAC9C-9FC7-48E6-AD0F-6B38811C8EF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200988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FAC9C-9FC7-48E6-AD0F-6B38811C8EF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175437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97186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FAC9C-9FC7-48E6-AD0F-6B38811C8EF6}"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277956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FAC9C-9FC7-48E6-AD0F-6B38811C8EF6}"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25943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FAC9C-9FC7-48E6-AD0F-6B38811C8EF6}"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130357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7623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FAC9C-9FC7-48E6-AD0F-6B38811C8EF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9CBC2-EDE7-42CB-866B-AD255E052D06}" type="slidenum">
              <a:rPr lang="en-IN" smtClean="0"/>
              <a:t>‹#›</a:t>
            </a:fld>
            <a:endParaRPr lang="en-IN"/>
          </a:p>
        </p:txBody>
      </p:sp>
    </p:spTree>
    <p:extLst>
      <p:ext uri="{BB962C8B-B14F-4D97-AF65-F5344CB8AC3E}">
        <p14:creationId xmlns:p14="http://schemas.microsoft.com/office/powerpoint/2010/main" val="345173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6FAC9C-9FC7-48E6-AD0F-6B38811C8EF6}" type="datetimeFigureOut">
              <a:rPr lang="en-IN" smtClean="0"/>
              <a:t>18-07-2024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09CBC2-EDE7-42CB-866B-AD255E052D06}" type="slidenum">
              <a:rPr lang="en-IN" smtClean="0"/>
              <a:t>‹#›</a:t>
            </a:fld>
            <a:endParaRPr lang="en-IN"/>
          </a:p>
        </p:txBody>
      </p:sp>
    </p:spTree>
    <p:extLst>
      <p:ext uri="{BB962C8B-B14F-4D97-AF65-F5344CB8AC3E}">
        <p14:creationId xmlns:p14="http://schemas.microsoft.com/office/powerpoint/2010/main" val="3083224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amilsel/healthcare-provider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F3E2-2977-E6FF-F038-778ED446438F}"/>
              </a:ext>
            </a:extLst>
          </p:cNvPr>
          <p:cNvSpPr>
            <a:spLocks noGrp="1"/>
          </p:cNvSpPr>
          <p:nvPr>
            <p:ph type="ctrTitle"/>
          </p:nvPr>
        </p:nvSpPr>
        <p:spPr>
          <a:xfrm>
            <a:off x="1732935" y="504314"/>
            <a:ext cx="8726129" cy="3038986"/>
          </a:xfrm>
        </p:spPr>
        <p:txBody>
          <a:bodyPr>
            <a:normAutofit/>
          </a:bodyPr>
          <a:lstStyle/>
          <a:p>
            <a:pPr algn="ctr"/>
            <a:r>
              <a:rPr lang="en-IN" sz="6000" b="1" i="1" dirty="0">
                <a:effectLst>
                  <a:outerShdw blurRad="38100" dist="38100" dir="2700000" algn="tl">
                    <a:srgbClr val="000000">
                      <a:alpha val="43137"/>
                    </a:srgbClr>
                  </a:outerShdw>
                </a:effectLst>
              </a:rPr>
              <a:t>Anomaly detection</a:t>
            </a:r>
            <a:br>
              <a:rPr lang="en-IN" sz="6000" b="1" i="1" dirty="0">
                <a:effectLst>
                  <a:outerShdw blurRad="38100" dist="38100" dir="2700000" algn="tl">
                    <a:srgbClr val="000000">
                      <a:alpha val="43137"/>
                    </a:srgbClr>
                  </a:outerShdw>
                </a:effectLst>
              </a:rPr>
            </a:br>
            <a:r>
              <a:rPr lang="en-IN" sz="6000" b="1" i="1" dirty="0">
                <a:effectLst>
                  <a:outerShdw blurRad="38100" dist="38100" dir="2700000" algn="tl">
                    <a:srgbClr val="000000">
                      <a:alpha val="43137"/>
                    </a:srgbClr>
                  </a:outerShdw>
                </a:effectLst>
              </a:rPr>
              <a:t>using unsupervised machine learning</a:t>
            </a:r>
          </a:p>
        </p:txBody>
      </p:sp>
      <p:sp>
        <p:nvSpPr>
          <p:cNvPr id="3" name="Subtitle 2">
            <a:extLst>
              <a:ext uri="{FF2B5EF4-FFF2-40B4-BE49-F238E27FC236}">
                <a16:creationId xmlns:a16="http://schemas.microsoft.com/office/drawing/2014/main" id="{14517A67-C5C3-9B4C-D13A-E9EF77CBBC71}"/>
              </a:ext>
            </a:extLst>
          </p:cNvPr>
          <p:cNvSpPr>
            <a:spLocks noGrp="1"/>
          </p:cNvSpPr>
          <p:nvPr>
            <p:ph type="subTitle" idx="1"/>
          </p:nvPr>
        </p:nvSpPr>
        <p:spPr>
          <a:xfrm>
            <a:off x="8247727" y="4670322"/>
            <a:ext cx="3944273" cy="2187677"/>
          </a:xfrm>
        </p:spPr>
        <p:txBody>
          <a:bodyPr>
            <a:normAutofit fontScale="85000" lnSpcReduction="20000"/>
          </a:bodyPr>
          <a:lstStyle/>
          <a:p>
            <a:r>
              <a:rPr lang="en-IN" sz="3300" b="1" i="1" dirty="0"/>
              <a:t>Presented by:- </a:t>
            </a:r>
          </a:p>
          <a:p>
            <a:r>
              <a:rPr lang="en-IN" dirty="0"/>
              <a:t>Pushpendra Kumar</a:t>
            </a:r>
          </a:p>
          <a:p>
            <a:r>
              <a:rPr lang="en-IN" dirty="0"/>
              <a:t>Infosys springboard intern</a:t>
            </a:r>
          </a:p>
          <a:p>
            <a:r>
              <a:rPr lang="en-IN" dirty="0"/>
              <a:t>Domain – AI </a:t>
            </a:r>
          </a:p>
          <a:p>
            <a:r>
              <a:rPr lang="en-IN" dirty="0"/>
              <a:t>Group – 122 </a:t>
            </a:r>
          </a:p>
          <a:p>
            <a:endParaRPr lang="en-IN" dirty="0"/>
          </a:p>
        </p:txBody>
      </p:sp>
    </p:spTree>
    <p:extLst>
      <p:ext uri="{BB962C8B-B14F-4D97-AF65-F5344CB8AC3E}">
        <p14:creationId xmlns:p14="http://schemas.microsoft.com/office/powerpoint/2010/main" val="231381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509085" y="114335"/>
            <a:ext cx="5173830" cy="815539"/>
          </a:xfrm>
        </p:spPr>
        <p:txBody>
          <a:bodyPr>
            <a:normAutofit/>
          </a:bodyPr>
          <a:lstStyle/>
          <a:p>
            <a:r>
              <a:rPr lang="en-IN" sz="4000" b="1" u="sng" dirty="0"/>
              <a:t>K-means Clustering</a:t>
            </a:r>
          </a:p>
        </p:txBody>
      </p:sp>
      <p:pic>
        <p:nvPicPr>
          <p:cNvPr id="5" name="Picture 4">
            <a:extLst>
              <a:ext uri="{FF2B5EF4-FFF2-40B4-BE49-F238E27FC236}">
                <a16:creationId xmlns:a16="http://schemas.microsoft.com/office/drawing/2014/main" id="{2AF6F7DD-3D16-347E-4420-4935393B7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59" y="929873"/>
            <a:ext cx="4907799" cy="3740450"/>
          </a:xfrm>
          <a:prstGeom prst="rect">
            <a:avLst/>
          </a:prstGeom>
        </p:spPr>
      </p:pic>
      <p:pic>
        <p:nvPicPr>
          <p:cNvPr id="7" name="Picture 6">
            <a:extLst>
              <a:ext uri="{FF2B5EF4-FFF2-40B4-BE49-F238E27FC236}">
                <a16:creationId xmlns:a16="http://schemas.microsoft.com/office/drawing/2014/main" id="{27BC7805-D3E9-B10D-D0B4-07593850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664" y="2595717"/>
            <a:ext cx="5655420" cy="4147948"/>
          </a:xfrm>
          <a:prstGeom prst="rect">
            <a:avLst/>
          </a:prstGeom>
        </p:spPr>
      </p:pic>
      <p:sp>
        <p:nvSpPr>
          <p:cNvPr id="8" name="TextBox 7">
            <a:extLst>
              <a:ext uri="{FF2B5EF4-FFF2-40B4-BE49-F238E27FC236}">
                <a16:creationId xmlns:a16="http://schemas.microsoft.com/office/drawing/2014/main" id="{2B14AFDF-4754-3E68-202B-C5D367B1590B}"/>
              </a:ext>
            </a:extLst>
          </p:cNvPr>
          <p:cNvSpPr txBox="1"/>
          <p:nvPr/>
        </p:nvSpPr>
        <p:spPr>
          <a:xfrm>
            <a:off x="1150373" y="4798143"/>
            <a:ext cx="3706761" cy="1200329"/>
          </a:xfrm>
          <a:prstGeom prst="rect">
            <a:avLst/>
          </a:prstGeom>
          <a:noFill/>
        </p:spPr>
        <p:txBody>
          <a:bodyPr wrap="square" rtlCol="0">
            <a:spAutoFit/>
          </a:bodyPr>
          <a:lstStyle/>
          <a:p>
            <a:r>
              <a:rPr lang="en-IN" sz="2400" dirty="0"/>
              <a:t>The elbow plot above tells us the ideal number of clusters to be formed.</a:t>
            </a:r>
          </a:p>
        </p:txBody>
      </p:sp>
      <p:sp>
        <p:nvSpPr>
          <p:cNvPr id="9" name="TextBox 8">
            <a:extLst>
              <a:ext uri="{FF2B5EF4-FFF2-40B4-BE49-F238E27FC236}">
                <a16:creationId xmlns:a16="http://schemas.microsoft.com/office/drawing/2014/main" id="{0604F907-CFDB-760E-5A8E-8FBAEE902820}"/>
              </a:ext>
            </a:extLst>
          </p:cNvPr>
          <p:cNvSpPr txBox="1"/>
          <p:nvPr/>
        </p:nvSpPr>
        <p:spPr>
          <a:xfrm>
            <a:off x="6868744" y="929873"/>
            <a:ext cx="4301263" cy="1569660"/>
          </a:xfrm>
          <a:prstGeom prst="rect">
            <a:avLst/>
          </a:prstGeom>
          <a:noFill/>
        </p:spPr>
        <p:txBody>
          <a:bodyPr wrap="square" rtlCol="0">
            <a:spAutoFit/>
          </a:bodyPr>
          <a:lstStyle/>
          <a:p>
            <a:r>
              <a:rPr lang="en-IN" sz="2400" dirty="0"/>
              <a:t>The 4 clusters formed by the distribution of values of “Number of Service” vs “Avg. Medicare Allowed Amount”.</a:t>
            </a:r>
          </a:p>
        </p:txBody>
      </p:sp>
    </p:spTree>
    <p:extLst>
      <p:ext uri="{BB962C8B-B14F-4D97-AF65-F5344CB8AC3E}">
        <p14:creationId xmlns:p14="http://schemas.microsoft.com/office/powerpoint/2010/main" val="138913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509085" y="114335"/>
            <a:ext cx="5173830" cy="815539"/>
          </a:xfrm>
        </p:spPr>
        <p:txBody>
          <a:bodyPr>
            <a:normAutofit/>
          </a:bodyPr>
          <a:lstStyle/>
          <a:p>
            <a:r>
              <a:rPr lang="en-IN" sz="4000" b="1" u="sng" dirty="0"/>
              <a:t>DBSCAN Clustering</a:t>
            </a:r>
          </a:p>
        </p:txBody>
      </p:sp>
      <p:pic>
        <p:nvPicPr>
          <p:cNvPr id="4" name="Picture 3">
            <a:extLst>
              <a:ext uri="{FF2B5EF4-FFF2-40B4-BE49-F238E27FC236}">
                <a16:creationId xmlns:a16="http://schemas.microsoft.com/office/drawing/2014/main" id="{917383DB-589A-AFE8-46FF-4DF9F12E4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851" y="1126837"/>
            <a:ext cx="7304021" cy="5253563"/>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1DE3DA55-E509-6215-266C-A08F97524A87}"/>
              </a:ext>
            </a:extLst>
          </p:cNvPr>
          <p:cNvSpPr txBox="1"/>
          <p:nvPr/>
        </p:nvSpPr>
        <p:spPr>
          <a:xfrm>
            <a:off x="9261987" y="1720840"/>
            <a:ext cx="2389239" cy="3970318"/>
          </a:xfrm>
          <a:prstGeom prst="rect">
            <a:avLst/>
          </a:prstGeom>
          <a:noFill/>
        </p:spPr>
        <p:txBody>
          <a:bodyPr wrap="square" rtlCol="0">
            <a:spAutoFit/>
          </a:bodyPr>
          <a:lstStyle/>
          <a:p>
            <a:r>
              <a:rPr lang="en-IN" b="1" dirty="0"/>
              <a:t>Total 10 clusters are formed using DBSCAN clustering algorithm.</a:t>
            </a:r>
          </a:p>
          <a:p>
            <a:endParaRPr lang="en-IN" dirty="0"/>
          </a:p>
          <a:p>
            <a:endParaRPr lang="en-IN" dirty="0"/>
          </a:p>
          <a:p>
            <a:endParaRPr lang="en-IN" dirty="0"/>
          </a:p>
          <a:p>
            <a:endParaRPr lang="en-IN" dirty="0"/>
          </a:p>
          <a:p>
            <a:r>
              <a:rPr lang="en-IN" dirty="0"/>
              <a:t>This plot shows the clusters formed by two features “Avg. Medicare Standardized Amount” vs “Ratio Medicare Payment to Submitted Charge”.</a:t>
            </a:r>
          </a:p>
        </p:txBody>
      </p:sp>
    </p:spTree>
    <p:extLst>
      <p:ext uri="{BB962C8B-B14F-4D97-AF65-F5344CB8AC3E}">
        <p14:creationId xmlns:p14="http://schemas.microsoft.com/office/powerpoint/2010/main" val="393020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219549" y="69830"/>
            <a:ext cx="5752902" cy="815539"/>
          </a:xfrm>
        </p:spPr>
        <p:txBody>
          <a:bodyPr>
            <a:normAutofit fontScale="90000"/>
          </a:bodyPr>
          <a:lstStyle/>
          <a:p>
            <a:r>
              <a:rPr lang="en-IN" sz="4000" b="1" u="sng" dirty="0"/>
              <a:t>Clustering Comparison</a:t>
            </a:r>
          </a:p>
        </p:txBody>
      </p:sp>
      <p:pic>
        <p:nvPicPr>
          <p:cNvPr id="5" name="Picture 4">
            <a:extLst>
              <a:ext uri="{FF2B5EF4-FFF2-40B4-BE49-F238E27FC236}">
                <a16:creationId xmlns:a16="http://schemas.microsoft.com/office/drawing/2014/main" id="{39A5E7D0-6492-869B-CD0D-986352D37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552" y="1120876"/>
            <a:ext cx="5675712" cy="4478103"/>
          </a:xfrm>
          <a:prstGeom prst="rect">
            <a:avLst/>
          </a:prstGeom>
        </p:spPr>
      </p:pic>
      <p:pic>
        <p:nvPicPr>
          <p:cNvPr id="8" name="Picture 7">
            <a:extLst>
              <a:ext uri="{FF2B5EF4-FFF2-40B4-BE49-F238E27FC236}">
                <a16:creationId xmlns:a16="http://schemas.microsoft.com/office/drawing/2014/main" id="{408EEA13-73FE-F15C-30F2-6B85B1E450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36" y="1120877"/>
            <a:ext cx="5675712" cy="4478103"/>
          </a:xfrm>
          <a:prstGeom prst="rect">
            <a:avLst/>
          </a:prstGeom>
        </p:spPr>
      </p:pic>
      <p:sp>
        <p:nvSpPr>
          <p:cNvPr id="9" name="TextBox 8">
            <a:extLst>
              <a:ext uri="{FF2B5EF4-FFF2-40B4-BE49-F238E27FC236}">
                <a16:creationId xmlns:a16="http://schemas.microsoft.com/office/drawing/2014/main" id="{8806E510-3D58-AA60-53E7-E5AFFC63B874}"/>
              </a:ext>
            </a:extLst>
          </p:cNvPr>
          <p:cNvSpPr txBox="1"/>
          <p:nvPr/>
        </p:nvSpPr>
        <p:spPr>
          <a:xfrm>
            <a:off x="1478806" y="5737123"/>
            <a:ext cx="2901756" cy="523220"/>
          </a:xfrm>
          <a:prstGeom prst="rect">
            <a:avLst/>
          </a:prstGeom>
          <a:noFill/>
        </p:spPr>
        <p:txBody>
          <a:bodyPr wrap="none" rtlCol="0">
            <a:spAutoFit/>
          </a:bodyPr>
          <a:lstStyle/>
          <a:p>
            <a:r>
              <a:rPr lang="en-IN" sz="2800" dirty="0"/>
              <a:t>K-means Clustering</a:t>
            </a:r>
          </a:p>
        </p:txBody>
      </p:sp>
      <p:sp>
        <p:nvSpPr>
          <p:cNvPr id="10" name="TextBox 9">
            <a:extLst>
              <a:ext uri="{FF2B5EF4-FFF2-40B4-BE49-F238E27FC236}">
                <a16:creationId xmlns:a16="http://schemas.microsoft.com/office/drawing/2014/main" id="{752A4461-FECA-0A8A-3158-1B4DF483E0CE}"/>
              </a:ext>
            </a:extLst>
          </p:cNvPr>
          <p:cNvSpPr txBox="1"/>
          <p:nvPr/>
        </p:nvSpPr>
        <p:spPr>
          <a:xfrm flipH="1">
            <a:off x="7811439" y="5737781"/>
            <a:ext cx="3141696" cy="523220"/>
          </a:xfrm>
          <a:prstGeom prst="rect">
            <a:avLst/>
          </a:prstGeom>
          <a:noFill/>
        </p:spPr>
        <p:txBody>
          <a:bodyPr wrap="square" rtlCol="0">
            <a:spAutoFit/>
          </a:bodyPr>
          <a:lstStyle/>
          <a:p>
            <a:r>
              <a:rPr lang="en-IN" sz="2800" dirty="0"/>
              <a:t>DBSCAN Clustering</a:t>
            </a:r>
          </a:p>
        </p:txBody>
      </p:sp>
    </p:spTree>
    <p:extLst>
      <p:ext uri="{BB962C8B-B14F-4D97-AF65-F5344CB8AC3E}">
        <p14:creationId xmlns:p14="http://schemas.microsoft.com/office/powerpoint/2010/main" val="224126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8943-4391-B158-C0D3-AB43DB7D1E51}"/>
              </a:ext>
            </a:extLst>
          </p:cNvPr>
          <p:cNvSpPr>
            <a:spLocks noGrp="1"/>
          </p:cNvSpPr>
          <p:nvPr>
            <p:ph type="title"/>
          </p:nvPr>
        </p:nvSpPr>
        <p:spPr>
          <a:xfrm>
            <a:off x="1141413" y="618518"/>
            <a:ext cx="7353658" cy="1367598"/>
          </a:xfrm>
        </p:spPr>
        <p:txBody>
          <a:bodyPr/>
          <a:lstStyle/>
          <a:p>
            <a:r>
              <a:rPr lang="en-IN" b="1" u="sng" dirty="0"/>
              <a:t>Machine learning Algorithms</a:t>
            </a:r>
          </a:p>
        </p:txBody>
      </p:sp>
      <p:sp>
        <p:nvSpPr>
          <p:cNvPr id="3" name="Content Placeholder 2">
            <a:extLst>
              <a:ext uri="{FF2B5EF4-FFF2-40B4-BE49-F238E27FC236}">
                <a16:creationId xmlns:a16="http://schemas.microsoft.com/office/drawing/2014/main" id="{117AA98B-FB10-F7C6-843D-D7A551393D1C}"/>
              </a:ext>
            </a:extLst>
          </p:cNvPr>
          <p:cNvSpPr>
            <a:spLocks noGrp="1"/>
          </p:cNvSpPr>
          <p:nvPr>
            <p:ph idx="1"/>
          </p:nvPr>
        </p:nvSpPr>
        <p:spPr>
          <a:xfrm>
            <a:off x="1141412" y="2249487"/>
            <a:ext cx="5229891" cy="1870229"/>
          </a:xfrm>
        </p:spPr>
        <p:txBody>
          <a:bodyPr>
            <a:normAutofit lnSpcReduction="10000"/>
          </a:bodyPr>
          <a:lstStyle/>
          <a:p>
            <a:r>
              <a:rPr lang="en-IN" sz="3000" dirty="0"/>
              <a:t>Isolation Forest</a:t>
            </a:r>
          </a:p>
          <a:p>
            <a:r>
              <a:rPr lang="en-IN" sz="3000" dirty="0"/>
              <a:t>Elliptic Envelope</a:t>
            </a:r>
          </a:p>
          <a:p>
            <a:r>
              <a:rPr lang="en-IN" sz="3000" dirty="0"/>
              <a:t>One Class SVM</a:t>
            </a:r>
          </a:p>
        </p:txBody>
      </p:sp>
    </p:spTree>
    <p:extLst>
      <p:ext uri="{BB962C8B-B14F-4D97-AF65-F5344CB8AC3E}">
        <p14:creationId xmlns:p14="http://schemas.microsoft.com/office/powerpoint/2010/main" val="357941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755407" y="192993"/>
            <a:ext cx="4975639" cy="1154026"/>
          </a:xfrm>
        </p:spPr>
        <p:txBody>
          <a:bodyPr>
            <a:normAutofit fontScale="90000"/>
          </a:bodyPr>
          <a:lstStyle/>
          <a:p>
            <a:pPr algn="ctr"/>
            <a:r>
              <a:rPr lang="en-IN" sz="4000" b="1" u="sng" dirty="0"/>
              <a:t>ML Algorithm</a:t>
            </a:r>
            <a:br>
              <a:rPr lang="en-IN" sz="4000" b="1" u="sng" dirty="0"/>
            </a:br>
            <a:r>
              <a:rPr lang="en-IN" sz="4000" b="1" u="sng" dirty="0"/>
              <a:t>(Isolation forest)</a:t>
            </a:r>
          </a:p>
        </p:txBody>
      </p:sp>
      <p:pic>
        <p:nvPicPr>
          <p:cNvPr id="5" name="Picture 4">
            <a:extLst>
              <a:ext uri="{FF2B5EF4-FFF2-40B4-BE49-F238E27FC236}">
                <a16:creationId xmlns:a16="http://schemas.microsoft.com/office/drawing/2014/main" id="{0A77464E-2489-2845-FDB4-9C91B4EB6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96" y="1622653"/>
            <a:ext cx="5158072" cy="4452966"/>
          </a:xfrm>
          <a:prstGeom prst="rect">
            <a:avLst/>
          </a:prstGeom>
        </p:spPr>
      </p:pic>
      <p:pic>
        <p:nvPicPr>
          <p:cNvPr id="8" name="Picture 7">
            <a:extLst>
              <a:ext uri="{FF2B5EF4-FFF2-40B4-BE49-F238E27FC236}">
                <a16:creationId xmlns:a16="http://schemas.microsoft.com/office/drawing/2014/main" id="{D40AE36F-B003-A5EA-257B-ED4156051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475" y="1622653"/>
            <a:ext cx="5088986" cy="4452965"/>
          </a:xfrm>
          <a:prstGeom prst="rect">
            <a:avLst/>
          </a:prstGeom>
        </p:spPr>
      </p:pic>
      <p:sp>
        <p:nvSpPr>
          <p:cNvPr id="9" name="TextBox 8">
            <a:extLst>
              <a:ext uri="{FF2B5EF4-FFF2-40B4-BE49-F238E27FC236}">
                <a16:creationId xmlns:a16="http://schemas.microsoft.com/office/drawing/2014/main" id="{3C34DE0E-0A47-85F2-755D-26C672BF72BE}"/>
              </a:ext>
            </a:extLst>
          </p:cNvPr>
          <p:cNvSpPr txBox="1"/>
          <p:nvPr/>
        </p:nvSpPr>
        <p:spPr>
          <a:xfrm>
            <a:off x="9163665" y="354507"/>
            <a:ext cx="2286796" cy="830997"/>
          </a:xfrm>
          <a:prstGeom prst="rect">
            <a:avLst/>
          </a:prstGeom>
          <a:noFill/>
        </p:spPr>
        <p:txBody>
          <a:bodyPr wrap="square" rtlCol="0">
            <a:spAutoFit/>
          </a:bodyPr>
          <a:lstStyle/>
          <a:p>
            <a:r>
              <a:rPr lang="en-IN" sz="2400" i="1" dirty="0"/>
              <a:t>Anomalies Detected = 1000</a:t>
            </a:r>
          </a:p>
        </p:txBody>
      </p:sp>
    </p:spTree>
    <p:extLst>
      <p:ext uri="{BB962C8B-B14F-4D97-AF65-F5344CB8AC3E}">
        <p14:creationId xmlns:p14="http://schemas.microsoft.com/office/powerpoint/2010/main" val="379263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755407" y="192993"/>
            <a:ext cx="4975639" cy="1154026"/>
          </a:xfrm>
        </p:spPr>
        <p:txBody>
          <a:bodyPr>
            <a:normAutofit fontScale="90000"/>
          </a:bodyPr>
          <a:lstStyle/>
          <a:p>
            <a:pPr algn="ctr"/>
            <a:r>
              <a:rPr lang="en-IN" sz="4000" b="1" u="sng" dirty="0"/>
              <a:t>ML Algorithm</a:t>
            </a:r>
            <a:br>
              <a:rPr lang="en-IN" sz="4000" b="1" u="sng" dirty="0"/>
            </a:br>
            <a:r>
              <a:rPr lang="en-IN" sz="4000" b="1" u="sng" dirty="0"/>
              <a:t>(Elliptic envelope)</a:t>
            </a:r>
          </a:p>
        </p:txBody>
      </p:sp>
      <p:pic>
        <p:nvPicPr>
          <p:cNvPr id="4" name="Picture 3">
            <a:extLst>
              <a:ext uri="{FF2B5EF4-FFF2-40B4-BE49-F238E27FC236}">
                <a16:creationId xmlns:a16="http://schemas.microsoft.com/office/drawing/2014/main" id="{28813606-1883-4DE8-FB8C-CB06BA6A8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16" y="1527355"/>
            <a:ext cx="5676184" cy="4710450"/>
          </a:xfrm>
          <a:prstGeom prst="rect">
            <a:avLst/>
          </a:prstGeom>
        </p:spPr>
      </p:pic>
      <p:pic>
        <p:nvPicPr>
          <p:cNvPr id="6" name="Picture 5">
            <a:extLst>
              <a:ext uri="{FF2B5EF4-FFF2-40B4-BE49-F238E27FC236}">
                <a16:creationId xmlns:a16="http://schemas.microsoft.com/office/drawing/2014/main" id="{06DA1F16-752B-D719-AE20-27146327D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961" y="1527355"/>
            <a:ext cx="5322223" cy="4710449"/>
          </a:xfrm>
          <a:prstGeom prst="rect">
            <a:avLst/>
          </a:prstGeom>
        </p:spPr>
      </p:pic>
      <p:sp>
        <p:nvSpPr>
          <p:cNvPr id="7" name="TextBox 6">
            <a:extLst>
              <a:ext uri="{FF2B5EF4-FFF2-40B4-BE49-F238E27FC236}">
                <a16:creationId xmlns:a16="http://schemas.microsoft.com/office/drawing/2014/main" id="{ADB37953-1EF4-6400-1449-797C930CEAE3}"/>
              </a:ext>
            </a:extLst>
          </p:cNvPr>
          <p:cNvSpPr txBox="1"/>
          <p:nvPr/>
        </p:nvSpPr>
        <p:spPr>
          <a:xfrm>
            <a:off x="9163665" y="354507"/>
            <a:ext cx="2286796" cy="830997"/>
          </a:xfrm>
          <a:prstGeom prst="rect">
            <a:avLst/>
          </a:prstGeom>
          <a:noFill/>
        </p:spPr>
        <p:txBody>
          <a:bodyPr wrap="square" rtlCol="0">
            <a:spAutoFit/>
          </a:bodyPr>
          <a:lstStyle/>
          <a:p>
            <a:r>
              <a:rPr lang="en-IN" sz="2400" i="1" dirty="0"/>
              <a:t>Anomalies Detected = 1000</a:t>
            </a:r>
          </a:p>
        </p:txBody>
      </p:sp>
    </p:spTree>
    <p:extLst>
      <p:ext uri="{BB962C8B-B14F-4D97-AF65-F5344CB8AC3E}">
        <p14:creationId xmlns:p14="http://schemas.microsoft.com/office/powerpoint/2010/main" val="119482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755407" y="192993"/>
            <a:ext cx="4975639" cy="1154026"/>
          </a:xfrm>
        </p:spPr>
        <p:txBody>
          <a:bodyPr>
            <a:normAutofit fontScale="90000"/>
          </a:bodyPr>
          <a:lstStyle/>
          <a:p>
            <a:pPr algn="ctr"/>
            <a:r>
              <a:rPr lang="en-IN" sz="4000" b="1" u="sng" dirty="0"/>
              <a:t>ML Algorithm</a:t>
            </a:r>
            <a:br>
              <a:rPr lang="en-IN" sz="4000" b="1" u="sng" dirty="0"/>
            </a:br>
            <a:r>
              <a:rPr lang="en-IN" sz="4000" b="1" u="sng" dirty="0"/>
              <a:t>(one class svm)</a:t>
            </a:r>
          </a:p>
        </p:txBody>
      </p:sp>
      <p:pic>
        <p:nvPicPr>
          <p:cNvPr id="4" name="Picture 3">
            <a:extLst>
              <a:ext uri="{FF2B5EF4-FFF2-40B4-BE49-F238E27FC236}">
                <a16:creationId xmlns:a16="http://schemas.microsoft.com/office/drawing/2014/main" id="{442CE99D-9211-20AD-26D6-E26C6B0A3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416" y="1347019"/>
            <a:ext cx="6618506" cy="5225796"/>
          </a:xfrm>
          <a:prstGeom prst="rect">
            <a:avLst/>
          </a:prstGeom>
        </p:spPr>
      </p:pic>
      <p:sp>
        <p:nvSpPr>
          <p:cNvPr id="3" name="TextBox 2">
            <a:extLst>
              <a:ext uri="{FF2B5EF4-FFF2-40B4-BE49-F238E27FC236}">
                <a16:creationId xmlns:a16="http://schemas.microsoft.com/office/drawing/2014/main" id="{0A20186C-0F16-A5B4-4A66-2B55C8568D49}"/>
              </a:ext>
            </a:extLst>
          </p:cNvPr>
          <p:cNvSpPr txBox="1"/>
          <p:nvPr/>
        </p:nvSpPr>
        <p:spPr>
          <a:xfrm>
            <a:off x="8731046" y="1720840"/>
            <a:ext cx="2281083" cy="3416320"/>
          </a:xfrm>
          <a:prstGeom prst="rect">
            <a:avLst/>
          </a:prstGeom>
          <a:noFill/>
        </p:spPr>
        <p:txBody>
          <a:bodyPr wrap="square" rtlCol="0">
            <a:spAutoFit/>
          </a:bodyPr>
          <a:lstStyle/>
          <a:p>
            <a:r>
              <a:rPr lang="en-IN" sz="2400" dirty="0"/>
              <a:t>Here, in One Class SVM Model, the total number of anomalies detected by setting the ‘nu’ value as </a:t>
            </a:r>
            <a:r>
              <a:rPr lang="en-IN" sz="2400" b="1" dirty="0"/>
              <a:t>‘</a:t>
            </a:r>
            <a:r>
              <a:rPr lang="en-IN" sz="2400" dirty="0"/>
              <a:t>0.01’ are </a:t>
            </a:r>
            <a:r>
              <a:rPr lang="en-IN" sz="2400" b="1" dirty="0"/>
              <a:t>1002.</a:t>
            </a:r>
            <a:endParaRPr lang="en-IN" sz="2400" dirty="0"/>
          </a:p>
        </p:txBody>
      </p:sp>
      <p:sp>
        <p:nvSpPr>
          <p:cNvPr id="5" name="TextBox 4">
            <a:extLst>
              <a:ext uri="{FF2B5EF4-FFF2-40B4-BE49-F238E27FC236}">
                <a16:creationId xmlns:a16="http://schemas.microsoft.com/office/drawing/2014/main" id="{1171CD67-E5F8-5030-3A1A-7856DE82FE09}"/>
              </a:ext>
            </a:extLst>
          </p:cNvPr>
          <p:cNvSpPr txBox="1"/>
          <p:nvPr/>
        </p:nvSpPr>
        <p:spPr>
          <a:xfrm>
            <a:off x="9163665" y="354507"/>
            <a:ext cx="2286796" cy="830997"/>
          </a:xfrm>
          <a:prstGeom prst="rect">
            <a:avLst/>
          </a:prstGeom>
          <a:noFill/>
        </p:spPr>
        <p:txBody>
          <a:bodyPr wrap="square" rtlCol="0">
            <a:spAutoFit/>
          </a:bodyPr>
          <a:lstStyle/>
          <a:p>
            <a:r>
              <a:rPr lang="en-IN" sz="2400" i="1" dirty="0"/>
              <a:t>Anomalies Detected </a:t>
            </a:r>
            <a:r>
              <a:rPr lang="en-IN" sz="2400" i="1"/>
              <a:t>= 1002</a:t>
            </a:r>
            <a:endParaRPr lang="en-IN" sz="2400" i="1" dirty="0"/>
          </a:p>
        </p:txBody>
      </p:sp>
    </p:spTree>
    <p:extLst>
      <p:ext uri="{BB962C8B-B14F-4D97-AF65-F5344CB8AC3E}">
        <p14:creationId xmlns:p14="http://schemas.microsoft.com/office/powerpoint/2010/main" val="9972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537972" y="192993"/>
            <a:ext cx="5602237" cy="1154026"/>
          </a:xfrm>
        </p:spPr>
        <p:txBody>
          <a:bodyPr>
            <a:normAutofit fontScale="90000"/>
          </a:bodyPr>
          <a:lstStyle/>
          <a:p>
            <a:pPr algn="ctr"/>
            <a:r>
              <a:rPr lang="en-IN" sz="4000" b="1" u="sng" dirty="0"/>
              <a:t>ML Algorithm</a:t>
            </a:r>
            <a:br>
              <a:rPr lang="en-IN" sz="4000" b="1" u="sng" dirty="0"/>
            </a:br>
            <a:r>
              <a:rPr lang="en-IN" sz="4000" b="1" u="sng" dirty="0"/>
              <a:t>(one class svm)</a:t>
            </a:r>
            <a:br>
              <a:rPr lang="en-IN" sz="4000" b="1" u="sng" dirty="0"/>
            </a:br>
            <a:r>
              <a:rPr lang="en-IN" sz="4000" b="1" u="sng" dirty="0"/>
              <a:t>(contd.)</a:t>
            </a:r>
          </a:p>
        </p:txBody>
      </p:sp>
      <p:pic>
        <p:nvPicPr>
          <p:cNvPr id="6" name="Picture 5">
            <a:extLst>
              <a:ext uri="{FF2B5EF4-FFF2-40B4-BE49-F238E27FC236}">
                <a16:creationId xmlns:a16="http://schemas.microsoft.com/office/drawing/2014/main" id="{22F08CD4-81DC-9754-8AA4-C69CC0FF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23" y="1650124"/>
            <a:ext cx="10466953" cy="4936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733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2666998" y="42421"/>
            <a:ext cx="7424996" cy="741070"/>
          </a:xfrm>
        </p:spPr>
        <p:txBody>
          <a:bodyPr>
            <a:normAutofit fontScale="90000"/>
          </a:bodyPr>
          <a:lstStyle/>
          <a:p>
            <a:pPr algn="ctr"/>
            <a:r>
              <a:rPr lang="en-IN" sz="4000" b="1" u="sng" dirty="0"/>
              <a:t>Shap analysis(isolation forest)</a:t>
            </a:r>
          </a:p>
        </p:txBody>
      </p:sp>
      <p:pic>
        <p:nvPicPr>
          <p:cNvPr id="4" name="Picture 3">
            <a:extLst>
              <a:ext uri="{FF2B5EF4-FFF2-40B4-BE49-F238E27FC236}">
                <a16:creationId xmlns:a16="http://schemas.microsoft.com/office/drawing/2014/main" id="{515861DB-42AA-46A5-2BFE-8D3087957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11" y="783491"/>
            <a:ext cx="5350389" cy="5982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9B2F5030-D19D-4237-4B61-9275B3BCC15E}"/>
              </a:ext>
            </a:extLst>
          </p:cNvPr>
          <p:cNvPicPr>
            <a:picLocks noChangeAspect="1"/>
          </p:cNvPicPr>
          <p:nvPr/>
        </p:nvPicPr>
        <p:blipFill>
          <a:blip r:embed="rId4"/>
          <a:stretch>
            <a:fillRect/>
          </a:stretch>
        </p:blipFill>
        <p:spPr>
          <a:xfrm>
            <a:off x="6379496" y="1585658"/>
            <a:ext cx="5350389" cy="43777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3752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2666998" y="42421"/>
            <a:ext cx="7424996" cy="741070"/>
          </a:xfrm>
        </p:spPr>
        <p:txBody>
          <a:bodyPr>
            <a:normAutofit/>
          </a:bodyPr>
          <a:lstStyle/>
          <a:p>
            <a:pPr algn="ctr"/>
            <a:r>
              <a:rPr lang="en-IN" sz="4000" b="1" u="sng" dirty="0"/>
              <a:t>Auto encoders</a:t>
            </a:r>
          </a:p>
        </p:txBody>
      </p:sp>
      <p:pic>
        <p:nvPicPr>
          <p:cNvPr id="5" name="Picture 4">
            <a:extLst>
              <a:ext uri="{FF2B5EF4-FFF2-40B4-BE49-F238E27FC236}">
                <a16:creationId xmlns:a16="http://schemas.microsoft.com/office/drawing/2014/main" id="{751946AC-5A9C-0931-5535-61561047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10580"/>
            <a:ext cx="5801032" cy="430106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2B763DA-8615-9362-8723-5725BC84A34A}"/>
              </a:ext>
            </a:extLst>
          </p:cNvPr>
          <p:cNvSpPr txBox="1"/>
          <p:nvPr/>
        </p:nvSpPr>
        <p:spPr>
          <a:xfrm>
            <a:off x="9163665" y="354507"/>
            <a:ext cx="2286796" cy="830997"/>
          </a:xfrm>
          <a:prstGeom prst="rect">
            <a:avLst/>
          </a:prstGeom>
          <a:noFill/>
        </p:spPr>
        <p:txBody>
          <a:bodyPr wrap="square" rtlCol="0">
            <a:spAutoFit/>
          </a:bodyPr>
          <a:lstStyle/>
          <a:p>
            <a:r>
              <a:rPr lang="en-IN" sz="2400" i="1" dirty="0"/>
              <a:t>Anomalies Detected = 1000</a:t>
            </a:r>
          </a:p>
        </p:txBody>
      </p:sp>
      <p:pic>
        <p:nvPicPr>
          <p:cNvPr id="8" name="Picture 7">
            <a:extLst>
              <a:ext uri="{FF2B5EF4-FFF2-40B4-BE49-F238E27FC236}">
                <a16:creationId xmlns:a16="http://schemas.microsoft.com/office/drawing/2014/main" id="{731998C0-53A8-737F-8FA0-1B1BC914C82E}"/>
              </a:ext>
            </a:extLst>
          </p:cNvPr>
          <p:cNvPicPr>
            <a:picLocks noChangeAspect="1"/>
          </p:cNvPicPr>
          <p:nvPr/>
        </p:nvPicPr>
        <p:blipFill>
          <a:blip r:embed="rId4"/>
          <a:stretch>
            <a:fillRect/>
          </a:stretch>
        </p:blipFill>
        <p:spPr>
          <a:xfrm>
            <a:off x="226142" y="754652"/>
            <a:ext cx="5801032" cy="3109425"/>
          </a:xfrm>
          <a:prstGeom prst="rect">
            <a:avLst/>
          </a:prstGeom>
        </p:spPr>
      </p:pic>
      <p:sp>
        <p:nvSpPr>
          <p:cNvPr id="9" name="TextBox 8">
            <a:extLst>
              <a:ext uri="{FF2B5EF4-FFF2-40B4-BE49-F238E27FC236}">
                <a16:creationId xmlns:a16="http://schemas.microsoft.com/office/drawing/2014/main" id="{1BD3053A-14C9-4457-DA1A-5E4DEB8A317B}"/>
              </a:ext>
            </a:extLst>
          </p:cNvPr>
          <p:cNvSpPr txBox="1"/>
          <p:nvPr/>
        </p:nvSpPr>
        <p:spPr>
          <a:xfrm>
            <a:off x="1002891" y="4072023"/>
            <a:ext cx="4630994"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t>The input layer is having shape as (None, 20) and 0 parameters.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There are 2 dense layers having shape (None, 64) and (None, 20).</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Total number of epochs = 30.</a:t>
            </a:r>
          </a:p>
        </p:txBody>
      </p:sp>
    </p:spTree>
    <p:extLst>
      <p:ext uri="{BB962C8B-B14F-4D97-AF65-F5344CB8AC3E}">
        <p14:creationId xmlns:p14="http://schemas.microsoft.com/office/powerpoint/2010/main" val="29668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1737-0374-0BA6-D832-E2372E6831AA}"/>
              </a:ext>
            </a:extLst>
          </p:cNvPr>
          <p:cNvSpPr>
            <a:spLocks noGrp="1"/>
          </p:cNvSpPr>
          <p:nvPr>
            <p:ph type="title"/>
          </p:nvPr>
        </p:nvSpPr>
        <p:spPr>
          <a:xfrm>
            <a:off x="1141457" y="609600"/>
            <a:ext cx="6719844" cy="1168400"/>
          </a:xfrm>
        </p:spPr>
        <p:txBody>
          <a:bodyPr>
            <a:normAutofit/>
          </a:bodyPr>
          <a:lstStyle/>
          <a:p>
            <a:r>
              <a:rPr lang="en-IN" sz="4800" b="1" u="sng" dirty="0">
                <a:effectLst>
                  <a:outerShdw blurRad="38100" dist="38100" dir="2700000" algn="tl">
                    <a:srgbClr val="000000">
                      <a:alpha val="43137"/>
                    </a:srgbClr>
                  </a:outerShdw>
                </a:effectLst>
              </a:rPr>
              <a:t>Problem statement</a:t>
            </a:r>
          </a:p>
        </p:txBody>
      </p:sp>
      <p:sp>
        <p:nvSpPr>
          <p:cNvPr id="5" name="TextBox 4">
            <a:extLst>
              <a:ext uri="{FF2B5EF4-FFF2-40B4-BE49-F238E27FC236}">
                <a16:creationId xmlns:a16="http://schemas.microsoft.com/office/drawing/2014/main" id="{3A952EE6-B827-1B09-535D-7B6957C60745}"/>
              </a:ext>
            </a:extLst>
          </p:cNvPr>
          <p:cNvSpPr txBox="1"/>
          <p:nvPr/>
        </p:nvSpPr>
        <p:spPr>
          <a:xfrm>
            <a:off x="1141456" y="1879600"/>
            <a:ext cx="9094743" cy="4154984"/>
          </a:xfrm>
          <a:prstGeom prst="rect">
            <a:avLst/>
          </a:prstGeom>
          <a:noFill/>
        </p:spPr>
        <p:txBody>
          <a:bodyPr wrap="square">
            <a:spAutoFit/>
          </a:bodyPr>
          <a:lstStyle/>
          <a:p>
            <a:pPr marL="342900" indent="-342900">
              <a:buFont typeface="Wingdings" panose="05000000000000000000" pitchFamily="2" charset="2"/>
              <a:buChar char="v"/>
            </a:pPr>
            <a:r>
              <a:rPr lang="en-US" sz="2400" dirty="0"/>
              <a:t>This project aims to develop a system using unsupervised learning to detect anomalies or potential fraud among healthcare providers based on their behavior and transaction data.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IN" sz="2400" dirty="0"/>
              <a:t>The system integrates diverse datasets for comprehensive analysis, extracts relevant features, and applies clustering and anomaly detection algorithms.</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r>
              <a:rPr lang="en-US" sz="2400" dirty="0"/>
              <a:t>It aims to differentiate between normal variations and potentially fraudulent activities, establishing real-time monitoring and scoring mechanisms.</a:t>
            </a:r>
            <a:endParaRPr lang="en-IN" sz="2400" dirty="0"/>
          </a:p>
        </p:txBody>
      </p:sp>
    </p:spTree>
    <p:extLst>
      <p:ext uri="{BB962C8B-B14F-4D97-AF65-F5344CB8AC3E}">
        <p14:creationId xmlns:p14="http://schemas.microsoft.com/office/powerpoint/2010/main" val="234377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2666998" y="42421"/>
            <a:ext cx="7424996" cy="741070"/>
          </a:xfrm>
        </p:spPr>
        <p:txBody>
          <a:bodyPr>
            <a:normAutofit/>
          </a:bodyPr>
          <a:lstStyle/>
          <a:p>
            <a:pPr algn="ctr"/>
            <a:r>
              <a:rPr lang="en-IN" sz="4000" b="1" u="sng" dirty="0"/>
              <a:t>Auto encoders (contd.)</a:t>
            </a:r>
          </a:p>
        </p:txBody>
      </p:sp>
      <p:pic>
        <p:nvPicPr>
          <p:cNvPr id="4" name="Picture 3">
            <a:extLst>
              <a:ext uri="{FF2B5EF4-FFF2-40B4-BE49-F238E27FC236}">
                <a16:creationId xmlns:a16="http://schemas.microsoft.com/office/drawing/2014/main" id="{71670D3F-6403-21C0-E8A7-33CA6B694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19" y="868962"/>
            <a:ext cx="10586162" cy="4587941"/>
          </a:xfrm>
          <a:prstGeom prst="rect">
            <a:avLst/>
          </a:prstGeom>
        </p:spPr>
      </p:pic>
      <p:sp>
        <p:nvSpPr>
          <p:cNvPr id="7" name="TextBox 6">
            <a:extLst>
              <a:ext uri="{FF2B5EF4-FFF2-40B4-BE49-F238E27FC236}">
                <a16:creationId xmlns:a16="http://schemas.microsoft.com/office/drawing/2014/main" id="{297E88BA-7167-EBED-9698-83734CE152C2}"/>
              </a:ext>
            </a:extLst>
          </p:cNvPr>
          <p:cNvSpPr txBox="1"/>
          <p:nvPr/>
        </p:nvSpPr>
        <p:spPr>
          <a:xfrm>
            <a:off x="1468283" y="5542374"/>
            <a:ext cx="9822426" cy="1200329"/>
          </a:xfrm>
          <a:prstGeom prst="rect">
            <a:avLst/>
          </a:prstGeom>
          <a:noFill/>
        </p:spPr>
        <p:txBody>
          <a:bodyPr wrap="square" rtlCol="0">
            <a:spAutoFit/>
          </a:bodyPr>
          <a:lstStyle/>
          <a:p>
            <a:r>
              <a:rPr lang="en-IN" dirty="0"/>
              <a:t>Most number of anomalies: </a:t>
            </a:r>
            <a:r>
              <a:rPr lang="en-IN" b="1" dirty="0"/>
              <a:t>Florida, California, and Texas.</a:t>
            </a:r>
          </a:p>
          <a:p>
            <a:endParaRPr lang="en-IN" b="1" dirty="0"/>
          </a:p>
          <a:p>
            <a:r>
              <a:rPr lang="en-IN" dirty="0"/>
              <a:t>Least number of anomalies: </a:t>
            </a:r>
            <a:r>
              <a:rPr lang="en-IN" b="1" dirty="0"/>
              <a:t>Armed Forces Europe, Armed Forces Central/South America, and Armed Forces Pacific.</a:t>
            </a:r>
          </a:p>
        </p:txBody>
      </p:sp>
    </p:spTree>
    <p:extLst>
      <p:ext uri="{BB962C8B-B14F-4D97-AF65-F5344CB8AC3E}">
        <p14:creationId xmlns:p14="http://schemas.microsoft.com/office/powerpoint/2010/main" val="20169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F66C14-C6C9-93F1-423E-394A1175247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2801" y="1103671"/>
            <a:ext cx="9526398" cy="4650658"/>
          </a:xfrm>
          <a:prstGeom prst="ellipse">
            <a:avLst/>
          </a:prstGeom>
          <a:ln>
            <a:noFill/>
          </a:ln>
          <a:effectLst>
            <a:softEdge rad="112500"/>
          </a:effectLst>
        </p:spPr>
      </p:pic>
    </p:spTree>
    <p:extLst>
      <p:ext uri="{BB962C8B-B14F-4D97-AF65-F5344CB8AC3E}">
        <p14:creationId xmlns:p14="http://schemas.microsoft.com/office/powerpoint/2010/main" val="85742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4D11-1D5A-8C88-6838-D10500DAFEE4}"/>
              </a:ext>
            </a:extLst>
          </p:cNvPr>
          <p:cNvSpPr>
            <a:spLocks noGrp="1"/>
          </p:cNvSpPr>
          <p:nvPr>
            <p:ph type="title"/>
          </p:nvPr>
        </p:nvSpPr>
        <p:spPr>
          <a:xfrm>
            <a:off x="1141412" y="417052"/>
            <a:ext cx="9905999" cy="1406013"/>
          </a:xfrm>
        </p:spPr>
        <p:txBody>
          <a:bodyPr>
            <a:normAutofit fontScale="90000"/>
          </a:bodyPr>
          <a:lstStyle/>
          <a:p>
            <a:pPr algn="ctr">
              <a:lnSpc>
                <a:spcPct val="150000"/>
              </a:lnSpc>
            </a:pPr>
            <a:r>
              <a:rPr lang="en-IN" sz="4400" b="1" u="sng" dirty="0"/>
              <a:t>Healthcare Providers</a:t>
            </a:r>
            <a:br>
              <a:rPr lang="en-IN" b="1" u="sng" dirty="0"/>
            </a:br>
            <a:r>
              <a:rPr lang="en-IN" sz="2700" b="1" u="sng" dirty="0">
                <a:hlinkClick r:id="rId2"/>
              </a:rPr>
              <a:t>healthcare providers data(Kaggle.com)</a:t>
            </a:r>
            <a:endParaRPr lang="en-IN" sz="2700" dirty="0"/>
          </a:p>
        </p:txBody>
      </p:sp>
      <p:sp>
        <p:nvSpPr>
          <p:cNvPr id="3" name="Content Placeholder 2">
            <a:extLst>
              <a:ext uri="{FF2B5EF4-FFF2-40B4-BE49-F238E27FC236}">
                <a16:creationId xmlns:a16="http://schemas.microsoft.com/office/drawing/2014/main" id="{9F6AC6CD-26C7-BFA7-E1D2-C2FFD0D8ED1C}"/>
              </a:ext>
            </a:extLst>
          </p:cNvPr>
          <p:cNvSpPr>
            <a:spLocks noGrp="1"/>
          </p:cNvSpPr>
          <p:nvPr>
            <p:ph idx="1"/>
          </p:nvPr>
        </p:nvSpPr>
        <p:spPr>
          <a:xfrm>
            <a:off x="1141412" y="2573952"/>
            <a:ext cx="9905999" cy="3541714"/>
          </a:xfrm>
        </p:spPr>
        <p:txBody>
          <a:bodyPr>
            <a:normAutofit lnSpcReduction="10000"/>
          </a:bodyPr>
          <a:lstStyle/>
          <a:p>
            <a:pPr marL="0" indent="0">
              <a:buNone/>
            </a:pPr>
            <a:r>
              <a:rPr lang="en-US" dirty="0"/>
              <a:t>Healthcare fraud represents a significant societal challenge, diverting funds intended for medication, elderly care, and emergency services towards dishonest practitioners or patients. This diversion contributes significantly to the escalating costs of healthcare amid rising expenditures. </a:t>
            </a:r>
          </a:p>
          <a:p>
            <a:pPr marL="0" indent="0">
              <a:buNone/>
            </a:pPr>
            <a:r>
              <a:rPr lang="en-US" dirty="0"/>
              <a:t>This dataset is a collection of healthcare providers records, comprising 100,000 entries. It consists of various columns including index, National Provider Identifier(NPI), Name of Provider, Credentials, Gender, State Code, Number of Services, Average Medicare Amounts, etc.</a:t>
            </a:r>
          </a:p>
          <a:p>
            <a:pPr marL="0" indent="0">
              <a:buNone/>
            </a:pPr>
            <a:endParaRPr lang="en-IN" dirty="0"/>
          </a:p>
        </p:txBody>
      </p:sp>
    </p:spTree>
    <p:extLst>
      <p:ext uri="{BB962C8B-B14F-4D97-AF65-F5344CB8AC3E}">
        <p14:creationId xmlns:p14="http://schemas.microsoft.com/office/powerpoint/2010/main" val="315894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1141413" y="374164"/>
            <a:ext cx="5465864" cy="1062798"/>
          </a:xfrm>
        </p:spPr>
        <p:txBody>
          <a:bodyPr>
            <a:normAutofit/>
          </a:bodyPr>
          <a:lstStyle/>
          <a:p>
            <a:r>
              <a:rPr lang="en-IN" sz="4000" b="1" dirty="0"/>
              <a:t>Dataset analysis</a:t>
            </a:r>
          </a:p>
        </p:txBody>
      </p:sp>
      <p:sp>
        <p:nvSpPr>
          <p:cNvPr id="3" name="Content Placeholder 2">
            <a:extLst>
              <a:ext uri="{FF2B5EF4-FFF2-40B4-BE49-F238E27FC236}">
                <a16:creationId xmlns:a16="http://schemas.microsoft.com/office/drawing/2014/main" id="{07F3FEFC-0563-E8FA-B6B7-616F9FAAE49D}"/>
              </a:ext>
            </a:extLst>
          </p:cNvPr>
          <p:cNvSpPr>
            <a:spLocks noGrp="1"/>
          </p:cNvSpPr>
          <p:nvPr>
            <p:ph idx="1"/>
          </p:nvPr>
        </p:nvSpPr>
        <p:spPr>
          <a:xfrm>
            <a:off x="736066" y="1284024"/>
            <a:ext cx="6276557" cy="5199812"/>
          </a:xfrm>
        </p:spPr>
        <p:txBody>
          <a:bodyPr>
            <a:normAutofit/>
          </a:bodyPr>
          <a:lstStyle/>
          <a:p>
            <a:pPr>
              <a:buFont typeface="Wingdings" panose="05000000000000000000" pitchFamily="2" charset="2"/>
              <a:buChar char="Ø"/>
            </a:pPr>
            <a:r>
              <a:rPr lang="en-IN" dirty="0"/>
              <a:t>This dataset consists of total 27 columns having 100K of total entries.</a:t>
            </a:r>
          </a:p>
          <a:p>
            <a:pPr>
              <a:buFont typeface="Wingdings" panose="05000000000000000000" pitchFamily="2" charset="2"/>
              <a:buChar char="Ø"/>
            </a:pPr>
            <a:r>
              <a:rPr lang="en-IN" dirty="0"/>
              <a:t>There are 5 Categorical, 17 Texts, and 3 Numeric and 2 Boolean variables in the dataset.</a:t>
            </a:r>
          </a:p>
          <a:p>
            <a:pPr>
              <a:buFont typeface="Wingdings" panose="05000000000000000000" pitchFamily="2" charset="2"/>
              <a:buChar char="Ø"/>
            </a:pPr>
            <a:r>
              <a:rPr lang="en-IN" dirty="0"/>
              <a:t>It consists of various data types including object, float64, and int64. </a:t>
            </a:r>
          </a:p>
          <a:p>
            <a:pPr>
              <a:buFont typeface="Wingdings" panose="05000000000000000000" pitchFamily="2" charset="2"/>
              <a:buChar char="Ø"/>
            </a:pPr>
            <a:r>
              <a:rPr lang="en-IN" dirty="0"/>
              <a:t>There are total 104412 cells missing in the dataset which is 3.9% of total cells.</a:t>
            </a:r>
          </a:p>
          <a:p>
            <a:pPr>
              <a:buFont typeface="Wingdings" panose="05000000000000000000" pitchFamily="2" charset="2"/>
              <a:buChar char="Ø"/>
            </a:pPr>
            <a:r>
              <a:rPr lang="en-IN" dirty="0"/>
              <a:t>There is no any duplicate rows present in the dataset.</a:t>
            </a:r>
          </a:p>
        </p:txBody>
      </p:sp>
      <p:pic>
        <p:nvPicPr>
          <p:cNvPr id="6" name="Picture 5">
            <a:extLst>
              <a:ext uri="{FF2B5EF4-FFF2-40B4-BE49-F238E27FC236}">
                <a16:creationId xmlns:a16="http://schemas.microsoft.com/office/drawing/2014/main" id="{4AF13A29-AD32-A6F4-4890-9C61D1A9B2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2623" y="221226"/>
            <a:ext cx="5054686" cy="6415547"/>
          </a:xfrm>
          <a:prstGeom prst="rect">
            <a:avLst/>
          </a:prstGeom>
        </p:spPr>
      </p:pic>
    </p:spTree>
    <p:extLst>
      <p:ext uri="{BB962C8B-B14F-4D97-AF65-F5344CB8AC3E}">
        <p14:creationId xmlns:p14="http://schemas.microsoft.com/office/powerpoint/2010/main" val="213174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1141413" y="374164"/>
            <a:ext cx="10071230" cy="1244774"/>
          </a:xfrm>
        </p:spPr>
        <p:txBody>
          <a:bodyPr>
            <a:normAutofit/>
          </a:bodyPr>
          <a:lstStyle/>
          <a:p>
            <a:r>
              <a:rPr lang="en-IN" sz="4000" b="1" u="sng" dirty="0"/>
              <a:t>Exploratory data analysis (EDA)</a:t>
            </a:r>
          </a:p>
        </p:txBody>
      </p:sp>
      <p:sp>
        <p:nvSpPr>
          <p:cNvPr id="3" name="Content Placeholder 2">
            <a:extLst>
              <a:ext uri="{FF2B5EF4-FFF2-40B4-BE49-F238E27FC236}">
                <a16:creationId xmlns:a16="http://schemas.microsoft.com/office/drawing/2014/main" id="{07F3FEFC-0563-E8FA-B6B7-616F9FAAE49D}"/>
              </a:ext>
            </a:extLst>
          </p:cNvPr>
          <p:cNvSpPr>
            <a:spLocks noGrp="1"/>
          </p:cNvSpPr>
          <p:nvPr>
            <p:ph idx="1"/>
          </p:nvPr>
        </p:nvSpPr>
        <p:spPr>
          <a:xfrm>
            <a:off x="736066" y="1618938"/>
            <a:ext cx="10698850" cy="4864898"/>
          </a:xfrm>
        </p:spPr>
        <p:txBody>
          <a:bodyPr>
            <a:normAutofit lnSpcReduction="10000"/>
          </a:bodyPr>
          <a:lstStyle/>
          <a:p>
            <a:pPr>
              <a:buFont typeface="Wingdings" panose="05000000000000000000" pitchFamily="2" charset="2"/>
              <a:buChar char="Ø"/>
            </a:pPr>
            <a:r>
              <a:rPr lang="en-IN" dirty="0"/>
              <a:t>The healthcare providers dataset is analysed thoroughly, all its features are observed and checked for its usefulness and importance in anomaly detection.</a:t>
            </a:r>
          </a:p>
          <a:p>
            <a:pPr>
              <a:buFont typeface="Wingdings" panose="05000000000000000000" pitchFamily="2" charset="2"/>
              <a:buChar char="Ø"/>
            </a:pPr>
            <a:r>
              <a:rPr lang="en-IN" dirty="0"/>
              <a:t>Pre-processing steps are followed such as: Handling missing values, Dropping unnecessary columns, Checking duplicates, and Filling null values with mode.</a:t>
            </a:r>
          </a:p>
          <a:p>
            <a:pPr>
              <a:buFont typeface="Wingdings" panose="05000000000000000000" pitchFamily="2" charset="2"/>
              <a:buChar char="Ø"/>
            </a:pPr>
            <a:r>
              <a:rPr lang="en-IN" dirty="0"/>
              <a:t>Data Cleaning is done by converting the object columns which are supposed to be numeric, removing any comma separators, and removing periods(.) from “Credentials of the Provider” column.</a:t>
            </a:r>
          </a:p>
          <a:p>
            <a:pPr>
              <a:buFont typeface="Wingdings" panose="05000000000000000000" pitchFamily="2" charset="2"/>
              <a:buChar char="Ø"/>
            </a:pPr>
            <a:r>
              <a:rPr lang="en-IN" dirty="0"/>
              <a:t>Data Visualization using various scatter plots (Univariate and Bivariate Analysis).</a:t>
            </a:r>
          </a:p>
          <a:p>
            <a:pPr>
              <a:buFont typeface="Wingdings" panose="05000000000000000000" pitchFamily="2" charset="2"/>
              <a:buChar char="Ø"/>
            </a:pPr>
            <a:r>
              <a:rPr lang="en-IN" dirty="0"/>
              <a:t>Normalization, Standardization, and Encoding.</a:t>
            </a:r>
          </a:p>
          <a:p>
            <a:pPr>
              <a:buFont typeface="Wingdings" panose="05000000000000000000" pitchFamily="2" charset="2"/>
              <a:buChar char="Ø"/>
            </a:pPr>
            <a:r>
              <a:rPr lang="en-IN" dirty="0"/>
              <a:t>Dimensionality Reduction using Principal Component Analysis (PCA).</a:t>
            </a:r>
          </a:p>
          <a:p>
            <a:pPr>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81031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3789874" y="0"/>
            <a:ext cx="4612250" cy="1062798"/>
          </a:xfrm>
        </p:spPr>
        <p:txBody>
          <a:bodyPr>
            <a:normAutofit/>
          </a:bodyPr>
          <a:lstStyle/>
          <a:p>
            <a:r>
              <a:rPr lang="en-IN" sz="4000" b="1" u="sng" dirty="0"/>
              <a:t>EDA Visualisation</a:t>
            </a:r>
          </a:p>
        </p:txBody>
      </p:sp>
      <p:pic>
        <p:nvPicPr>
          <p:cNvPr id="21" name="Picture 20">
            <a:extLst>
              <a:ext uri="{FF2B5EF4-FFF2-40B4-BE49-F238E27FC236}">
                <a16:creationId xmlns:a16="http://schemas.microsoft.com/office/drawing/2014/main" id="{BE2E3FE3-93AE-2CB6-FAA8-67E9179895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722" y="818676"/>
            <a:ext cx="10188553" cy="27733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a:extLst>
              <a:ext uri="{FF2B5EF4-FFF2-40B4-BE49-F238E27FC236}">
                <a16:creationId xmlns:a16="http://schemas.microsoft.com/office/drawing/2014/main" id="{999F81C9-A827-4899-4F4C-BC022E668D87}"/>
              </a:ext>
            </a:extLst>
          </p:cNvPr>
          <p:cNvPicPr>
            <a:picLocks noChangeAspect="1"/>
          </p:cNvPicPr>
          <p:nvPr/>
        </p:nvPicPr>
        <p:blipFill>
          <a:blip r:embed="rId4">
            <a:extLst>
              <a:ext uri="{28A0092B-C50C-407E-A947-70E740481C1C}">
                <a14:useLocalDpi xmlns:a14="http://schemas.microsoft.com/office/drawing/2010/main" val="0"/>
              </a:ext>
            </a:extLst>
          </a:blip>
          <a:srcRect t="134" b="134"/>
          <a:stretch/>
        </p:blipFill>
        <p:spPr>
          <a:xfrm>
            <a:off x="1001721" y="3731275"/>
            <a:ext cx="10188553" cy="30644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3028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685-DF8B-859D-99B5-370820975817}"/>
              </a:ext>
            </a:extLst>
          </p:cNvPr>
          <p:cNvSpPr>
            <a:spLocks noGrp="1"/>
          </p:cNvSpPr>
          <p:nvPr>
            <p:ph type="title"/>
          </p:nvPr>
        </p:nvSpPr>
        <p:spPr>
          <a:xfrm>
            <a:off x="2886786" y="0"/>
            <a:ext cx="6418428" cy="944380"/>
          </a:xfrm>
        </p:spPr>
        <p:txBody>
          <a:bodyPr>
            <a:normAutofit fontScale="90000"/>
          </a:bodyPr>
          <a:lstStyle/>
          <a:p>
            <a:r>
              <a:rPr lang="en-IN" sz="4000" b="1" u="sng" dirty="0"/>
              <a:t>EDA Visualisation (CONTD.)</a:t>
            </a:r>
          </a:p>
        </p:txBody>
      </p:sp>
      <p:pic>
        <p:nvPicPr>
          <p:cNvPr id="4" name="Picture 3">
            <a:extLst>
              <a:ext uri="{FF2B5EF4-FFF2-40B4-BE49-F238E27FC236}">
                <a16:creationId xmlns:a16="http://schemas.microsoft.com/office/drawing/2014/main" id="{76768ECA-190D-7617-8006-000401D1858A}"/>
              </a:ext>
            </a:extLst>
          </p:cNvPr>
          <p:cNvPicPr>
            <a:picLocks noChangeAspect="1"/>
          </p:cNvPicPr>
          <p:nvPr/>
        </p:nvPicPr>
        <p:blipFill>
          <a:blip r:embed="rId3"/>
          <a:stretch>
            <a:fillRect/>
          </a:stretch>
        </p:blipFill>
        <p:spPr>
          <a:xfrm>
            <a:off x="503498" y="944378"/>
            <a:ext cx="5405688" cy="5653065"/>
          </a:xfrm>
          <a:prstGeom prst="rect">
            <a:avLst/>
          </a:prstGeom>
        </p:spPr>
      </p:pic>
      <p:pic>
        <p:nvPicPr>
          <p:cNvPr id="6" name="Picture 5">
            <a:extLst>
              <a:ext uri="{FF2B5EF4-FFF2-40B4-BE49-F238E27FC236}">
                <a16:creationId xmlns:a16="http://schemas.microsoft.com/office/drawing/2014/main" id="{4CEB0045-BDE2-915C-F50D-3AC61974DD9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82816" y="944378"/>
            <a:ext cx="5405688" cy="5653064"/>
          </a:xfrm>
          <a:prstGeom prst="rect">
            <a:avLst/>
          </a:prstGeom>
        </p:spPr>
      </p:pic>
    </p:spTree>
    <p:extLst>
      <p:ext uri="{BB962C8B-B14F-4D97-AF65-F5344CB8AC3E}">
        <p14:creationId xmlns:p14="http://schemas.microsoft.com/office/powerpoint/2010/main" val="187946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3EE0A3-B313-B69A-A838-5F43ED1C358F}"/>
              </a:ext>
            </a:extLst>
          </p:cNvPr>
          <p:cNvSpPr txBox="1">
            <a:spLocks/>
          </p:cNvSpPr>
          <p:nvPr/>
        </p:nvSpPr>
        <p:spPr>
          <a:xfrm>
            <a:off x="3626166" y="235491"/>
            <a:ext cx="4939668" cy="944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4000" b="1" u="sng" dirty="0"/>
              <a:t>PCA Visualisation</a:t>
            </a:r>
          </a:p>
        </p:txBody>
      </p:sp>
      <p:pic>
        <p:nvPicPr>
          <p:cNvPr id="7" name="Picture 6">
            <a:extLst>
              <a:ext uri="{FF2B5EF4-FFF2-40B4-BE49-F238E27FC236}">
                <a16:creationId xmlns:a16="http://schemas.microsoft.com/office/drawing/2014/main" id="{27FCE085-4558-53B2-97AC-E216EEE7A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62" y="1291905"/>
            <a:ext cx="5597047" cy="43862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10C98471-6E90-3F3D-C688-E7EB7C5A8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692" y="1291905"/>
            <a:ext cx="5572991" cy="43862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2701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8943-4391-B158-C0D3-AB43DB7D1E51}"/>
              </a:ext>
            </a:extLst>
          </p:cNvPr>
          <p:cNvSpPr>
            <a:spLocks noGrp="1"/>
          </p:cNvSpPr>
          <p:nvPr>
            <p:ph type="title"/>
          </p:nvPr>
        </p:nvSpPr>
        <p:spPr>
          <a:xfrm>
            <a:off x="1141413" y="618518"/>
            <a:ext cx="5859155" cy="1367598"/>
          </a:xfrm>
        </p:spPr>
        <p:txBody>
          <a:bodyPr/>
          <a:lstStyle/>
          <a:p>
            <a:r>
              <a:rPr lang="en-IN" b="1" u="sng" dirty="0"/>
              <a:t>Clustering Algorithms</a:t>
            </a:r>
          </a:p>
        </p:txBody>
      </p:sp>
      <p:sp>
        <p:nvSpPr>
          <p:cNvPr id="3" name="Content Placeholder 2">
            <a:extLst>
              <a:ext uri="{FF2B5EF4-FFF2-40B4-BE49-F238E27FC236}">
                <a16:creationId xmlns:a16="http://schemas.microsoft.com/office/drawing/2014/main" id="{117AA98B-FB10-F7C6-843D-D7A551393D1C}"/>
              </a:ext>
            </a:extLst>
          </p:cNvPr>
          <p:cNvSpPr>
            <a:spLocks noGrp="1"/>
          </p:cNvSpPr>
          <p:nvPr>
            <p:ph idx="1"/>
          </p:nvPr>
        </p:nvSpPr>
        <p:spPr>
          <a:xfrm>
            <a:off x="1141412" y="2249487"/>
            <a:ext cx="5229891" cy="1870229"/>
          </a:xfrm>
        </p:spPr>
        <p:txBody>
          <a:bodyPr>
            <a:normAutofit/>
          </a:bodyPr>
          <a:lstStyle/>
          <a:p>
            <a:r>
              <a:rPr lang="en-IN" sz="3000" dirty="0"/>
              <a:t>K-means Clustering</a:t>
            </a:r>
          </a:p>
          <a:p>
            <a:r>
              <a:rPr lang="en-IN" sz="3000" dirty="0"/>
              <a:t>DBSCAN Clustering</a:t>
            </a:r>
          </a:p>
        </p:txBody>
      </p:sp>
    </p:spTree>
    <p:extLst>
      <p:ext uri="{BB962C8B-B14F-4D97-AF65-F5344CB8AC3E}">
        <p14:creationId xmlns:p14="http://schemas.microsoft.com/office/powerpoint/2010/main" val="1382392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530</TotalTime>
  <Words>671</Words>
  <Application>Microsoft Office PowerPoint</Application>
  <PresentationFormat>Widescreen</PresentationFormat>
  <Paragraphs>86</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Tw Cen MT</vt:lpstr>
      <vt:lpstr>Wingdings</vt:lpstr>
      <vt:lpstr>Circuit</vt:lpstr>
      <vt:lpstr>Anomaly detection using unsupervised machine learning</vt:lpstr>
      <vt:lpstr>Problem statement</vt:lpstr>
      <vt:lpstr>Healthcare Providers healthcare providers data(Kaggle.com)</vt:lpstr>
      <vt:lpstr>Dataset analysis</vt:lpstr>
      <vt:lpstr>Exploratory data analysis (EDA)</vt:lpstr>
      <vt:lpstr>EDA Visualisation</vt:lpstr>
      <vt:lpstr>EDA Visualisation (CONTD.)</vt:lpstr>
      <vt:lpstr>PowerPoint Presentation</vt:lpstr>
      <vt:lpstr>Clustering Algorithms</vt:lpstr>
      <vt:lpstr>K-means Clustering</vt:lpstr>
      <vt:lpstr>DBSCAN Clustering</vt:lpstr>
      <vt:lpstr>Clustering Comparison</vt:lpstr>
      <vt:lpstr>Machine learning Algorithms</vt:lpstr>
      <vt:lpstr>ML Algorithm (Isolation forest)</vt:lpstr>
      <vt:lpstr>ML Algorithm (Elliptic envelope)</vt:lpstr>
      <vt:lpstr>ML Algorithm (one class svm)</vt:lpstr>
      <vt:lpstr>ML Algorithm (one class svm) (contd.)</vt:lpstr>
      <vt:lpstr>Shap analysis(isolation forest)</vt:lpstr>
      <vt:lpstr>Auto encoders</vt:lpstr>
      <vt:lpstr>Auto encoders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using machine learning Techniques</dc:title>
  <dc:creator>Shivam Gupta</dc:creator>
  <cp:lastModifiedBy>Shivam Gupta</cp:lastModifiedBy>
  <cp:revision>12</cp:revision>
  <dcterms:created xsi:type="dcterms:W3CDTF">2024-05-30T11:18:11Z</dcterms:created>
  <dcterms:modified xsi:type="dcterms:W3CDTF">2024-07-18T13:08:08Z</dcterms:modified>
</cp:coreProperties>
</file>