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c4a64b526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c4a64b52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838f5974a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838f597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c4a64b526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c4a64b52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c4a64b52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c4a64b52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838f5974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838f597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38f5974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38f597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38f5974a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838f597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c4a64b526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c4a64b52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c4a64b52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c4a64b5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4a64b526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4a64b52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4a64b52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c4a64b52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4a64b526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c4a64b5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4a64b526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4a64b52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2550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Anomaly Detection in Healthcare Provider Data</a:t>
            </a:r>
            <a:endParaRPr/>
          </a:p>
        </p:txBody>
      </p:sp>
      <p:sp>
        <p:nvSpPr>
          <p:cNvPr id="68" name="Google Shape;68;p13"/>
          <p:cNvSpPr txBox="1"/>
          <p:nvPr>
            <p:ph idx="1" type="subTitle"/>
          </p:nvPr>
        </p:nvSpPr>
        <p:spPr>
          <a:xfrm>
            <a:off x="390525" y="6514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Final Presentation: Infosys Springboard Internship 2024</a:t>
            </a:r>
            <a:endParaRPr sz="2200"/>
          </a:p>
        </p:txBody>
      </p:sp>
      <p:sp>
        <p:nvSpPr>
          <p:cNvPr id="69" name="Google Shape;69;p13"/>
          <p:cNvSpPr txBox="1"/>
          <p:nvPr>
            <p:ph idx="1" type="subTitle"/>
          </p:nvPr>
        </p:nvSpPr>
        <p:spPr>
          <a:xfrm>
            <a:off x="522900" y="36858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Submitted by:</a:t>
            </a:r>
            <a:endParaRPr sz="2200"/>
          </a:p>
          <a:p>
            <a:pPr indent="0" lvl="0" marL="0" rtl="0" algn="l">
              <a:spcBef>
                <a:spcPts val="0"/>
              </a:spcBef>
              <a:spcAft>
                <a:spcPts val="0"/>
              </a:spcAft>
              <a:buNone/>
            </a:pPr>
            <a:r>
              <a:rPr lang="en" sz="2200"/>
              <a:t>Rudrani Ghosh</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31525" y="407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Algorithm Results</a:t>
            </a:r>
            <a:endParaRPr/>
          </a:p>
        </p:txBody>
      </p:sp>
      <p:pic>
        <p:nvPicPr>
          <p:cNvPr id="129" name="Google Shape;129;p22"/>
          <p:cNvPicPr preferRelativeResize="0"/>
          <p:nvPr/>
        </p:nvPicPr>
        <p:blipFill>
          <a:blip r:embed="rId3">
            <a:alphaModFix/>
          </a:blip>
          <a:stretch>
            <a:fillRect/>
          </a:stretch>
        </p:blipFill>
        <p:spPr>
          <a:xfrm>
            <a:off x="42100" y="1318801"/>
            <a:ext cx="3000000" cy="2616475"/>
          </a:xfrm>
          <a:prstGeom prst="rect">
            <a:avLst/>
          </a:prstGeom>
          <a:noFill/>
          <a:ln>
            <a:noFill/>
          </a:ln>
        </p:spPr>
      </p:pic>
      <p:sp>
        <p:nvSpPr>
          <p:cNvPr id="130" name="Google Shape;130;p22"/>
          <p:cNvSpPr txBox="1"/>
          <p:nvPr/>
        </p:nvSpPr>
        <p:spPr>
          <a:xfrm>
            <a:off x="42100" y="4025250"/>
            <a:ext cx="30000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000">
                <a:highlight>
                  <a:srgbClr val="FFFFFF"/>
                </a:highlight>
              </a:rPr>
              <a:t>Using contamination as 0.005 and random_state as 0, the Isolation Forest model detected 500 anomalies</a:t>
            </a:r>
            <a:endParaRPr b="1" sz="1000">
              <a:highlight>
                <a:srgbClr val="FFFFFF"/>
              </a:highlight>
            </a:endParaRPr>
          </a:p>
        </p:txBody>
      </p:sp>
      <p:pic>
        <p:nvPicPr>
          <p:cNvPr id="131" name="Google Shape;131;p22"/>
          <p:cNvPicPr preferRelativeResize="0"/>
          <p:nvPr/>
        </p:nvPicPr>
        <p:blipFill>
          <a:blip r:embed="rId4">
            <a:alphaModFix/>
          </a:blip>
          <a:stretch>
            <a:fillRect/>
          </a:stretch>
        </p:blipFill>
        <p:spPr>
          <a:xfrm>
            <a:off x="3109725" y="1318800"/>
            <a:ext cx="3016051" cy="2616475"/>
          </a:xfrm>
          <a:prstGeom prst="rect">
            <a:avLst/>
          </a:prstGeom>
          <a:noFill/>
          <a:ln>
            <a:noFill/>
          </a:ln>
        </p:spPr>
      </p:pic>
      <p:sp>
        <p:nvSpPr>
          <p:cNvPr id="132" name="Google Shape;132;p22"/>
          <p:cNvSpPr txBox="1"/>
          <p:nvPr/>
        </p:nvSpPr>
        <p:spPr>
          <a:xfrm>
            <a:off x="3275675" y="4025250"/>
            <a:ext cx="2837400" cy="921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1400"/>
              </a:spcBef>
              <a:spcAft>
                <a:spcPts val="0"/>
              </a:spcAft>
              <a:buNone/>
            </a:pPr>
            <a:r>
              <a:rPr b="1" lang="en" sz="1000">
                <a:highlight>
                  <a:srgbClr val="FFFFFF"/>
                </a:highlight>
              </a:rPr>
              <a:t>Using contamination as 0.007 and random_state as 42, the Elliptic Envelope model detected 700 anomalies</a:t>
            </a:r>
            <a:endParaRPr b="1" sz="1000">
              <a:highlight>
                <a:srgbClr val="FFFFFF"/>
              </a:highlight>
            </a:endParaRPr>
          </a:p>
          <a:p>
            <a:pPr indent="0" lvl="0" marL="0" marR="190500" rtl="0" algn="l">
              <a:lnSpc>
                <a:spcPct val="115000"/>
              </a:lnSpc>
              <a:spcBef>
                <a:spcPts val="400"/>
              </a:spcBef>
              <a:spcAft>
                <a:spcPts val="0"/>
              </a:spcAft>
              <a:buNone/>
            </a:pPr>
            <a:r>
              <a:t/>
            </a:r>
            <a:endParaRPr sz="1000">
              <a:highlight>
                <a:srgbClr val="FFFFFF"/>
              </a:highlight>
            </a:endParaRPr>
          </a:p>
        </p:txBody>
      </p:sp>
      <p:pic>
        <p:nvPicPr>
          <p:cNvPr id="133" name="Google Shape;133;p22"/>
          <p:cNvPicPr preferRelativeResize="0"/>
          <p:nvPr/>
        </p:nvPicPr>
        <p:blipFill>
          <a:blip r:embed="rId5">
            <a:alphaModFix/>
          </a:blip>
          <a:stretch>
            <a:fillRect/>
          </a:stretch>
        </p:blipFill>
        <p:spPr>
          <a:xfrm>
            <a:off x="6193400" y="1318812"/>
            <a:ext cx="2890450" cy="2527738"/>
          </a:xfrm>
          <a:prstGeom prst="rect">
            <a:avLst/>
          </a:prstGeom>
          <a:noFill/>
          <a:ln>
            <a:noFill/>
          </a:ln>
        </p:spPr>
      </p:pic>
      <p:sp>
        <p:nvSpPr>
          <p:cNvPr id="134" name="Google Shape;134;p22"/>
          <p:cNvSpPr txBox="1"/>
          <p:nvPr/>
        </p:nvSpPr>
        <p:spPr>
          <a:xfrm>
            <a:off x="6246450" y="3989800"/>
            <a:ext cx="2837400" cy="921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1400"/>
              </a:spcBef>
              <a:spcAft>
                <a:spcPts val="0"/>
              </a:spcAft>
              <a:buNone/>
            </a:pPr>
            <a:r>
              <a:rPr b="1" lang="en" sz="1000">
                <a:highlight>
                  <a:srgbClr val="FFFFFF"/>
                </a:highlight>
              </a:rPr>
              <a:t>Using One-Class SVM model and setting gamma as 'auto' and nu as 0.01, 1012 anomalies have been detected</a:t>
            </a:r>
            <a:endParaRPr b="1" sz="1000">
              <a:highlight>
                <a:srgbClr val="FFFFFF"/>
              </a:highlight>
            </a:endParaRPr>
          </a:p>
          <a:p>
            <a:pPr indent="0" lvl="0" marL="0" marR="190500" rtl="0" algn="l">
              <a:lnSpc>
                <a:spcPct val="115000"/>
              </a:lnSpc>
              <a:spcBef>
                <a:spcPts val="400"/>
              </a:spcBef>
              <a:spcAft>
                <a:spcPts val="0"/>
              </a:spcAft>
              <a:buNone/>
            </a:pPr>
            <a:r>
              <a:t/>
            </a:r>
            <a:endParaRPr sz="10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31525" y="407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Algorithm Results using same columns</a:t>
            </a:r>
            <a:endParaRPr/>
          </a:p>
        </p:txBody>
      </p:sp>
      <p:pic>
        <p:nvPicPr>
          <p:cNvPr id="140" name="Google Shape;140;p23"/>
          <p:cNvPicPr preferRelativeResize="0"/>
          <p:nvPr/>
        </p:nvPicPr>
        <p:blipFill>
          <a:blip r:embed="rId3">
            <a:alphaModFix/>
          </a:blip>
          <a:stretch>
            <a:fillRect/>
          </a:stretch>
        </p:blipFill>
        <p:spPr>
          <a:xfrm>
            <a:off x="42100" y="1318800"/>
            <a:ext cx="2902351" cy="2531308"/>
          </a:xfrm>
          <a:prstGeom prst="rect">
            <a:avLst/>
          </a:prstGeom>
          <a:noFill/>
          <a:ln>
            <a:noFill/>
          </a:ln>
        </p:spPr>
      </p:pic>
      <p:sp>
        <p:nvSpPr>
          <p:cNvPr id="141" name="Google Shape;141;p23"/>
          <p:cNvSpPr txBox="1"/>
          <p:nvPr/>
        </p:nvSpPr>
        <p:spPr>
          <a:xfrm>
            <a:off x="42100" y="4025250"/>
            <a:ext cx="30000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000">
                <a:highlight>
                  <a:srgbClr val="FFFFFF"/>
                </a:highlight>
              </a:rPr>
              <a:t>Using contamination as 0.005 and random_state as 0, the Isolation Forest model detected 500 anomalies</a:t>
            </a:r>
            <a:endParaRPr b="1" sz="1000">
              <a:highlight>
                <a:srgbClr val="FFFFFF"/>
              </a:highlight>
            </a:endParaRPr>
          </a:p>
        </p:txBody>
      </p:sp>
      <p:sp>
        <p:nvSpPr>
          <p:cNvPr id="142" name="Google Shape;142;p23"/>
          <p:cNvSpPr txBox="1"/>
          <p:nvPr/>
        </p:nvSpPr>
        <p:spPr>
          <a:xfrm>
            <a:off x="3275675" y="4025250"/>
            <a:ext cx="2837400" cy="921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1400"/>
              </a:spcBef>
              <a:spcAft>
                <a:spcPts val="0"/>
              </a:spcAft>
              <a:buNone/>
            </a:pPr>
            <a:r>
              <a:rPr b="1" lang="en" sz="1000">
                <a:highlight>
                  <a:srgbClr val="FFFFFF"/>
                </a:highlight>
              </a:rPr>
              <a:t>Using contamination as 0.007 and random_state as 42, the Elliptic Envelope model detected 700 anomalies</a:t>
            </a:r>
            <a:endParaRPr b="1" sz="1000">
              <a:highlight>
                <a:srgbClr val="FFFFFF"/>
              </a:highlight>
            </a:endParaRPr>
          </a:p>
          <a:p>
            <a:pPr indent="0" lvl="0" marL="0" marR="190500" rtl="0" algn="l">
              <a:lnSpc>
                <a:spcPct val="115000"/>
              </a:lnSpc>
              <a:spcBef>
                <a:spcPts val="400"/>
              </a:spcBef>
              <a:spcAft>
                <a:spcPts val="0"/>
              </a:spcAft>
              <a:buNone/>
            </a:pPr>
            <a:r>
              <a:t/>
            </a:r>
            <a:endParaRPr sz="1000">
              <a:highlight>
                <a:srgbClr val="FFFFFF"/>
              </a:highlight>
            </a:endParaRPr>
          </a:p>
        </p:txBody>
      </p:sp>
      <p:sp>
        <p:nvSpPr>
          <p:cNvPr id="143" name="Google Shape;143;p23"/>
          <p:cNvSpPr txBox="1"/>
          <p:nvPr/>
        </p:nvSpPr>
        <p:spPr>
          <a:xfrm>
            <a:off x="6246450" y="3989800"/>
            <a:ext cx="2837400" cy="921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1400"/>
              </a:spcBef>
              <a:spcAft>
                <a:spcPts val="0"/>
              </a:spcAft>
              <a:buNone/>
            </a:pPr>
            <a:r>
              <a:rPr b="1" lang="en" sz="1000">
                <a:highlight>
                  <a:srgbClr val="FFFFFF"/>
                </a:highlight>
              </a:rPr>
              <a:t>Using One-Class SVM model and setting gamma as 'auto' and nu as 0.01, 1012 anomalies have been detected</a:t>
            </a:r>
            <a:endParaRPr b="1" sz="1000">
              <a:highlight>
                <a:srgbClr val="FFFFFF"/>
              </a:highlight>
            </a:endParaRPr>
          </a:p>
          <a:p>
            <a:pPr indent="0" lvl="0" marL="0" marR="190500" rtl="0" algn="l">
              <a:lnSpc>
                <a:spcPct val="115000"/>
              </a:lnSpc>
              <a:spcBef>
                <a:spcPts val="400"/>
              </a:spcBef>
              <a:spcAft>
                <a:spcPts val="0"/>
              </a:spcAft>
              <a:buNone/>
            </a:pPr>
            <a:r>
              <a:t/>
            </a:r>
            <a:endParaRPr sz="1000">
              <a:highlight>
                <a:srgbClr val="FFFFFF"/>
              </a:highlight>
            </a:endParaRPr>
          </a:p>
        </p:txBody>
      </p:sp>
      <p:pic>
        <p:nvPicPr>
          <p:cNvPr id="144" name="Google Shape;144;p23"/>
          <p:cNvPicPr preferRelativeResize="0"/>
          <p:nvPr/>
        </p:nvPicPr>
        <p:blipFill>
          <a:blip r:embed="rId4">
            <a:alphaModFix/>
          </a:blip>
          <a:stretch>
            <a:fillRect/>
          </a:stretch>
        </p:blipFill>
        <p:spPr>
          <a:xfrm>
            <a:off x="6113075" y="1327950"/>
            <a:ext cx="2970776" cy="2405172"/>
          </a:xfrm>
          <a:prstGeom prst="rect">
            <a:avLst/>
          </a:prstGeom>
          <a:noFill/>
          <a:ln>
            <a:noFill/>
          </a:ln>
        </p:spPr>
      </p:pic>
      <p:pic>
        <p:nvPicPr>
          <p:cNvPr id="145" name="Google Shape;145;p23"/>
          <p:cNvPicPr preferRelativeResize="0"/>
          <p:nvPr/>
        </p:nvPicPr>
        <p:blipFill rotWithShape="1">
          <a:blip r:embed="rId5">
            <a:alphaModFix/>
          </a:blip>
          <a:srcRect b="-3863" l="0" r="-1471" t="0"/>
          <a:stretch/>
        </p:blipFill>
        <p:spPr>
          <a:xfrm>
            <a:off x="2991400" y="1318800"/>
            <a:ext cx="3000000" cy="24860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61600" y="4279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SHAP ANALYSIS OF Isolation Forest Model</a:t>
            </a:r>
            <a:endParaRPr/>
          </a:p>
        </p:txBody>
      </p:sp>
      <p:pic>
        <p:nvPicPr>
          <p:cNvPr id="151" name="Google Shape;151;p24"/>
          <p:cNvPicPr preferRelativeResize="0"/>
          <p:nvPr/>
        </p:nvPicPr>
        <p:blipFill>
          <a:blip r:embed="rId3">
            <a:alphaModFix/>
          </a:blip>
          <a:stretch>
            <a:fillRect/>
          </a:stretch>
        </p:blipFill>
        <p:spPr>
          <a:xfrm>
            <a:off x="102275" y="1337975"/>
            <a:ext cx="5081325" cy="3579175"/>
          </a:xfrm>
          <a:prstGeom prst="rect">
            <a:avLst/>
          </a:prstGeom>
          <a:noFill/>
          <a:ln>
            <a:noFill/>
          </a:ln>
        </p:spPr>
      </p:pic>
      <p:sp>
        <p:nvSpPr>
          <p:cNvPr id="152" name="Google Shape;152;p24"/>
          <p:cNvSpPr txBox="1"/>
          <p:nvPr/>
        </p:nvSpPr>
        <p:spPr>
          <a:xfrm>
            <a:off x="5715000" y="1935075"/>
            <a:ext cx="3000000" cy="230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highlight>
                  <a:srgbClr val="FFFFFF"/>
                </a:highlight>
              </a:rPr>
              <a:t>INTERPRETATION</a:t>
            </a:r>
            <a:endParaRPr b="1" sz="1300">
              <a:highlight>
                <a:srgbClr val="FFFFFF"/>
              </a:highlight>
            </a:endParaRPr>
          </a:p>
          <a:p>
            <a:pPr indent="0" lvl="0" marL="0" rtl="0" algn="l">
              <a:lnSpc>
                <a:spcPct val="115000"/>
              </a:lnSpc>
              <a:spcBef>
                <a:spcPts val="400"/>
              </a:spcBef>
              <a:spcAft>
                <a:spcPts val="0"/>
              </a:spcAft>
              <a:buNone/>
            </a:pPr>
            <a:r>
              <a:rPr lang="en" sz="1050">
                <a:highlight>
                  <a:srgbClr val="FFFFFF"/>
                </a:highlight>
              </a:rPr>
              <a:t>- The following columns tend to negatively affect the output:'Number of Services',</a:t>
            </a:r>
            <a:endParaRPr sz="1050">
              <a:highlight>
                <a:srgbClr val="FFFFFF"/>
              </a:highlight>
            </a:endParaRPr>
          </a:p>
          <a:p>
            <a:pPr indent="0" lvl="0" marL="0" rtl="0" algn="l">
              <a:spcBef>
                <a:spcPts val="0"/>
              </a:spcBef>
              <a:spcAft>
                <a:spcPts val="0"/>
              </a:spcAft>
              <a:buNone/>
            </a:pPr>
            <a:r>
              <a:rPr lang="en" sz="1050">
                <a:highlight>
                  <a:srgbClr val="FFFFFF"/>
                </a:highlight>
              </a:rPr>
              <a:t>'Number of Medicare Beneficiaries',</a:t>
            </a:r>
            <a:endParaRPr sz="1050">
              <a:highlight>
                <a:srgbClr val="FFFFFF"/>
              </a:highlight>
            </a:endParaRPr>
          </a:p>
          <a:p>
            <a:pPr indent="0" lvl="0" marL="0" rtl="0" algn="l">
              <a:spcBef>
                <a:spcPts val="0"/>
              </a:spcBef>
              <a:spcAft>
                <a:spcPts val="0"/>
              </a:spcAft>
              <a:buNone/>
            </a:pPr>
            <a:r>
              <a:rPr lang="en" sz="1050">
                <a:highlight>
                  <a:srgbClr val="FFFFFF"/>
                </a:highlight>
              </a:rPr>
              <a:t>'Number of Distinct Medicare Beneficiary/Per Day Services',</a:t>
            </a:r>
            <a:endParaRPr sz="1050">
              <a:highlight>
                <a:srgbClr val="FFFFFF"/>
              </a:highlight>
            </a:endParaRPr>
          </a:p>
          <a:p>
            <a:pPr indent="0" lvl="0" marL="0" rtl="0" algn="l">
              <a:spcBef>
                <a:spcPts val="0"/>
              </a:spcBef>
              <a:spcAft>
                <a:spcPts val="0"/>
              </a:spcAft>
              <a:buNone/>
            </a:pPr>
            <a:r>
              <a:rPr lang="en" sz="1050">
                <a:highlight>
                  <a:srgbClr val="FFFFFF"/>
                </a:highlight>
              </a:rPr>
              <a:t>'Average Medicare Allowed Amount',</a:t>
            </a:r>
            <a:endParaRPr sz="1050">
              <a:highlight>
                <a:srgbClr val="FFFFFF"/>
              </a:highlight>
            </a:endParaRPr>
          </a:p>
          <a:p>
            <a:pPr indent="0" lvl="0" marL="0" rtl="0" algn="l">
              <a:spcBef>
                <a:spcPts val="0"/>
              </a:spcBef>
              <a:spcAft>
                <a:spcPts val="0"/>
              </a:spcAft>
              <a:buNone/>
            </a:pPr>
            <a:r>
              <a:rPr lang="en" sz="1050">
                <a:highlight>
                  <a:srgbClr val="FFFFFF"/>
                </a:highlight>
              </a:rPr>
              <a:t>'Average Medicare Payment Amount',</a:t>
            </a:r>
            <a:endParaRPr sz="1050">
              <a:highlight>
                <a:srgbClr val="FFFFFF"/>
              </a:highlight>
            </a:endParaRPr>
          </a:p>
          <a:p>
            <a:pPr indent="0" lvl="0" marL="0" rtl="0" algn="l">
              <a:spcBef>
                <a:spcPts val="0"/>
              </a:spcBef>
              <a:spcAft>
                <a:spcPts val="0"/>
              </a:spcAft>
              <a:buNone/>
            </a:pPr>
            <a:r>
              <a:rPr lang="en" sz="1050">
                <a:highlight>
                  <a:srgbClr val="FFFFFF"/>
                </a:highlight>
              </a:rPr>
              <a:t>'Average Medicare Standardized Amount',</a:t>
            </a:r>
            <a:endParaRPr sz="1050">
              <a:highlight>
                <a:srgbClr val="FFFFFF"/>
              </a:highlight>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050">
                <a:highlight>
                  <a:srgbClr val="FFFFFF"/>
                </a:highlight>
              </a:rPr>
              <a:t>- this shows the tendency of fraud increases with higher values in such columns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0950" y="3176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Results</a:t>
            </a:r>
            <a:endParaRPr/>
          </a:p>
        </p:txBody>
      </p:sp>
      <p:pic>
        <p:nvPicPr>
          <p:cNvPr id="158" name="Google Shape;158;p25"/>
          <p:cNvPicPr preferRelativeResize="0"/>
          <p:nvPr/>
        </p:nvPicPr>
        <p:blipFill>
          <a:blip r:embed="rId3">
            <a:alphaModFix/>
          </a:blip>
          <a:stretch>
            <a:fillRect/>
          </a:stretch>
        </p:blipFill>
        <p:spPr>
          <a:xfrm>
            <a:off x="242625" y="1189100"/>
            <a:ext cx="2905829" cy="1191125"/>
          </a:xfrm>
          <a:prstGeom prst="rect">
            <a:avLst/>
          </a:prstGeom>
          <a:noFill/>
          <a:ln>
            <a:noFill/>
          </a:ln>
        </p:spPr>
      </p:pic>
      <p:pic>
        <p:nvPicPr>
          <p:cNvPr id="159" name="Google Shape;159;p25"/>
          <p:cNvPicPr preferRelativeResize="0"/>
          <p:nvPr/>
        </p:nvPicPr>
        <p:blipFill>
          <a:blip r:embed="rId4">
            <a:alphaModFix/>
          </a:blip>
          <a:stretch>
            <a:fillRect/>
          </a:stretch>
        </p:blipFill>
        <p:spPr>
          <a:xfrm>
            <a:off x="242625" y="2426450"/>
            <a:ext cx="3529651" cy="2618975"/>
          </a:xfrm>
          <a:prstGeom prst="rect">
            <a:avLst/>
          </a:prstGeom>
          <a:noFill/>
          <a:ln>
            <a:noFill/>
          </a:ln>
        </p:spPr>
      </p:pic>
      <p:pic>
        <p:nvPicPr>
          <p:cNvPr id="160" name="Google Shape;160;p25"/>
          <p:cNvPicPr preferRelativeResize="0"/>
          <p:nvPr/>
        </p:nvPicPr>
        <p:blipFill>
          <a:blip r:embed="rId5">
            <a:alphaModFix/>
          </a:blip>
          <a:stretch>
            <a:fillRect/>
          </a:stretch>
        </p:blipFill>
        <p:spPr>
          <a:xfrm>
            <a:off x="3905875" y="1189100"/>
            <a:ext cx="5149999" cy="339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60950" y="3176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Results</a:t>
            </a:r>
            <a:endParaRPr/>
          </a:p>
        </p:txBody>
      </p:sp>
      <p:pic>
        <p:nvPicPr>
          <p:cNvPr id="166" name="Google Shape;166;p26"/>
          <p:cNvPicPr preferRelativeResize="0"/>
          <p:nvPr/>
        </p:nvPicPr>
        <p:blipFill>
          <a:blip r:embed="rId3">
            <a:alphaModFix/>
          </a:blip>
          <a:stretch>
            <a:fillRect/>
          </a:stretch>
        </p:blipFill>
        <p:spPr>
          <a:xfrm>
            <a:off x="1626525" y="1085325"/>
            <a:ext cx="5722749" cy="394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676350" y="32800"/>
            <a:ext cx="5472426" cy="5060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334725" y="176450"/>
            <a:ext cx="6164951" cy="485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60950" y="6083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Architecture</a:t>
            </a:r>
            <a:endParaRPr/>
          </a:p>
        </p:txBody>
      </p:sp>
      <p:pic>
        <p:nvPicPr>
          <p:cNvPr id="182" name="Google Shape;182;p29"/>
          <p:cNvPicPr preferRelativeResize="0"/>
          <p:nvPr/>
        </p:nvPicPr>
        <p:blipFill>
          <a:blip r:embed="rId3">
            <a:alphaModFix/>
          </a:blip>
          <a:stretch>
            <a:fillRect/>
          </a:stretch>
        </p:blipFill>
        <p:spPr>
          <a:xfrm>
            <a:off x="7668901" y="200525"/>
            <a:ext cx="1025100" cy="4521877"/>
          </a:xfrm>
          <a:prstGeom prst="rect">
            <a:avLst/>
          </a:prstGeom>
          <a:noFill/>
          <a:ln>
            <a:noFill/>
          </a:ln>
        </p:spPr>
      </p:pic>
      <p:pic>
        <p:nvPicPr>
          <p:cNvPr id="183" name="Google Shape;183;p29"/>
          <p:cNvPicPr preferRelativeResize="0"/>
          <p:nvPr/>
        </p:nvPicPr>
        <p:blipFill>
          <a:blip r:embed="rId4">
            <a:alphaModFix/>
          </a:blip>
          <a:stretch>
            <a:fillRect/>
          </a:stretch>
        </p:blipFill>
        <p:spPr>
          <a:xfrm>
            <a:off x="342900" y="1726875"/>
            <a:ext cx="4489774" cy="3063700"/>
          </a:xfrm>
          <a:prstGeom prst="rect">
            <a:avLst/>
          </a:prstGeom>
          <a:noFill/>
          <a:ln>
            <a:noFill/>
          </a:ln>
        </p:spPr>
      </p:pic>
      <p:sp>
        <p:nvSpPr>
          <p:cNvPr id="184" name="Google Shape;184;p29"/>
          <p:cNvSpPr txBox="1"/>
          <p:nvPr/>
        </p:nvSpPr>
        <p:spPr>
          <a:xfrm>
            <a:off x="5163550" y="1858375"/>
            <a:ext cx="1994700" cy="29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highlight>
                  <a:srgbClr val="FFFFFF"/>
                </a:highlight>
              </a:rPr>
              <a:t>Interpretation:</a:t>
            </a:r>
            <a:endParaRPr b="1"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 autoencoder consists of an encoding part (first four dense layers) and a decoding part (last four dense layers). The encoding layers reduce the input data to a lower-dimensional representation, while the decoding layers reconstruct the data back to its original dimensions. This structure helps the model learn an efficient representation of the input data, which can be useful for anomaly detection.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Normal and Outlier Data MSE Values</a:t>
            </a:r>
            <a:endParaRPr/>
          </a:p>
        </p:txBody>
      </p:sp>
      <p:sp>
        <p:nvSpPr>
          <p:cNvPr id="190" name="Google Shape;190;p30"/>
          <p:cNvSpPr txBox="1"/>
          <p:nvPr>
            <p:ph idx="1" type="body"/>
          </p:nvPr>
        </p:nvSpPr>
        <p:spPr>
          <a:xfrm>
            <a:off x="471900" y="2045375"/>
            <a:ext cx="3999900" cy="25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000000"/>
                </a:solidFill>
                <a:highlight>
                  <a:srgbClr val="FFFFFF"/>
                </a:highlight>
                <a:latin typeface="Arial"/>
                <a:ea typeface="Arial"/>
                <a:cs typeface="Arial"/>
                <a:sym typeface="Arial"/>
              </a:rPr>
              <a:t>Normal Data MSE:</a:t>
            </a:r>
            <a:endParaRPr b="1" sz="1150">
              <a:solidFill>
                <a:srgbClr val="000000"/>
              </a:solidFill>
              <a:highlight>
                <a:srgbClr val="FFFFFF"/>
              </a:highlight>
              <a:latin typeface="Arial"/>
              <a:ea typeface="Arial"/>
              <a:cs typeface="Arial"/>
              <a:sym typeface="Arial"/>
            </a:endParaRPr>
          </a:p>
          <a:p>
            <a:pPr indent="-301625" lvl="0" marL="457200" rtl="0" algn="l">
              <a:spcBef>
                <a:spcPts val="110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Value:</a:t>
            </a:r>
            <a:r>
              <a:rPr lang="en" sz="1150">
                <a:solidFill>
                  <a:srgbClr val="000000"/>
                </a:solidFill>
                <a:highlight>
                  <a:srgbClr val="FFFFFF"/>
                </a:highlight>
                <a:latin typeface="Arial"/>
                <a:ea typeface="Arial"/>
                <a:cs typeface="Arial"/>
                <a:sym typeface="Arial"/>
              </a:rPr>
              <a:t> 0.464</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Interpretation:</a:t>
            </a:r>
            <a:r>
              <a:rPr lang="en" sz="1150">
                <a:solidFill>
                  <a:srgbClr val="000000"/>
                </a:solidFill>
                <a:highlight>
                  <a:srgbClr val="FFFFFF"/>
                </a:highlight>
                <a:latin typeface="Arial"/>
                <a:ea typeface="Arial"/>
                <a:cs typeface="Arial"/>
                <a:sym typeface="Arial"/>
              </a:rPr>
              <a:t> The MSE for normal data is 0.464. This indicates a low average reconstruction error for the data points that are not considered anomalies. The autoencoder performs well on the normal data, accurately reconstructing the input data with minimal error.</a:t>
            </a:r>
            <a:endParaRPr b="1" sz="1150">
              <a:solidFill>
                <a:srgbClr val="000000"/>
              </a:solidFill>
              <a:highlight>
                <a:srgbClr val="FFFFFF"/>
              </a:highlight>
              <a:latin typeface="Arial"/>
              <a:ea typeface="Arial"/>
              <a:cs typeface="Arial"/>
              <a:sym typeface="Arial"/>
            </a:endParaRPr>
          </a:p>
        </p:txBody>
      </p:sp>
      <p:sp>
        <p:nvSpPr>
          <p:cNvPr id="191" name="Google Shape;191;p30"/>
          <p:cNvSpPr txBox="1"/>
          <p:nvPr>
            <p:ph idx="2" type="body"/>
          </p:nvPr>
        </p:nvSpPr>
        <p:spPr>
          <a:xfrm>
            <a:off x="4694250" y="1844850"/>
            <a:ext cx="3999900" cy="2784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Anomaly Data MSE:</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Value:</a:t>
            </a:r>
            <a:r>
              <a:rPr lang="en" sz="1100">
                <a:solidFill>
                  <a:srgbClr val="000000"/>
                </a:solidFill>
                <a:latin typeface="Arial"/>
                <a:ea typeface="Arial"/>
                <a:cs typeface="Arial"/>
                <a:sym typeface="Arial"/>
              </a:rPr>
              <a:t> 9.585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Interpretation:</a:t>
            </a:r>
            <a:r>
              <a:rPr lang="en" sz="1100">
                <a:solidFill>
                  <a:srgbClr val="000000"/>
                </a:solidFill>
                <a:latin typeface="Arial"/>
                <a:ea typeface="Arial"/>
                <a:cs typeface="Arial"/>
                <a:sym typeface="Arial"/>
              </a:rPr>
              <a:t> The MSE for anomaly data is 9.585. This significantly higher value compared to the normal data MSE suggests that the autoencoder struggles to reconstruct the anomalous data points accurately. The high reconstruction error confirms the presence of anomalies, highlighting that these data points differ substantially from the normal data.</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b="1" sz="1050">
              <a:solidFill>
                <a:srgbClr val="000000"/>
              </a:solidFill>
              <a:highlight>
                <a:srgbClr val="FFFFFF"/>
              </a:highlight>
              <a:latin typeface="Arial"/>
              <a:ea typeface="Arial"/>
              <a:cs typeface="Arial"/>
              <a:sym typeface="Arial"/>
            </a:endParaRPr>
          </a:p>
        </p:txBody>
      </p:sp>
      <p:pic>
        <p:nvPicPr>
          <p:cNvPr id="192" name="Google Shape;192;p30"/>
          <p:cNvPicPr preferRelativeResize="0"/>
          <p:nvPr/>
        </p:nvPicPr>
        <p:blipFill>
          <a:blip r:embed="rId3">
            <a:alphaModFix/>
          </a:blip>
          <a:stretch>
            <a:fillRect/>
          </a:stretch>
        </p:blipFill>
        <p:spPr>
          <a:xfrm>
            <a:off x="4828325" y="1072500"/>
            <a:ext cx="3731754" cy="43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 You</a:t>
            </a:r>
            <a:endParaRPr>
              <a:solidFill>
                <a:schemeClr val="lt2"/>
              </a:solidFill>
            </a:endParaRPr>
          </a:p>
        </p:txBody>
      </p:sp>
      <p:cxnSp>
        <p:nvCxnSpPr>
          <p:cNvPr id="198" name="Google Shape;198;p31"/>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2500"/>
              <a:t>The goal is to detect anomalies in a healthcare provider dataset to identify potential fraudulent claims.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Details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dataset contains 100,000 entries of healthcare provider’s insurance claims data, including categorical and numerical features. There were initially </a:t>
            </a:r>
            <a:r>
              <a:rPr lang="en" sz="1300"/>
              <a:t>100,000</a:t>
            </a:r>
            <a:r>
              <a:rPr lang="en" sz="1300"/>
              <a:t> rows and 27 columns.</a:t>
            </a:r>
            <a:endParaRPr sz="1300"/>
          </a:p>
          <a:p>
            <a:pPr indent="0" lvl="0" marL="0" rtl="0" algn="l">
              <a:spcBef>
                <a:spcPts val="1600"/>
              </a:spcBef>
              <a:spcAft>
                <a:spcPts val="0"/>
              </a:spcAft>
              <a:buNone/>
            </a:pPr>
            <a:r>
              <a:rPr lang="en" sz="1300"/>
              <a:t>Some Categorical Columns: National Provider Identifier, Last Name, First Name, Middle Initial, Credentials, Gender, Entity Type, Street Address 1, Street Address 2, City, State Code, Postal Code of the Provider, HCPCS Code, HCPCS Description, HCPCS Drug Indicator</a:t>
            </a:r>
            <a:endParaRPr sz="1300"/>
          </a:p>
          <a:p>
            <a:pPr indent="0" lvl="0" marL="0" rtl="0" algn="l">
              <a:spcBef>
                <a:spcPts val="1600"/>
              </a:spcBef>
              <a:spcAft>
                <a:spcPts val="0"/>
              </a:spcAft>
              <a:buNone/>
            </a:pPr>
            <a:r>
              <a:rPr lang="en" sz="1300"/>
              <a:t>Numerical Columns: Number of Services, Number of Medicare Beneficiaries, Number of Distinct Medicare Beneficiary/Per Day Services, Average Medicare Allowed Amount, Average Submitted Charge Amount, Average Medicare Payment Amount, Average Medicare Standardized Amount</a:t>
            </a:r>
            <a:endParaRPr sz="1300"/>
          </a:p>
          <a:p>
            <a:pPr indent="0" lvl="0" marL="0" rtl="0" algn="l">
              <a:spcBef>
                <a:spcPts val="1600"/>
              </a:spcBef>
              <a:spcAft>
                <a:spcPts val="0"/>
              </a:spcAft>
              <a:buNone/>
            </a:pPr>
            <a:r>
              <a:rPr lang="en" sz="1300"/>
              <a:t>The final dataset after standardization consisted of 100000 rows and 11 columns</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86" name="Google Shape;86;p16"/>
          <p:cNvSpPr txBox="1"/>
          <p:nvPr>
            <p:ph idx="1" type="body"/>
          </p:nvPr>
        </p:nvSpPr>
        <p:spPr>
          <a:xfrm>
            <a:off x="471900" y="2001350"/>
            <a:ext cx="8222100" cy="2912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Converting Object to Numeric Type</a:t>
            </a:r>
            <a:endParaRPr sz="1500"/>
          </a:p>
          <a:p>
            <a:pPr indent="-323850" lvl="0" marL="457200" rtl="0" algn="l">
              <a:lnSpc>
                <a:spcPct val="100000"/>
              </a:lnSpc>
              <a:spcBef>
                <a:spcPts val="0"/>
              </a:spcBef>
              <a:spcAft>
                <a:spcPts val="0"/>
              </a:spcAft>
              <a:buSzPts val="1500"/>
              <a:buChar char="●"/>
            </a:pPr>
            <a:r>
              <a:rPr lang="en" sz="1500"/>
              <a:t>Looking for Missing Values and imputing them with Mean</a:t>
            </a:r>
            <a:endParaRPr sz="1500"/>
          </a:p>
          <a:p>
            <a:pPr indent="-323850" lvl="0" marL="457200" rtl="0" algn="l">
              <a:lnSpc>
                <a:spcPct val="100000"/>
              </a:lnSpc>
              <a:spcBef>
                <a:spcPts val="0"/>
              </a:spcBef>
              <a:spcAft>
                <a:spcPts val="0"/>
              </a:spcAft>
              <a:buSzPts val="1500"/>
              <a:buChar char="●"/>
            </a:pPr>
            <a:r>
              <a:rPr lang="en" sz="1500"/>
              <a:t>Checking for Duplicate Values</a:t>
            </a:r>
            <a:endParaRPr sz="1500"/>
          </a:p>
          <a:p>
            <a:pPr indent="-323850" lvl="0" marL="457200" rtl="0" algn="l">
              <a:lnSpc>
                <a:spcPct val="100000"/>
              </a:lnSpc>
              <a:spcBef>
                <a:spcPts val="0"/>
              </a:spcBef>
              <a:spcAft>
                <a:spcPts val="0"/>
              </a:spcAft>
              <a:buSzPts val="1500"/>
              <a:buChar char="●"/>
            </a:pPr>
            <a:r>
              <a:rPr lang="en" sz="1500"/>
              <a:t>Merging the name columns into a single column- Full Name</a:t>
            </a:r>
            <a:endParaRPr sz="1500"/>
          </a:p>
          <a:p>
            <a:pPr indent="-323850" lvl="0" marL="457200" rtl="0" algn="l">
              <a:lnSpc>
                <a:spcPct val="100000"/>
              </a:lnSpc>
              <a:spcBef>
                <a:spcPts val="0"/>
              </a:spcBef>
              <a:spcAft>
                <a:spcPts val="0"/>
              </a:spcAft>
              <a:buSzPts val="1500"/>
              <a:buChar char="●"/>
            </a:pPr>
            <a:r>
              <a:rPr lang="en" sz="1500"/>
              <a:t>Merging the address columns</a:t>
            </a:r>
            <a:endParaRPr sz="1500"/>
          </a:p>
          <a:p>
            <a:pPr indent="-323850" lvl="0" marL="457200" rtl="0" algn="l">
              <a:lnSpc>
                <a:spcPct val="100000"/>
              </a:lnSpc>
              <a:spcBef>
                <a:spcPts val="0"/>
              </a:spcBef>
              <a:spcAft>
                <a:spcPts val="0"/>
              </a:spcAft>
              <a:buSzPts val="1500"/>
              <a:buChar char="●"/>
            </a:pPr>
            <a:r>
              <a:rPr lang="en" sz="1500"/>
              <a:t>Making the credentials column follow a standard nomenclature [ MD is same as M.D. and so on]</a:t>
            </a:r>
            <a:endParaRPr sz="1500"/>
          </a:p>
          <a:p>
            <a:pPr indent="-323850" lvl="0" marL="457200" rtl="0" algn="l">
              <a:lnSpc>
                <a:spcPct val="100000"/>
              </a:lnSpc>
              <a:spcBef>
                <a:spcPts val="0"/>
              </a:spcBef>
              <a:spcAft>
                <a:spcPts val="0"/>
              </a:spcAft>
              <a:buSzPts val="1500"/>
              <a:buChar char="●"/>
            </a:pPr>
            <a:r>
              <a:rPr lang="en" sz="1500"/>
              <a:t>Frequency encoding categorical columns.</a:t>
            </a:r>
            <a:endParaRPr sz="1500"/>
          </a:p>
          <a:p>
            <a:pPr indent="-323850" lvl="0" marL="457200" rtl="0" algn="l">
              <a:lnSpc>
                <a:spcPct val="100000"/>
              </a:lnSpc>
              <a:spcBef>
                <a:spcPts val="0"/>
              </a:spcBef>
              <a:spcAft>
                <a:spcPts val="0"/>
              </a:spcAft>
              <a:buSzPts val="1500"/>
              <a:buChar char="●"/>
            </a:pPr>
            <a:r>
              <a:rPr lang="en" sz="1500"/>
              <a:t>Standardizing numerical columns. </a:t>
            </a:r>
            <a:endParaRPr sz="1500"/>
          </a:p>
          <a:p>
            <a:pPr indent="-323850" lvl="0" marL="457200" rtl="0" algn="l">
              <a:lnSpc>
                <a:spcPct val="100000"/>
              </a:lnSpc>
              <a:spcBef>
                <a:spcPts val="0"/>
              </a:spcBef>
              <a:spcAft>
                <a:spcPts val="0"/>
              </a:spcAft>
              <a:buSzPts val="1500"/>
              <a:buChar char="●"/>
            </a:pPr>
            <a:r>
              <a:rPr lang="en" sz="1500"/>
              <a:t>Dimensionality Reduction using PCA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102350" y="832850"/>
            <a:ext cx="4356226" cy="3670200"/>
          </a:xfrm>
          <a:prstGeom prst="rect">
            <a:avLst/>
          </a:prstGeom>
          <a:noFill/>
          <a:ln>
            <a:noFill/>
          </a:ln>
        </p:spPr>
      </p:pic>
      <p:pic>
        <p:nvPicPr>
          <p:cNvPr id="92" name="Google Shape;92;p17"/>
          <p:cNvPicPr preferRelativeResize="0"/>
          <p:nvPr/>
        </p:nvPicPr>
        <p:blipFill>
          <a:blip r:embed="rId4">
            <a:alphaModFix/>
          </a:blip>
          <a:stretch>
            <a:fillRect/>
          </a:stretch>
        </p:blipFill>
        <p:spPr>
          <a:xfrm>
            <a:off x="4458575" y="862875"/>
            <a:ext cx="4613026" cy="3610150"/>
          </a:xfrm>
          <a:prstGeom prst="rect">
            <a:avLst/>
          </a:prstGeom>
          <a:noFill/>
          <a:ln>
            <a:noFill/>
          </a:ln>
        </p:spPr>
      </p:pic>
      <p:sp>
        <p:nvSpPr>
          <p:cNvPr id="93" name="Google Shape;93;p17"/>
          <p:cNvSpPr txBox="1"/>
          <p:nvPr/>
        </p:nvSpPr>
        <p:spPr>
          <a:xfrm>
            <a:off x="1781200" y="230150"/>
            <a:ext cx="59742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oboto"/>
                <a:ea typeface="Roboto"/>
                <a:cs typeface="Roboto"/>
                <a:sym typeface="Roboto"/>
              </a:rPr>
              <a:t>Exploratory Data Analysis Results:</a:t>
            </a:r>
            <a:endParaRPr sz="20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52400" y="152400"/>
            <a:ext cx="5190174" cy="4530775"/>
          </a:xfrm>
          <a:prstGeom prst="rect">
            <a:avLst/>
          </a:prstGeom>
          <a:noFill/>
          <a:ln>
            <a:noFill/>
          </a:ln>
        </p:spPr>
      </p:pic>
      <p:pic>
        <p:nvPicPr>
          <p:cNvPr id="99" name="Google Shape;99;p18"/>
          <p:cNvPicPr preferRelativeResize="0"/>
          <p:nvPr/>
        </p:nvPicPr>
        <p:blipFill>
          <a:blip r:embed="rId4">
            <a:alphaModFix/>
          </a:blip>
          <a:stretch>
            <a:fillRect/>
          </a:stretch>
        </p:blipFill>
        <p:spPr>
          <a:xfrm>
            <a:off x="5342575" y="722800"/>
            <a:ext cx="3649025" cy="275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70050" y="872850"/>
            <a:ext cx="4633124" cy="3834974"/>
          </a:xfrm>
          <a:prstGeom prst="rect">
            <a:avLst/>
          </a:prstGeom>
          <a:noFill/>
          <a:ln>
            <a:noFill/>
          </a:ln>
        </p:spPr>
      </p:pic>
      <p:sp>
        <p:nvSpPr>
          <p:cNvPr id="105" name="Google Shape;105;p19"/>
          <p:cNvSpPr txBox="1"/>
          <p:nvPr/>
        </p:nvSpPr>
        <p:spPr>
          <a:xfrm>
            <a:off x="830575" y="202425"/>
            <a:ext cx="48033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Roboto"/>
                <a:ea typeface="Roboto"/>
                <a:cs typeface="Roboto"/>
                <a:sym typeface="Roboto"/>
              </a:rPr>
              <a:t>Bivariate Analysis</a:t>
            </a:r>
            <a:endParaRPr sz="2000">
              <a:solidFill>
                <a:schemeClr val="lt2"/>
              </a:solidFill>
              <a:latin typeface="Roboto"/>
              <a:ea typeface="Roboto"/>
              <a:cs typeface="Roboto"/>
              <a:sym typeface="Roboto"/>
            </a:endParaRPr>
          </a:p>
        </p:txBody>
      </p:sp>
      <p:pic>
        <p:nvPicPr>
          <p:cNvPr id="106" name="Google Shape;106;p19"/>
          <p:cNvPicPr preferRelativeResize="0"/>
          <p:nvPr/>
        </p:nvPicPr>
        <p:blipFill>
          <a:blip r:embed="rId4">
            <a:alphaModFix/>
          </a:blip>
          <a:stretch>
            <a:fillRect/>
          </a:stretch>
        </p:blipFill>
        <p:spPr>
          <a:xfrm>
            <a:off x="4815549" y="132500"/>
            <a:ext cx="4136025" cy="2633767"/>
          </a:xfrm>
          <a:prstGeom prst="rect">
            <a:avLst/>
          </a:prstGeom>
          <a:noFill/>
          <a:ln>
            <a:noFill/>
          </a:ln>
        </p:spPr>
      </p:pic>
      <p:pic>
        <p:nvPicPr>
          <p:cNvPr id="107" name="Google Shape;107;p19"/>
          <p:cNvPicPr preferRelativeResize="0"/>
          <p:nvPr/>
        </p:nvPicPr>
        <p:blipFill>
          <a:blip r:embed="rId5">
            <a:alphaModFix/>
          </a:blip>
          <a:stretch>
            <a:fillRect/>
          </a:stretch>
        </p:blipFill>
        <p:spPr>
          <a:xfrm>
            <a:off x="4855575" y="2766275"/>
            <a:ext cx="4096001" cy="229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Results (K-Means)</a:t>
            </a:r>
            <a:endParaRPr/>
          </a:p>
        </p:txBody>
      </p:sp>
      <p:pic>
        <p:nvPicPr>
          <p:cNvPr id="113" name="Google Shape;113;p20"/>
          <p:cNvPicPr preferRelativeResize="0"/>
          <p:nvPr/>
        </p:nvPicPr>
        <p:blipFill>
          <a:blip r:embed="rId3">
            <a:alphaModFix/>
          </a:blip>
          <a:stretch>
            <a:fillRect/>
          </a:stretch>
        </p:blipFill>
        <p:spPr>
          <a:xfrm>
            <a:off x="152400" y="1658825"/>
            <a:ext cx="4137881" cy="3332276"/>
          </a:xfrm>
          <a:prstGeom prst="rect">
            <a:avLst/>
          </a:prstGeom>
          <a:noFill/>
          <a:ln>
            <a:noFill/>
          </a:ln>
        </p:spPr>
      </p:pic>
      <p:pic>
        <p:nvPicPr>
          <p:cNvPr id="114" name="Google Shape;114;p20"/>
          <p:cNvPicPr preferRelativeResize="0"/>
          <p:nvPr/>
        </p:nvPicPr>
        <p:blipFill>
          <a:blip r:embed="rId4">
            <a:alphaModFix/>
          </a:blip>
          <a:stretch>
            <a:fillRect/>
          </a:stretch>
        </p:blipFill>
        <p:spPr>
          <a:xfrm>
            <a:off x="4442681" y="1658825"/>
            <a:ext cx="4115910" cy="333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81150" y="718675"/>
            <a:ext cx="5594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Clustering Results (DBScan)</a:t>
            </a:r>
            <a:endParaRPr sz="2700"/>
          </a:p>
        </p:txBody>
      </p:sp>
      <p:pic>
        <p:nvPicPr>
          <p:cNvPr id="120" name="Google Shape;120;p21"/>
          <p:cNvPicPr preferRelativeResize="0"/>
          <p:nvPr/>
        </p:nvPicPr>
        <p:blipFill>
          <a:blip r:embed="rId3">
            <a:alphaModFix/>
          </a:blip>
          <a:stretch>
            <a:fillRect/>
          </a:stretch>
        </p:blipFill>
        <p:spPr>
          <a:xfrm>
            <a:off x="0" y="1638775"/>
            <a:ext cx="3629525" cy="3332275"/>
          </a:xfrm>
          <a:prstGeom prst="rect">
            <a:avLst/>
          </a:prstGeom>
          <a:noFill/>
          <a:ln>
            <a:noFill/>
          </a:ln>
        </p:spPr>
      </p:pic>
      <p:pic>
        <p:nvPicPr>
          <p:cNvPr id="121" name="Google Shape;121;p21"/>
          <p:cNvPicPr preferRelativeResize="0"/>
          <p:nvPr/>
        </p:nvPicPr>
        <p:blipFill>
          <a:blip r:embed="rId4">
            <a:alphaModFix/>
          </a:blip>
          <a:stretch>
            <a:fillRect/>
          </a:stretch>
        </p:blipFill>
        <p:spPr>
          <a:xfrm>
            <a:off x="4712375" y="60150"/>
            <a:ext cx="4291251" cy="4910900"/>
          </a:xfrm>
          <a:prstGeom prst="rect">
            <a:avLst/>
          </a:prstGeom>
          <a:noFill/>
          <a:ln>
            <a:noFill/>
          </a:ln>
        </p:spPr>
      </p:pic>
      <p:sp>
        <p:nvSpPr>
          <p:cNvPr id="122" name="Google Shape;122;p21"/>
          <p:cNvSpPr txBox="1"/>
          <p:nvPr/>
        </p:nvSpPr>
        <p:spPr>
          <a:xfrm>
            <a:off x="5825300" y="3789950"/>
            <a:ext cx="2491500" cy="607200"/>
          </a:xfrm>
          <a:prstGeom prst="rect">
            <a:avLst/>
          </a:prstGeom>
          <a:noFill/>
          <a:ln>
            <a:noFill/>
          </a:ln>
        </p:spPr>
        <p:txBody>
          <a:bodyPr anchorCtr="0" anchor="t" bIns="91425" lIns="91425" spcFirstLastPara="1" rIns="91425" wrap="square" tIns="91425">
            <a:noAutofit/>
          </a:bodyPr>
          <a:lstStyle/>
          <a:p>
            <a:pPr indent="0" lvl="0" marL="0" marR="190500" rtl="0" algn="l">
              <a:lnSpc>
                <a:spcPct val="115000"/>
              </a:lnSpc>
              <a:spcBef>
                <a:spcPts val="0"/>
              </a:spcBef>
              <a:spcAft>
                <a:spcPts val="500"/>
              </a:spcAft>
              <a:buNone/>
            </a:pPr>
            <a:r>
              <a:rPr lang="en" sz="1000">
                <a:highlight>
                  <a:srgbClr val="FFFFFF"/>
                </a:highlight>
              </a:rPr>
              <a:t>After setting the epsilon radius as 0.5 and minimum number of samples as 4, we found </a:t>
            </a:r>
            <a:r>
              <a:rPr b="1" lang="en" sz="1000">
                <a:highlight>
                  <a:srgbClr val="FFFFFF"/>
                </a:highlight>
              </a:rPr>
              <a:t>1395 noise points</a:t>
            </a:r>
            <a:r>
              <a:rPr lang="en" sz="1000">
                <a:highlight>
                  <a:srgbClr val="FFFFFF"/>
                </a:highlight>
              </a:rPr>
              <a:t>, and </a:t>
            </a:r>
            <a:r>
              <a:rPr b="1" lang="en" sz="1000">
                <a:highlight>
                  <a:srgbClr val="FFFFFF"/>
                </a:highlight>
              </a:rPr>
              <a:t>37 clusters</a:t>
            </a:r>
            <a:r>
              <a:rPr lang="en" sz="1000">
                <a:highlight>
                  <a:srgbClr val="FFFFFF"/>
                </a:highlight>
              </a:rPr>
              <a:t> (-1 to 35)</a:t>
            </a:r>
            <a:endParaRPr sz="1800">
              <a:solidFill>
                <a:schemeClr val="lt2"/>
              </a:solidFill>
              <a:latin typeface="Roboto"/>
              <a:ea typeface="Roboto"/>
              <a:cs typeface="Roboto"/>
              <a:sym typeface="Roboto"/>
            </a:endParaRPr>
          </a:p>
        </p:txBody>
      </p:sp>
      <p:sp>
        <p:nvSpPr>
          <p:cNvPr id="123" name="Google Shape;123;p21"/>
          <p:cNvSpPr txBox="1"/>
          <p:nvPr/>
        </p:nvSpPr>
        <p:spPr>
          <a:xfrm>
            <a:off x="3539400" y="2195750"/>
            <a:ext cx="1032600" cy="28809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0"/>
              </a:spcAft>
              <a:buNone/>
            </a:pPr>
            <a:r>
              <a:rPr lang="en" sz="1000">
                <a:highlight>
                  <a:srgbClr val="FFFFFF"/>
                </a:highlight>
              </a:rPr>
              <a:t>After setting the epsilon radius as 0.7 and minimum number of samples as 6, we found </a:t>
            </a:r>
            <a:r>
              <a:rPr b="1" lang="en" sz="1000">
                <a:highlight>
                  <a:srgbClr val="FFFFFF"/>
                </a:highlight>
              </a:rPr>
              <a:t>788 noise points,</a:t>
            </a:r>
            <a:r>
              <a:rPr lang="en" sz="1000">
                <a:highlight>
                  <a:srgbClr val="FFFFFF"/>
                </a:highlight>
              </a:rPr>
              <a:t> and </a:t>
            </a:r>
            <a:r>
              <a:rPr b="1" lang="en" sz="1000">
                <a:highlight>
                  <a:srgbClr val="FFFFFF"/>
                </a:highlight>
              </a:rPr>
              <a:t>17 clusters </a:t>
            </a:r>
            <a:r>
              <a:rPr lang="en" sz="1000">
                <a:highlight>
                  <a:srgbClr val="FFFFFF"/>
                </a:highlight>
              </a:rPr>
              <a:t>(-1 to 15)</a:t>
            </a:r>
            <a:endParaRPr sz="1000">
              <a:highlight>
                <a:srgbClr val="FFFFFF"/>
              </a:highlight>
            </a:endParaRPr>
          </a:p>
          <a:p>
            <a:pPr indent="0" lvl="0" marL="0" marR="190500" rtl="0" algn="l">
              <a:lnSpc>
                <a:spcPct val="115000"/>
              </a:lnSpc>
              <a:spcBef>
                <a:spcPts val="500"/>
              </a:spcBef>
              <a:spcAft>
                <a:spcPts val="0"/>
              </a:spcAft>
              <a:buNone/>
            </a:pPr>
            <a:r>
              <a:t/>
            </a:r>
            <a:endParaRPr sz="10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