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Now Bold" charset="1" panose="00000800000000000000"/>
      <p:regular r:id="rId34"/>
    </p:embeddedFont>
    <p:embeddedFont>
      <p:font typeface="Now" charset="1" panose="00000500000000000000"/>
      <p:regular r:id="rId35"/>
    </p:embeddedFont>
    <p:embeddedFont>
      <p:font typeface="Arial Bold" charset="1" panose="020B0802020202020204"/>
      <p:regular r:id="rId36"/>
    </p:embeddedFont>
    <p:embeddedFont>
      <p:font typeface="Canva Sans" charset="1" panose="020B0503030501040103"/>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92893" y="201821"/>
            <a:ext cx="3587739" cy="2370701"/>
            <a:chOff x="0" y="0"/>
            <a:chExt cx="4783652" cy="3160934"/>
          </a:xfrm>
        </p:grpSpPr>
        <p:pic>
          <p:nvPicPr>
            <p:cNvPr name="Picture 3" id="3"/>
            <p:cNvPicPr>
              <a:picLocks noChangeAspect="true"/>
            </p:cNvPicPr>
            <p:nvPr/>
          </p:nvPicPr>
          <p:blipFill>
            <a:blip r:embed="rId2"/>
            <a:srcRect l="7436" t="0" r="7436" b="0"/>
            <a:stretch>
              <a:fillRect/>
            </a:stretch>
          </p:blipFill>
          <p:spPr>
            <a:xfrm flipH="false" flipV="false">
              <a:off x="0" y="0"/>
              <a:ext cx="4783652" cy="3160934"/>
            </a:xfrm>
            <a:prstGeom prst="rect">
              <a:avLst/>
            </a:prstGeom>
          </p:spPr>
        </p:pic>
      </p:grpSp>
      <p:grpSp>
        <p:nvGrpSpPr>
          <p:cNvPr name="Group 4" id="4"/>
          <p:cNvGrpSpPr/>
          <p:nvPr/>
        </p:nvGrpSpPr>
        <p:grpSpPr>
          <a:xfrm rot="0">
            <a:off x="1179811" y="3353545"/>
            <a:ext cx="15233763" cy="2479315"/>
            <a:chOff x="0" y="0"/>
            <a:chExt cx="9980352" cy="1624315"/>
          </a:xfrm>
        </p:grpSpPr>
        <p:sp>
          <p:nvSpPr>
            <p:cNvPr name="Freeform 5" id="5"/>
            <p:cNvSpPr/>
            <p:nvPr/>
          </p:nvSpPr>
          <p:spPr>
            <a:xfrm flipH="false" flipV="false" rot="0">
              <a:off x="0" y="0"/>
              <a:ext cx="9980352" cy="1624315"/>
            </a:xfrm>
            <a:custGeom>
              <a:avLst/>
              <a:gdLst/>
              <a:ahLst/>
              <a:cxnLst/>
              <a:rect r="r" b="b" t="t" l="l"/>
              <a:pathLst>
                <a:path h="1624315" w="9980352">
                  <a:moveTo>
                    <a:pt x="25919" y="0"/>
                  </a:moveTo>
                  <a:lnTo>
                    <a:pt x="9954433" y="0"/>
                  </a:lnTo>
                  <a:cubicBezTo>
                    <a:pt x="9961307" y="0"/>
                    <a:pt x="9967900" y="2731"/>
                    <a:pt x="9972761" y="7591"/>
                  </a:cubicBezTo>
                  <a:cubicBezTo>
                    <a:pt x="9977621" y="12452"/>
                    <a:pt x="9980352" y="19045"/>
                    <a:pt x="9980352" y="25919"/>
                  </a:cubicBezTo>
                  <a:lnTo>
                    <a:pt x="9980352" y="1598397"/>
                  </a:lnTo>
                  <a:cubicBezTo>
                    <a:pt x="9980352" y="1612711"/>
                    <a:pt x="9968748" y="1624315"/>
                    <a:pt x="9954433" y="1624315"/>
                  </a:cubicBezTo>
                  <a:lnTo>
                    <a:pt x="25919" y="1624315"/>
                  </a:lnTo>
                  <a:cubicBezTo>
                    <a:pt x="11604" y="1624315"/>
                    <a:pt x="0" y="1612711"/>
                    <a:pt x="0" y="1598397"/>
                  </a:cubicBezTo>
                  <a:lnTo>
                    <a:pt x="0" y="25919"/>
                  </a:lnTo>
                  <a:cubicBezTo>
                    <a:pt x="0" y="11604"/>
                    <a:pt x="11604" y="0"/>
                    <a:pt x="25919" y="0"/>
                  </a:cubicBezTo>
                  <a:close/>
                </a:path>
              </a:pathLst>
            </a:custGeom>
            <a:solidFill>
              <a:srgbClr val="000000">
                <a:alpha val="0"/>
              </a:srgbClr>
            </a:solidFill>
            <a:ln w="9525" cap="rnd">
              <a:solidFill>
                <a:srgbClr val="000000"/>
              </a:solidFill>
              <a:prstDash val="solid"/>
              <a:round/>
            </a:ln>
          </p:spPr>
        </p:sp>
        <p:sp>
          <p:nvSpPr>
            <p:cNvPr name="TextBox 6" id="6"/>
            <p:cNvSpPr txBox="true"/>
            <p:nvPr/>
          </p:nvSpPr>
          <p:spPr>
            <a:xfrm>
              <a:off x="0" y="-28575"/>
              <a:ext cx="9980352" cy="1652890"/>
            </a:xfrm>
            <a:prstGeom prst="rect">
              <a:avLst/>
            </a:prstGeom>
          </p:spPr>
          <p:txBody>
            <a:bodyPr anchor="ctr" rtlCol="false" tIns="40640" lIns="40640" bIns="40640" rIns="40640"/>
            <a:lstStyle/>
            <a:p>
              <a:pPr algn="ctr">
                <a:lnSpc>
                  <a:spcPts val="2127"/>
                </a:lnSpc>
              </a:pPr>
            </a:p>
          </p:txBody>
        </p:sp>
      </p:grpSp>
      <p:sp>
        <p:nvSpPr>
          <p:cNvPr name="TextBox 7" id="7"/>
          <p:cNvSpPr txBox="true"/>
          <p:nvPr/>
        </p:nvSpPr>
        <p:spPr>
          <a:xfrm rot="0">
            <a:off x="1906646" y="3769783"/>
            <a:ext cx="14107284" cy="1563321"/>
          </a:xfrm>
          <a:prstGeom prst="rect">
            <a:avLst/>
          </a:prstGeom>
        </p:spPr>
        <p:txBody>
          <a:bodyPr anchor="t" rtlCol="false" tIns="0" lIns="0" bIns="0" rIns="0">
            <a:spAutoFit/>
          </a:bodyPr>
          <a:lstStyle/>
          <a:p>
            <a:pPr algn="ctr">
              <a:lnSpc>
                <a:spcPts val="12795"/>
              </a:lnSpc>
            </a:pPr>
            <a:r>
              <a:rPr lang="en-US" sz="9139" spc="255">
                <a:solidFill>
                  <a:srgbClr val="404040"/>
                </a:solidFill>
                <a:latin typeface="Now Bold"/>
                <a:ea typeface="Now Bold"/>
                <a:cs typeface="Now Bold"/>
                <a:sym typeface="Now Bold"/>
              </a:rPr>
              <a:t>ANAMOLY DETECTION</a:t>
            </a:r>
          </a:p>
        </p:txBody>
      </p:sp>
      <p:sp>
        <p:nvSpPr>
          <p:cNvPr name="TextBox 8" id="8"/>
          <p:cNvSpPr txBox="true"/>
          <p:nvPr/>
        </p:nvSpPr>
        <p:spPr>
          <a:xfrm rot="0">
            <a:off x="11751559" y="8510502"/>
            <a:ext cx="4547834" cy="484239"/>
          </a:xfrm>
          <a:prstGeom prst="rect">
            <a:avLst/>
          </a:prstGeom>
        </p:spPr>
        <p:txBody>
          <a:bodyPr anchor="t" rtlCol="false" tIns="0" lIns="0" bIns="0" rIns="0">
            <a:spAutoFit/>
          </a:bodyPr>
          <a:lstStyle/>
          <a:p>
            <a:pPr algn="r">
              <a:lnSpc>
                <a:spcPts val="3843"/>
              </a:lnSpc>
            </a:pPr>
            <a:r>
              <a:rPr lang="en-US" sz="3150">
                <a:solidFill>
                  <a:srgbClr val="000000"/>
                </a:solidFill>
                <a:latin typeface="Now"/>
                <a:ea typeface="Now"/>
                <a:cs typeface="Now"/>
                <a:sym typeface="Now"/>
              </a:rPr>
              <a:t>Abhisek Sarkar</a:t>
            </a:r>
          </a:p>
        </p:txBody>
      </p:sp>
      <p:sp>
        <p:nvSpPr>
          <p:cNvPr name="TextBox 9" id="9"/>
          <p:cNvSpPr txBox="true"/>
          <p:nvPr/>
        </p:nvSpPr>
        <p:spPr>
          <a:xfrm rot="0">
            <a:off x="14025476" y="924910"/>
            <a:ext cx="3690360" cy="394734"/>
          </a:xfrm>
          <a:prstGeom prst="rect">
            <a:avLst/>
          </a:prstGeom>
        </p:spPr>
        <p:txBody>
          <a:bodyPr anchor="t" rtlCol="false" tIns="0" lIns="0" bIns="0" rIns="0">
            <a:spAutoFit/>
          </a:bodyPr>
          <a:lstStyle/>
          <a:p>
            <a:pPr algn="r">
              <a:lnSpc>
                <a:spcPts val="3118"/>
              </a:lnSpc>
            </a:pPr>
            <a:r>
              <a:rPr lang="en-US" sz="2556">
                <a:solidFill>
                  <a:srgbClr val="000000"/>
                </a:solidFill>
                <a:latin typeface="Now"/>
                <a:ea typeface="Now"/>
                <a:cs typeface="Now"/>
                <a:sym typeface="Now"/>
              </a:rPr>
              <a:t>18/07/2024</a:t>
            </a:r>
          </a:p>
        </p:txBody>
      </p:sp>
      <p:sp>
        <p:nvSpPr>
          <p:cNvPr name="TextBox 10" id="10"/>
          <p:cNvSpPr txBox="true"/>
          <p:nvPr/>
        </p:nvSpPr>
        <p:spPr>
          <a:xfrm rot="0">
            <a:off x="11940696" y="7861685"/>
            <a:ext cx="4358697" cy="484239"/>
          </a:xfrm>
          <a:prstGeom prst="rect">
            <a:avLst/>
          </a:prstGeom>
        </p:spPr>
        <p:txBody>
          <a:bodyPr anchor="t" rtlCol="false" tIns="0" lIns="0" bIns="0" rIns="0">
            <a:spAutoFit/>
          </a:bodyPr>
          <a:lstStyle/>
          <a:p>
            <a:pPr algn="r">
              <a:lnSpc>
                <a:spcPts val="3843"/>
              </a:lnSpc>
            </a:pPr>
            <a:r>
              <a:rPr lang="en-US" sz="3150">
                <a:solidFill>
                  <a:srgbClr val="000000"/>
                </a:solidFill>
                <a:latin typeface="Now"/>
                <a:ea typeface="Now"/>
                <a:cs typeface="Now"/>
                <a:sym typeface="Now"/>
              </a:rPr>
              <a:t>PRESENTED BY</a:t>
            </a:r>
          </a:p>
        </p:txBody>
      </p:sp>
      <p:sp>
        <p:nvSpPr>
          <p:cNvPr name="TextBox 11" id="11"/>
          <p:cNvSpPr txBox="true"/>
          <p:nvPr/>
        </p:nvSpPr>
        <p:spPr>
          <a:xfrm rot="0">
            <a:off x="14178952" y="398425"/>
            <a:ext cx="3536884" cy="394734"/>
          </a:xfrm>
          <a:prstGeom prst="rect">
            <a:avLst/>
          </a:prstGeom>
        </p:spPr>
        <p:txBody>
          <a:bodyPr anchor="t" rtlCol="false" tIns="0" lIns="0" bIns="0" rIns="0">
            <a:spAutoFit/>
          </a:bodyPr>
          <a:lstStyle/>
          <a:p>
            <a:pPr algn="r">
              <a:lnSpc>
                <a:spcPts val="3118"/>
              </a:lnSpc>
            </a:pPr>
            <a:r>
              <a:rPr lang="en-US" sz="2556">
                <a:solidFill>
                  <a:srgbClr val="000000"/>
                </a:solidFill>
                <a:latin typeface="Now"/>
                <a:ea typeface="Now"/>
                <a:cs typeface="Now"/>
                <a:sym typeface="Now"/>
              </a:rPr>
              <a:t>DATE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526813" y="1345963"/>
            <a:ext cx="13234374" cy="8453830"/>
          </a:xfrm>
          <a:custGeom>
            <a:avLst/>
            <a:gdLst/>
            <a:ahLst/>
            <a:cxnLst/>
            <a:rect r="r" b="b" t="t" l="l"/>
            <a:pathLst>
              <a:path h="8453830" w="13234374">
                <a:moveTo>
                  <a:pt x="0" y="0"/>
                </a:moveTo>
                <a:lnTo>
                  <a:pt x="13234374" y="0"/>
                </a:lnTo>
                <a:lnTo>
                  <a:pt x="13234374" y="8453829"/>
                </a:lnTo>
                <a:lnTo>
                  <a:pt x="0" y="8453829"/>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583626" y="711420"/>
            <a:ext cx="11544767" cy="9313531"/>
          </a:xfrm>
          <a:custGeom>
            <a:avLst/>
            <a:gdLst/>
            <a:ahLst/>
            <a:cxnLst/>
            <a:rect r="r" b="b" t="t" l="l"/>
            <a:pathLst>
              <a:path h="9313531" w="11544767">
                <a:moveTo>
                  <a:pt x="0" y="0"/>
                </a:moveTo>
                <a:lnTo>
                  <a:pt x="11544767" y="0"/>
                </a:lnTo>
                <a:lnTo>
                  <a:pt x="11544767" y="9313531"/>
                </a:lnTo>
                <a:lnTo>
                  <a:pt x="0" y="9313531"/>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732357" y="1028700"/>
            <a:ext cx="14823285" cy="7938259"/>
          </a:xfrm>
          <a:custGeom>
            <a:avLst/>
            <a:gdLst/>
            <a:ahLst/>
            <a:cxnLst/>
            <a:rect r="r" b="b" t="t" l="l"/>
            <a:pathLst>
              <a:path h="7938259" w="14823285">
                <a:moveTo>
                  <a:pt x="0" y="0"/>
                </a:moveTo>
                <a:lnTo>
                  <a:pt x="14823286" y="0"/>
                </a:lnTo>
                <a:lnTo>
                  <a:pt x="14823286" y="7938259"/>
                </a:lnTo>
                <a:lnTo>
                  <a:pt x="0" y="7938259"/>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
        <p:nvSpPr>
          <p:cNvPr name="TextBox 4" id="4"/>
          <p:cNvSpPr txBox="true"/>
          <p:nvPr/>
        </p:nvSpPr>
        <p:spPr>
          <a:xfrm rot="0">
            <a:off x="2598361" y="9201150"/>
            <a:ext cx="13764260"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ea typeface="Canva Sans"/>
                <a:cs typeface="Canva Sans"/>
                <a:sym typeface="Canva Sans"/>
              </a:rPr>
              <a:t>Scatter Plot of Average Submitted Charge Amount vs. Average Medicare Payment Amount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742008" y="1271502"/>
            <a:ext cx="10803985" cy="7743996"/>
          </a:xfrm>
          <a:custGeom>
            <a:avLst/>
            <a:gdLst/>
            <a:ahLst/>
            <a:cxnLst/>
            <a:rect r="r" b="b" t="t" l="l"/>
            <a:pathLst>
              <a:path h="7743996" w="10803985">
                <a:moveTo>
                  <a:pt x="0" y="0"/>
                </a:moveTo>
                <a:lnTo>
                  <a:pt x="10803984" y="0"/>
                </a:lnTo>
                <a:lnTo>
                  <a:pt x="10803984" y="7743996"/>
                </a:lnTo>
                <a:lnTo>
                  <a:pt x="0" y="7743996"/>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
        <p:nvSpPr>
          <p:cNvPr name="TextBox 4" id="4"/>
          <p:cNvSpPr txBox="true"/>
          <p:nvPr/>
        </p:nvSpPr>
        <p:spPr>
          <a:xfrm rot="0">
            <a:off x="3742008" y="9201150"/>
            <a:ext cx="10803985" cy="448310"/>
          </a:xfrm>
          <a:prstGeom prst="rect">
            <a:avLst/>
          </a:prstGeom>
        </p:spPr>
        <p:txBody>
          <a:bodyPr anchor="t" rtlCol="false" tIns="0" lIns="0" bIns="0" rIns="0">
            <a:spAutoFit/>
          </a:bodyPr>
          <a:lstStyle/>
          <a:p>
            <a:pPr algn="ctr">
              <a:lnSpc>
                <a:spcPts val="3640"/>
              </a:lnSpc>
            </a:pPr>
            <a:r>
              <a:rPr lang="en-US" sz="2600">
                <a:solidFill>
                  <a:srgbClr val="000000"/>
                </a:solidFill>
                <a:latin typeface="Canva Sans"/>
                <a:ea typeface="Canva Sans"/>
                <a:cs typeface="Canva Sans"/>
                <a:sym typeface="Canva Sans"/>
              </a:rPr>
              <a:t>Correlation between Number of Services and Payment Amounts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910911" y="828692"/>
            <a:ext cx="10619267" cy="8629615"/>
          </a:xfrm>
          <a:custGeom>
            <a:avLst/>
            <a:gdLst/>
            <a:ahLst/>
            <a:cxnLst/>
            <a:rect r="r" b="b" t="t" l="l"/>
            <a:pathLst>
              <a:path h="8629615" w="10619267">
                <a:moveTo>
                  <a:pt x="0" y="0"/>
                </a:moveTo>
                <a:lnTo>
                  <a:pt x="10619268" y="0"/>
                </a:lnTo>
                <a:lnTo>
                  <a:pt x="10619268" y="8629616"/>
                </a:lnTo>
                <a:lnTo>
                  <a:pt x="0" y="8629616"/>
                </a:lnTo>
                <a:lnTo>
                  <a:pt x="0" y="0"/>
                </a:lnTo>
                <a:close/>
              </a:path>
            </a:pathLst>
          </a:custGeom>
          <a:blipFill>
            <a:blip r:embed="rId2"/>
            <a:stretch>
              <a:fillRect l="0" t="-922" r="0" b="-922"/>
            </a:stretch>
          </a:blipFill>
        </p:spPr>
      </p:sp>
      <p:sp>
        <p:nvSpPr>
          <p:cNvPr name="TextBox 3" id="3"/>
          <p:cNvSpPr txBox="true"/>
          <p:nvPr/>
        </p:nvSpPr>
        <p:spPr>
          <a:xfrm rot="0">
            <a:off x="208304" y="62722"/>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
        <p:nvSpPr>
          <p:cNvPr name="TextBox 4" id="4"/>
          <p:cNvSpPr txBox="true"/>
          <p:nvPr/>
        </p:nvSpPr>
        <p:spPr>
          <a:xfrm rot="0">
            <a:off x="6976316" y="9601737"/>
            <a:ext cx="4335369" cy="448310"/>
          </a:xfrm>
          <a:prstGeom prst="rect">
            <a:avLst/>
          </a:prstGeom>
        </p:spPr>
        <p:txBody>
          <a:bodyPr anchor="t" rtlCol="false" tIns="0" lIns="0" bIns="0" rIns="0">
            <a:spAutoFit/>
          </a:bodyPr>
          <a:lstStyle/>
          <a:p>
            <a:pPr algn="ctr">
              <a:lnSpc>
                <a:spcPts val="3640"/>
              </a:lnSpc>
            </a:pPr>
            <a:r>
              <a:rPr lang="en-US" sz="2600">
                <a:solidFill>
                  <a:srgbClr val="000000"/>
                </a:solidFill>
                <a:latin typeface="Canva Sans"/>
                <a:ea typeface="Canva Sans"/>
                <a:cs typeface="Canva Sans"/>
                <a:sym typeface="Canva Sans"/>
              </a:rPr>
              <a:t>Correlation Matrix</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764706" y="1229280"/>
            <a:ext cx="8705119" cy="8646851"/>
          </a:xfrm>
          <a:custGeom>
            <a:avLst/>
            <a:gdLst/>
            <a:ahLst/>
            <a:cxnLst/>
            <a:rect r="r" b="b" t="t" l="l"/>
            <a:pathLst>
              <a:path h="8646851" w="8705119">
                <a:moveTo>
                  <a:pt x="0" y="0"/>
                </a:moveTo>
                <a:lnTo>
                  <a:pt x="8705119" y="0"/>
                </a:lnTo>
                <a:lnTo>
                  <a:pt x="8705119" y="8646851"/>
                </a:lnTo>
                <a:lnTo>
                  <a:pt x="0" y="8646851"/>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
        <p:nvSpPr>
          <p:cNvPr name="TextBox 4" id="4"/>
          <p:cNvSpPr txBox="true"/>
          <p:nvPr/>
        </p:nvSpPr>
        <p:spPr>
          <a:xfrm rot="0">
            <a:off x="10992399" y="9295741"/>
            <a:ext cx="177355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Pair Plot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449036" y="1028700"/>
            <a:ext cx="13162264" cy="8962289"/>
          </a:xfrm>
          <a:custGeom>
            <a:avLst/>
            <a:gdLst/>
            <a:ahLst/>
            <a:cxnLst/>
            <a:rect r="r" b="b" t="t" l="l"/>
            <a:pathLst>
              <a:path h="8962289" w="13162264">
                <a:moveTo>
                  <a:pt x="0" y="0"/>
                </a:moveTo>
                <a:lnTo>
                  <a:pt x="13162264" y="0"/>
                </a:lnTo>
                <a:lnTo>
                  <a:pt x="13162264" y="8962289"/>
                </a:lnTo>
                <a:lnTo>
                  <a:pt x="0" y="8962289"/>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681984" y="1066574"/>
            <a:ext cx="10971050" cy="8664636"/>
          </a:xfrm>
          <a:custGeom>
            <a:avLst/>
            <a:gdLst/>
            <a:ahLst/>
            <a:cxnLst/>
            <a:rect r="r" b="b" t="t" l="l"/>
            <a:pathLst>
              <a:path h="8664636" w="10971050">
                <a:moveTo>
                  <a:pt x="0" y="0"/>
                </a:moveTo>
                <a:lnTo>
                  <a:pt x="10971050" y="0"/>
                </a:lnTo>
                <a:lnTo>
                  <a:pt x="10971050" y="8664636"/>
                </a:lnTo>
                <a:lnTo>
                  <a:pt x="0" y="8664636"/>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PCA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727781" y="2345840"/>
            <a:ext cx="7610107" cy="5871866"/>
          </a:xfrm>
          <a:custGeom>
            <a:avLst/>
            <a:gdLst/>
            <a:ahLst/>
            <a:cxnLst/>
            <a:rect r="r" b="b" t="t" l="l"/>
            <a:pathLst>
              <a:path h="5871866" w="7610107">
                <a:moveTo>
                  <a:pt x="0" y="0"/>
                </a:moveTo>
                <a:lnTo>
                  <a:pt x="7610107" y="0"/>
                </a:lnTo>
                <a:lnTo>
                  <a:pt x="7610107" y="5871866"/>
                </a:lnTo>
                <a:lnTo>
                  <a:pt x="0" y="5871866"/>
                </a:lnTo>
                <a:lnTo>
                  <a:pt x="0" y="0"/>
                </a:lnTo>
                <a:close/>
              </a:path>
            </a:pathLst>
          </a:custGeom>
          <a:blipFill>
            <a:blip r:embed="rId2"/>
            <a:stretch>
              <a:fillRect l="0" t="0" r="0" b="0"/>
            </a:stretch>
          </a:blipFill>
        </p:spPr>
      </p:sp>
      <p:sp>
        <p:nvSpPr>
          <p:cNvPr name="Freeform 3" id="3"/>
          <p:cNvSpPr/>
          <p:nvPr/>
        </p:nvSpPr>
        <p:spPr>
          <a:xfrm flipH="false" flipV="false" rot="0">
            <a:off x="9889454" y="2345840"/>
            <a:ext cx="7790291" cy="5871866"/>
          </a:xfrm>
          <a:custGeom>
            <a:avLst/>
            <a:gdLst/>
            <a:ahLst/>
            <a:cxnLst/>
            <a:rect r="r" b="b" t="t" l="l"/>
            <a:pathLst>
              <a:path h="5871866" w="7790291">
                <a:moveTo>
                  <a:pt x="0" y="0"/>
                </a:moveTo>
                <a:lnTo>
                  <a:pt x="7790291" y="0"/>
                </a:lnTo>
                <a:lnTo>
                  <a:pt x="7790291" y="5871866"/>
                </a:lnTo>
                <a:lnTo>
                  <a:pt x="0" y="5871866"/>
                </a:lnTo>
                <a:lnTo>
                  <a:pt x="0" y="0"/>
                </a:lnTo>
                <a:close/>
              </a:path>
            </a:pathLst>
          </a:custGeom>
          <a:blipFill>
            <a:blip r:embed="rId3"/>
            <a:stretch>
              <a:fillRect l="0" t="0" r="0" b="0"/>
            </a:stretch>
          </a:blipFill>
        </p:spPr>
      </p:sp>
      <p:sp>
        <p:nvSpPr>
          <p:cNvPr name="TextBox 4" id="4"/>
          <p:cNvSpPr txBox="true"/>
          <p:nvPr/>
        </p:nvSpPr>
        <p:spPr>
          <a:xfrm rot="0">
            <a:off x="797699" y="262729"/>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PCA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186854" y="2149773"/>
            <a:ext cx="6997708" cy="5671186"/>
          </a:xfrm>
          <a:custGeom>
            <a:avLst/>
            <a:gdLst/>
            <a:ahLst/>
            <a:cxnLst/>
            <a:rect r="r" b="b" t="t" l="l"/>
            <a:pathLst>
              <a:path h="5671186" w="6997708">
                <a:moveTo>
                  <a:pt x="0" y="0"/>
                </a:moveTo>
                <a:lnTo>
                  <a:pt x="6997708" y="0"/>
                </a:lnTo>
                <a:lnTo>
                  <a:pt x="6997708" y="5671186"/>
                </a:lnTo>
                <a:lnTo>
                  <a:pt x="0" y="5671186"/>
                </a:lnTo>
                <a:lnTo>
                  <a:pt x="0" y="0"/>
                </a:lnTo>
                <a:close/>
              </a:path>
            </a:pathLst>
          </a:custGeom>
          <a:blipFill>
            <a:blip r:embed="rId2"/>
            <a:stretch>
              <a:fillRect l="0" t="0" r="0" b="0"/>
            </a:stretch>
          </a:blipFill>
        </p:spPr>
      </p:sp>
      <p:sp>
        <p:nvSpPr>
          <p:cNvPr name="Freeform 3" id="3"/>
          <p:cNvSpPr/>
          <p:nvPr/>
        </p:nvSpPr>
        <p:spPr>
          <a:xfrm flipH="false" flipV="false" rot="0">
            <a:off x="9521303" y="2149773"/>
            <a:ext cx="7546906" cy="5701842"/>
          </a:xfrm>
          <a:custGeom>
            <a:avLst/>
            <a:gdLst/>
            <a:ahLst/>
            <a:cxnLst/>
            <a:rect r="r" b="b" t="t" l="l"/>
            <a:pathLst>
              <a:path h="5701842" w="7546906">
                <a:moveTo>
                  <a:pt x="0" y="0"/>
                </a:moveTo>
                <a:lnTo>
                  <a:pt x="7546906" y="0"/>
                </a:lnTo>
                <a:lnTo>
                  <a:pt x="7546906" y="5701842"/>
                </a:lnTo>
                <a:lnTo>
                  <a:pt x="0" y="5701842"/>
                </a:lnTo>
                <a:lnTo>
                  <a:pt x="0" y="0"/>
                </a:lnTo>
                <a:close/>
              </a:path>
            </a:pathLst>
          </a:custGeom>
          <a:blipFill>
            <a:blip r:embed="rId3"/>
            <a:stretch>
              <a:fillRect l="0" t="0" r="0" b="0"/>
            </a:stretch>
          </a:blipFill>
        </p:spPr>
      </p:sp>
      <p:sp>
        <p:nvSpPr>
          <p:cNvPr name="TextBox 4" id="4"/>
          <p:cNvSpPr txBox="true"/>
          <p:nvPr/>
        </p:nvSpPr>
        <p:spPr>
          <a:xfrm rot="0">
            <a:off x="797699" y="262729"/>
            <a:ext cx="7647612"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Clustering (K-means)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644139" y="1471040"/>
            <a:ext cx="7197725" cy="1152513"/>
          </a:xfrm>
          <a:prstGeom prst="rect">
            <a:avLst/>
          </a:prstGeom>
        </p:spPr>
        <p:txBody>
          <a:bodyPr anchor="t" rtlCol="false" tIns="0" lIns="0" bIns="0" rIns="0">
            <a:spAutoFit/>
          </a:bodyPr>
          <a:lstStyle/>
          <a:p>
            <a:pPr algn="ctr">
              <a:lnSpc>
                <a:spcPts val="8400"/>
              </a:lnSpc>
            </a:pPr>
            <a:r>
              <a:rPr lang="en-US" sz="6000">
                <a:solidFill>
                  <a:srgbClr val="000000"/>
                </a:solidFill>
                <a:latin typeface="Arial Bold"/>
                <a:ea typeface="Arial Bold"/>
                <a:cs typeface="Arial Bold"/>
                <a:sym typeface="Arial Bold"/>
              </a:rPr>
              <a:t>Problem Statement:</a:t>
            </a:r>
          </a:p>
        </p:txBody>
      </p:sp>
      <p:sp>
        <p:nvSpPr>
          <p:cNvPr name="TextBox 3" id="3"/>
          <p:cNvSpPr txBox="true"/>
          <p:nvPr/>
        </p:nvSpPr>
        <p:spPr>
          <a:xfrm rot="0">
            <a:off x="644139" y="3319780"/>
            <a:ext cx="16329945" cy="35807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 Healthcare fraud poses a significant challenge for societies worldwide. </a:t>
            </a:r>
            <a:r>
              <a:rPr lang="en-US" sz="3399">
                <a:solidFill>
                  <a:srgbClr val="000000"/>
                </a:solidFill>
                <a:latin typeface="Canva Sans"/>
                <a:ea typeface="Canva Sans"/>
                <a:cs typeface="Canva Sans"/>
                <a:sym typeface="Canva Sans"/>
              </a:rPr>
              <a:t>Misuse of healthcare funding by materialistic practitioners or patients diverts resources that could otherwise be spent on essential medical services. With rising healthcare costs, detecting fraudulent activities becomes crucial3. In this context, we aim to develop an effective anomaly detection system to identify suspicious patterns in healthcare data.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630984" y="1321712"/>
            <a:ext cx="12730096" cy="8356934"/>
          </a:xfrm>
          <a:custGeom>
            <a:avLst/>
            <a:gdLst/>
            <a:ahLst/>
            <a:cxnLst/>
            <a:rect r="r" b="b" t="t" l="l"/>
            <a:pathLst>
              <a:path h="8356934" w="12730096">
                <a:moveTo>
                  <a:pt x="0" y="0"/>
                </a:moveTo>
                <a:lnTo>
                  <a:pt x="12730096" y="0"/>
                </a:lnTo>
                <a:lnTo>
                  <a:pt x="12730096" y="8356934"/>
                </a:lnTo>
                <a:lnTo>
                  <a:pt x="0" y="8356934"/>
                </a:lnTo>
                <a:lnTo>
                  <a:pt x="0" y="0"/>
                </a:lnTo>
                <a:close/>
              </a:path>
            </a:pathLst>
          </a:custGeom>
          <a:blipFill>
            <a:blip r:embed="rId2"/>
            <a:stretch>
              <a:fillRect l="0" t="0" r="0" b="0"/>
            </a:stretch>
          </a:blipFill>
        </p:spPr>
      </p:sp>
      <p:sp>
        <p:nvSpPr>
          <p:cNvPr name="TextBox 3" id="3"/>
          <p:cNvSpPr txBox="true"/>
          <p:nvPr/>
        </p:nvSpPr>
        <p:spPr>
          <a:xfrm rot="0">
            <a:off x="797699" y="262729"/>
            <a:ext cx="7647612"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Clustering (DBScan)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641246" y="1438087"/>
            <a:ext cx="10421699" cy="8229432"/>
          </a:xfrm>
          <a:custGeom>
            <a:avLst/>
            <a:gdLst/>
            <a:ahLst/>
            <a:cxnLst/>
            <a:rect r="r" b="b" t="t" l="l"/>
            <a:pathLst>
              <a:path h="8229432" w="10421699">
                <a:moveTo>
                  <a:pt x="0" y="0"/>
                </a:moveTo>
                <a:lnTo>
                  <a:pt x="10421699" y="0"/>
                </a:lnTo>
                <a:lnTo>
                  <a:pt x="10421699" y="8229433"/>
                </a:lnTo>
                <a:lnTo>
                  <a:pt x="0" y="8229433"/>
                </a:lnTo>
                <a:lnTo>
                  <a:pt x="0" y="0"/>
                </a:lnTo>
                <a:close/>
              </a:path>
            </a:pathLst>
          </a:custGeom>
          <a:blipFill>
            <a:blip r:embed="rId2"/>
            <a:stretch>
              <a:fillRect l="0" t="0" r="0" b="0"/>
            </a:stretch>
          </a:blipFill>
        </p:spPr>
      </p:sp>
      <p:sp>
        <p:nvSpPr>
          <p:cNvPr name="TextBox 3" id="3"/>
          <p:cNvSpPr txBox="true"/>
          <p:nvPr/>
        </p:nvSpPr>
        <p:spPr>
          <a:xfrm rot="0">
            <a:off x="797699" y="262729"/>
            <a:ext cx="7647612"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ML Algoritms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808185" y="1305788"/>
            <a:ext cx="10671631" cy="8480897"/>
          </a:xfrm>
          <a:custGeom>
            <a:avLst/>
            <a:gdLst/>
            <a:ahLst/>
            <a:cxnLst/>
            <a:rect r="r" b="b" t="t" l="l"/>
            <a:pathLst>
              <a:path h="8480897" w="10671631">
                <a:moveTo>
                  <a:pt x="0" y="0"/>
                </a:moveTo>
                <a:lnTo>
                  <a:pt x="10671630" y="0"/>
                </a:lnTo>
                <a:lnTo>
                  <a:pt x="10671630" y="8480897"/>
                </a:lnTo>
                <a:lnTo>
                  <a:pt x="0" y="8480897"/>
                </a:lnTo>
                <a:lnTo>
                  <a:pt x="0" y="0"/>
                </a:lnTo>
                <a:close/>
              </a:path>
            </a:pathLst>
          </a:custGeom>
          <a:blipFill>
            <a:blip r:embed="rId2"/>
            <a:stretch>
              <a:fillRect l="0" t="-687" r="0" b="-687"/>
            </a:stretch>
          </a:blipFill>
        </p:spPr>
      </p:sp>
      <p:sp>
        <p:nvSpPr>
          <p:cNvPr name="TextBox 3" id="3"/>
          <p:cNvSpPr txBox="true"/>
          <p:nvPr/>
        </p:nvSpPr>
        <p:spPr>
          <a:xfrm rot="0">
            <a:off x="797699" y="262729"/>
            <a:ext cx="7647612"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ML Algoritms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478196" y="1528728"/>
            <a:ext cx="8861001" cy="7854478"/>
          </a:xfrm>
          <a:custGeom>
            <a:avLst/>
            <a:gdLst/>
            <a:ahLst/>
            <a:cxnLst/>
            <a:rect r="r" b="b" t="t" l="l"/>
            <a:pathLst>
              <a:path h="7854478" w="8861001">
                <a:moveTo>
                  <a:pt x="0" y="0"/>
                </a:moveTo>
                <a:lnTo>
                  <a:pt x="8861001" y="0"/>
                </a:lnTo>
                <a:lnTo>
                  <a:pt x="8861001" y="7854477"/>
                </a:lnTo>
                <a:lnTo>
                  <a:pt x="0" y="7854477"/>
                </a:lnTo>
                <a:lnTo>
                  <a:pt x="0" y="0"/>
                </a:lnTo>
                <a:close/>
              </a:path>
            </a:pathLst>
          </a:custGeom>
          <a:blipFill>
            <a:blip r:embed="rId2"/>
            <a:stretch>
              <a:fillRect l="0" t="0" r="0" b="0"/>
            </a:stretch>
          </a:blipFill>
        </p:spPr>
      </p:sp>
      <p:sp>
        <p:nvSpPr>
          <p:cNvPr name="TextBox 3" id="3"/>
          <p:cNvSpPr txBox="true"/>
          <p:nvPr/>
        </p:nvSpPr>
        <p:spPr>
          <a:xfrm rot="0">
            <a:off x="797699" y="262729"/>
            <a:ext cx="7647612"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ML Algoritms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091050" y="1460054"/>
            <a:ext cx="10708523" cy="8039732"/>
          </a:xfrm>
          <a:custGeom>
            <a:avLst/>
            <a:gdLst/>
            <a:ahLst/>
            <a:cxnLst/>
            <a:rect r="r" b="b" t="t" l="l"/>
            <a:pathLst>
              <a:path h="8039732" w="10708523">
                <a:moveTo>
                  <a:pt x="0" y="0"/>
                </a:moveTo>
                <a:lnTo>
                  <a:pt x="10708522" y="0"/>
                </a:lnTo>
                <a:lnTo>
                  <a:pt x="10708522" y="8039732"/>
                </a:lnTo>
                <a:lnTo>
                  <a:pt x="0" y="8039732"/>
                </a:lnTo>
                <a:lnTo>
                  <a:pt x="0" y="0"/>
                </a:lnTo>
                <a:close/>
              </a:path>
            </a:pathLst>
          </a:custGeom>
          <a:blipFill>
            <a:blip r:embed="rId2"/>
            <a:stretch>
              <a:fillRect l="0" t="0" r="0" b="0"/>
            </a:stretch>
          </a:blipFill>
        </p:spPr>
      </p:sp>
      <p:sp>
        <p:nvSpPr>
          <p:cNvPr name="TextBox 3" id="3"/>
          <p:cNvSpPr txBox="true"/>
          <p:nvPr/>
        </p:nvSpPr>
        <p:spPr>
          <a:xfrm rot="0">
            <a:off x="797699" y="262729"/>
            <a:ext cx="7647612"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Deep Learning Results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212475" y="1138335"/>
            <a:ext cx="12173712" cy="9148665"/>
          </a:xfrm>
          <a:custGeom>
            <a:avLst/>
            <a:gdLst/>
            <a:ahLst/>
            <a:cxnLst/>
            <a:rect r="r" b="b" t="t" l="l"/>
            <a:pathLst>
              <a:path h="9148665" w="12173712">
                <a:moveTo>
                  <a:pt x="0" y="0"/>
                </a:moveTo>
                <a:lnTo>
                  <a:pt x="12173712" y="0"/>
                </a:lnTo>
                <a:lnTo>
                  <a:pt x="12173712" y="9148665"/>
                </a:lnTo>
                <a:lnTo>
                  <a:pt x="0" y="9148665"/>
                </a:lnTo>
                <a:lnTo>
                  <a:pt x="0" y="0"/>
                </a:lnTo>
                <a:close/>
              </a:path>
            </a:pathLst>
          </a:custGeom>
          <a:blipFill>
            <a:blip r:embed="rId2"/>
            <a:stretch>
              <a:fillRect l="0" t="0" r="0" b="0"/>
            </a:stretch>
          </a:blipFill>
        </p:spPr>
      </p:sp>
      <p:sp>
        <p:nvSpPr>
          <p:cNvPr name="TextBox 3" id="3"/>
          <p:cNvSpPr txBox="true"/>
          <p:nvPr/>
        </p:nvSpPr>
        <p:spPr>
          <a:xfrm rot="0">
            <a:off x="797699" y="262729"/>
            <a:ext cx="7647612"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Deep Learning Results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457576" y="1289864"/>
            <a:ext cx="10910720" cy="8637211"/>
          </a:xfrm>
          <a:custGeom>
            <a:avLst/>
            <a:gdLst/>
            <a:ahLst/>
            <a:cxnLst/>
            <a:rect r="r" b="b" t="t" l="l"/>
            <a:pathLst>
              <a:path h="8637211" w="10910720">
                <a:moveTo>
                  <a:pt x="0" y="0"/>
                </a:moveTo>
                <a:lnTo>
                  <a:pt x="10910720" y="0"/>
                </a:lnTo>
                <a:lnTo>
                  <a:pt x="10910720" y="8637211"/>
                </a:lnTo>
                <a:lnTo>
                  <a:pt x="0" y="8637211"/>
                </a:lnTo>
                <a:lnTo>
                  <a:pt x="0" y="0"/>
                </a:lnTo>
                <a:close/>
              </a:path>
            </a:pathLst>
          </a:custGeom>
          <a:blipFill>
            <a:blip r:embed="rId2"/>
            <a:stretch>
              <a:fillRect l="0" t="0" r="0" b="0"/>
            </a:stretch>
          </a:blipFill>
        </p:spPr>
      </p:sp>
      <p:sp>
        <p:nvSpPr>
          <p:cNvPr name="TextBox 3" id="3"/>
          <p:cNvSpPr txBox="true"/>
          <p:nvPr/>
        </p:nvSpPr>
        <p:spPr>
          <a:xfrm rot="0">
            <a:off x="797699" y="262729"/>
            <a:ext cx="7647612"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Deep Learning Results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7400544" y="293731"/>
            <a:ext cx="9341154" cy="9699538"/>
          </a:xfrm>
          <a:custGeom>
            <a:avLst/>
            <a:gdLst/>
            <a:ahLst/>
            <a:cxnLst/>
            <a:rect r="r" b="b" t="t" l="l"/>
            <a:pathLst>
              <a:path h="9699538" w="9341154">
                <a:moveTo>
                  <a:pt x="0" y="0"/>
                </a:moveTo>
                <a:lnTo>
                  <a:pt x="9341154" y="0"/>
                </a:lnTo>
                <a:lnTo>
                  <a:pt x="9341154" y="9699538"/>
                </a:lnTo>
                <a:lnTo>
                  <a:pt x="0" y="9699538"/>
                </a:lnTo>
                <a:lnTo>
                  <a:pt x="0" y="0"/>
                </a:lnTo>
                <a:close/>
              </a:path>
            </a:pathLst>
          </a:custGeom>
          <a:blipFill>
            <a:blip r:embed="rId2"/>
            <a:stretch>
              <a:fillRect l="0" t="-400" r="0" b="-400"/>
            </a:stretch>
          </a:blipFill>
        </p:spPr>
      </p:sp>
      <p:sp>
        <p:nvSpPr>
          <p:cNvPr name="TextBox 3" id="3"/>
          <p:cNvSpPr txBox="true"/>
          <p:nvPr/>
        </p:nvSpPr>
        <p:spPr>
          <a:xfrm rot="0">
            <a:off x="797699" y="262729"/>
            <a:ext cx="7647612"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Deep Learning Results :</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227404" y="2223920"/>
            <a:ext cx="13115387" cy="3338462"/>
          </a:xfrm>
          <a:custGeom>
            <a:avLst/>
            <a:gdLst/>
            <a:ahLst/>
            <a:cxnLst/>
            <a:rect r="r" b="b" t="t" l="l"/>
            <a:pathLst>
              <a:path h="3338462" w="13115387">
                <a:moveTo>
                  <a:pt x="0" y="0"/>
                </a:moveTo>
                <a:lnTo>
                  <a:pt x="13115387" y="0"/>
                </a:lnTo>
                <a:lnTo>
                  <a:pt x="13115387" y="3338463"/>
                </a:lnTo>
                <a:lnTo>
                  <a:pt x="0" y="33384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644139" y="1663320"/>
            <a:ext cx="3217862" cy="1152513"/>
          </a:xfrm>
          <a:prstGeom prst="rect">
            <a:avLst/>
          </a:prstGeom>
        </p:spPr>
        <p:txBody>
          <a:bodyPr anchor="t" rtlCol="false" tIns="0" lIns="0" bIns="0" rIns="0">
            <a:spAutoFit/>
          </a:bodyPr>
          <a:lstStyle/>
          <a:p>
            <a:pPr algn="ctr">
              <a:lnSpc>
                <a:spcPts val="8400"/>
              </a:lnSpc>
            </a:pPr>
            <a:r>
              <a:rPr lang="en-US" sz="6000">
                <a:solidFill>
                  <a:srgbClr val="000000"/>
                </a:solidFill>
                <a:latin typeface="Arial Bold"/>
                <a:ea typeface="Arial Bold"/>
                <a:cs typeface="Arial Bold"/>
                <a:sym typeface="Arial Bold"/>
              </a:rPr>
              <a:t>Dataset :</a:t>
            </a:r>
          </a:p>
        </p:txBody>
      </p:sp>
      <p:sp>
        <p:nvSpPr>
          <p:cNvPr name="TextBox 3" id="3"/>
          <p:cNvSpPr txBox="true"/>
          <p:nvPr/>
        </p:nvSpPr>
        <p:spPr>
          <a:xfrm rot="0">
            <a:off x="644139" y="3319780"/>
            <a:ext cx="16329945" cy="35807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 Healthcare fraud poses a significant challenge for societies worldwide. </a:t>
            </a:r>
            <a:r>
              <a:rPr lang="en-US" sz="3399">
                <a:solidFill>
                  <a:srgbClr val="000000"/>
                </a:solidFill>
                <a:latin typeface="Canva Sans"/>
                <a:ea typeface="Canva Sans"/>
                <a:cs typeface="Canva Sans"/>
                <a:sym typeface="Canva Sans"/>
              </a:rPr>
              <a:t>Misuse of healthcare funding by materialistic practitioners or patients diverts resources that could otherwise be spent on essential medical services. With rising healthcare costs, detecting fraudulent activities becomes crucial. In this context, we aim to develop an effective anomaly detection system to identify suspicious patterns in healthcare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48276" y="1667400"/>
            <a:ext cx="11651695" cy="4413555"/>
          </a:xfrm>
          <a:custGeom>
            <a:avLst/>
            <a:gdLst/>
            <a:ahLst/>
            <a:cxnLst/>
            <a:rect r="r" b="b" t="t" l="l"/>
            <a:pathLst>
              <a:path h="4413555" w="11651695">
                <a:moveTo>
                  <a:pt x="0" y="0"/>
                </a:moveTo>
                <a:lnTo>
                  <a:pt x="11651694" y="0"/>
                </a:lnTo>
                <a:lnTo>
                  <a:pt x="11651694" y="4413555"/>
                </a:lnTo>
                <a:lnTo>
                  <a:pt x="0" y="4413555"/>
                </a:lnTo>
                <a:lnTo>
                  <a:pt x="0" y="0"/>
                </a:lnTo>
                <a:close/>
              </a:path>
            </a:pathLst>
          </a:custGeom>
          <a:blipFill>
            <a:blip r:embed="rId2"/>
            <a:stretch>
              <a:fillRect l="0" t="-68" r="0" b="-68"/>
            </a:stretch>
          </a:blipFill>
        </p:spPr>
      </p:sp>
      <p:sp>
        <p:nvSpPr>
          <p:cNvPr name="TextBox 3" id="3"/>
          <p:cNvSpPr txBox="true"/>
          <p:nvPr/>
        </p:nvSpPr>
        <p:spPr>
          <a:xfrm rot="0">
            <a:off x="240350" y="137730"/>
            <a:ext cx="3181687" cy="766695"/>
          </a:xfrm>
          <a:prstGeom prst="rect">
            <a:avLst/>
          </a:prstGeom>
        </p:spPr>
        <p:txBody>
          <a:bodyPr anchor="t" rtlCol="false" tIns="0" lIns="0" bIns="0" rIns="0">
            <a:spAutoFit/>
          </a:bodyPr>
          <a:lstStyle/>
          <a:p>
            <a:pPr algn="ctr">
              <a:lnSpc>
                <a:spcPts val="5556"/>
              </a:lnSpc>
            </a:pPr>
            <a:r>
              <a:rPr lang="en-US" sz="3968">
                <a:solidFill>
                  <a:srgbClr val="000000"/>
                </a:solidFill>
                <a:latin typeface="Arial Bold"/>
                <a:ea typeface="Arial Bold"/>
                <a:cs typeface="Arial Bold"/>
                <a:sym typeface="Arial Bold"/>
              </a:rPr>
              <a:t>Preprocess :</a:t>
            </a:r>
          </a:p>
        </p:txBody>
      </p:sp>
      <p:sp>
        <p:nvSpPr>
          <p:cNvPr name="TextBox 4" id="4"/>
          <p:cNvSpPr txBox="true"/>
          <p:nvPr/>
        </p:nvSpPr>
        <p:spPr>
          <a:xfrm rot="0">
            <a:off x="348276" y="1089550"/>
            <a:ext cx="10644178" cy="34925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Missing Value Management: Find missing value and putting mean values</a:t>
            </a:r>
          </a:p>
        </p:txBody>
      </p:sp>
      <p:sp>
        <p:nvSpPr>
          <p:cNvPr name="TextBox 5" id="5"/>
          <p:cNvSpPr txBox="true"/>
          <p:nvPr/>
        </p:nvSpPr>
        <p:spPr>
          <a:xfrm rot="0">
            <a:off x="348276" y="6449544"/>
            <a:ext cx="10644178" cy="34925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Duplicate Value Management: In this dataset there was no duplicate values</a:t>
            </a:r>
          </a:p>
        </p:txBody>
      </p:sp>
      <p:sp>
        <p:nvSpPr>
          <p:cNvPr name="TextBox 6" id="6"/>
          <p:cNvSpPr txBox="true"/>
          <p:nvPr/>
        </p:nvSpPr>
        <p:spPr>
          <a:xfrm rot="0">
            <a:off x="348276" y="6979769"/>
            <a:ext cx="10644178" cy="34925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Merging first name, middle name, surname into a single column name</a:t>
            </a:r>
          </a:p>
        </p:txBody>
      </p:sp>
      <p:sp>
        <p:nvSpPr>
          <p:cNvPr name="TextBox 7" id="7"/>
          <p:cNvSpPr txBox="true"/>
          <p:nvPr/>
        </p:nvSpPr>
        <p:spPr>
          <a:xfrm rot="0">
            <a:off x="348276" y="7509993"/>
            <a:ext cx="10644178" cy="34925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Converting Object to Numerical type</a:t>
            </a:r>
          </a:p>
        </p:txBody>
      </p:sp>
      <p:sp>
        <p:nvSpPr>
          <p:cNvPr name="TextBox 8" id="8"/>
          <p:cNvSpPr txBox="true"/>
          <p:nvPr/>
        </p:nvSpPr>
        <p:spPr>
          <a:xfrm rot="0">
            <a:off x="348276" y="8040218"/>
            <a:ext cx="10644178" cy="34925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Standardizing credential column (Example: M.D. is same as MD)</a:t>
            </a:r>
          </a:p>
        </p:txBody>
      </p:sp>
      <p:sp>
        <p:nvSpPr>
          <p:cNvPr name="TextBox 9" id="9"/>
          <p:cNvSpPr txBox="true"/>
          <p:nvPr/>
        </p:nvSpPr>
        <p:spPr>
          <a:xfrm rot="0">
            <a:off x="348276" y="8570443"/>
            <a:ext cx="10644178" cy="34925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PCA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564949" y="1426079"/>
            <a:ext cx="15460227" cy="8730481"/>
          </a:xfrm>
          <a:custGeom>
            <a:avLst/>
            <a:gdLst/>
            <a:ahLst/>
            <a:cxnLst/>
            <a:rect r="r" b="b" t="t" l="l"/>
            <a:pathLst>
              <a:path h="8730481" w="15460227">
                <a:moveTo>
                  <a:pt x="0" y="0"/>
                </a:moveTo>
                <a:lnTo>
                  <a:pt x="15460227" y="0"/>
                </a:lnTo>
                <a:lnTo>
                  <a:pt x="15460227" y="8730481"/>
                </a:lnTo>
                <a:lnTo>
                  <a:pt x="0" y="8730481"/>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733194" y="1297625"/>
            <a:ext cx="14325851" cy="7194550"/>
          </a:xfrm>
          <a:custGeom>
            <a:avLst/>
            <a:gdLst/>
            <a:ahLst/>
            <a:cxnLst/>
            <a:rect r="r" b="b" t="t" l="l"/>
            <a:pathLst>
              <a:path h="7194550" w="14325851">
                <a:moveTo>
                  <a:pt x="0" y="0"/>
                </a:moveTo>
                <a:lnTo>
                  <a:pt x="14325851" y="0"/>
                </a:lnTo>
                <a:lnTo>
                  <a:pt x="14325851" y="7194550"/>
                </a:lnTo>
                <a:lnTo>
                  <a:pt x="0" y="7194550"/>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
        <p:nvSpPr>
          <p:cNvPr name="TextBox 4" id="4"/>
          <p:cNvSpPr txBox="true"/>
          <p:nvPr/>
        </p:nvSpPr>
        <p:spPr>
          <a:xfrm rot="0">
            <a:off x="5463573" y="9082182"/>
            <a:ext cx="8482489"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Gender Ratio for Providers by Credential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710943" y="870419"/>
            <a:ext cx="15110167" cy="9344912"/>
          </a:xfrm>
          <a:custGeom>
            <a:avLst/>
            <a:gdLst/>
            <a:ahLst/>
            <a:cxnLst/>
            <a:rect r="r" b="b" t="t" l="l"/>
            <a:pathLst>
              <a:path h="9344912" w="15110167">
                <a:moveTo>
                  <a:pt x="0" y="0"/>
                </a:moveTo>
                <a:lnTo>
                  <a:pt x="15110167" y="0"/>
                </a:lnTo>
                <a:lnTo>
                  <a:pt x="15110167" y="9344912"/>
                </a:lnTo>
                <a:lnTo>
                  <a:pt x="0" y="9344912"/>
                </a:lnTo>
                <a:lnTo>
                  <a:pt x="0" y="0"/>
                </a:lnTo>
                <a:close/>
              </a:path>
            </a:pathLst>
          </a:custGeom>
          <a:blipFill>
            <a:blip r:embed="rId2"/>
            <a:stretch>
              <a:fillRect l="0" t="-966" r="0" b="-966"/>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740672" y="1028700"/>
            <a:ext cx="15182137" cy="9183657"/>
          </a:xfrm>
          <a:custGeom>
            <a:avLst/>
            <a:gdLst/>
            <a:ahLst/>
            <a:cxnLst/>
            <a:rect r="r" b="b" t="t" l="l"/>
            <a:pathLst>
              <a:path h="9183657" w="15182137">
                <a:moveTo>
                  <a:pt x="0" y="0"/>
                </a:moveTo>
                <a:lnTo>
                  <a:pt x="15182137" y="0"/>
                </a:lnTo>
                <a:lnTo>
                  <a:pt x="15182137" y="9183657"/>
                </a:lnTo>
                <a:lnTo>
                  <a:pt x="0" y="9183657"/>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39521" y="1361719"/>
            <a:ext cx="17408958" cy="8751127"/>
          </a:xfrm>
          <a:custGeom>
            <a:avLst/>
            <a:gdLst/>
            <a:ahLst/>
            <a:cxnLst/>
            <a:rect r="r" b="b" t="t" l="l"/>
            <a:pathLst>
              <a:path h="8751127" w="17408958">
                <a:moveTo>
                  <a:pt x="0" y="0"/>
                </a:moveTo>
                <a:lnTo>
                  <a:pt x="17408958" y="0"/>
                </a:lnTo>
                <a:lnTo>
                  <a:pt x="17408958" y="8751127"/>
                </a:lnTo>
                <a:lnTo>
                  <a:pt x="0" y="8751127"/>
                </a:lnTo>
                <a:lnTo>
                  <a:pt x="0" y="0"/>
                </a:lnTo>
                <a:close/>
              </a:path>
            </a:pathLst>
          </a:custGeom>
          <a:blipFill>
            <a:blip r:embed="rId2"/>
            <a:stretch>
              <a:fillRect l="0" t="0" r="0" b="0"/>
            </a:stretch>
          </a:blipFill>
        </p:spPr>
      </p:sp>
      <p:sp>
        <p:nvSpPr>
          <p:cNvPr name="TextBox 3" id="3"/>
          <p:cNvSpPr txBox="true"/>
          <p:nvPr/>
        </p:nvSpPr>
        <p:spPr>
          <a:xfrm rot="0">
            <a:off x="240350" y="137730"/>
            <a:ext cx="4335369" cy="765971"/>
          </a:xfrm>
          <a:prstGeom prst="rect">
            <a:avLst/>
          </a:prstGeom>
        </p:spPr>
        <p:txBody>
          <a:bodyPr anchor="t" rtlCol="false" tIns="0" lIns="0" bIns="0" rIns="0">
            <a:spAutoFit/>
          </a:bodyPr>
          <a:lstStyle/>
          <a:p>
            <a:pPr algn="l">
              <a:lnSpc>
                <a:spcPts val="5556"/>
              </a:lnSpc>
            </a:pPr>
            <a:r>
              <a:rPr lang="en-US" sz="3968">
                <a:solidFill>
                  <a:srgbClr val="000000"/>
                </a:solidFill>
                <a:latin typeface="Arial Bold"/>
                <a:ea typeface="Arial Bold"/>
                <a:cs typeface="Arial Bold"/>
                <a:sym typeface="Arial Bold"/>
              </a:rPr>
              <a:t>Observations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DAGLQcIt8NM</dc:identifier>
  <dcterms:modified xsi:type="dcterms:W3CDTF">2011-08-01T06:04:30Z</dcterms:modified>
  <cp:revision>1</cp:revision>
  <dc:title>Anamoly detection</dc:title>
</cp:coreProperties>
</file>