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 id="2147483882" r:id="rId2"/>
  </p:sldMasterIdLst>
  <p:sldIdLst>
    <p:sldId id="256" r:id="rId3"/>
    <p:sldId id="257" r:id="rId4"/>
    <p:sldId id="258" r:id="rId5"/>
    <p:sldId id="260" r:id="rId6"/>
    <p:sldId id="262" r:id="rId7"/>
    <p:sldId id="263" r:id="rId8"/>
    <p:sldId id="264" r:id="rId9"/>
    <p:sldId id="259"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E54DCF-AEE7-4CA9-81A6-2C4F098D3C01}"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5E74-BDCE-48C6-8DA3-24DF98AD2A6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124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54DCF-AEE7-4CA9-81A6-2C4F098D3C01}"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5E74-BDCE-48C6-8DA3-24DF98AD2A6E}" type="slidenum">
              <a:rPr lang="en-IN" smtClean="0"/>
              <a:t>‹#›</a:t>
            </a:fld>
            <a:endParaRPr lang="en-IN"/>
          </a:p>
        </p:txBody>
      </p:sp>
    </p:spTree>
    <p:extLst>
      <p:ext uri="{BB962C8B-B14F-4D97-AF65-F5344CB8AC3E}">
        <p14:creationId xmlns:p14="http://schemas.microsoft.com/office/powerpoint/2010/main" val="3374904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54DCF-AEE7-4CA9-81A6-2C4F098D3C01}"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5E74-BDCE-48C6-8DA3-24DF98AD2A6E}" type="slidenum">
              <a:rPr lang="en-IN" smtClean="0"/>
              <a:t>‹#›</a:t>
            </a:fld>
            <a:endParaRPr lang="en-IN"/>
          </a:p>
        </p:txBody>
      </p:sp>
    </p:spTree>
    <p:extLst>
      <p:ext uri="{BB962C8B-B14F-4D97-AF65-F5344CB8AC3E}">
        <p14:creationId xmlns:p14="http://schemas.microsoft.com/office/powerpoint/2010/main" val="2820943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E54DCF-AEE7-4CA9-81A6-2C4F098D3C01}"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5E74-BDCE-48C6-8DA3-24DF98AD2A6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381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54DCF-AEE7-4CA9-81A6-2C4F098D3C01}"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5E74-BDCE-48C6-8DA3-24DF98AD2A6E}" type="slidenum">
              <a:rPr lang="en-IN" smtClean="0"/>
              <a:t>‹#›</a:t>
            </a:fld>
            <a:endParaRPr lang="en-IN"/>
          </a:p>
        </p:txBody>
      </p:sp>
    </p:spTree>
    <p:extLst>
      <p:ext uri="{BB962C8B-B14F-4D97-AF65-F5344CB8AC3E}">
        <p14:creationId xmlns:p14="http://schemas.microsoft.com/office/powerpoint/2010/main" val="3503489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E54DCF-AEE7-4CA9-81A6-2C4F098D3C01}"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5E74-BDCE-48C6-8DA3-24DF98AD2A6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3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E54DCF-AEE7-4CA9-81A6-2C4F098D3C01}"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825E74-BDCE-48C6-8DA3-24DF98AD2A6E}" type="slidenum">
              <a:rPr lang="en-IN" smtClean="0"/>
              <a:t>‹#›</a:t>
            </a:fld>
            <a:endParaRPr lang="en-IN"/>
          </a:p>
        </p:txBody>
      </p:sp>
    </p:spTree>
    <p:extLst>
      <p:ext uri="{BB962C8B-B14F-4D97-AF65-F5344CB8AC3E}">
        <p14:creationId xmlns:p14="http://schemas.microsoft.com/office/powerpoint/2010/main" val="1774501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E54DCF-AEE7-4CA9-81A6-2C4F098D3C01}" type="datetimeFigureOut">
              <a:rPr lang="en-IN" smtClean="0"/>
              <a:t>17-07-2024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825E74-BDCE-48C6-8DA3-24DF98AD2A6E}" type="slidenum">
              <a:rPr lang="en-IN" smtClean="0"/>
              <a:t>‹#›</a:t>
            </a:fld>
            <a:endParaRPr lang="en-IN"/>
          </a:p>
        </p:txBody>
      </p:sp>
    </p:spTree>
    <p:extLst>
      <p:ext uri="{BB962C8B-B14F-4D97-AF65-F5344CB8AC3E}">
        <p14:creationId xmlns:p14="http://schemas.microsoft.com/office/powerpoint/2010/main" val="2390941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E54DCF-AEE7-4CA9-81A6-2C4F098D3C01}" type="datetimeFigureOut">
              <a:rPr lang="en-IN" smtClean="0"/>
              <a:t>17-07-2024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825E74-BDCE-48C6-8DA3-24DF98AD2A6E}" type="slidenum">
              <a:rPr lang="en-IN" smtClean="0"/>
              <a:t>‹#›</a:t>
            </a:fld>
            <a:endParaRPr lang="en-IN"/>
          </a:p>
        </p:txBody>
      </p:sp>
    </p:spTree>
    <p:extLst>
      <p:ext uri="{BB962C8B-B14F-4D97-AF65-F5344CB8AC3E}">
        <p14:creationId xmlns:p14="http://schemas.microsoft.com/office/powerpoint/2010/main" val="541302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E54DCF-AEE7-4CA9-81A6-2C4F098D3C01}" type="datetimeFigureOut">
              <a:rPr lang="en-IN" smtClean="0"/>
              <a:t>17-07-2024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C825E74-BDCE-48C6-8DA3-24DF98AD2A6E}" type="slidenum">
              <a:rPr lang="en-IN" smtClean="0"/>
              <a:t>‹#›</a:t>
            </a:fld>
            <a:endParaRPr lang="en-IN"/>
          </a:p>
        </p:txBody>
      </p:sp>
    </p:spTree>
    <p:extLst>
      <p:ext uri="{BB962C8B-B14F-4D97-AF65-F5344CB8AC3E}">
        <p14:creationId xmlns:p14="http://schemas.microsoft.com/office/powerpoint/2010/main" val="19186708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7E54DCF-AEE7-4CA9-81A6-2C4F098D3C01}" type="datetimeFigureOut">
              <a:rPr lang="en-IN" smtClean="0"/>
              <a:t>17-07-2024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825E74-BDCE-48C6-8DA3-24DF98AD2A6E}" type="slidenum">
              <a:rPr lang="en-IN" smtClean="0"/>
              <a:t>‹#›</a:t>
            </a:fld>
            <a:endParaRPr lang="en-IN"/>
          </a:p>
        </p:txBody>
      </p:sp>
    </p:spTree>
    <p:extLst>
      <p:ext uri="{BB962C8B-B14F-4D97-AF65-F5344CB8AC3E}">
        <p14:creationId xmlns:p14="http://schemas.microsoft.com/office/powerpoint/2010/main" val="102039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54DCF-AEE7-4CA9-81A6-2C4F098D3C01}"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5E74-BDCE-48C6-8DA3-24DF98AD2A6E}" type="slidenum">
              <a:rPr lang="en-IN" smtClean="0"/>
              <a:t>‹#›</a:t>
            </a:fld>
            <a:endParaRPr lang="en-IN"/>
          </a:p>
        </p:txBody>
      </p:sp>
    </p:spTree>
    <p:extLst>
      <p:ext uri="{BB962C8B-B14F-4D97-AF65-F5344CB8AC3E}">
        <p14:creationId xmlns:p14="http://schemas.microsoft.com/office/powerpoint/2010/main" val="4190932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E54DCF-AEE7-4CA9-81A6-2C4F098D3C01}"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825E74-BDCE-48C6-8DA3-24DF98AD2A6E}" type="slidenum">
              <a:rPr lang="en-IN" smtClean="0"/>
              <a:t>‹#›</a:t>
            </a:fld>
            <a:endParaRPr lang="en-IN"/>
          </a:p>
        </p:txBody>
      </p:sp>
    </p:spTree>
    <p:extLst>
      <p:ext uri="{BB962C8B-B14F-4D97-AF65-F5344CB8AC3E}">
        <p14:creationId xmlns:p14="http://schemas.microsoft.com/office/powerpoint/2010/main" val="3451054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54DCF-AEE7-4CA9-81A6-2C4F098D3C01}"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5E74-BDCE-48C6-8DA3-24DF98AD2A6E}" type="slidenum">
              <a:rPr lang="en-IN" smtClean="0"/>
              <a:t>‹#›</a:t>
            </a:fld>
            <a:endParaRPr lang="en-IN"/>
          </a:p>
        </p:txBody>
      </p:sp>
    </p:spTree>
    <p:extLst>
      <p:ext uri="{BB962C8B-B14F-4D97-AF65-F5344CB8AC3E}">
        <p14:creationId xmlns:p14="http://schemas.microsoft.com/office/powerpoint/2010/main" val="35383887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54DCF-AEE7-4CA9-81A6-2C4F098D3C01}"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5E74-BDCE-48C6-8DA3-24DF98AD2A6E}" type="slidenum">
              <a:rPr lang="en-IN" smtClean="0"/>
              <a:t>‹#›</a:t>
            </a:fld>
            <a:endParaRPr lang="en-IN"/>
          </a:p>
        </p:txBody>
      </p:sp>
    </p:spTree>
    <p:extLst>
      <p:ext uri="{BB962C8B-B14F-4D97-AF65-F5344CB8AC3E}">
        <p14:creationId xmlns:p14="http://schemas.microsoft.com/office/powerpoint/2010/main" val="3672946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E54DCF-AEE7-4CA9-81A6-2C4F098D3C01}"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25E74-BDCE-48C6-8DA3-24DF98AD2A6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34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E54DCF-AEE7-4CA9-81A6-2C4F098D3C01}"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825E74-BDCE-48C6-8DA3-24DF98AD2A6E}" type="slidenum">
              <a:rPr lang="en-IN" smtClean="0"/>
              <a:t>‹#›</a:t>
            </a:fld>
            <a:endParaRPr lang="en-IN"/>
          </a:p>
        </p:txBody>
      </p:sp>
    </p:spTree>
    <p:extLst>
      <p:ext uri="{BB962C8B-B14F-4D97-AF65-F5344CB8AC3E}">
        <p14:creationId xmlns:p14="http://schemas.microsoft.com/office/powerpoint/2010/main" val="1897250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E54DCF-AEE7-4CA9-81A6-2C4F098D3C01}" type="datetimeFigureOut">
              <a:rPr lang="en-IN" smtClean="0"/>
              <a:t>17-07-2024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825E74-BDCE-48C6-8DA3-24DF98AD2A6E}" type="slidenum">
              <a:rPr lang="en-IN" smtClean="0"/>
              <a:t>‹#›</a:t>
            </a:fld>
            <a:endParaRPr lang="en-IN"/>
          </a:p>
        </p:txBody>
      </p:sp>
    </p:spTree>
    <p:extLst>
      <p:ext uri="{BB962C8B-B14F-4D97-AF65-F5344CB8AC3E}">
        <p14:creationId xmlns:p14="http://schemas.microsoft.com/office/powerpoint/2010/main" val="2818311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E54DCF-AEE7-4CA9-81A6-2C4F098D3C01}" type="datetimeFigureOut">
              <a:rPr lang="en-IN" smtClean="0"/>
              <a:t>17-07-2024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825E74-BDCE-48C6-8DA3-24DF98AD2A6E}" type="slidenum">
              <a:rPr lang="en-IN" smtClean="0"/>
              <a:t>‹#›</a:t>
            </a:fld>
            <a:endParaRPr lang="en-IN"/>
          </a:p>
        </p:txBody>
      </p:sp>
    </p:spTree>
    <p:extLst>
      <p:ext uri="{BB962C8B-B14F-4D97-AF65-F5344CB8AC3E}">
        <p14:creationId xmlns:p14="http://schemas.microsoft.com/office/powerpoint/2010/main" val="155184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E54DCF-AEE7-4CA9-81A6-2C4F098D3C01}" type="datetimeFigureOut">
              <a:rPr lang="en-IN" smtClean="0"/>
              <a:t>17-07-2024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C825E74-BDCE-48C6-8DA3-24DF98AD2A6E}" type="slidenum">
              <a:rPr lang="en-IN" smtClean="0"/>
              <a:t>‹#›</a:t>
            </a:fld>
            <a:endParaRPr lang="en-IN"/>
          </a:p>
        </p:txBody>
      </p:sp>
    </p:spTree>
    <p:extLst>
      <p:ext uri="{BB962C8B-B14F-4D97-AF65-F5344CB8AC3E}">
        <p14:creationId xmlns:p14="http://schemas.microsoft.com/office/powerpoint/2010/main" val="381262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7E54DCF-AEE7-4CA9-81A6-2C4F098D3C01}" type="datetimeFigureOut">
              <a:rPr lang="en-IN" smtClean="0"/>
              <a:t>17-07-2024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825E74-BDCE-48C6-8DA3-24DF98AD2A6E}" type="slidenum">
              <a:rPr lang="en-IN" smtClean="0"/>
              <a:t>‹#›</a:t>
            </a:fld>
            <a:endParaRPr lang="en-IN"/>
          </a:p>
        </p:txBody>
      </p:sp>
    </p:spTree>
    <p:extLst>
      <p:ext uri="{BB962C8B-B14F-4D97-AF65-F5344CB8AC3E}">
        <p14:creationId xmlns:p14="http://schemas.microsoft.com/office/powerpoint/2010/main" val="31884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E54DCF-AEE7-4CA9-81A6-2C4F098D3C01}"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825E74-BDCE-48C6-8DA3-24DF98AD2A6E}" type="slidenum">
              <a:rPr lang="en-IN" smtClean="0"/>
              <a:t>‹#›</a:t>
            </a:fld>
            <a:endParaRPr lang="en-IN"/>
          </a:p>
        </p:txBody>
      </p:sp>
    </p:spTree>
    <p:extLst>
      <p:ext uri="{BB962C8B-B14F-4D97-AF65-F5344CB8AC3E}">
        <p14:creationId xmlns:p14="http://schemas.microsoft.com/office/powerpoint/2010/main" val="67602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7E54DCF-AEE7-4CA9-81A6-2C4F098D3C01}" type="datetimeFigureOut">
              <a:rPr lang="en-IN" smtClean="0"/>
              <a:t>17-07-2024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825E74-BDCE-48C6-8DA3-24DF98AD2A6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685972"/>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7E54DCF-AEE7-4CA9-81A6-2C4F098D3C01}" type="datetimeFigureOut">
              <a:rPr lang="en-IN" smtClean="0"/>
              <a:t>17-07-2024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825E74-BDCE-48C6-8DA3-24DF98AD2A6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551984"/>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8.xml"/><Relationship Id="rId4" Type="http://schemas.openxmlformats.org/officeDocument/2006/relationships/image" Target="../media/image19.JPG"/></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 Id="rId5" Type="http://schemas.openxmlformats.org/officeDocument/2006/relationships/image" Target="../media/image25.JPG"/><Relationship Id="rId4" Type="http://schemas.openxmlformats.org/officeDocument/2006/relationships/image" Target="../media/image24.JPG"/></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 Id="rId4" Type="http://schemas.openxmlformats.org/officeDocument/2006/relationships/image" Target="../media/image28.JPG"/></Relationships>
</file>

<file path=ppt/slides/_rels/slide1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7.xml"/><Relationship Id="rId5" Type="http://schemas.openxmlformats.org/officeDocument/2006/relationships/image" Target="../media/image34.JPG"/><Relationship Id="rId4" Type="http://schemas.openxmlformats.org/officeDocument/2006/relationships/image" Target="../media/image3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7.xml"/><Relationship Id="rId4" Type="http://schemas.openxmlformats.org/officeDocument/2006/relationships/image" Target="../media/image38.JPG"/></Relationships>
</file>

<file path=ppt/slides/_rels/slide25.xml.rels><?xml version="1.0" encoding="UTF-8" standalone="yes"?>
<Relationships xmlns="http://schemas.openxmlformats.org/package/2006/relationships"><Relationship Id="rId3" Type="http://schemas.openxmlformats.org/officeDocument/2006/relationships/image" Target="../media/image40.JPG"/><Relationship Id="rId7" Type="http://schemas.openxmlformats.org/officeDocument/2006/relationships/image" Target="../media/image44.JPG"/><Relationship Id="rId2" Type="http://schemas.openxmlformats.org/officeDocument/2006/relationships/image" Target="../media/image39.JPG"/><Relationship Id="rId1" Type="http://schemas.openxmlformats.org/officeDocument/2006/relationships/slideLayout" Target="../slideLayouts/slideLayout7.xml"/><Relationship Id="rId6" Type="http://schemas.openxmlformats.org/officeDocument/2006/relationships/image" Target="../media/image43.JPG"/><Relationship Id="rId5" Type="http://schemas.openxmlformats.org/officeDocument/2006/relationships/image" Target="../media/image42.JPG"/><Relationship Id="rId4" Type="http://schemas.openxmlformats.org/officeDocument/2006/relationships/image" Target="../media/image4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CF25-A1DD-414C-EB08-AD47B382EFE5}"/>
              </a:ext>
            </a:extLst>
          </p:cNvPr>
          <p:cNvSpPr>
            <a:spLocks noGrp="1"/>
          </p:cNvSpPr>
          <p:nvPr>
            <p:ph type="ctrTitle"/>
          </p:nvPr>
        </p:nvSpPr>
        <p:spPr>
          <a:xfrm>
            <a:off x="394996" y="2507861"/>
            <a:ext cx="9756710" cy="1842278"/>
          </a:xfrm>
        </p:spPr>
        <p:txBody>
          <a:bodyPr>
            <a:normAutofit fontScale="90000"/>
          </a:bodyPr>
          <a:lstStyle/>
          <a:p>
            <a:pPr algn="ctr"/>
            <a:r>
              <a:rPr lang="en-US" dirty="0"/>
              <a:t>Healthcare Fraud Detection System</a:t>
            </a:r>
            <a:endParaRPr lang="en-IN" dirty="0"/>
          </a:p>
        </p:txBody>
      </p:sp>
    </p:spTree>
    <p:extLst>
      <p:ext uri="{BB962C8B-B14F-4D97-AF65-F5344CB8AC3E}">
        <p14:creationId xmlns:p14="http://schemas.microsoft.com/office/powerpoint/2010/main" val="178656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CA94-46AE-851D-773C-17BCA36C9D01}"/>
              </a:ext>
            </a:extLst>
          </p:cNvPr>
          <p:cNvSpPr>
            <a:spLocks noGrp="1"/>
          </p:cNvSpPr>
          <p:nvPr>
            <p:ph type="title" idx="4294967295"/>
          </p:nvPr>
        </p:nvSpPr>
        <p:spPr>
          <a:xfrm>
            <a:off x="298579" y="287644"/>
            <a:ext cx="8596313" cy="842963"/>
          </a:xfrm>
        </p:spPr>
        <p:txBody>
          <a:bodyPr/>
          <a:lstStyle/>
          <a:p>
            <a:r>
              <a:rPr lang="en-US" dirty="0"/>
              <a:t>CLUSTERING MODELS</a:t>
            </a:r>
            <a:endParaRPr lang="en-IN" dirty="0"/>
          </a:p>
        </p:txBody>
      </p:sp>
      <p:sp>
        <p:nvSpPr>
          <p:cNvPr id="3" name="Content Placeholder 2">
            <a:extLst>
              <a:ext uri="{FF2B5EF4-FFF2-40B4-BE49-F238E27FC236}">
                <a16:creationId xmlns:a16="http://schemas.microsoft.com/office/drawing/2014/main" id="{DAC30750-06BA-3F21-D42F-6C215E38E398}"/>
              </a:ext>
            </a:extLst>
          </p:cNvPr>
          <p:cNvSpPr>
            <a:spLocks noGrp="1"/>
          </p:cNvSpPr>
          <p:nvPr>
            <p:ph idx="4294967295"/>
          </p:nvPr>
        </p:nvSpPr>
        <p:spPr>
          <a:xfrm>
            <a:off x="366659" y="1134269"/>
            <a:ext cx="8596313" cy="4589462"/>
          </a:xfrm>
        </p:spPr>
        <p:txBody>
          <a:bodyPr/>
          <a:lstStyle/>
          <a:p>
            <a:pPr>
              <a:buFont typeface="Arial" panose="020B0604020202020204" pitchFamily="34" charset="0"/>
              <a:buChar char="•"/>
            </a:pPr>
            <a:r>
              <a:rPr lang="en-US" dirty="0"/>
              <a:t>The clustering models which are used for the anomaly detection are K-means clustering and </a:t>
            </a:r>
            <a:r>
              <a:rPr lang="en-US" dirty="0" err="1"/>
              <a:t>DBScan</a:t>
            </a:r>
            <a:r>
              <a:rPr lang="en-US" dirty="0"/>
              <a:t>.</a:t>
            </a:r>
          </a:p>
          <a:p>
            <a:pPr>
              <a:buFont typeface="Arial" panose="020B0604020202020204" pitchFamily="34" charset="0"/>
              <a:buChar char="•"/>
            </a:pPr>
            <a:r>
              <a:rPr lang="en-US" dirty="0"/>
              <a:t>The elbow method is used to get the optimal number of clusters for the K-means model and then the K-means model is fitted to the dataset.</a:t>
            </a:r>
          </a:p>
          <a:p>
            <a:pPr>
              <a:buFont typeface="Arial" panose="020B0604020202020204" pitchFamily="34" charset="0"/>
              <a:buChar char="•"/>
            </a:pPr>
            <a:r>
              <a:rPr lang="en-US" dirty="0"/>
              <a:t>A graph of the dataset after fitting is also generated.</a:t>
            </a:r>
          </a:p>
        </p:txBody>
      </p:sp>
      <p:pic>
        <p:nvPicPr>
          <p:cNvPr id="5" name="Picture 4">
            <a:extLst>
              <a:ext uri="{FF2B5EF4-FFF2-40B4-BE49-F238E27FC236}">
                <a16:creationId xmlns:a16="http://schemas.microsoft.com/office/drawing/2014/main" id="{FCD6706A-17CA-6D57-88B7-76F6ACB77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643" y="3283592"/>
            <a:ext cx="4526280" cy="2865282"/>
          </a:xfrm>
          <a:prstGeom prst="rect">
            <a:avLst/>
          </a:prstGeom>
        </p:spPr>
      </p:pic>
      <p:pic>
        <p:nvPicPr>
          <p:cNvPr id="7" name="Picture 6">
            <a:extLst>
              <a:ext uri="{FF2B5EF4-FFF2-40B4-BE49-F238E27FC236}">
                <a16:creationId xmlns:a16="http://schemas.microsoft.com/office/drawing/2014/main" id="{BF367BBC-9902-DBB5-2792-C319F83BEB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614" y="3283591"/>
            <a:ext cx="4174584" cy="3072634"/>
          </a:xfrm>
          <a:prstGeom prst="rect">
            <a:avLst/>
          </a:prstGeom>
        </p:spPr>
      </p:pic>
    </p:spTree>
    <p:extLst>
      <p:ext uri="{BB962C8B-B14F-4D97-AF65-F5344CB8AC3E}">
        <p14:creationId xmlns:p14="http://schemas.microsoft.com/office/powerpoint/2010/main" val="2623446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11567-3912-7959-ADE5-2A448628E549}"/>
              </a:ext>
            </a:extLst>
          </p:cNvPr>
          <p:cNvSpPr>
            <a:spLocks noGrp="1"/>
          </p:cNvSpPr>
          <p:nvPr>
            <p:ph idx="4294967295"/>
          </p:nvPr>
        </p:nvSpPr>
        <p:spPr>
          <a:xfrm>
            <a:off x="256892" y="511733"/>
            <a:ext cx="8596313" cy="5422900"/>
          </a:xfrm>
        </p:spPr>
        <p:txBody>
          <a:bodyPr/>
          <a:lstStyle/>
          <a:p>
            <a:r>
              <a:rPr lang="en-US" dirty="0"/>
              <a:t>The </a:t>
            </a:r>
            <a:r>
              <a:rPr lang="en-US" dirty="0" err="1"/>
              <a:t>DBScan</a:t>
            </a:r>
            <a:r>
              <a:rPr lang="en-US" dirty="0"/>
              <a:t> model is also fitted to the dataset and a graph is generated to visualize the clusters.</a:t>
            </a:r>
            <a:endParaRPr lang="en-IN" dirty="0"/>
          </a:p>
        </p:txBody>
      </p:sp>
      <p:pic>
        <p:nvPicPr>
          <p:cNvPr id="5" name="Picture 4">
            <a:extLst>
              <a:ext uri="{FF2B5EF4-FFF2-40B4-BE49-F238E27FC236}">
                <a16:creationId xmlns:a16="http://schemas.microsoft.com/office/drawing/2014/main" id="{C68D11A5-665B-B866-DC9B-247D349FF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988" y="1209708"/>
            <a:ext cx="5278120" cy="4949947"/>
          </a:xfrm>
          <a:prstGeom prst="rect">
            <a:avLst/>
          </a:prstGeom>
        </p:spPr>
      </p:pic>
    </p:spTree>
    <p:extLst>
      <p:ext uri="{BB962C8B-B14F-4D97-AF65-F5344CB8AC3E}">
        <p14:creationId xmlns:p14="http://schemas.microsoft.com/office/powerpoint/2010/main" val="1399590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BF7F6-073D-E0EF-21B2-F3EE01466B1E}"/>
              </a:ext>
            </a:extLst>
          </p:cNvPr>
          <p:cNvSpPr>
            <a:spLocks noGrp="1"/>
          </p:cNvSpPr>
          <p:nvPr>
            <p:ph type="title"/>
          </p:nvPr>
        </p:nvSpPr>
        <p:spPr>
          <a:xfrm>
            <a:off x="677334" y="777551"/>
            <a:ext cx="8596668" cy="792480"/>
          </a:xfrm>
        </p:spPr>
        <p:txBody>
          <a:bodyPr/>
          <a:lstStyle/>
          <a:p>
            <a:r>
              <a:rPr lang="en-US" dirty="0"/>
              <a:t>Machine Learning Models</a:t>
            </a:r>
            <a:endParaRPr lang="en-IN" dirty="0"/>
          </a:p>
        </p:txBody>
      </p:sp>
      <p:sp>
        <p:nvSpPr>
          <p:cNvPr id="3" name="Content Placeholder 2">
            <a:extLst>
              <a:ext uri="{FF2B5EF4-FFF2-40B4-BE49-F238E27FC236}">
                <a16:creationId xmlns:a16="http://schemas.microsoft.com/office/drawing/2014/main" id="{454796AC-D14A-0A1B-3D73-7498C1FD72CE}"/>
              </a:ext>
            </a:extLst>
          </p:cNvPr>
          <p:cNvSpPr>
            <a:spLocks noGrp="1"/>
          </p:cNvSpPr>
          <p:nvPr>
            <p:ph idx="1"/>
          </p:nvPr>
        </p:nvSpPr>
        <p:spPr>
          <a:xfrm>
            <a:off x="677334" y="1922106"/>
            <a:ext cx="8596668" cy="4428931"/>
          </a:xfrm>
        </p:spPr>
        <p:txBody>
          <a:bodyPr>
            <a:normAutofit/>
          </a:bodyPr>
          <a:lstStyle/>
          <a:p>
            <a:pPr>
              <a:buFont typeface="Arial" panose="020B0604020202020204" pitchFamily="34" charset="0"/>
              <a:buChar char="•"/>
            </a:pPr>
            <a:r>
              <a:rPr lang="en-US" dirty="0"/>
              <a:t>For the Machine learning models we use </a:t>
            </a:r>
            <a:r>
              <a:rPr lang="en-US" sz="1800" dirty="0"/>
              <a:t>Isolation Forest, Elliptic Envelope, and One-Class SVM fo</a:t>
            </a:r>
            <a:r>
              <a:rPr lang="en-US" dirty="0"/>
              <a:t>r anomaly detection in the dataset.</a:t>
            </a:r>
          </a:p>
          <a:p>
            <a:pPr>
              <a:buFont typeface="Arial" panose="020B0604020202020204" pitchFamily="34" charset="0"/>
              <a:buChar char="•"/>
            </a:pPr>
            <a:r>
              <a:rPr lang="en-US" dirty="0"/>
              <a:t>Isolation Forest isolates observations by randomly selecting a feature and then randomly selecting a split value, making it efficient for identifying anomalies, which are isolated quickly due to their unique characteristics. </a:t>
            </a:r>
          </a:p>
          <a:p>
            <a:pPr>
              <a:buFont typeface="Arial" panose="020B0604020202020204" pitchFamily="34" charset="0"/>
              <a:buChar char="•"/>
            </a:pPr>
            <a:r>
              <a:rPr lang="en-US" dirty="0"/>
              <a:t>The Elliptic Envelope method fits an ellipse to the data, assuming it follows a Gaussian distribution, and detects outliers based on the </a:t>
            </a:r>
            <a:r>
              <a:rPr lang="en-US" dirty="0" err="1"/>
              <a:t>Mahalanobis</a:t>
            </a:r>
            <a:r>
              <a:rPr lang="en-US" dirty="0"/>
              <a:t> distance from the center of the ellipse. </a:t>
            </a:r>
          </a:p>
          <a:p>
            <a:pPr>
              <a:buFont typeface="Arial" panose="020B0604020202020204" pitchFamily="34" charset="0"/>
              <a:buChar char="•"/>
            </a:pPr>
            <a:r>
              <a:rPr lang="en-US" dirty="0"/>
              <a:t>One-Class SVM, a variant of the Support Vector Machine, learns a decision boundary around the normal data points and classifies points outside this boundary as anomalies, making it effective for high-dimensional data.</a:t>
            </a:r>
          </a:p>
        </p:txBody>
      </p:sp>
    </p:spTree>
    <p:extLst>
      <p:ext uri="{BB962C8B-B14F-4D97-AF65-F5344CB8AC3E}">
        <p14:creationId xmlns:p14="http://schemas.microsoft.com/office/powerpoint/2010/main" val="424626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3DE6-9E81-BEE0-FFB3-91518C7C4215}"/>
              </a:ext>
            </a:extLst>
          </p:cNvPr>
          <p:cNvSpPr>
            <a:spLocks noGrp="1"/>
          </p:cNvSpPr>
          <p:nvPr>
            <p:ph type="title"/>
          </p:nvPr>
        </p:nvSpPr>
        <p:spPr>
          <a:xfrm>
            <a:off x="677334" y="181946"/>
            <a:ext cx="8596668" cy="836645"/>
          </a:xfrm>
        </p:spPr>
        <p:txBody>
          <a:bodyPr/>
          <a:lstStyle/>
          <a:p>
            <a:r>
              <a:rPr lang="en-US" dirty="0"/>
              <a:t>Isolation Forest</a:t>
            </a:r>
            <a:endParaRPr lang="en-IN" dirty="0"/>
          </a:p>
        </p:txBody>
      </p:sp>
      <p:sp>
        <p:nvSpPr>
          <p:cNvPr id="3" name="Content Placeholder 2">
            <a:extLst>
              <a:ext uri="{FF2B5EF4-FFF2-40B4-BE49-F238E27FC236}">
                <a16:creationId xmlns:a16="http://schemas.microsoft.com/office/drawing/2014/main" id="{AFAA309A-97B2-6296-86EC-53769E83B3E4}"/>
              </a:ext>
            </a:extLst>
          </p:cNvPr>
          <p:cNvSpPr>
            <a:spLocks noGrp="1"/>
          </p:cNvSpPr>
          <p:nvPr>
            <p:ph idx="1"/>
          </p:nvPr>
        </p:nvSpPr>
        <p:spPr>
          <a:xfrm>
            <a:off x="677334" y="1018591"/>
            <a:ext cx="8596668" cy="5001208"/>
          </a:xfrm>
        </p:spPr>
        <p:txBody>
          <a:bodyPr/>
          <a:lstStyle/>
          <a:p>
            <a:r>
              <a:rPr lang="en-US" dirty="0"/>
              <a:t>We fit the Isolation Forest model on the dataset and make graphs of the predictions by the model. The model gives us roughly about 1000 anomalies</a:t>
            </a:r>
            <a:endParaRPr lang="en-IN" dirty="0"/>
          </a:p>
          <a:p>
            <a:endParaRPr lang="en-IN" dirty="0"/>
          </a:p>
        </p:txBody>
      </p:sp>
      <p:pic>
        <p:nvPicPr>
          <p:cNvPr id="5" name="Picture 4">
            <a:extLst>
              <a:ext uri="{FF2B5EF4-FFF2-40B4-BE49-F238E27FC236}">
                <a16:creationId xmlns:a16="http://schemas.microsoft.com/office/drawing/2014/main" id="{35F04276-B67A-7A7E-7553-169960171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05" y="2209239"/>
            <a:ext cx="4112079" cy="4039162"/>
          </a:xfrm>
          <a:prstGeom prst="rect">
            <a:avLst/>
          </a:prstGeom>
        </p:spPr>
      </p:pic>
      <p:pic>
        <p:nvPicPr>
          <p:cNvPr id="7" name="Picture 6">
            <a:extLst>
              <a:ext uri="{FF2B5EF4-FFF2-40B4-BE49-F238E27FC236}">
                <a16:creationId xmlns:a16="http://schemas.microsoft.com/office/drawing/2014/main" id="{BAAF4AB9-A220-782A-3320-29085ECFD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108" y="2199907"/>
            <a:ext cx="4349894" cy="4048493"/>
          </a:xfrm>
          <a:prstGeom prst="rect">
            <a:avLst/>
          </a:prstGeom>
        </p:spPr>
      </p:pic>
    </p:spTree>
    <p:extLst>
      <p:ext uri="{BB962C8B-B14F-4D97-AF65-F5344CB8AC3E}">
        <p14:creationId xmlns:p14="http://schemas.microsoft.com/office/powerpoint/2010/main" val="305646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E73F17-7BCF-7E6E-42B9-999E00C68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856" y="282321"/>
            <a:ext cx="4777273" cy="2727346"/>
          </a:xfrm>
          <a:prstGeom prst="rect">
            <a:avLst/>
          </a:prstGeom>
        </p:spPr>
      </p:pic>
      <p:pic>
        <p:nvPicPr>
          <p:cNvPr id="7" name="Picture 6">
            <a:extLst>
              <a:ext uri="{FF2B5EF4-FFF2-40B4-BE49-F238E27FC236}">
                <a16:creationId xmlns:a16="http://schemas.microsoft.com/office/drawing/2014/main" id="{6BA41669-A891-6EF8-C9D1-5DDBA51A9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05" y="3009667"/>
            <a:ext cx="4777273" cy="3182714"/>
          </a:xfrm>
          <a:prstGeom prst="rect">
            <a:avLst/>
          </a:prstGeom>
        </p:spPr>
      </p:pic>
      <p:pic>
        <p:nvPicPr>
          <p:cNvPr id="9" name="Picture 8">
            <a:extLst>
              <a:ext uri="{FF2B5EF4-FFF2-40B4-BE49-F238E27FC236}">
                <a16:creationId xmlns:a16="http://schemas.microsoft.com/office/drawing/2014/main" id="{0428AC30-D244-8ADA-A0BB-EF3B9194F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3427" y="373982"/>
            <a:ext cx="4226379" cy="2793329"/>
          </a:xfrm>
          <a:prstGeom prst="rect">
            <a:avLst/>
          </a:prstGeom>
        </p:spPr>
      </p:pic>
      <p:pic>
        <p:nvPicPr>
          <p:cNvPr id="11" name="Picture 10">
            <a:extLst>
              <a:ext uri="{FF2B5EF4-FFF2-40B4-BE49-F238E27FC236}">
                <a16:creationId xmlns:a16="http://schemas.microsoft.com/office/drawing/2014/main" id="{66DB18EF-8C69-C062-3D36-32B10BCA97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3427" y="3009667"/>
            <a:ext cx="4226379" cy="3007440"/>
          </a:xfrm>
          <a:prstGeom prst="rect">
            <a:avLst/>
          </a:prstGeom>
        </p:spPr>
      </p:pic>
    </p:spTree>
    <p:extLst>
      <p:ext uri="{BB962C8B-B14F-4D97-AF65-F5344CB8AC3E}">
        <p14:creationId xmlns:p14="http://schemas.microsoft.com/office/powerpoint/2010/main" val="3392446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1B077A-B607-0696-FF17-2FAEAD354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028" y="342084"/>
            <a:ext cx="4319140" cy="2831179"/>
          </a:xfrm>
          <a:prstGeom prst="rect">
            <a:avLst/>
          </a:prstGeom>
        </p:spPr>
      </p:pic>
      <p:pic>
        <p:nvPicPr>
          <p:cNvPr id="7" name="Picture 6">
            <a:extLst>
              <a:ext uri="{FF2B5EF4-FFF2-40B4-BE49-F238E27FC236}">
                <a16:creationId xmlns:a16="http://schemas.microsoft.com/office/drawing/2014/main" id="{FDD57F60-F52B-8481-3855-D91D35CFA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28" y="3322553"/>
            <a:ext cx="4319140" cy="2889481"/>
          </a:xfrm>
          <a:prstGeom prst="rect">
            <a:avLst/>
          </a:prstGeom>
        </p:spPr>
      </p:pic>
      <p:pic>
        <p:nvPicPr>
          <p:cNvPr id="9" name="Picture 8">
            <a:extLst>
              <a:ext uri="{FF2B5EF4-FFF2-40B4-BE49-F238E27FC236}">
                <a16:creationId xmlns:a16="http://schemas.microsoft.com/office/drawing/2014/main" id="{5FC99006-0164-D20F-CA7D-594A5E3658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7002" y="282226"/>
            <a:ext cx="4319141" cy="2891037"/>
          </a:xfrm>
          <a:prstGeom prst="rect">
            <a:avLst/>
          </a:prstGeom>
        </p:spPr>
      </p:pic>
    </p:spTree>
    <p:extLst>
      <p:ext uri="{BB962C8B-B14F-4D97-AF65-F5344CB8AC3E}">
        <p14:creationId xmlns:p14="http://schemas.microsoft.com/office/powerpoint/2010/main" val="3203529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9AF-5648-12C3-45BE-BC5CA7B5FF78}"/>
              </a:ext>
            </a:extLst>
          </p:cNvPr>
          <p:cNvSpPr>
            <a:spLocks noGrp="1"/>
          </p:cNvSpPr>
          <p:nvPr>
            <p:ph type="title"/>
          </p:nvPr>
        </p:nvSpPr>
        <p:spPr>
          <a:xfrm>
            <a:off x="677334" y="227047"/>
            <a:ext cx="8596668" cy="789992"/>
          </a:xfrm>
        </p:spPr>
        <p:txBody>
          <a:bodyPr/>
          <a:lstStyle/>
          <a:p>
            <a:r>
              <a:rPr lang="en-US" dirty="0"/>
              <a:t>Elliptic Envelope</a:t>
            </a:r>
            <a:endParaRPr lang="en-IN" dirty="0"/>
          </a:p>
        </p:txBody>
      </p:sp>
      <p:sp>
        <p:nvSpPr>
          <p:cNvPr id="3" name="Content Placeholder 2">
            <a:extLst>
              <a:ext uri="{FF2B5EF4-FFF2-40B4-BE49-F238E27FC236}">
                <a16:creationId xmlns:a16="http://schemas.microsoft.com/office/drawing/2014/main" id="{A2DD0647-E744-ED15-DF9A-5572E2DC0FAB}"/>
              </a:ext>
            </a:extLst>
          </p:cNvPr>
          <p:cNvSpPr>
            <a:spLocks noGrp="1"/>
          </p:cNvSpPr>
          <p:nvPr>
            <p:ph idx="1"/>
          </p:nvPr>
        </p:nvSpPr>
        <p:spPr>
          <a:xfrm>
            <a:off x="677334" y="1017039"/>
            <a:ext cx="8596668" cy="4641770"/>
          </a:xfrm>
        </p:spPr>
        <p:txBody>
          <a:bodyPr/>
          <a:lstStyle/>
          <a:p>
            <a:r>
              <a:rPr lang="en-US" dirty="0"/>
              <a:t>We fit the Elliptic Envelope model on the dataset and make graphs of the predictions by the model. The model gives us roughly about 1027 anomalies</a:t>
            </a:r>
            <a:endParaRPr lang="en-IN" dirty="0"/>
          </a:p>
          <a:p>
            <a:endParaRPr lang="en-IN" dirty="0"/>
          </a:p>
          <a:p>
            <a:endParaRPr lang="en-IN" dirty="0"/>
          </a:p>
        </p:txBody>
      </p:sp>
      <p:pic>
        <p:nvPicPr>
          <p:cNvPr id="5" name="Picture 4">
            <a:extLst>
              <a:ext uri="{FF2B5EF4-FFF2-40B4-BE49-F238E27FC236}">
                <a16:creationId xmlns:a16="http://schemas.microsoft.com/office/drawing/2014/main" id="{8C27CC49-AC18-5047-C34E-3C025C2F2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359" y="1807031"/>
            <a:ext cx="4261373" cy="4392230"/>
          </a:xfrm>
          <a:prstGeom prst="rect">
            <a:avLst/>
          </a:prstGeom>
        </p:spPr>
      </p:pic>
      <p:pic>
        <p:nvPicPr>
          <p:cNvPr id="7" name="Picture 6">
            <a:extLst>
              <a:ext uri="{FF2B5EF4-FFF2-40B4-BE49-F238E27FC236}">
                <a16:creationId xmlns:a16="http://schemas.microsoft.com/office/drawing/2014/main" id="{4DEA5B48-96B1-0515-C60D-D7A184FD7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7487" y="1807031"/>
            <a:ext cx="4263565" cy="4252271"/>
          </a:xfrm>
          <a:prstGeom prst="rect">
            <a:avLst/>
          </a:prstGeom>
        </p:spPr>
      </p:pic>
    </p:spTree>
    <p:extLst>
      <p:ext uri="{BB962C8B-B14F-4D97-AF65-F5344CB8AC3E}">
        <p14:creationId xmlns:p14="http://schemas.microsoft.com/office/powerpoint/2010/main" val="2793686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B1F235-1894-C39D-9043-596FF2E4E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210" y="388442"/>
            <a:ext cx="4504354" cy="2864676"/>
          </a:xfrm>
          <a:prstGeom prst="rect">
            <a:avLst/>
          </a:prstGeom>
        </p:spPr>
      </p:pic>
      <p:pic>
        <p:nvPicPr>
          <p:cNvPr id="7" name="Picture 6">
            <a:extLst>
              <a:ext uri="{FF2B5EF4-FFF2-40B4-BE49-F238E27FC236}">
                <a16:creationId xmlns:a16="http://schemas.microsoft.com/office/drawing/2014/main" id="{7457C85D-B2E4-E832-3771-7BFF3374B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731" y="341767"/>
            <a:ext cx="4504354" cy="2911351"/>
          </a:xfrm>
          <a:prstGeom prst="rect">
            <a:avLst/>
          </a:prstGeom>
        </p:spPr>
      </p:pic>
      <p:pic>
        <p:nvPicPr>
          <p:cNvPr id="9" name="Picture 8">
            <a:extLst>
              <a:ext uri="{FF2B5EF4-FFF2-40B4-BE49-F238E27FC236}">
                <a16:creationId xmlns:a16="http://schemas.microsoft.com/office/drawing/2014/main" id="{5080F4FF-0F20-39DE-1ED6-14DC0A0315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731" y="3310563"/>
            <a:ext cx="4504354" cy="3011063"/>
          </a:xfrm>
          <a:prstGeom prst="rect">
            <a:avLst/>
          </a:prstGeom>
        </p:spPr>
      </p:pic>
      <p:pic>
        <p:nvPicPr>
          <p:cNvPr id="11" name="Picture 10">
            <a:extLst>
              <a:ext uri="{FF2B5EF4-FFF2-40B4-BE49-F238E27FC236}">
                <a16:creationId xmlns:a16="http://schemas.microsoft.com/office/drawing/2014/main" id="{651F2A37-BAF7-DEC8-8278-B2B562942E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117" y="3360420"/>
            <a:ext cx="4441447" cy="2911351"/>
          </a:xfrm>
          <a:prstGeom prst="rect">
            <a:avLst/>
          </a:prstGeom>
        </p:spPr>
      </p:pic>
    </p:spTree>
    <p:extLst>
      <p:ext uri="{BB962C8B-B14F-4D97-AF65-F5344CB8AC3E}">
        <p14:creationId xmlns:p14="http://schemas.microsoft.com/office/powerpoint/2010/main" val="2773692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2DF807-8EBD-CC60-AE0E-4B0BC4B64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35" y="300252"/>
            <a:ext cx="4292094" cy="2813257"/>
          </a:xfrm>
          <a:prstGeom prst="rect">
            <a:avLst/>
          </a:prstGeom>
        </p:spPr>
      </p:pic>
      <p:pic>
        <p:nvPicPr>
          <p:cNvPr id="7" name="Picture 6">
            <a:extLst>
              <a:ext uri="{FF2B5EF4-FFF2-40B4-BE49-F238E27FC236}">
                <a16:creationId xmlns:a16="http://schemas.microsoft.com/office/drawing/2014/main" id="{471EE7B1-86F4-FFDA-B640-943267EC3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029" y="300252"/>
            <a:ext cx="4292094" cy="2813257"/>
          </a:xfrm>
          <a:prstGeom prst="rect">
            <a:avLst/>
          </a:prstGeom>
        </p:spPr>
      </p:pic>
      <p:pic>
        <p:nvPicPr>
          <p:cNvPr id="9" name="Picture 8">
            <a:extLst>
              <a:ext uri="{FF2B5EF4-FFF2-40B4-BE49-F238E27FC236}">
                <a16:creationId xmlns:a16="http://schemas.microsoft.com/office/drawing/2014/main" id="{224468CE-65AA-10CB-278A-2C0ECB3538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935" y="3113509"/>
            <a:ext cx="4292094" cy="3122684"/>
          </a:xfrm>
          <a:prstGeom prst="rect">
            <a:avLst/>
          </a:prstGeom>
        </p:spPr>
      </p:pic>
    </p:spTree>
    <p:extLst>
      <p:ext uri="{BB962C8B-B14F-4D97-AF65-F5344CB8AC3E}">
        <p14:creationId xmlns:p14="http://schemas.microsoft.com/office/powerpoint/2010/main" val="1971469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9AF-5648-12C3-45BE-BC5CA7B5FF78}"/>
              </a:ext>
            </a:extLst>
          </p:cNvPr>
          <p:cNvSpPr>
            <a:spLocks noGrp="1"/>
          </p:cNvSpPr>
          <p:nvPr>
            <p:ph type="title"/>
          </p:nvPr>
        </p:nvSpPr>
        <p:spPr>
          <a:xfrm>
            <a:off x="677334" y="141819"/>
            <a:ext cx="8596668" cy="789992"/>
          </a:xfrm>
        </p:spPr>
        <p:txBody>
          <a:bodyPr/>
          <a:lstStyle/>
          <a:p>
            <a:r>
              <a:rPr lang="en-US" dirty="0"/>
              <a:t>One Class SVM</a:t>
            </a:r>
            <a:endParaRPr lang="en-IN" dirty="0"/>
          </a:p>
        </p:txBody>
      </p:sp>
      <p:sp>
        <p:nvSpPr>
          <p:cNvPr id="3" name="Content Placeholder 2">
            <a:extLst>
              <a:ext uri="{FF2B5EF4-FFF2-40B4-BE49-F238E27FC236}">
                <a16:creationId xmlns:a16="http://schemas.microsoft.com/office/drawing/2014/main" id="{A2DD0647-E744-ED15-DF9A-5572E2DC0FAB}"/>
              </a:ext>
            </a:extLst>
          </p:cNvPr>
          <p:cNvSpPr>
            <a:spLocks noGrp="1"/>
          </p:cNvSpPr>
          <p:nvPr>
            <p:ph idx="1"/>
          </p:nvPr>
        </p:nvSpPr>
        <p:spPr>
          <a:xfrm>
            <a:off x="677334" y="931811"/>
            <a:ext cx="8596668" cy="4641770"/>
          </a:xfrm>
        </p:spPr>
        <p:txBody>
          <a:bodyPr/>
          <a:lstStyle/>
          <a:p>
            <a:r>
              <a:rPr lang="en-US" dirty="0"/>
              <a:t>We fit the One Class SVM model on the dataset and make graphs of the predictions by the model. The model gives us roughly about 1000 anomalies</a:t>
            </a:r>
            <a:endParaRPr lang="en-IN" dirty="0"/>
          </a:p>
          <a:p>
            <a:endParaRPr lang="en-IN" dirty="0"/>
          </a:p>
          <a:p>
            <a:pPr marL="0" indent="0">
              <a:buNone/>
            </a:pPr>
            <a:endParaRPr lang="en-IN" dirty="0"/>
          </a:p>
        </p:txBody>
      </p:sp>
      <p:pic>
        <p:nvPicPr>
          <p:cNvPr id="6" name="Picture 5">
            <a:extLst>
              <a:ext uri="{FF2B5EF4-FFF2-40B4-BE49-F238E27FC236}">
                <a16:creationId xmlns:a16="http://schemas.microsoft.com/office/drawing/2014/main" id="{C73FC206-27AE-FE25-A16D-360C00C0C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490" y="2057464"/>
            <a:ext cx="4131560" cy="4039144"/>
          </a:xfrm>
          <a:prstGeom prst="rect">
            <a:avLst/>
          </a:prstGeom>
        </p:spPr>
      </p:pic>
      <p:pic>
        <p:nvPicPr>
          <p:cNvPr id="9" name="Picture 8">
            <a:extLst>
              <a:ext uri="{FF2B5EF4-FFF2-40B4-BE49-F238E27FC236}">
                <a16:creationId xmlns:a16="http://schemas.microsoft.com/office/drawing/2014/main" id="{9C0ACEBD-B109-1D62-67F0-C1C54AEB8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050" y="2057464"/>
            <a:ext cx="4236196" cy="4190936"/>
          </a:xfrm>
          <a:prstGeom prst="rect">
            <a:avLst/>
          </a:prstGeom>
        </p:spPr>
      </p:pic>
    </p:spTree>
    <p:extLst>
      <p:ext uri="{BB962C8B-B14F-4D97-AF65-F5344CB8AC3E}">
        <p14:creationId xmlns:p14="http://schemas.microsoft.com/office/powerpoint/2010/main" val="337070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995B-29A8-10EF-F38A-FF5D97F08B95}"/>
              </a:ext>
            </a:extLst>
          </p:cNvPr>
          <p:cNvSpPr>
            <a:spLocks noGrp="1"/>
          </p:cNvSpPr>
          <p:nvPr>
            <p:ph type="title"/>
          </p:nvPr>
        </p:nvSpPr>
        <p:spPr>
          <a:xfrm>
            <a:off x="677334" y="730898"/>
            <a:ext cx="8596668" cy="762000"/>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C7C72B0-1CFD-A50F-4F23-34ACA15CEABC}"/>
              </a:ext>
            </a:extLst>
          </p:cNvPr>
          <p:cNvSpPr>
            <a:spLocks noGrp="1"/>
          </p:cNvSpPr>
          <p:nvPr>
            <p:ph idx="1"/>
          </p:nvPr>
        </p:nvSpPr>
        <p:spPr>
          <a:xfrm>
            <a:off x="677334" y="1987421"/>
            <a:ext cx="8596668" cy="4697754"/>
          </a:xfrm>
        </p:spPr>
        <p:txBody>
          <a:bodyPr>
            <a:normAutofit/>
          </a:bodyPr>
          <a:lstStyle/>
          <a:p>
            <a:pPr marL="0" indent="0">
              <a:buNone/>
            </a:pPr>
            <a:r>
              <a:rPr lang="en-US" sz="2000" dirty="0"/>
              <a:t>The healthcare industry is plagued by fraudulent activities that lead to significant financial losses, estimated in billions of dollars annually. Fraudulent claims, billing inaccuracies, and unauthorized transactions undermine the integrity of healthcare systems, inflate costs, and divert resources away from patient care. Traditional manual methods of fraud detection are time-consuming, inefficient, and often fail to keep up with the sophisticated and evolving nature of fraud schemes. There is a critical need for an advanced, automated solution that can analyze vast amounts of healthcare data in real-time to identify and prevent fraudulent activities, ensuring the integrity of financial transactions and compliance with regulatory standards. This solution must maintain patient data privacy, adapt to emerging fraud patterns, and provide actionable insights to healthcare professionals for effective intervention and investigation.</a:t>
            </a:r>
            <a:endParaRPr lang="en-IN" sz="2000" dirty="0"/>
          </a:p>
        </p:txBody>
      </p:sp>
    </p:spTree>
    <p:extLst>
      <p:ext uri="{BB962C8B-B14F-4D97-AF65-F5344CB8AC3E}">
        <p14:creationId xmlns:p14="http://schemas.microsoft.com/office/powerpoint/2010/main" val="2747938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595977-A0F2-2A70-C09B-31BF52400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58" y="154810"/>
            <a:ext cx="4973822" cy="2645229"/>
          </a:xfrm>
          <a:prstGeom prst="rect">
            <a:avLst/>
          </a:prstGeom>
        </p:spPr>
      </p:pic>
      <p:pic>
        <p:nvPicPr>
          <p:cNvPr id="7" name="Picture 6">
            <a:extLst>
              <a:ext uri="{FF2B5EF4-FFF2-40B4-BE49-F238E27FC236}">
                <a16:creationId xmlns:a16="http://schemas.microsoft.com/office/drawing/2014/main" id="{84646631-81E1-1A36-351B-59F5AA9105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1007" y="21785"/>
            <a:ext cx="4023508" cy="2911277"/>
          </a:xfrm>
          <a:prstGeom prst="rect">
            <a:avLst/>
          </a:prstGeom>
        </p:spPr>
      </p:pic>
      <p:pic>
        <p:nvPicPr>
          <p:cNvPr id="9" name="Picture 8">
            <a:extLst>
              <a:ext uri="{FF2B5EF4-FFF2-40B4-BE49-F238E27FC236}">
                <a16:creationId xmlns:a16="http://schemas.microsoft.com/office/drawing/2014/main" id="{8B6828ED-2AFB-6229-0855-A4FAB3C682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358" y="3429000"/>
            <a:ext cx="4926921" cy="2784208"/>
          </a:xfrm>
          <a:prstGeom prst="rect">
            <a:avLst/>
          </a:prstGeom>
        </p:spPr>
      </p:pic>
      <p:pic>
        <p:nvPicPr>
          <p:cNvPr id="11" name="Picture 10">
            <a:extLst>
              <a:ext uri="{FF2B5EF4-FFF2-40B4-BE49-F238E27FC236}">
                <a16:creationId xmlns:a16="http://schemas.microsoft.com/office/drawing/2014/main" id="{9A63C846-9C2F-2FF0-EBB5-9593537008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1007" y="3429000"/>
            <a:ext cx="4126561" cy="2653578"/>
          </a:xfrm>
          <a:prstGeom prst="rect">
            <a:avLst/>
          </a:prstGeom>
        </p:spPr>
      </p:pic>
    </p:spTree>
    <p:extLst>
      <p:ext uri="{BB962C8B-B14F-4D97-AF65-F5344CB8AC3E}">
        <p14:creationId xmlns:p14="http://schemas.microsoft.com/office/powerpoint/2010/main" val="3002791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117D-5661-CB4E-F90E-1E9BADD71043}"/>
              </a:ext>
            </a:extLst>
          </p:cNvPr>
          <p:cNvSpPr>
            <a:spLocks noGrp="1"/>
          </p:cNvSpPr>
          <p:nvPr>
            <p:ph type="title"/>
          </p:nvPr>
        </p:nvSpPr>
        <p:spPr>
          <a:xfrm>
            <a:off x="677334" y="609600"/>
            <a:ext cx="8596668" cy="948612"/>
          </a:xfrm>
        </p:spPr>
        <p:txBody>
          <a:bodyPr/>
          <a:lstStyle/>
          <a:p>
            <a:r>
              <a:rPr lang="en-US" dirty="0"/>
              <a:t>DL MODELS(AUTOENCODERS)</a:t>
            </a:r>
            <a:endParaRPr lang="en-IN" dirty="0"/>
          </a:p>
        </p:txBody>
      </p:sp>
      <p:sp>
        <p:nvSpPr>
          <p:cNvPr id="3" name="Content Placeholder 2">
            <a:extLst>
              <a:ext uri="{FF2B5EF4-FFF2-40B4-BE49-F238E27FC236}">
                <a16:creationId xmlns:a16="http://schemas.microsoft.com/office/drawing/2014/main" id="{4771CDE7-DB05-F6B1-F2C8-E67CF253425C}"/>
              </a:ext>
            </a:extLst>
          </p:cNvPr>
          <p:cNvSpPr>
            <a:spLocks noGrp="1"/>
          </p:cNvSpPr>
          <p:nvPr>
            <p:ph idx="1"/>
          </p:nvPr>
        </p:nvSpPr>
        <p:spPr>
          <a:xfrm>
            <a:off x="729517" y="1968760"/>
            <a:ext cx="8596668" cy="4483150"/>
          </a:xfrm>
        </p:spPr>
        <p:txBody>
          <a:bodyPr>
            <a:normAutofit/>
          </a:bodyPr>
          <a:lstStyle/>
          <a:p>
            <a:pPr>
              <a:buFont typeface="Arial" panose="020B0604020202020204" pitchFamily="34" charset="0"/>
              <a:buChar char="•"/>
            </a:pPr>
            <a:r>
              <a:rPr lang="en-US" sz="2000" dirty="0"/>
              <a:t>Autoencoders are a type of neural network used for unsupervised learning, primarily for dimensionality reduction and anomaly detection. They consist of an encoder that compresses input data into a lower-dimensional latent space and a decoder that reconstructs the original data from this compressed representation. </a:t>
            </a:r>
          </a:p>
          <a:p>
            <a:pPr>
              <a:buFont typeface="Arial" panose="020B0604020202020204" pitchFamily="34" charset="0"/>
              <a:buChar char="•"/>
            </a:pPr>
            <a:r>
              <a:rPr lang="en-US" sz="2000" dirty="0"/>
              <a:t>The network is trained to minimize the difference between the input and the reconstructed output. In anomaly detection, autoencoders learn to reconstruct normal data patterns accurately, while anomalies, which deviate from these patterns, result in higher reconstruction errors, making them identifiable. This ability makes autoencoders valuable for tasks such as noise reduction, feature extraction, and detecting unusual patterns in data.</a:t>
            </a:r>
            <a:endParaRPr lang="en-IN" sz="2000" dirty="0"/>
          </a:p>
        </p:txBody>
      </p:sp>
    </p:spTree>
    <p:extLst>
      <p:ext uri="{BB962C8B-B14F-4D97-AF65-F5344CB8AC3E}">
        <p14:creationId xmlns:p14="http://schemas.microsoft.com/office/powerpoint/2010/main" val="1285070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8B6A-A439-FD47-9C81-F75FA578B95E}"/>
              </a:ext>
            </a:extLst>
          </p:cNvPr>
          <p:cNvSpPr>
            <a:spLocks noGrp="1"/>
          </p:cNvSpPr>
          <p:nvPr>
            <p:ph type="title"/>
          </p:nvPr>
        </p:nvSpPr>
        <p:spPr>
          <a:xfrm>
            <a:off x="677334" y="609600"/>
            <a:ext cx="8596668" cy="929951"/>
          </a:xfrm>
        </p:spPr>
        <p:txBody>
          <a:bodyPr/>
          <a:lstStyle/>
          <a:p>
            <a:r>
              <a:rPr lang="en-US" dirty="0"/>
              <a:t>AUTOENCODER MODEL</a:t>
            </a:r>
            <a:endParaRPr lang="en-IN" dirty="0"/>
          </a:p>
        </p:txBody>
      </p:sp>
      <p:sp>
        <p:nvSpPr>
          <p:cNvPr id="3" name="Content Placeholder 2">
            <a:extLst>
              <a:ext uri="{FF2B5EF4-FFF2-40B4-BE49-F238E27FC236}">
                <a16:creationId xmlns:a16="http://schemas.microsoft.com/office/drawing/2014/main" id="{C2A021E5-6863-FD78-6A8C-2D9EA8FF1EA1}"/>
              </a:ext>
            </a:extLst>
          </p:cNvPr>
          <p:cNvSpPr>
            <a:spLocks noGrp="1"/>
          </p:cNvSpPr>
          <p:nvPr>
            <p:ph idx="1"/>
          </p:nvPr>
        </p:nvSpPr>
        <p:spPr>
          <a:xfrm>
            <a:off x="612020" y="1914883"/>
            <a:ext cx="8596668" cy="4333517"/>
          </a:xfrm>
        </p:spPr>
        <p:txBody>
          <a:bodyPr>
            <a:normAutofit fontScale="92500" lnSpcReduction="10000"/>
          </a:bodyPr>
          <a:lstStyle/>
          <a:p>
            <a:pPr>
              <a:buFont typeface="Arial" panose="020B0604020202020204" pitchFamily="34" charset="0"/>
              <a:buChar char="•"/>
            </a:pPr>
            <a:r>
              <a:rPr lang="en-US" dirty="0"/>
              <a:t>The model consists of an autoencoder neural network with </a:t>
            </a:r>
            <a:r>
              <a:rPr lang="en-US" dirty="0" err="1"/>
              <a:t>Keras</a:t>
            </a:r>
            <a:r>
              <a:rPr lang="en-US" dirty="0"/>
              <a:t> for unsupervised learning tasks like dimensionality reduction and anomaly detection. The input layer is designed to match the number of features (</a:t>
            </a:r>
            <a:r>
              <a:rPr lang="en-US" dirty="0" err="1"/>
              <a:t>input_dim</a:t>
            </a:r>
            <a:r>
              <a:rPr lang="en-US" dirty="0"/>
              <a:t>) in the input data X. </a:t>
            </a:r>
          </a:p>
          <a:p>
            <a:pPr>
              <a:buFont typeface="Arial" panose="020B0604020202020204" pitchFamily="34" charset="0"/>
              <a:buChar char="•"/>
            </a:pPr>
            <a:r>
              <a:rPr lang="en-US" dirty="0"/>
              <a:t>The encoder compresses the input data using dense layers: the first layer has 32 neurons with </a:t>
            </a:r>
            <a:r>
              <a:rPr lang="en-US" dirty="0" err="1"/>
              <a:t>ReLU</a:t>
            </a:r>
            <a:r>
              <a:rPr lang="en-US" dirty="0"/>
              <a:t> activation and L1 activity regularization to encourage sparsity, followed by layers with 16 and 2 neurons respectively, each using </a:t>
            </a:r>
            <a:r>
              <a:rPr lang="en-US" dirty="0" err="1"/>
              <a:t>ReLU</a:t>
            </a:r>
            <a:r>
              <a:rPr lang="en-US" dirty="0"/>
              <a:t> activation to reduce the data into a lower-dimensional latent space representation. </a:t>
            </a:r>
          </a:p>
          <a:p>
            <a:pPr>
              <a:buFont typeface="Arial" panose="020B0604020202020204" pitchFamily="34" charset="0"/>
              <a:buChar char="•"/>
            </a:pPr>
            <a:r>
              <a:rPr lang="en-US" dirty="0"/>
              <a:t>The decoder then reverses this process, expanding from the 2-dimensional latent space back to the original input dimension through layers of 16 and 32 neurons with </a:t>
            </a:r>
            <a:r>
              <a:rPr lang="en-US" dirty="0" err="1"/>
              <a:t>ReLU</a:t>
            </a:r>
            <a:r>
              <a:rPr lang="en-US" dirty="0"/>
              <a:t> activation. </a:t>
            </a:r>
          </a:p>
          <a:p>
            <a:pPr>
              <a:buFont typeface="Arial" panose="020B0604020202020204" pitchFamily="34" charset="0"/>
              <a:buChar char="•"/>
            </a:pPr>
            <a:r>
              <a:rPr lang="en-US" dirty="0"/>
              <a:t>The model is compiled with the Adam optimizer and uses mean squared error as the loss function to minimize reconstruction error, crucial for accurately reconstructing the input data and detecting anomalies based on deviations from normal patterns.</a:t>
            </a:r>
          </a:p>
          <a:p>
            <a:pPr>
              <a:buFont typeface="Arial" panose="020B0604020202020204" pitchFamily="34" charset="0"/>
              <a:buChar char="•"/>
            </a:pPr>
            <a:r>
              <a:rPr lang="en-US" dirty="0"/>
              <a:t>The model again gives us roughly about 1000 anomalies</a:t>
            </a: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1792096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B27C2D-F3F1-DACE-39C4-8E95B11AADA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582956" y="457200"/>
            <a:ext cx="4097722" cy="5188452"/>
          </a:xfrm>
        </p:spPr>
      </p:pic>
    </p:spTree>
    <p:extLst>
      <p:ext uri="{BB962C8B-B14F-4D97-AF65-F5344CB8AC3E}">
        <p14:creationId xmlns:p14="http://schemas.microsoft.com/office/powerpoint/2010/main" val="2607121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6C8836-35CA-8D47-3A53-AAF4C1170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8335"/>
            <a:ext cx="3750906" cy="3947713"/>
          </a:xfrm>
          <a:prstGeom prst="rect">
            <a:avLst/>
          </a:prstGeom>
        </p:spPr>
      </p:pic>
      <p:pic>
        <p:nvPicPr>
          <p:cNvPr id="8" name="Picture 7">
            <a:extLst>
              <a:ext uri="{FF2B5EF4-FFF2-40B4-BE49-F238E27FC236}">
                <a16:creationId xmlns:a16="http://schemas.microsoft.com/office/drawing/2014/main" id="{682276FA-8564-442D-4F4E-7686E011C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9444" y="1132555"/>
            <a:ext cx="3965510" cy="3953493"/>
          </a:xfrm>
          <a:prstGeom prst="rect">
            <a:avLst/>
          </a:prstGeom>
        </p:spPr>
      </p:pic>
      <p:pic>
        <p:nvPicPr>
          <p:cNvPr id="10" name="Picture 9">
            <a:extLst>
              <a:ext uri="{FF2B5EF4-FFF2-40B4-BE49-F238E27FC236}">
                <a16:creationId xmlns:a16="http://schemas.microsoft.com/office/drawing/2014/main" id="{19666763-C283-0624-6064-3F0B226CBE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4954" y="1132555"/>
            <a:ext cx="3845879" cy="2021192"/>
          </a:xfrm>
          <a:prstGeom prst="rect">
            <a:avLst/>
          </a:prstGeom>
        </p:spPr>
      </p:pic>
    </p:spTree>
    <p:extLst>
      <p:ext uri="{BB962C8B-B14F-4D97-AF65-F5344CB8AC3E}">
        <p14:creationId xmlns:p14="http://schemas.microsoft.com/office/powerpoint/2010/main" val="2433976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6EB6DD-0973-9947-A420-5199823B7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48065" cy="3388840"/>
          </a:xfrm>
          <a:prstGeom prst="rect">
            <a:avLst/>
          </a:prstGeom>
        </p:spPr>
      </p:pic>
      <p:pic>
        <p:nvPicPr>
          <p:cNvPr id="5" name="Picture 4">
            <a:extLst>
              <a:ext uri="{FF2B5EF4-FFF2-40B4-BE49-F238E27FC236}">
                <a16:creationId xmlns:a16="http://schemas.microsoft.com/office/drawing/2014/main" id="{8EDE1160-7877-7683-1942-3750B347F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065" y="0"/>
            <a:ext cx="4526744" cy="3388840"/>
          </a:xfrm>
          <a:prstGeom prst="rect">
            <a:avLst/>
          </a:prstGeom>
        </p:spPr>
      </p:pic>
      <p:pic>
        <p:nvPicPr>
          <p:cNvPr id="7" name="Picture 6">
            <a:extLst>
              <a:ext uri="{FF2B5EF4-FFF2-40B4-BE49-F238E27FC236}">
                <a16:creationId xmlns:a16="http://schemas.microsoft.com/office/drawing/2014/main" id="{E3145F7C-CFE4-6A89-4958-156E68CAF8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4204" y="167490"/>
            <a:ext cx="3747796" cy="3221350"/>
          </a:xfrm>
          <a:prstGeom prst="rect">
            <a:avLst/>
          </a:prstGeom>
        </p:spPr>
      </p:pic>
      <p:pic>
        <p:nvPicPr>
          <p:cNvPr id="9" name="Picture 8">
            <a:extLst>
              <a:ext uri="{FF2B5EF4-FFF2-40B4-BE49-F238E27FC236}">
                <a16:creationId xmlns:a16="http://schemas.microsoft.com/office/drawing/2014/main" id="{BF862BEE-62DB-D5C4-F401-5812E3251F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3366872"/>
            <a:ext cx="4348064" cy="2967436"/>
          </a:xfrm>
          <a:prstGeom prst="rect">
            <a:avLst/>
          </a:prstGeom>
        </p:spPr>
      </p:pic>
      <p:pic>
        <p:nvPicPr>
          <p:cNvPr id="11" name="Picture 10">
            <a:extLst>
              <a:ext uri="{FF2B5EF4-FFF2-40B4-BE49-F238E27FC236}">
                <a16:creationId xmlns:a16="http://schemas.microsoft.com/office/drawing/2014/main" id="{428F5B6D-34ED-5665-F5D0-A73D33241C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8066" y="3388840"/>
            <a:ext cx="4096138" cy="2902336"/>
          </a:xfrm>
          <a:prstGeom prst="rect">
            <a:avLst/>
          </a:prstGeom>
        </p:spPr>
      </p:pic>
      <p:pic>
        <p:nvPicPr>
          <p:cNvPr id="13" name="Picture 12">
            <a:extLst>
              <a:ext uri="{FF2B5EF4-FFF2-40B4-BE49-F238E27FC236}">
                <a16:creationId xmlns:a16="http://schemas.microsoft.com/office/drawing/2014/main" id="{0A5AB4FE-C4E6-043A-430F-B11FCF90B8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37983" y="3363845"/>
            <a:ext cx="3747795" cy="2952326"/>
          </a:xfrm>
          <a:prstGeom prst="rect">
            <a:avLst/>
          </a:prstGeom>
        </p:spPr>
      </p:pic>
    </p:spTree>
    <p:extLst>
      <p:ext uri="{BB962C8B-B14F-4D97-AF65-F5344CB8AC3E}">
        <p14:creationId xmlns:p14="http://schemas.microsoft.com/office/powerpoint/2010/main" val="312519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391A0-0AEC-4152-80F6-7D0F28FD93DE}"/>
              </a:ext>
            </a:extLst>
          </p:cNvPr>
          <p:cNvSpPr>
            <a:spLocks noGrp="1"/>
          </p:cNvSpPr>
          <p:nvPr>
            <p:ph type="title"/>
          </p:nvPr>
        </p:nvSpPr>
        <p:spPr>
          <a:xfrm>
            <a:off x="677334" y="720011"/>
            <a:ext cx="8596668" cy="650033"/>
          </a:xfrm>
        </p:spPr>
        <p:txBody>
          <a:bodyPr>
            <a:normAutofit fontScale="90000"/>
          </a:bodyPr>
          <a:lstStyle/>
          <a:p>
            <a:r>
              <a:rPr lang="en-US" dirty="0"/>
              <a:t>Dataset</a:t>
            </a:r>
            <a:endParaRPr lang="en-IN" dirty="0"/>
          </a:p>
        </p:txBody>
      </p:sp>
      <p:sp>
        <p:nvSpPr>
          <p:cNvPr id="3" name="Content Placeholder 2">
            <a:extLst>
              <a:ext uri="{FF2B5EF4-FFF2-40B4-BE49-F238E27FC236}">
                <a16:creationId xmlns:a16="http://schemas.microsoft.com/office/drawing/2014/main" id="{01D1D9B6-1BA0-59F0-5857-7DC5A9F77C7D}"/>
              </a:ext>
            </a:extLst>
          </p:cNvPr>
          <p:cNvSpPr>
            <a:spLocks noGrp="1"/>
          </p:cNvSpPr>
          <p:nvPr>
            <p:ph idx="1"/>
          </p:nvPr>
        </p:nvSpPr>
        <p:spPr>
          <a:xfrm>
            <a:off x="677334" y="2054290"/>
            <a:ext cx="8596668" cy="3758682"/>
          </a:xfrm>
        </p:spPr>
        <p:txBody>
          <a:bodyPr>
            <a:normAutofit/>
          </a:bodyPr>
          <a:lstStyle/>
          <a:p>
            <a:pPr marL="0" indent="0">
              <a:buNone/>
            </a:pPr>
            <a:r>
              <a:rPr lang="en-US" sz="2100" dirty="0"/>
              <a:t>The dataset contains detailed information about physicians and suppliers, including their NPI (National Provider Identifier), name (last/organization, first, middle initial), credentials, gender, and whether they are an individual or organization. It includes address details (street, city, state, zip, country), provider type, Medicare participation status, and place of service (facility or non-facility). The dataset also covers HCPCS codes and descriptions for services provided, an indicator for Medicare Part B Drug(ASP)File, counts of services provided, distinct Medicare beneficiaries, and distinct beneficiary per day services. Financial metrics include averages and standard deviations for Medicare allowed amounts, submitted charges, and Medicare payments. This information aids in analyzing healthcare services, provider details, service utilization, and Medicare-related financial transactions.</a:t>
            </a:r>
          </a:p>
        </p:txBody>
      </p:sp>
    </p:spTree>
    <p:extLst>
      <p:ext uri="{BB962C8B-B14F-4D97-AF65-F5344CB8AC3E}">
        <p14:creationId xmlns:p14="http://schemas.microsoft.com/office/powerpoint/2010/main" val="85722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21B7-5341-D511-409A-89EEBE1FE9A5}"/>
              </a:ext>
            </a:extLst>
          </p:cNvPr>
          <p:cNvSpPr>
            <a:spLocks noGrp="1"/>
          </p:cNvSpPr>
          <p:nvPr>
            <p:ph type="title"/>
          </p:nvPr>
        </p:nvSpPr>
        <p:spPr>
          <a:xfrm>
            <a:off x="677334" y="609600"/>
            <a:ext cx="8596668" cy="799322"/>
          </a:xfrm>
        </p:spPr>
        <p:txBody>
          <a:bodyPr/>
          <a:lstStyle/>
          <a:p>
            <a:r>
              <a:rPr lang="en-US" dirty="0"/>
              <a:t>Exploratory Data Analysis(EDA)</a:t>
            </a:r>
            <a:endParaRPr lang="en-IN" dirty="0"/>
          </a:p>
        </p:txBody>
      </p:sp>
      <p:sp>
        <p:nvSpPr>
          <p:cNvPr id="3" name="Content Placeholder 2">
            <a:extLst>
              <a:ext uri="{FF2B5EF4-FFF2-40B4-BE49-F238E27FC236}">
                <a16:creationId xmlns:a16="http://schemas.microsoft.com/office/drawing/2014/main" id="{5A16A0C1-0843-DD94-9338-09DF86B0364A}"/>
              </a:ext>
            </a:extLst>
          </p:cNvPr>
          <p:cNvSpPr>
            <a:spLocks noGrp="1"/>
          </p:cNvSpPr>
          <p:nvPr>
            <p:ph idx="1"/>
          </p:nvPr>
        </p:nvSpPr>
        <p:spPr>
          <a:xfrm>
            <a:off x="602689" y="1978091"/>
            <a:ext cx="8596668" cy="4632440"/>
          </a:xfrm>
        </p:spPr>
        <p:txBody>
          <a:bodyPr>
            <a:normAutofit/>
          </a:bodyPr>
          <a:lstStyle/>
          <a:p>
            <a:pPr>
              <a:buFont typeface="Arial" panose="020B0604020202020204" pitchFamily="34" charset="0"/>
              <a:buChar char="•"/>
            </a:pPr>
            <a:r>
              <a:rPr lang="en-US" dirty="0"/>
              <a:t>The steps taken during the EDA of the dataset is as follows-</a:t>
            </a:r>
          </a:p>
          <a:p>
            <a:pPr>
              <a:buFont typeface="Arial" panose="020B0604020202020204" pitchFamily="34" charset="0"/>
              <a:buChar char="•"/>
            </a:pPr>
            <a:r>
              <a:rPr lang="en-US" dirty="0"/>
              <a:t>The dataset is first observed to check all the fields and the fields are observed on what kind of information they provide.</a:t>
            </a:r>
          </a:p>
          <a:p>
            <a:pPr>
              <a:buFont typeface="Arial" panose="020B0604020202020204" pitchFamily="34" charset="0"/>
              <a:buChar char="•"/>
            </a:pPr>
            <a:r>
              <a:rPr lang="en-US" dirty="0"/>
              <a:t>We also check the distribution of the values of each field.</a:t>
            </a:r>
          </a:p>
          <a:p>
            <a:pPr>
              <a:buFont typeface="Arial" panose="020B0604020202020204" pitchFamily="34" charset="0"/>
              <a:buChar char="•"/>
            </a:pPr>
            <a:r>
              <a:rPr lang="en-US" dirty="0"/>
              <a:t>We then add a new column called “Money difference” in the dataset which is basically the difference between the Average Submitted Charge Amount and the Average Medicare Payment Amount columns for each row. We will use this difference to check which rows has an anomalously high value for this field.</a:t>
            </a:r>
          </a:p>
          <a:p>
            <a:pPr>
              <a:buFont typeface="Arial" panose="020B0604020202020204" pitchFamily="34" charset="0"/>
              <a:buChar char="•"/>
            </a:pPr>
            <a:r>
              <a:rPr lang="en-US" dirty="0"/>
              <a:t>The next step was to check the percentage of null or missing values in each field.</a:t>
            </a:r>
          </a:p>
          <a:p>
            <a:pPr>
              <a:buFont typeface="Arial" panose="020B0604020202020204" pitchFamily="34" charset="0"/>
              <a:buChar char="•"/>
            </a:pPr>
            <a:r>
              <a:rPr lang="en-US" dirty="0"/>
              <a:t>A library called </a:t>
            </a:r>
            <a:r>
              <a:rPr lang="en-US" dirty="0" err="1"/>
              <a:t>sweetviz</a:t>
            </a:r>
            <a:r>
              <a:rPr lang="en-US" dirty="0"/>
              <a:t> was then used to </a:t>
            </a:r>
            <a:r>
              <a:rPr lang="en-US" dirty="0" err="1"/>
              <a:t>analyse</a:t>
            </a:r>
            <a:r>
              <a:rPr lang="en-US" dirty="0"/>
              <a:t> the different fields and check the correlations between all the fields. </a:t>
            </a:r>
            <a:endParaRPr lang="en-IN" dirty="0"/>
          </a:p>
        </p:txBody>
      </p:sp>
    </p:spTree>
    <p:extLst>
      <p:ext uri="{BB962C8B-B14F-4D97-AF65-F5344CB8AC3E}">
        <p14:creationId xmlns:p14="http://schemas.microsoft.com/office/powerpoint/2010/main" val="4203310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9B82-D326-59F7-6B32-9C7DD13F1412}"/>
              </a:ext>
            </a:extLst>
          </p:cNvPr>
          <p:cNvSpPr>
            <a:spLocks noGrp="1"/>
          </p:cNvSpPr>
          <p:nvPr>
            <p:ph type="title" idx="4294967295"/>
          </p:nvPr>
        </p:nvSpPr>
        <p:spPr>
          <a:xfrm>
            <a:off x="625151" y="372268"/>
            <a:ext cx="8596313" cy="1023937"/>
          </a:xfrm>
        </p:spPr>
        <p:txBody>
          <a:bodyPr>
            <a:normAutofit/>
          </a:bodyPr>
          <a:lstStyle/>
          <a:p>
            <a:r>
              <a:rPr lang="en-US" sz="2800" dirty="0"/>
              <a:t>The </a:t>
            </a:r>
            <a:r>
              <a:rPr lang="en-US" sz="2800" dirty="0" err="1"/>
              <a:t>sweetviz</a:t>
            </a:r>
            <a:r>
              <a:rPr lang="en-US" sz="2800" dirty="0"/>
              <a:t> library checks the correlation between the different fields and give us a report like the following -</a:t>
            </a:r>
            <a:endParaRPr lang="en-IN" sz="2800" dirty="0"/>
          </a:p>
        </p:txBody>
      </p:sp>
      <p:pic>
        <p:nvPicPr>
          <p:cNvPr id="5" name="Content Placeholder 4">
            <a:extLst>
              <a:ext uri="{FF2B5EF4-FFF2-40B4-BE49-F238E27FC236}">
                <a16:creationId xmlns:a16="http://schemas.microsoft.com/office/drawing/2014/main" id="{2D73B616-F639-B38F-198D-4B361E402C83}"/>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25151" y="1756974"/>
            <a:ext cx="8596313" cy="4235450"/>
          </a:xfrm>
        </p:spPr>
      </p:pic>
    </p:spTree>
    <p:extLst>
      <p:ext uri="{BB962C8B-B14F-4D97-AF65-F5344CB8AC3E}">
        <p14:creationId xmlns:p14="http://schemas.microsoft.com/office/powerpoint/2010/main" val="297327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3488A-DABE-7BCA-80D1-06F4DA376AFE}"/>
              </a:ext>
            </a:extLst>
          </p:cNvPr>
          <p:cNvSpPr>
            <a:spLocks noGrp="1"/>
          </p:cNvSpPr>
          <p:nvPr>
            <p:ph idx="4294967295"/>
          </p:nvPr>
        </p:nvSpPr>
        <p:spPr>
          <a:xfrm>
            <a:off x="1016570" y="336615"/>
            <a:ext cx="8596313" cy="5397500"/>
          </a:xfrm>
        </p:spPr>
        <p:txBody>
          <a:bodyPr/>
          <a:lstStyle/>
          <a:p>
            <a:r>
              <a:rPr lang="en-US" dirty="0"/>
              <a:t>From the report we get to know that the Provider Type , Place of Service and the Gender of the Provider fields has the highest correlation with the Money difference column</a:t>
            </a:r>
          </a:p>
          <a:p>
            <a:r>
              <a:rPr lang="en-US" dirty="0"/>
              <a:t>Lastly we plot graphs to check the relation between the above columns and the money difference column to check their distribution.</a:t>
            </a:r>
            <a:endParaRPr lang="en-IN" dirty="0"/>
          </a:p>
        </p:txBody>
      </p:sp>
      <p:pic>
        <p:nvPicPr>
          <p:cNvPr id="7" name="Picture 6">
            <a:extLst>
              <a:ext uri="{FF2B5EF4-FFF2-40B4-BE49-F238E27FC236}">
                <a16:creationId xmlns:a16="http://schemas.microsoft.com/office/drawing/2014/main" id="{675BABDD-4EA2-8AC6-AD0A-802C05447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673" y="2564149"/>
            <a:ext cx="4637393" cy="3618943"/>
          </a:xfrm>
          <a:prstGeom prst="rect">
            <a:avLst/>
          </a:prstGeom>
        </p:spPr>
      </p:pic>
      <p:pic>
        <p:nvPicPr>
          <p:cNvPr id="9" name="Picture 8">
            <a:extLst>
              <a:ext uri="{FF2B5EF4-FFF2-40B4-BE49-F238E27FC236}">
                <a16:creationId xmlns:a16="http://schemas.microsoft.com/office/drawing/2014/main" id="{A2FB4A14-F423-FA0D-FC1B-C4412F6E7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4727" y="2705879"/>
            <a:ext cx="4637393" cy="3335484"/>
          </a:xfrm>
          <a:prstGeom prst="rect">
            <a:avLst/>
          </a:prstGeom>
        </p:spPr>
      </p:pic>
    </p:spTree>
    <p:extLst>
      <p:ext uri="{BB962C8B-B14F-4D97-AF65-F5344CB8AC3E}">
        <p14:creationId xmlns:p14="http://schemas.microsoft.com/office/powerpoint/2010/main" val="274861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F79144-4E8D-C46C-00F6-D179F9492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978" y="475861"/>
            <a:ext cx="5314250" cy="4754855"/>
          </a:xfrm>
          <a:prstGeom prst="rect">
            <a:avLst/>
          </a:prstGeom>
        </p:spPr>
      </p:pic>
      <p:pic>
        <p:nvPicPr>
          <p:cNvPr id="7" name="Picture 6">
            <a:extLst>
              <a:ext uri="{FF2B5EF4-FFF2-40B4-BE49-F238E27FC236}">
                <a16:creationId xmlns:a16="http://schemas.microsoft.com/office/drawing/2014/main" id="{9D5B639A-A02D-8899-4C10-287715631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1632" y="475861"/>
            <a:ext cx="5716447" cy="4642314"/>
          </a:xfrm>
          <a:prstGeom prst="rect">
            <a:avLst/>
          </a:prstGeom>
        </p:spPr>
      </p:pic>
    </p:spTree>
    <p:extLst>
      <p:ext uri="{BB962C8B-B14F-4D97-AF65-F5344CB8AC3E}">
        <p14:creationId xmlns:p14="http://schemas.microsoft.com/office/powerpoint/2010/main" val="244485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BE88E-9267-DCA6-44D2-E133D5190DCE}"/>
              </a:ext>
            </a:extLst>
          </p:cNvPr>
          <p:cNvSpPr>
            <a:spLocks noGrp="1"/>
          </p:cNvSpPr>
          <p:nvPr>
            <p:ph type="title"/>
          </p:nvPr>
        </p:nvSpPr>
        <p:spPr>
          <a:xfrm>
            <a:off x="677334" y="805542"/>
            <a:ext cx="8596668" cy="762000"/>
          </a:xfrm>
        </p:spPr>
        <p:txBody>
          <a:bodyPr/>
          <a:lstStyle/>
          <a:p>
            <a:r>
              <a:rPr lang="en-US" dirty="0"/>
              <a:t>Pre-Processing</a:t>
            </a:r>
            <a:endParaRPr lang="en-IN" dirty="0"/>
          </a:p>
        </p:txBody>
      </p:sp>
      <p:sp>
        <p:nvSpPr>
          <p:cNvPr id="3" name="Content Placeholder 2">
            <a:extLst>
              <a:ext uri="{FF2B5EF4-FFF2-40B4-BE49-F238E27FC236}">
                <a16:creationId xmlns:a16="http://schemas.microsoft.com/office/drawing/2014/main" id="{B19B7AEE-7493-9899-FD72-455168B9E0B0}"/>
              </a:ext>
            </a:extLst>
          </p:cNvPr>
          <p:cNvSpPr>
            <a:spLocks noGrp="1"/>
          </p:cNvSpPr>
          <p:nvPr>
            <p:ph idx="1"/>
          </p:nvPr>
        </p:nvSpPr>
        <p:spPr>
          <a:xfrm>
            <a:off x="677334" y="2118049"/>
            <a:ext cx="8596668" cy="4208106"/>
          </a:xfrm>
        </p:spPr>
        <p:txBody>
          <a:bodyPr>
            <a:normAutofit fontScale="92500" lnSpcReduction="20000"/>
          </a:bodyPr>
          <a:lstStyle/>
          <a:p>
            <a:pPr>
              <a:buFont typeface="Arial" panose="020B0604020202020204" pitchFamily="34" charset="0"/>
              <a:buChar char="•"/>
            </a:pPr>
            <a:r>
              <a:rPr lang="en-US" dirty="0"/>
              <a:t>The steps taken during the preprocessing of the dataset are given below-</a:t>
            </a:r>
          </a:p>
          <a:p>
            <a:pPr>
              <a:buFont typeface="Arial" panose="020B0604020202020204" pitchFamily="34" charset="0"/>
              <a:buChar char="•"/>
            </a:pPr>
            <a:r>
              <a:rPr lang="en-IN" dirty="0"/>
              <a:t>All the fields are first checked and evaluated for there usefulness in the anomaly detection process.</a:t>
            </a:r>
          </a:p>
          <a:p>
            <a:pPr>
              <a:buFont typeface="Arial" panose="020B0604020202020204" pitchFamily="34" charset="0"/>
              <a:buChar char="•"/>
            </a:pPr>
            <a:r>
              <a:rPr lang="en-IN" dirty="0"/>
              <a:t>The fields deemed to not add any value to the anomaly detection process are dropped.</a:t>
            </a:r>
          </a:p>
          <a:p>
            <a:pPr>
              <a:buFont typeface="Arial" panose="020B0604020202020204" pitchFamily="34" charset="0"/>
              <a:buChar char="•"/>
            </a:pPr>
            <a:r>
              <a:rPr lang="en-IN" dirty="0"/>
              <a:t>We then scale the numerical the fields using standard scaler and encode the categorical columns using one hot encoding.</a:t>
            </a:r>
          </a:p>
          <a:p>
            <a:pPr>
              <a:buFont typeface="Arial" panose="020B0604020202020204" pitchFamily="34" charset="0"/>
              <a:buChar char="•"/>
            </a:pPr>
            <a:r>
              <a:rPr lang="en-IN" dirty="0"/>
              <a:t>We also use frequency encoding for the categorical columns with high number of categories.</a:t>
            </a:r>
          </a:p>
          <a:p>
            <a:pPr>
              <a:buFont typeface="Arial" panose="020B0604020202020204" pitchFamily="34" charset="0"/>
              <a:buChar char="•"/>
            </a:pPr>
            <a:r>
              <a:rPr lang="en-IN" dirty="0"/>
              <a:t>The next step was to get the mean and standard deviation of every field and calculate the Z-score for each row.</a:t>
            </a:r>
          </a:p>
          <a:p>
            <a:pPr>
              <a:buFont typeface="Arial" panose="020B0604020202020204" pitchFamily="34" charset="0"/>
              <a:buChar char="•"/>
            </a:pPr>
            <a:r>
              <a:rPr lang="en-IN" dirty="0"/>
              <a:t>The Z-score is then used to flag the rows that surpass the threshold as fraud since there is a chance it can be a fraudulent row and store it in a new column called “Fraud”.</a:t>
            </a:r>
          </a:p>
        </p:txBody>
      </p:sp>
    </p:spTree>
    <p:extLst>
      <p:ext uri="{BB962C8B-B14F-4D97-AF65-F5344CB8AC3E}">
        <p14:creationId xmlns:p14="http://schemas.microsoft.com/office/powerpoint/2010/main" val="384675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F10E-D915-B448-A3F4-4322760717B4}"/>
              </a:ext>
            </a:extLst>
          </p:cNvPr>
          <p:cNvSpPr>
            <a:spLocks noGrp="1"/>
          </p:cNvSpPr>
          <p:nvPr>
            <p:ph type="title" idx="4294967295"/>
          </p:nvPr>
        </p:nvSpPr>
        <p:spPr>
          <a:xfrm>
            <a:off x="643812" y="460310"/>
            <a:ext cx="8596313" cy="1138238"/>
          </a:xfrm>
        </p:spPr>
        <p:txBody>
          <a:bodyPr>
            <a:normAutofit/>
          </a:bodyPr>
          <a:lstStyle/>
          <a:p>
            <a:r>
              <a:rPr lang="en-US" sz="2800" dirty="0"/>
              <a:t>The next step was to do PCA on the dataset and plot a graph of the two principal components.</a:t>
            </a:r>
            <a:endParaRPr lang="en-IN" sz="2800" dirty="0"/>
          </a:p>
        </p:txBody>
      </p:sp>
      <p:pic>
        <p:nvPicPr>
          <p:cNvPr id="5" name="Picture 4">
            <a:extLst>
              <a:ext uri="{FF2B5EF4-FFF2-40B4-BE49-F238E27FC236}">
                <a16:creationId xmlns:a16="http://schemas.microsoft.com/office/drawing/2014/main" id="{577D2FCD-C5E3-420B-8225-86901D219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650" y="1755372"/>
            <a:ext cx="5910346" cy="4250432"/>
          </a:xfrm>
          <a:prstGeom prst="rect">
            <a:avLst/>
          </a:prstGeom>
        </p:spPr>
      </p:pic>
    </p:spTree>
    <p:extLst>
      <p:ext uri="{BB962C8B-B14F-4D97-AF65-F5344CB8AC3E}">
        <p14:creationId xmlns:p14="http://schemas.microsoft.com/office/powerpoint/2010/main" val="423828616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207</TotalTime>
  <Words>1268</Words>
  <Application>Microsoft Office PowerPoint</Application>
  <PresentationFormat>Widescreen</PresentationFormat>
  <Paragraphs>49</Paragraphs>
  <Slides>25</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25</vt:i4>
      </vt:variant>
    </vt:vector>
  </HeadingPairs>
  <TitlesOfParts>
    <vt:vector size="30" baseType="lpstr">
      <vt:lpstr>Arial</vt:lpstr>
      <vt:lpstr>Calibri</vt:lpstr>
      <vt:lpstr>Calibri Light</vt:lpstr>
      <vt:lpstr>Retrospect</vt:lpstr>
      <vt:lpstr>1_Retrospect</vt:lpstr>
      <vt:lpstr>Healthcare Fraud Detection System</vt:lpstr>
      <vt:lpstr>Problem Statement</vt:lpstr>
      <vt:lpstr>Dataset</vt:lpstr>
      <vt:lpstr>Exploratory Data Analysis(EDA)</vt:lpstr>
      <vt:lpstr>The sweetviz library checks the correlation between the different fields and give us a report like the following -</vt:lpstr>
      <vt:lpstr>PowerPoint Presentation</vt:lpstr>
      <vt:lpstr>PowerPoint Presentation</vt:lpstr>
      <vt:lpstr>Pre-Processing</vt:lpstr>
      <vt:lpstr>The next step was to do PCA on the dataset and plot a graph of the two principal components.</vt:lpstr>
      <vt:lpstr>CLUSTERING MODELS</vt:lpstr>
      <vt:lpstr>PowerPoint Presentation</vt:lpstr>
      <vt:lpstr>Machine Learning Models</vt:lpstr>
      <vt:lpstr>Isolation Forest</vt:lpstr>
      <vt:lpstr>PowerPoint Presentation</vt:lpstr>
      <vt:lpstr>PowerPoint Presentation</vt:lpstr>
      <vt:lpstr>Elliptic Envelope</vt:lpstr>
      <vt:lpstr>PowerPoint Presentation</vt:lpstr>
      <vt:lpstr>PowerPoint Presentation</vt:lpstr>
      <vt:lpstr>One Class SVM</vt:lpstr>
      <vt:lpstr>PowerPoint Presentation</vt:lpstr>
      <vt:lpstr>DL MODELS(AUTOENCODERS)</vt:lpstr>
      <vt:lpstr>AUTOENCODER MODEL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Mayukh Paul</dc:creator>
  <cp:lastModifiedBy>Mayukh Paul</cp:lastModifiedBy>
  <cp:revision>4</cp:revision>
  <dcterms:created xsi:type="dcterms:W3CDTF">2024-07-17T05:43:48Z</dcterms:created>
  <dcterms:modified xsi:type="dcterms:W3CDTF">2024-07-17T12:36:36Z</dcterms:modified>
</cp:coreProperties>
</file>