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5" r:id="rId9"/>
    <p:sldId id="261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9" r:id="rId21"/>
    <p:sldId id="276" r:id="rId22"/>
    <p:sldId id="280" r:id="rId23"/>
    <p:sldId id="281" r:id="rId24"/>
    <p:sldId id="282" r:id="rId25"/>
    <p:sldId id="284" r:id="rId26"/>
    <p:sldId id="283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d Raza" initials="MR" lastIdx="1" clrIdx="0">
    <p:extLst>
      <p:ext uri="{19B8F6BF-5375-455C-9EA6-DF929625EA0E}">
        <p15:presenceInfo xmlns:p15="http://schemas.microsoft.com/office/powerpoint/2012/main" userId="2965f27b204156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-83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93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288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0463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5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55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9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28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00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F7B0-DE88-4047-024C-D8D334E1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B298-E244-9D34-CE7E-AEBCA565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A1603-8109-F897-8290-420562EE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6F9AA-37E1-3BFE-2814-F3DBDC3F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899C8-A39E-8102-8A99-FBC0B1E0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14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0754-4FB5-BC4C-3ED3-7CADDAD1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8DA9-3D60-A070-219A-C9B859635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C349A-6340-E776-482C-C0CE4AD2F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2E6B4-5B9F-3463-9CCA-61D0552B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620D-FE5C-E6C2-39FB-C8F179AD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BC590-22AD-CC4D-5946-A9E20EB2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5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1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63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35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45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9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58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18-Jul-24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Artificial%20Intelligence-%20Internship/Healthcare%20Providers.csv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F5CCC3-1295-0448-1327-946AA505F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Infosys Internship Program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204A612-9B83-7B6E-1E4B-D1A54CD6F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4800" b="1" dirty="0"/>
              <a:t>Anomaly Detection</a:t>
            </a:r>
          </a:p>
          <a:p>
            <a:endParaRPr lang="en-US" sz="2800" b="1" dirty="0"/>
          </a:p>
          <a:p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- Mohd Raza</a:t>
            </a:r>
          </a:p>
          <a:p>
            <a:endParaRPr lang="en-US" sz="4800" b="1" dirty="0"/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23964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E807-DD4C-64E1-CA8F-1CE967FB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K-means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ADCE10-520F-F731-66B2-DF5504366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13628" cy="4351338"/>
          </a:xfrm>
        </p:spPr>
        <p:txBody>
          <a:bodyPr/>
          <a:lstStyle/>
          <a:p>
            <a:r>
              <a:rPr lang="en-US" b="1" dirty="0"/>
              <a:t>Parameter: </a:t>
            </a:r>
          </a:p>
          <a:p>
            <a:pPr marL="0" indent="0">
              <a:buNone/>
            </a:pPr>
            <a:r>
              <a:rPr lang="en-US" dirty="0"/>
              <a:t>No of clusters k=4</a:t>
            </a:r>
          </a:p>
          <a:p>
            <a:r>
              <a:rPr lang="en-US" dirty="0"/>
              <a:t>This scatter plot shows the different clusters</a:t>
            </a:r>
          </a:p>
          <a:p>
            <a:r>
              <a:rPr lang="en-US" dirty="0"/>
              <a:t>Cluster 1 : 66258, red</a:t>
            </a:r>
          </a:p>
          <a:p>
            <a:r>
              <a:rPr lang="en-US" dirty="0"/>
              <a:t>Cluster 2 : 5, blue</a:t>
            </a:r>
          </a:p>
          <a:p>
            <a:r>
              <a:rPr lang="en-US" dirty="0"/>
              <a:t>Cluster 3 : 33640, green</a:t>
            </a:r>
          </a:p>
          <a:p>
            <a:r>
              <a:rPr lang="en-US" dirty="0"/>
              <a:t>Cluster 2 : 97, yellow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32D4A4D-2F44-7B98-4604-6162CFCCD1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83015" y="1690687"/>
            <a:ext cx="6836899" cy="4802188"/>
          </a:xfrm>
        </p:spPr>
      </p:pic>
    </p:spTree>
    <p:extLst>
      <p:ext uri="{BB962C8B-B14F-4D97-AF65-F5344CB8AC3E}">
        <p14:creationId xmlns:p14="http://schemas.microsoft.com/office/powerpoint/2010/main" val="1461981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E807-DD4C-64E1-CA8F-1CE967FB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K-means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ADCE10-520F-F731-66B2-DF5504366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13628" cy="4351338"/>
          </a:xfrm>
        </p:spPr>
        <p:txBody>
          <a:bodyPr/>
          <a:lstStyle/>
          <a:p>
            <a:r>
              <a:rPr lang="en-US" b="1" dirty="0"/>
              <a:t>Parameter: </a:t>
            </a:r>
          </a:p>
          <a:p>
            <a:pPr marL="0" indent="0">
              <a:buNone/>
            </a:pPr>
            <a:r>
              <a:rPr lang="en-US" dirty="0"/>
              <a:t>No of clusters k=4</a:t>
            </a:r>
          </a:p>
          <a:p>
            <a:r>
              <a:rPr lang="en-US" dirty="0"/>
              <a:t>This scatter plot shows the different clusters</a:t>
            </a:r>
          </a:p>
          <a:p>
            <a:r>
              <a:rPr lang="en-US" dirty="0"/>
              <a:t>Cluster 1 : 66258, red</a:t>
            </a:r>
          </a:p>
          <a:p>
            <a:r>
              <a:rPr lang="en-US" dirty="0"/>
              <a:t>Cluster 2 : 5, blue</a:t>
            </a:r>
          </a:p>
          <a:p>
            <a:r>
              <a:rPr lang="en-US" dirty="0"/>
              <a:t>Cluster 3 : 33640, green</a:t>
            </a:r>
          </a:p>
          <a:p>
            <a:r>
              <a:rPr lang="en-US" dirty="0"/>
              <a:t>Cluster 2 : 97, yellow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720FE7-6DB2-3995-7F37-2F1ACE685C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51829" y="1690688"/>
            <a:ext cx="6710288" cy="4802187"/>
          </a:xfrm>
        </p:spPr>
      </p:pic>
    </p:spTree>
    <p:extLst>
      <p:ext uri="{BB962C8B-B14F-4D97-AF65-F5344CB8AC3E}">
        <p14:creationId xmlns:p14="http://schemas.microsoft.com/office/powerpoint/2010/main" val="304490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7A65D-09B1-5672-BFC2-2622E87B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DBSCAN -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CE74E-1111-CE6C-EDD2-8F7C5F6B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 Steps: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Identify core points </a:t>
            </a:r>
            <a:r>
              <a:rPr lang="en-US" altLang="en-US" sz="2800" cap="none" dirty="0"/>
              <a:t>based on ‘eps’ (neighborhood radius) and  ‘min samples’ (min points to form a dense region)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Expand clusters from core points, connecting density-reachable points.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800" dirty="0"/>
              <a:t> </a:t>
            </a:r>
            <a:r>
              <a:rPr lang="en-US" altLang="en-US" sz="2800" cap="none" dirty="0"/>
              <a:t>labels points not in any cluster as noise</a:t>
            </a:r>
            <a:r>
              <a:rPr lang="en-US" altLang="en-US" sz="2800" dirty="0"/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Advantage: </a:t>
            </a:r>
            <a:r>
              <a:rPr lang="en-US" altLang="en-US" cap="none" dirty="0"/>
              <a:t>Does not require the number of clusters as input can find arbitrarily shaped clusters, handles noise.</a:t>
            </a:r>
            <a:endParaRPr lang="en-US" altLang="en-US" b="1" cap="none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Requires parameter tuning for ‘eps’ and ‘min samples’, performance degrades with high dimensional data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6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BCF3C-7A5C-D414-1CC0-4F6511DE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DBSCAN 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BF76D-F1CF-338A-B6A7-3C1D32EAC6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Parameter: </a:t>
            </a:r>
            <a:r>
              <a:rPr lang="en-US" cap="none" dirty="0"/>
              <a:t>eps=1, </a:t>
            </a:r>
            <a:r>
              <a:rPr lang="en-US" cap="none" dirty="0" err="1"/>
              <a:t>min_samples</a:t>
            </a:r>
            <a:r>
              <a:rPr lang="en-US" dirty="0"/>
              <a:t>=10</a:t>
            </a:r>
          </a:p>
          <a:p>
            <a:pPr algn="just"/>
            <a:r>
              <a:rPr lang="en-US" b="1" dirty="0"/>
              <a:t>Result visualizations:</a:t>
            </a:r>
          </a:p>
          <a:p>
            <a:pPr algn="just"/>
            <a:r>
              <a:rPr lang="en-US" cap="none" dirty="0"/>
              <a:t>Scatter plot between the numerical features</a:t>
            </a:r>
          </a:p>
          <a:p>
            <a:pPr algn="just"/>
            <a:r>
              <a:rPr lang="en-US" cap="none" dirty="0"/>
              <a:t>red points shows the anomalies</a:t>
            </a:r>
          </a:p>
          <a:p>
            <a:pPr algn="just"/>
            <a:r>
              <a:rPr lang="en-US" cap="none" dirty="0"/>
              <a:t>blue points shows the normal points.</a:t>
            </a:r>
          </a:p>
          <a:p>
            <a:pPr algn="just"/>
            <a:r>
              <a:rPr lang="en-US" cap="none" dirty="0"/>
              <a:t>There are 2418 anomalies in the dataset</a:t>
            </a:r>
            <a:r>
              <a:rPr lang="en-US" dirty="0"/>
              <a:t>.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17F7D2-F596-56F8-DF88-0EFA5AF17E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42342"/>
            <a:ext cx="5181600" cy="3117904"/>
          </a:xfrm>
        </p:spPr>
      </p:pic>
    </p:spTree>
    <p:extLst>
      <p:ext uri="{BB962C8B-B14F-4D97-AF65-F5344CB8AC3E}">
        <p14:creationId xmlns:p14="http://schemas.microsoft.com/office/powerpoint/2010/main" val="53902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BCF3C-7A5C-D414-1CC0-4F6511DE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DBSCAN Results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62A4501-1A31-3A32-1AC6-880468C254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2031" y="1690688"/>
            <a:ext cx="5597769" cy="448627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4A8A743-9481-24BD-E323-9B4E92AF09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690689"/>
            <a:ext cx="5597769" cy="4486274"/>
          </a:xfrm>
        </p:spPr>
      </p:pic>
    </p:spTree>
    <p:extLst>
      <p:ext uri="{BB962C8B-B14F-4D97-AF65-F5344CB8AC3E}">
        <p14:creationId xmlns:p14="http://schemas.microsoft.com/office/powerpoint/2010/main" val="2730842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0E64E0-9CD7-0BB9-3CCD-3C5538DE9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ML Algorithms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114212-E16B-5AB4-67B0-2226A007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three ML algorithms specially for anomaly detection performed during the projects which are following</a:t>
            </a:r>
            <a:r>
              <a:rPr lang="en-US" b="1" dirty="0"/>
              <a:t>:</a:t>
            </a:r>
          </a:p>
          <a:p>
            <a:r>
              <a:rPr lang="en-US" b="1" dirty="0"/>
              <a:t>Isolation forest: </a:t>
            </a:r>
            <a:r>
              <a:rPr lang="en-US" dirty="0"/>
              <a:t>Detects anomalies by isolating the observation in a tree structure.</a:t>
            </a:r>
          </a:p>
          <a:p>
            <a:r>
              <a:rPr lang="en-US" b="1" dirty="0"/>
              <a:t>Elliptic Envelope: </a:t>
            </a:r>
            <a:r>
              <a:rPr lang="en-US" dirty="0"/>
              <a:t>Assume data follows a gaussian distribution and finds an ellipse that encompasses most of the data.</a:t>
            </a:r>
          </a:p>
          <a:p>
            <a:r>
              <a:rPr lang="en-US" b="1" dirty="0"/>
              <a:t>One Class-</a:t>
            </a:r>
            <a:r>
              <a:rPr lang="en-US" b="1" dirty="0" err="1"/>
              <a:t>Svm</a:t>
            </a:r>
            <a:r>
              <a:rPr lang="en-US" b="1" dirty="0"/>
              <a:t>: </a:t>
            </a:r>
            <a:r>
              <a:rPr lang="en-US" dirty="0"/>
              <a:t>Uses support vector to distinguish between normal and anomalous points.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8050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7A65D-09B1-5672-BFC2-2622E87B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Isolation forest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CE74E-1111-CE6C-EDD2-8F7C5F6BB5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 Steps: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</a:t>
            </a:r>
            <a:r>
              <a:rPr lang="en-US" sz="2800" cap="none" dirty="0"/>
              <a:t>andomly select a feature and a split value.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800" cap="none" dirty="0"/>
              <a:t> </a:t>
            </a:r>
            <a:r>
              <a:rPr lang="en-US" sz="2800" cap="none" dirty="0"/>
              <a:t>recursively partition the data until each observation is isolated.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800" cap="none" dirty="0"/>
              <a:t> </a:t>
            </a:r>
            <a:r>
              <a:rPr lang="en-US" sz="2800" cap="none" dirty="0"/>
              <a:t>anomalies require fewer splits to isolate</a:t>
            </a:r>
            <a:r>
              <a:rPr lang="en-US" altLang="en-US" sz="2800" dirty="0"/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Advantage: </a:t>
            </a:r>
            <a:r>
              <a:rPr lang="en-US" dirty="0"/>
              <a:t>Efficient, scales well with large datasets</a:t>
            </a:r>
            <a:r>
              <a:rPr lang="en-US" altLang="en-US" dirty="0"/>
              <a:t>.</a:t>
            </a:r>
            <a:endParaRPr lang="en-US" altLang="en-US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/>
              <a:t>Assumes anomalies are few and different from the normal data.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4" name="Content Placeholder 3" descr="hello ">
            <a:extLst>
              <a:ext uri="{FF2B5EF4-FFF2-40B4-BE49-F238E27FC236}">
                <a16:creationId xmlns:a16="http://schemas.microsoft.com/office/drawing/2014/main" id="{A325ADFB-B8EB-A401-575D-A2703272AB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374518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B58999-75F7-64DB-0387-BF52BE3CFEBB}"/>
              </a:ext>
            </a:extLst>
          </p:cNvPr>
          <p:cNvSpPr/>
          <p:nvPr/>
        </p:nvSpPr>
        <p:spPr>
          <a:xfrm>
            <a:off x="6096000" y="5205046"/>
            <a:ext cx="5257799" cy="773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https://pub.towardsai.net/interpretation-of-isolation-forest-with-shap-d1b6af93ae71</a:t>
            </a:r>
          </a:p>
        </p:txBody>
      </p:sp>
    </p:spTree>
    <p:extLst>
      <p:ext uri="{BB962C8B-B14F-4D97-AF65-F5344CB8AC3E}">
        <p14:creationId xmlns:p14="http://schemas.microsoft.com/office/powerpoint/2010/main" val="232498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BCF3C-7A5C-D414-1CC0-4F6511DE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Isolation forest 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BF76D-F1CF-338A-B6A7-3C1D32EAC6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Parameter: </a:t>
            </a:r>
            <a:r>
              <a:rPr lang="en-US" cap="none" dirty="0" err="1"/>
              <a:t>n_estimators</a:t>
            </a:r>
            <a:r>
              <a:rPr lang="en-US" cap="none" dirty="0"/>
              <a:t>=200, contamination=0.01</a:t>
            </a:r>
            <a:endParaRPr lang="en-US" dirty="0"/>
          </a:p>
          <a:p>
            <a:pPr algn="just"/>
            <a:r>
              <a:rPr lang="en-US" b="1" dirty="0"/>
              <a:t>Result visualizations:</a:t>
            </a:r>
          </a:p>
          <a:p>
            <a:pPr algn="just"/>
            <a:r>
              <a:rPr lang="en-US" cap="none" dirty="0"/>
              <a:t>Scatter plot between the numerical features</a:t>
            </a:r>
          </a:p>
          <a:p>
            <a:pPr algn="just"/>
            <a:r>
              <a:rPr lang="en-US" cap="none" dirty="0"/>
              <a:t>Red points shows the anomalies</a:t>
            </a:r>
          </a:p>
          <a:p>
            <a:pPr algn="just"/>
            <a:r>
              <a:rPr lang="en-US" cap="none" dirty="0"/>
              <a:t>Blue points shows the normal points.</a:t>
            </a:r>
          </a:p>
          <a:p>
            <a:pPr algn="just"/>
            <a:r>
              <a:rPr lang="en-US" cap="none" dirty="0"/>
              <a:t>There are 1000 anomalies in the dataset.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17F7D2-F596-56F8-DF88-0EFA5AF17E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6172200" y="2408214"/>
            <a:ext cx="5181600" cy="3186160"/>
          </a:xfrm>
        </p:spPr>
      </p:pic>
    </p:spTree>
    <p:extLst>
      <p:ext uri="{BB962C8B-B14F-4D97-AF65-F5344CB8AC3E}">
        <p14:creationId xmlns:p14="http://schemas.microsoft.com/office/powerpoint/2010/main" val="1011862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BCF3C-7A5C-D414-1CC0-4F6511DE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Isolation forest Results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62A4501-1A31-3A32-1AC6-880468C254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422031" y="1690688"/>
            <a:ext cx="5597769" cy="4486275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4A8A743-9481-24BD-E323-9B4E92AF09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172199" y="1690689"/>
            <a:ext cx="5597769" cy="4486274"/>
          </a:xfrm>
        </p:spPr>
      </p:pic>
    </p:spTree>
    <p:extLst>
      <p:ext uri="{BB962C8B-B14F-4D97-AF65-F5344CB8AC3E}">
        <p14:creationId xmlns:p14="http://schemas.microsoft.com/office/powerpoint/2010/main" val="86832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7A65D-09B1-5672-BFC2-2622E87B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Elliptic envelope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CE74E-1111-CE6C-EDD2-8F7C5F6BB5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 Steps: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800" cap="none" dirty="0"/>
              <a:t>Fit an ellipse to the data assuming a gaussian distribution.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800" cap="none" dirty="0"/>
              <a:t> </a:t>
            </a:r>
            <a:r>
              <a:rPr lang="en-US" sz="2800" cap="none" dirty="0"/>
              <a:t>Identify points outside the ellipse as anomalies.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Advantage: </a:t>
            </a:r>
            <a:r>
              <a:rPr lang="en-US" dirty="0"/>
              <a:t>Simple to understand and implement, works well with Gaussian data</a:t>
            </a:r>
            <a:r>
              <a:rPr lang="en-US" altLang="en-US" dirty="0"/>
              <a:t>.</a:t>
            </a:r>
            <a:endParaRPr lang="en-US" altLang="en-US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/>
              <a:t>Assumes the data follows a Gaussian distribution.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25ADFB-B8EB-A401-575D-A2703272AB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6019800" y="1690689"/>
            <a:ext cx="5334000" cy="4147404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B58999-75F7-64DB-0387-BF52BE3CFEBB}"/>
              </a:ext>
            </a:extLst>
          </p:cNvPr>
          <p:cNvSpPr/>
          <p:nvPr/>
        </p:nvSpPr>
        <p:spPr>
          <a:xfrm>
            <a:off x="9017391" y="5838093"/>
            <a:ext cx="2336409" cy="4067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Stack Overflow</a:t>
            </a:r>
          </a:p>
        </p:txBody>
      </p:sp>
    </p:spTree>
    <p:extLst>
      <p:ext uri="{BB962C8B-B14F-4D97-AF65-F5344CB8AC3E}">
        <p14:creationId xmlns:p14="http://schemas.microsoft.com/office/powerpoint/2010/main" val="422974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86E58-4D80-B2F0-F6F1-7CA08CAA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latin typeface="+mn-lt"/>
              </a:rPr>
              <a:t>Anomaly Detection</a:t>
            </a:r>
            <a:r>
              <a:rPr lang="en-US" b="1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D97B-089A-B60C-44F3-98360BF2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/>
              <a:t>Content:-</a:t>
            </a:r>
          </a:p>
          <a:p>
            <a:r>
              <a:rPr lang="en-US" b="1" cap="none" dirty="0"/>
              <a:t>Problem statement</a:t>
            </a:r>
          </a:p>
          <a:p>
            <a:r>
              <a:rPr lang="en-US" b="1" cap="none" dirty="0"/>
              <a:t>Dataset details</a:t>
            </a:r>
          </a:p>
          <a:p>
            <a:r>
              <a:rPr lang="en-US" b="1" cap="none" dirty="0"/>
              <a:t>Data preprocessing </a:t>
            </a:r>
          </a:p>
          <a:p>
            <a:r>
              <a:rPr lang="en-US" b="1" cap="none" dirty="0"/>
              <a:t>Clustering results</a:t>
            </a:r>
          </a:p>
          <a:p>
            <a:r>
              <a:rPr lang="en-US" b="1" cap="none" dirty="0"/>
              <a:t>ML algorithms results</a:t>
            </a:r>
          </a:p>
          <a:p>
            <a:r>
              <a:rPr lang="en-US" b="1" cap="none" dirty="0"/>
              <a:t>Deep learning – auto encoders</a:t>
            </a:r>
          </a:p>
          <a:p>
            <a:r>
              <a:rPr lang="en-US" b="1" cap="non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6691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BCF3C-7A5C-D414-1CC0-4F6511DE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Elliptic Envelope Results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BF76D-F1CF-338A-B6A7-3C1D32EAC6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Parameter:</a:t>
            </a:r>
            <a:r>
              <a:rPr lang="en-US" dirty="0"/>
              <a:t> </a:t>
            </a:r>
            <a:r>
              <a:rPr lang="en-US" cap="none" dirty="0"/>
              <a:t>contamination</a:t>
            </a:r>
            <a:r>
              <a:rPr lang="en-US" dirty="0"/>
              <a:t>=0.01</a:t>
            </a:r>
          </a:p>
          <a:p>
            <a:pPr algn="just"/>
            <a:r>
              <a:rPr lang="en-US" b="1" dirty="0"/>
              <a:t>Result visualizations:</a:t>
            </a:r>
          </a:p>
          <a:p>
            <a:pPr algn="just"/>
            <a:r>
              <a:rPr lang="en-US" dirty="0"/>
              <a:t>Scatter plot between the numerical features</a:t>
            </a:r>
          </a:p>
          <a:p>
            <a:pPr algn="just"/>
            <a:r>
              <a:rPr lang="en-US" dirty="0"/>
              <a:t>Red points shows the anomalies</a:t>
            </a:r>
          </a:p>
          <a:p>
            <a:pPr algn="just"/>
            <a:r>
              <a:rPr lang="en-US" dirty="0"/>
              <a:t>Blue points shows the normal points.</a:t>
            </a:r>
          </a:p>
          <a:p>
            <a:pPr algn="just"/>
            <a:r>
              <a:rPr lang="en-US" dirty="0"/>
              <a:t>There are 1000 anomalies in the dataset.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17F7D2-F596-56F8-DF88-0EFA5AF17E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/>
        </p:blipFill>
        <p:spPr>
          <a:xfrm>
            <a:off x="6172200" y="2493808"/>
            <a:ext cx="5181600" cy="3014971"/>
          </a:xfrm>
        </p:spPr>
      </p:pic>
    </p:spTree>
    <p:extLst>
      <p:ext uri="{BB962C8B-B14F-4D97-AF65-F5344CB8AC3E}">
        <p14:creationId xmlns:p14="http://schemas.microsoft.com/office/powerpoint/2010/main" val="27942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1397B-356A-6195-A7A4-793DCF97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Elliptic envelope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B9AE04-8A4D-79CF-2440-94A9CB9D7F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81600" cy="427769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869379-66DF-7B2D-89B7-7B12A8C93A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90689"/>
            <a:ext cx="5181600" cy="4277694"/>
          </a:xfrm>
        </p:spPr>
      </p:pic>
    </p:spTree>
    <p:extLst>
      <p:ext uri="{BB962C8B-B14F-4D97-AF65-F5344CB8AC3E}">
        <p14:creationId xmlns:p14="http://schemas.microsoft.com/office/powerpoint/2010/main" val="3482112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03E3-A954-7871-8BAB-8EEFB4DE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Autoencoders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7EB9-21BA-15ED-7FBA-8A4005E31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 </a:t>
            </a:r>
            <a:r>
              <a:rPr lang="en-US" dirty="0"/>
              <a:t>Autoencoders are neural networks that learn to encode data into a lower-dimensional representation and then decode it back.</a:t>
            </a:r>
          </a:p>
          <a:p>
            <a:pPr marL="0" indent="0">
              <a:buNone/>
            </a:pPr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r>
              <a:rPr lang="en-US" b="1" dirty="0"/>
              <a:t>Encoder: </a:t>
            </a:r>
            <a:r>
              <a:rPr lang="en-US" dirty="0"/>
              <a:t>Compresses the input data.</a:t>
            </a:r>
          </a:p>
          <a:p>
            <a:r>
              <a:rPr lang="en-US" b="1" dirty="0"/>
              <a:t>Decoder: </a:t>
            </a:r>
            <a:r>
              <a:rPr lang="en-US" dirty="0"/>
              <a:t>Reconstructs the input data from the compressed representation.</a:t>
            </a:r>
          </a:p>
          <a:p>
            <a:r>
              <a:rPr lang="en-US" b="1" dirty="0"/>
              <a:t>Loss Function: </a:t>
            </a:r>
            <a:r>
              <a:rPr lang="en-US" dirty="0"/>
              <a:t>Measures reconstruction error.</a:t>
            </a:r>
          </a:p>
          <a:p>
            <a:pPr marL="0" indent="0">
              <a:buNone/>
            </a:pPr>
            <a:r>
              <a:rPr lang="en-US" b="1" dirty="0"/>
              <a:t>Application: </a:t>
            </a:r>
            <a:r>
              <a:rPr lang="en-US" dirty="0"/>
              <a:t>Anomaly detection by leveraging reconstruction error.</a:t>
            </a:r>
          </a:p>
        </p:txBody>
      </p:sp>
    </p:spTree>
    <p:extLst>
      <p:ext uri="{BB962C8B-B14F-4D97-AF65-F5344CB8AC3E}">
        <p14:creationId xmlns:p14="http://schemas.microsoft.com/office/powerpoint/2010/main" val="668216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03E3-A954-7871-8BAB-8EEFB4DE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Autoencoders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96E8E-00E0-4015-283A-D24005EE7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838" y="2222696"/>
            <a:ext cx="8131126" cy="368573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E8319F-9751-99E0-1EBB-9710E080C6D1}"/>
              </a:ext>
            </a:extLst>
          </p:cNvPr>
          <p:cNvSpPr/>
          <p:nvPr/>
        </p:nvSpPr>
        <p:spPr>
          <a:xfrm>
            <a:off x="7005711" y="6046544"/>
            <a:ext cx="2236763" cy="3235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Source: Kaggle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0D40C-3117-7F1E-1D9A-1049F2581080}"/>
              </a:ext>
            </a:extLst>
          </p:cNvPr>
          <p:cNvSpPr/>
          <p:nvPr/>
        </p:nvSpPr>
        <p:spPr>
          <a:xfrm>
            <a:off x="1420838" y="1831366"/>
            <a:ext cx="2053883" cy="391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566103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03E3-A954-7871-8BAB-8EEFB4DE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5740244" cy="1596177"/>
          </a:xfrm>
        </p:spPr>
        <p:txBody>
          <a:bodyPr/>
          <a:lstStyle/>
          <a:p>
            <a:pPr algn="l"/>
            <a:r>
              <a:rPr lang="en-US" b="1" dirty="0">
                <a:latin typeface="+mn-lt"/>
                <a:cs typeface="Arial" panose="020B0604020202020204" pitchFamily="34" charset="0"/>
              </a:rPr>
              <a:t>Autoencoders -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D4278A-80FE-7A29-E821-C4255305E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2996" y="787791"/>
            <a:ext cx="3151163" cy="5444197"/>
          </a:xfrm>
        </p:spPr>
      </p:pic>
    </p:spTree>
    <p:extLst>
      <p:ext uri="{BB962C8B-B14F-4D97-AF65-F5344CB8AC3E}">
        <p14:creationId xmlns:p14="http://schemas.microsoft.com/office/powerpoint/2010/main" val="1735192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833E-60E0-6D0E-D176-8289701A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Autoencoders - Results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A0F2FE3-D4F4-8023-876B-EDDEC0DBD3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39154"/>
            <a:ext cx="5181600" cy="432428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7FCCA7-FBBC-084C-AFE5-EECB865740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44628"/>
            <a:ext cx="5181600" cy="4313331"/>
          </a:xfrm>
        </p:spPr>
      </p:pic>
    </p:spTree>
    <p:extLst>
      <p:ext uri="{BB962C8B-B14F-4D97-AF65-F5344CB8AC3E}">
        <p14:creationId xmlns:p14="http://schemas.microsoft.com/office/powerpoint/2010/main" val="3921819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03E3-A954-7871-8BAB-8EEFB4DE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  <a:cs typeface="Arial" panose="020B0604020202020204" pitchFamily="34" charset="0"/>
              </a:rPr>
              <a:t>Autoencoders - 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C39B70-5F10-2C66-DE8C-A27AEF1DF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01569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4A32F61-1B7E-A540-E735-3EBF221A3F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11547" y="1825625"/>
            <a:ext cx="5242253" cy="4301569"/>
          </a:xfrm>
        </p:spPr>
      </p:pic>
    </p:spTree>
    <p:extLst>
      <p:ext uri="{BB962C8B-B14F-4D97-AF65-F5344CB8AC3E}">
        <p14:creationId xmlns:p14="http://schemas.microsoft.com/office/powerpoint/2010/main" val="243623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B23C82-7B18-5392-F240-37067FFE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662B2-B419-E313-9D20-065FA50C5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none" dirty="0"/>
              <a:t>In this project, we explored multiple anomaly detection algorithms to identify and isolate anomalies in our dataset. The algorithms implemented include k-means, DBSCAN, elliptic envelope, isolation forest, and autoencoders.</a:t>
            </a:r>
          </a:p>
          <a:p>
            <a:r>
              <a:rPr lang="en-US" cap="none" dirty="0"/>
              <a:t>Each algorithm offers a unique approach to anomaly detection, leveraging different methodologies and assumptions to identify outliers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372140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FF875-555D-A98C-23DE-2C100AD5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3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4288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803F-613E-8988-5E3C-764444A3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995E-5C01-C00A-208D-4845759FE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The goal of this project is to " predict the potentially fraudulent providers " based on the given features in the dataset. Along with this, we will also discover important variables helpful in detecting the behavior of potentially fraud providers.</a:t>
            </a:r>
          </a:p>
          <a:p>
            <a:r>
              <a:rPr lang="en-US" b="1" dirty="0"/>
              <a:t> further, we will study fraudulent patterns in the provider's claims to understand which are the normal transaction and fraudulent transaction i.e. we will detect anomalies in the dataset.</a:t>
            </a:r>
          </a:p>
          <a:p>
            <a:r>
              <a:rPr lang="en-US" b="1" dirty="0"/>
              <a:t>Provider Fraud is one of the biggest problems facing Medicare. Healthcare fraud is an organized crime which involves peers of providers, physicians acting together to make fraud claims.</a:t>
            </a:r>
          </a:p>
        </p:txBody>
      </p:sp>
    </p:spTree>
    <p:extLst>
      <p:ext uri="{BB962C8B-B14F-4D97-AF65-F5344CB8AC3E}">
        <p14:creationId xmlns:p14="http://schemas.microsoft.com/office/powerpoint/2010/main" val="218677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4D79-DC58-8C66-FE9D-6B2536C7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1D421-DFF1-B1BB-D890-302CA2F2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Healthcare fraud and abuse take many forms. Some of the most common types of frauds by providers are:</a:t>
            </a:r>
          </a:p>
          <a:p>
            <a:r>
              <a:rPr lang="en-US" dirty="0"/>
              <a:t> Billing for services that were not provided.</a:t>
            </a:r>
          </a:p>
          <a:p>
            <a:r>
              <a:rPr lang="en-US" dirty="0"/>
              <a:t> Duplicate submission of a claim for the same service.</a:t>
            </a:r>
          </a:p>
          <a:p>
            <a:r>
              <a:rPr lang="en-US" dirty="0"/>
              <a:t> Misrepresenting the service provided.</a:t>
            </a:r>
          </a:p>
          <a:p>
            <a:r>
              <a:rPr lang="en-US" dirty="0"/>
              <a:t>Charging for a more complex or expensive service than was actually provided.</a:t>
            </a:r>
          </a:p>
          <a:p>
            <a:r>
              <a:rPr lang="en-US" dirty="0"/>
              <a:t>Billing for a covered service when the service actually provided was not covered</a:t>
            </a:r>
          </a:p>
        </p:txBody>
      </p:sp>
    </p:spTree>
    <p:extLst>
      <p:ext uri="{BB962C8B-B14F-4D97-AF65-F5344CB8AC3E}">
        <p14:creationId xmlns:p14="http://schemas.microsoft.com/office/powerpoint/2010/main" val="198967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0CE-05FA-AA52-B156-ACEDD897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Dataset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3612-4CBD-D8AD-EAE1-91E81875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Dataset</a:t>
            </a:r>
            <a:r>
              <a:rPr lang="en-US" dirty="0"/>
              <a:t>: </a:t>
            </a:r>
            <a:r>
              <a:rPr lang="en-US" dirty="0">
                <a:hlinkClick r:id="rId2" action="ppaction://hlinkfile"/>
              </a:rPr>
              <a:t>Healthcare Providers Dataset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There are 100k rows and 27 columns in the dataset.</a:t>
            </a:r>
          </a:p>
          <a:p>
            <a:r>
              <a:rPr lang="en-US" b="1" dirty="0"/>
              <a:t>Numerical columns are 6 in the dataset</a:t>
            </a:r>
          </a:p>
          <a:p>
            <a:r>
              <a:rPr lang="en-US" b="1" dirty="0"/>
              <a:t>Categorical columns are 18.</a:t>
            </a:r>
          </a:p>
          <a:p>
            <a:r>
              <a:rPr lang="en-US" b="1" dirty="0"/>
              <a:t>Binary categorical columns are 3 only.</a:t>
            </a:r>
          </a:p>
          <a:p>
            <a:r>
              <a:rPr lang="en-US" b="1" dirty="0"/>
              <a:t>Column names are such as National  provider Identifier, credential of the provider, Gender, Provider type and address etc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95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0CE-05FA-AA52-B156-ACEDD897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Data Preprocessing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3612-4CBD-D8AD-EAE1-91E81875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some important steps followed in preprocessing:-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Remove columns </a:t>
            </a:r>
            <a:r>
              <a:rPr lang="en-US" dirty="0"/>
              <a:t>like Name, index, Address, zip codes etc.</a:t>
            </a:r>
            <a:endParaRPr lang="en-US" b="1" dirty="0"/>
          </a:p>
          <a:p>
            <a:r>
              <a:rPr lang="en-US" b="1" dirty="0"/>
              <a:t>Remove punctuation </a:t>
            </a:r>
            <a:r>
              <a:rPr lang="en-US" dirty="0"/>
              <a:t>like comma(,) from the numerical and categorical data points.</a:t>
            </a:r>
            <a:endParaRPr lang="en-US" b="1" dirty="0"/>
          </a:p>
          <a:p>
            <a:r>
              <a:rPr lang="en-US" b="1" dirty="0"/>
              <a:t>Handling missing values:</a:t>
            </a:r>
            <a:r>
              <a:rPr lang="en-US" dirty="0"/>
              <a:t> Handled the missing values by using the imputation for the column having missing values. (EG. Credentials of the provider, gender, name)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5223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0CE-05FA-AA52-B156-ACEDD897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Data Preprocessing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3612-4CBD-D8AD-EAE1-91E81875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Encoding: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Categorical values have encoded with One hot encoding if the values are binary i.e. low cardinality.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Any Categorical value having more than 2 unique values have encoded with Frequency encoding i.e. High cardinality.</a:t>
            </a:r>
          </a:p>
          <a:p>
            <a:pPr marL="0" indent="0">
              <a:buNone/>
            </a:pPr>
            <a:r>
              <a:rPr lang="en-US" b="1" dirty="0"/>
              <a:t>Scaling: </a:t>
            </a:r>
          </a:p>
          <a:p>
            <a:r>
              <a:rPr lang="en-US" dirty="0"/>
              <a:t>Applied Scaling techniques like  Standard scalar on both numerical columns and transformed categorical columns.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989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F0CE-05FA-AA52-B156-ACEDD897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F3612-4CBD-D8AD-EAE1-91E818750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What is clustering?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Clustering is an unsupervised machine learning technique that groups similar data points together.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Identify natural groupings in data to gain insights.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Applications: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segmentation, anomaly detection, image segmentation, etc.</a:t>
            </a:r>
          </a:p>
          <a:p>
            <a:pPr marL="0" indent="0" algn="l">
              <a:buNone/>
            </a:pPr>
            <a:r>
              <a:rPr lang="en-US" b="1" dirty="0"/>
              <a:t>Two clustering algorithms have performed during the internship: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K-means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DBSCAN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3958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E807-DD4C-64E1-CA8F-1CE967FB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AB6E-2FDE-6F41-1396-F991ABC6C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 Steps: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Initialize k centroids randomly.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Assign each data point to the nearest centroid.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Recompute centroids as the mean of assigned points.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Repeat steps 2-3 until convergence.</a:t>
            </a:r>
            <a:endParaRPr lang="en-US" altLang="en-US" sz="28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Advantage</a:t>
            </a:r>
            <a:r>
              <a:rPr lang="en-US" altLang="en-US" sz="3200" b="1" dirty="0"/>
              <a:t>: </a:t>
            </a:r>
            <a:r>
              <a:rPr lang="en-US" altLang="en-US" dirty="0"/>
              <a:t>Simple, efficient and easy to implement</a:t>
            </a:r>
            <a:r>
              <a:rPr lang="en-US" altLang="en-US" sz="32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Requires the number of clusters k as input, it is also  sensitive to initial placement of centroids.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31188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911</TotalTime>
  <Words>1151</Words>
  <Application>Microsoft Office PowerPoint</Application>
  <PresentationFormat>Widescreen</PresentationFormat>
  <Paragraphs>144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Tw Cen MT</vt:lpstr>
      <vt:lpstr>Droplet</vt:lpstr>
      <vt:lpstr>Infosys Internship Program</vt:lpstr>
      <vt:lpstr>Anomaly Detection </vt:lpstr>
      <vt:lpstr>Problem Statement</vt:lpstr>
      <vt:lpstr>Problem Statement</vt:lpstr>
      <vt:lpstr>Dataset Details</vt:lpstr>
      <vt:lpstr>Data Preprocessing </vt:lpstr>
      <vt:lpstr>Data Preprocessing </vt:lpstr>
      <vt:lpstr>Clustering</vt:lpstr>
      <vt:lpstr>K-means Clustering</vt:lpstr>
      <vt:lpstr>K-means Results</vt:lpstr>
      <vt:lpstr>K-means Results</vt:lpstr>
      <vt:lpstr>DBSCAN - Clustering</vt:lpstr>
      <vt:lpstr>DBSCAN Results</vt:lpstr>
      <vt:lpstr>DBSCAN Results</vt:lpstr>
      <vt:lpstr>ML Algorithms</vt:lpstr>
      <vt:lpstr>Isolation forest</vt:lpstr>
      <vt:lpstr>Isolation forest Results</vt:lpstr>
      <vt:lpstr>Isolation forest Results</vt:lpstr>
      <vt:lpstr>Elliptic envelope</vt:lpstr>
      <vt:lpstr>Elliptic Envelope Results</vt:lpstr>
      <vt:lpstr>Elliptic envelope results</vt:lpstr>
      <vt:lpstr>Autoencoders</vt:lpstr>
      <vt:lpstr>Autoencoders</vt:lpstr>
      <vt:lpstr>Autoencoders - Results</vt:lpstr>
      <vt:lpstr>Autoencoders - Results</vt:lpstr>
      <vt:lpstr>Autoencoders - 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Raza</dc:creator>
  <cp:lastModifiedBy>Mohd Raza</cp:lastModifiedBy>
  <cp:revision>5</cp:revision>
  <dcterms:created xsi:type="dcterms:W3CDTF">2024-07-13T02:18:34Z</dcterms:created>
  <dcterms:modified xsi:type="dcterms:W3CDTF">2024-07-18T16:04:11Z</dcterms:modified>
</cp:coreProperties>
</file>