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93" r:id="rId27"/>
    <p:sldId id="319" r:id="rId28"/>
    <p:sldId id="318" r:id="rId29"/>
    <p:sldId id="260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F744D7-B664-4585-8D21-042FB0E539FE}">
          <p14:sldIdLst>
            <p14:sldId id="256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93"/>
            <p14:sldId id="319"/>
            <p14:sldId id="318"/>
            <p14:sldId id="260"/>
          </p14:sldIdLst>
        </p14:section>
        <p14:section name="Раздел без заголовка" id="{8F3DF091-FEB6-4511-9A65-8F2FA8783187}">
          <p14:sldIdLst/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3061">
          <p15:clr>
            <a:srgbClr val="9AA0A6"/>
          </p15:clr>
        </p15:guide>
        <p15:guide id="4" orient="horz" pos="179">
          <p15:clr>
            <a:srgbClr val="9AA0A6"/>
          </p15:clr>
        </p15:guide>
        <p15:guide id="5" pos="55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2880"/>
        <p:guide pos="227"/>
        <p:guide orient="horz" pos="3061"/>
        <p:guide orient="horz" pos="179"/>
        <p:guide pos="5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8e14fcc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8e14fcc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8e14fcc9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8e14fcc9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extend.asp" TargetMode="External"/><Relationship Id="rId13" Type="http://schemas.openxmlformats.org/officeDocument/2006/relationships/hyperlink" Target="https://www.w3schools.com/python/ref_list_reverse.asp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w3schools.com/python/ref_list_count.asp" TargetMode="External"/><Relationship Id="rId12" Type="http://schemas.openxmlformats.org/officeDocument/2006/relationships/hyperlink" Target="https://www.w3schools.com/python/ref_list_remove.asp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hyperlink" Target="https://www.w3schools.com/python/ref_list_copy.asp" TargetMode="External"/><Relationship Id="rId11" Type="http://schemas.openxmlformats.org/officeDocument/2006/relationships/hyperlink" Target="https://www.w3schools.com/python/ref_list_pop.asp" TargetMode="External"/><Relationship Id="rId5" Type="http://schemas.openxmlformats.org/officeDocument/2006/relationships/hyperlink" Target="https://www.w3schools.com/python/ref_list_clear.asp" TargetMode="External"/><Relationship Id="rId10" Type="http://schemas.openxmlformats.org/officeDocument/2006/relationships/hyperlink" Target="https://www.w3schools.com/python/ref_list_insert.asp" TargetMode="External"/><Relationship Id="rId4" Type="http://schemas.openxmlformats.org/officeDocument/2006/relationships/hyperlink" Target="https://www.w3schools.com/python/ref_list_append.asp" TargetMode="External"/><Relationship Id="rId9" Type="http://schemas.openxmlformats.org/officeDocument/2006/relationships/hyperlink" Target="https://www.w3schools.com/python/ref_list_index.asp" TargetMode="External"/><Relationship Id="rId14" Type="http://schemas.openxmlformats.org/officeDocument/2006/relationships/hyperlink" Target="https://www.w3schools.com/python/ref_list_sort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 bwMode="auto">
          <a:xfrm>
            <a:off x="3184525" y="2571750"/>
            <a:ext cx="1776564" cy="43203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295CD-9F63-4722-B72C-92220491A053}"/>
              </a:ext>
            </a:extLst>
          </p:cNvPr>
          <p:cNvSpPr txBox="1"/>
          <p:nvPr/>
        </p:nvSpPr>
        <p:spPr>
          <a:xfrm>
            <a:off x="133349" y="135493"/>
            <a:ext cx="8734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Проверить, существует ли предмет Чтобы определить, присутствует ли указанный элемент в списке, используйте ключевое слово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93554-E740-4EDD-B8AE-4DB17DDFE16A}"/>
              </a:ext>
            </a:extLst>
          </p:cNvPr>
          <p:cNvSpPr txBox="1"/>
          <p:nvPr/>
        </p:nvSpPr>
        <p:spPr>
          <a:xfrm>
            <a:off x="276225" y="658713"/>
            <a:ext cx="5410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"Yes, 'apple' is in the fruits list"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90FC8-5375-4268-BF6C-3E293FA0C87B}"/>
              </a:ext>
            </a:extLst>
          </p:cNvPr>
          <p:cNvSpPr txBox="1"/>
          <p:nvPr/>
        </p:nvSpPr>
        <p:spPr>
          <a:xfrm>
            <a:off x="133349" y="15571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Изменить элементы списка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E600B-ECB2-4010-87EA-4762E55BA863}"/>
              </a:ext>
            </a:extLst>
          </p:cNvPr>
          <p:cNvSpPr txBox="1"/>
          <p:nvPr/>
        </p:nvSpPr>
        <p:spPr>
          <a:xfrm>
            <a:off x="133348" y="2175983"/>
            <a:ext cx="8734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Изменить значение элемента Чтобы изменить значение определенного элемента, обратитесь к порядковому номеру: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48FB-7661-4C7A-9E05-35561EBDCF2F}"/>
              </a:ext>
            </a:extLst>
          </p:cNvPr>
          <p:cNvSpPr txBox="1"/>
          <p:nvPr/>
        </p:nvSpPr>
        <p:spPr>
          <a:xfrm>
            <a:off x="209549" y="2699203"/>
            <a:ext cx="7820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Изменить второй пункт: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FF691-D313-4F08-B8C6-B712243A971F}"/>
              </a:ext>
            </a:extLst>
          </p:cNvPr>
          <p:cNvSpPr txBox="1"/>
          <p:nvPr/>
        </p:nvSpPr>
        <p:spPr>
          <a:xfrm>
            <a:off x="276225" y="3653310"/>
            <a:ext cx="85915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Изменение диапазона значений элемента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Чтобы изменить значение элементов в определенном диапазоне, определите список с новыми значениями и обратитесь к диапазону номеров индексов, в который вы хотите вставить новые значения: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801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CA01A-3FD9-4F51-A717-AED274AB27DD}"/>
              </a:ext>
            </a:extLst>
          </p:cNvPr>
          <p:cNvSpPr txBox="1"/>
          <p:nvPr/>
        </p:nvSpPr>
        <p:spPr>
          <a:xfrm>
            <a:off x="159299" y="236675"/>
            <a:ext cx="77369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Измените значения «банан» и «вишня» на значения «черная смородина» и «арбуз»:</a:t>
            </a:r>
          </a:p>
          <a:p>
            <a:pPr algn="l"/>
            <a:endParaRPr lang="ru-RU" dirty="0"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2545E-0B2D-4E63-ADEB-668407CDCF5E}"/>
              </a:ext>
            </a:extLst>
          </p:cNvPr>
          <p:cNvSpPr txBox="1"/>
          <p:nvPr/>
        </p:nvSpPr>
        <p:spPr>
          <a:xfrm>
            <a:off x="159299" y="1406226"/>
            <a:ext cx="8460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вы вставляете больше элементов, чем заменяете, новые элементы будут вставлены туда, где вы указали, а остальные элементы переместятся соответственно: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811B8-1CE6-4F45-80F7-CD0E614B27F6}"/>
              </a:ext>
            </a:extLst>
          </p:cNvPr>
          <p:cNvSpPr txBox="1"/>
          <p:nvPr/>
        </p:nvSpPr>
        <p:spPr>
          <a:xfrm>
            <a:off x="159298" y="1929446"/>
            <a:ext cx="84608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Измените второе значение, заменив его двумя новыми значениями: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3C6D9-F9AB-46CD-92DE-48883189D852}"/>
              </a:ext>
            </a:extLst>
          </p:cNvPr>
          <p:cNvSpPr txBox="1"/>
          <p:nvPr/>
        </p:nvSpPr>
        <p:spPr>
          <a:xfrm>
            <a:off x="159296" y="3098997"/>
            <a:ext cx="875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Длина списка изменится, если количество вставленных элементов не соответствует количеству замененных элементов.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3C50F-4F5F-4CC5-8028-B5B4E14E3FD7}"/>
              </a:ext>
            </a:extLst>
          </p:cNvPr>
          <p:cNvSpPr txBox="1"/>
          <p:nvPr/>
        </p:nvSpPr>
        <p:spPr>
          <a:xfrm>
            <a:off x="159296" y="3622217"/>
            <a:ext cx="8825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вы вставляете меньше элементов, чем заменяете, новые элементы будут вставлены туда, где вы указали, а остальные элементы переместятся соответственно: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6498A-72CD-4656-9848-266A94FCE0BE}"/>
              </a:ext>
            </a:extLst>
          </p:cNvPr>
          <p:cNvSpPr txBox="1"/>
          <p:nvPr/>
        </p:nvSpPr>
        <p:spPr>
          <a:xfrm>
            <a:off x="159294" y="4145437"/>
            <a:ext cx="8825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Изменение второе и третье значение, заменив его с одним значением: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582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C13C-F4DD-43C3-A335-DABFB1DA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Вставить элементы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97C19-D18C-4C44-99FD-ADDC8A286383}"/>
              </a:ext>
            </a:extLst>
          </p:cNvPr>
          <p:cNvSpPr txBox="1"/>
          <p:nvPr/>
        </p:nvSpPr>
        <p:spPr>
          <a:xfrm>
            <a:off x="238124" y="1148775"/>
            <a:ext cx="8520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Чтобы вставить новый элемент списка без замены каких-либо существующих значений, мы можем использовать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insert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().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insert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вставляет элемент по указанному индексу: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6E504-F446-4B87-9712-A6D374D6FF08}"/>
              </a:ext>
            </a:extLst>
          </p:cNvPr>
          <p:cNvSpPr txBox="1"/>
          <p:nvPr/>
        </p:nvSpPr>
        <p:spPr>
          <a:xfrm>
            <a:off x="311700" y="167199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качестве третьего элемента вставить "арбуз":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6D93-542D-419C-B357-DFC5E54F5346}"/>
              </a:ext>
            </a:extLst>
          </p:cNvPr>
          <p:cNvSpPr txBox="1"/>
          <p:nvPr/>
        </p:nvSpPr>
        <p:spPr>
          <a:xfrm>
            <a:off x="311700" y="2737307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результате приведенного выше примера список теперь будет содержать 4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838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33003-7B01-47FF-938E-7EE6E775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Добавить элементы списка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8BFA-70A6-4B2C-8351-D633DE88B6D9}"/>
              </a:ext>
            </a:extLst>
          </p:cNvPr>
          <p:cNvSpPr txBox="1"/>
          <p:nvPr/>
        </p:nvSpPr>
        <p:spPr>
          <a:xfrm>
            <a:off x="311699" y="1017725"/>
            <a:ext cx="7736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Добавить элементы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Чтобы добавить элемент в конец списка, используйте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append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5A181-FC6F-4F76-A7FE-7EC1A8A4C59F}"/>
              </a:ext>
            </a:extLst>
          </p:cNvPr>
          <p:cNvSpPr txBox="1"/>
          <p:nvPr/>
        </p:nvSpPr>
        <p:spPr>
          <a:xfrm>
            <a:off x="311699" y="15859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Использование метода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append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для добавления элемента: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03B72-FB8E-4414-9C83-B4EF6B18AD20}"/>
              </a:ext>
            </a:extLst>
          </p:cNvPr>
          <p:cNvSpPr txBox="1"/>
          <p:nvPr/>
        </p:nvSpPr>
        <p:spPr>
          <a:xfrm>
            <a:off x="311699" y="2063190"/>
            <a:ext cx="74130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F32EA-281A-4824-A75B-595902EC2C9B}"/>
              </a:ext>
            </a:extLst>
          </p:cNvPr>
          <p:cNvSpPr txBox="1"/>
          <p:nvPr/>
        </p:nvSpPr>
        <p:spPr>
          <a:xfrm>
            <a:off x="311699" y="2801854"/>
            <a:ext cx="8403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Вставить элементы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Чтобы вставить элемент списка по указанному индексу, используйте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insert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().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insert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вставляет элемент по указанному индексу: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6BC99-EAFE-4420-9AA1-AD4D172B4181}"/>
              </a:ext>
            </a:extLst>
          </p:cNvPr>
          <p:cNvSpPr txBox="1"/>
          <p:nvPr/>
        </p:nvSpPr>
        <p:spPr>
          <a:xfrm>
            <a:off x="311699" y="354099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r>
              <a:rPr lang="en-US" b="1" dirty="0">
                <a:latin typeface="Segoe UI" panose="020B0502040204020203" pitchFamily="34" charset="0"/>
              </a:rPr>
              <a:t>: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Вставьте элемент во вторую позицию: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181C0-D155-4534-8A54-E893D023B61F}"/>
              </a:ext>
            </a:extLst>
          </p:cNvPr>
          <p:cNvSpPr txBox="1"/>
          <p:nvPr/>
        </p:nvSpPr>
        <p:spPr>
          <a:xfrm>
            <a:off x="4491861" y="375644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результате приведенных выше примеров списки теперь будут содержать 4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7050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F09AC-5ACB-4C18-91B3-D57A23DB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Расширить список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0950-80F0-4C1C-8DC4-A292AD2A25DB}"/>
              </a:ext>
            </a:extLst>
          </p:cNvPr>
          <p:cNvSpPr txBox="1"/>
          <p:nvPr/>
        </p:nvSpPr>
        <p:spPr>
          <a:xfrm>
            <a:off x="311700" y="10177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Чтобы добавить элементы из другого списка в текущий список, используйте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extend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6C485-FF9D-4DFD-B8FD-4AA74F20DD7A}"/>
              </a:ext>
            </a:extLst>
          </p:cNvPr>
          <p:cNvSpPr txBox="1"/>
          <p:nvPr/>
        </p:nvSpPr>
        <p:spPr>
          <a:xfrm>
            <a:off x="311700" y="15904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Добавьте в этот список элементы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tropical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C5C7-04A5-478E-BAFD-B44E0681B914}"/>
              </a:ext>
            </a:extLst>
          </p:cNvPr>
          <p:cNvSpPr txBox="1"/>
          <p:nvPr/>
        </p:nvSpPr>
        <p:spPr>
          <a:xfrm>
            <a:off x="311700" y="18892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81DD5-6E86-4520-A63A-7BA24F253529}"/>
              </a:ext>
            </a:extLst>
          </p:cNvPr>
          <p:cNvSpPr txBox="1"/>
          <p:nvPr/>
        </p:nvSpPr>
        <p:spPr>
          <a:xfrm>
            <a:off x="311700" y="28759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Элементы будут добавлены в конец списка.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10CBB-5B65-41A3-856F-937E9A65D9BD}"/>
              </a:ext>
            </a:extLst>
          </p:cNvPr>
          <p:cNvSpPr txBox="1"/>
          <p:nvPr/>
        </p:nvSpPr>
        <p:spPr>
          <a:xfrm>
            <a:off x="311701" y="3264248"/>
            <a:ext cx="4260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Добавить любой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Iterable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extend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не должен добавлять списки, вы можете добавить любой итеративный объект (кортежи, наборы, словари и т. д.).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F370C-0365-485C-940E-B83D2AB0B93F}"/>
              </a:ext>
            </a:extLst>
          </p:cNvPr>
          <p:cNvSpPr txBox="1"/>
          <p:nvPr/>
        </p:nvSpPr>
        <p:spPr>
          <a:xfrm>
            <a:off x="4572000" y="3216374"/>
            <a:ext cx="4400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elements of a tuple to a list: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9941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4723C-2794-4775-8A7C-112CBEC9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Удалить элементы списка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D807A-A6A5-46D9-BFA4-E66F9DAEE914}"/>
              </a:ext>
            </a:extLst>
          </p:cNvPr>
          <p:cNvSpPr txBox="1"/>
          <p:nvPr/>
        </p:nvSpPr>
        <p:spPr>
          <a:xfrm>
            <a:off x="311700" y="10177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Удалить указанный элемент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remove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удаляет указанный элемент.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8D628-F6E4-4526-93EF-B7F920CC0020}"/>
              </a:ext>
            </a:extLst>
          </p:cNvPr>
          <p:cNvSpPr txBox="1"/>
          <p:nvPr/>
        </p:nvSpPr>
        <p:spPr>
          <a:xfrm>
            <a:off x="311700" y="158766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</a:rPr>
              <a:t>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даляет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"banana":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98E8F-E203-44A9-89F5-689CF0B7E1A6}"/>
              </a:ext>
            </a:extLst>
          </p:cNvPr>
          <p:cNvSpPr txBox="1"/>
          <p:nvPr/>
        </p:nvSpPr>
        <p:spPr>
          <a:xfrm>
            <a:off x="311700" y="26017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Удалить указанный индекс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pop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удаляет указанный индекс.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C6A88-A28D-423B-956F-D0674718F308}"/>
              </a:ext>
            </a:extLst>
          </p:cNvPr>
          <p:cNvSpPr txBox="1"/>
          <p:nvPr/>
        </p:nvSpPr>
        <p:spPr>
          <a:xfrm>
            <a:off x="311700" y="312494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Удаляет второй элемент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E21EE-E4EF-4723-BF5E-7515D53BA91B}"/>
              </a:ext>
            </a:extLst>
          </p:cNvPr>
          <p:cNvSpPr txBox="1"/>
          <p:nvPr/>
        </p:nvSpPr>
        <p:spPr>
          <a:xfrm>
            <a:off x="4724400" y="257453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вы не укажете индекс,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pop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удалит последний элемент.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CD1BB-8C94-4D8E-BD51-A69D5C55D4F5}"/>
              </a:ext>
            </a:extLst>
          </p:cNvPr>
          <p:cNvSpPr txBox="1"/>
          <p:nvPr/>
        </p:nvSpPr>
        <p:spPr>
          <a:xfrm>
            <a:off x="4883700" y="3184103"/>
            <a:ext cx="4648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Удаляет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последный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2243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5E3FE-1D80-4920-B371-6E753655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Ключевое слово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0338D-B836-4672-88ED-8B53BC5B5CDD}"/>
              </a:ext>
            </a:extLst>
          </p:cNvPr>
          <p:cNvSpPr txBox="1"/>
          <p:nvPr/>
        </p:nvSpPr>
        <p:spPr>
          <a:xfrm>
            <a:off x="311700" y="119571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Ключевое слово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также удаляет указанный индекс: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EEAFB-56D3-4607-B99F-6481F4345DFA}"/>
              </a:ext>
            </a:extLst>
          </p:cNvPr>
          <p:cNvSpPr txBox="1"/>
          <p:nvPr/>
        </p:nvSpPr>
        <p:spPr>
          <a:xfrm>
            <a:off x="311700" y="189692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Удаляет первый элемент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C05C-BD6C-4CA0-A858-A3CD74A6FE24}"/>
              </a:ext>
            </a:extLst>
          </p:cNvPr>
          <p:cNvSpPr txBox="1"/>
          <p:nvPr/>
        </p:nvSpPr>
        <p:spPr>
          <a:xfrm>
            <a:off x="311700" y="2851032"/>
            <a:ext cx="723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Ключевое слово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также может полностью удалить список.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9EE7-843F-4F9B-97BC-9ADF923F872C}"/>
              </a:ext>
            </a:extLst>
          </p:cNvPr>
          <p:cNvSpPr txBox="1"/>
          <p:nvPr/>
        </p:nvSpPr>
        <p:spPr>
          <a:xfrm>
            <a:off x="311700" y="34703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C8884-081B-4FC6-B697-CA96AFC64681}"/>
              </a:ext>
            </a:extLst>
          </p:cNvPr>
          <p:cNvSpPr txBox="1"/>
          <p:nvPr/>
        </p:nvSpPr>
        <p:spPr>
          <a:xfrm>
            <a:off x="311700" y="31588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Удалить весь список: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0558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91F79-65F9-4083-81C7-3986729A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Очистить список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9565-BE3D-4C6C-9559-0E5BAB0845EE}"/>
              </a:ext>
            </a:extLst>
          </p:cNvPr>
          <p:cNvSpPr txBox="1"/>
          <p:nvPr/>
        </p:nvSpPr>
        <p:spPr>
          <a:xfrm>
            <a:off x="311700" y="1205240"/>
            <a:ext cx="721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clear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очищает список. Список все еще остается, но в нем нет содержания.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49160-CC83-4C22-8A62-BE826FCA860D}"/>
              </a:ext>
            </a:extLst>
          </p:cNvPr>
          <p:cNvSpPr txBox="1"/>
          <p:nvPr/>
        </p:nvSpPr>
        <p:spPr>
          <a:xfrm>
            <a:off x="311700" y="151301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Очистить содержимое списка: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03989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F287-0FE0-4B57-B939-C32D06D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Цикл по списку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7DA47-0CD1-4FED-83F4-19369A1BC3CC}"/>
              </a:ext>
            </a:extLst>
          </p:cNvPr>
          <p:cNvSpPr txBox="1"/>
          <p:nvPr/>
        </p:nvSpPr>
        <p:spPr>
          <a:xfrm>
            <a:off x="400049" y="1017725"/>
            <a:ext cx="7305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 можете перемещаться по элементам списка, используя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03BC-5A92-41FA-8937-020B861AB82D}"/>
              </a:ext>
            </a:extLst>
          </p:cNvPr>
          <p:cNvSpPr txBox="1"/>
          <p:nvPr/>
        </p:nvSpPr>
        <p:spPr>
          <a:xfrm>
            <a:off x="400049" y="1440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9FDFC-108B-4D32-8734-DC7219AA1B94}"/>
              </a:ext>
            </a:extLst>
          </p:cNvPr>
          <p:cNvSpPr txBox="1"/>
          <p:nvPr/>
        </p:nvSpPr>
        <p:spPr>
          <a:xfrm>
            <a:off x="400049" y="229247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Распечатайте все элементы в списке один за другим: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87EB2-F534-4B76-97D5-67FAEF3CAD96}"/>
              </a:ext>
            </a:extLst>
          </p:cNvPr>
          <p:cNvSpPr txBox="1"/>
          <p:nvPr/>
        </p:nvSpPr>
        <p:spPr>
          <a:xfrm>
            <a:off x="400048" y="2815691"/>
            <a:ext cx="84322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Цикл через  индексных номеров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 также можете перемещаться по элементам списка, обращаясь к их порядковому номеру. Используйте функции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range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(), чтобы создать подходящую итерацию.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BF2F5-2BD0-47E3-B8FB-3011C1A5D001}"/>
              </a:ext>
            </a:extLst>
          </p:cNvPr>
          <p:cNvSpPr txBox="1"/>
          <p:nvPr/>
        </p:nvSpPr>
        <p:spPr>
          <a:xfrm>
            <a:off x="400048" y="3613382"/>
            <a:ext cx="64389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dirty="0"/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30F86-0966-4E58-8196-99E95812CEF2}"/>
              </a:ext>
            </a:extLst>
          </p:cNvPr>
          <p:cNvSpPr txBox="1"/>
          <p:nvPr/>
        </p:nvSpPr>
        <p:spPr>
          <a:xfrm>
            <a:off x="311700" y="4390698"/>
            <a:ext cx="7934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Итерируемый объект, созданный в приведенном выше примере, равен [0, 1, 2]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1763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1BAF9-CB9F-476F-B5DD-D26E3532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Использование цикла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0ADD-06F0-4D8A-B408-AC640E2876E5}"/>
              </a:ext>
            </a:extLst>
          </p:cNvPr>
          <p:cNvSpPr txBox="1"/>
          <p:nvPr/>
        </p:nvSpPr>
        <p:spPr>
          <a:xfrm>
            <a:off x="311700" y="1171456"/>
            <a:ext cx="852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 можете перемещаться по элементам списка, используя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while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Используйте функцию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(), чтобы определить длину списка, затем начните с 0 и прокручивайте элементы списка, ссылаясь на их индексы.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Не забывайте увеличивать индекс на 1 после каждой итерации.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66C37-02C3-4471-817E-6FD7B645BE4F}"/>
              </a:ext>
            </a:extLst>
          </p:cNvPr>
          <p:cNvSpPr txBox="1"/>
          <p:nvPr/>
        </p:nvSpPr>
        <p:spPr>
          <a:xfrm>
            <a:off x="311700" y="21965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1B274-127A-4FBE-8EFC-CD888AA60D22}"/>
              </a:ext>
            </a:extLst>
          </p:cNvPr>
          <p:cNvSpPr txBox="1"/>
          <p:nvPr/>
        </p:nvSpPr>
        <p:spPr>
          <a:xfrm>
            <a:off x="311699" y="3437038"/>
            <a:ext cx="777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Укороченный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который распечатает все элементы в списке: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39C8D-615E-4F6E-A714-67A2BD065F50}"/>
              </a:ext>
            </a:extLst>
          </p:cNvPr>
          <p:cNvSpPr txBox="1"/>
          <p:nvPr/>
        </p:nvSpPr>
        <p:spPr>
          <a:xfrm>
            <a:off x="311700" y="38157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594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574E5F-A292-4C81-BC5F-C43A99AD2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17" y="1756095"/>
            <a:ext cx="4981966" cy="16313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E620B8E-48E6-4F72-9D98-C5F499A3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11" y="323607"/>
            <a:ext cx="467305" cy="467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13" name="Google Shape;54;p13">
            <a:extLst>
              <a:ext uri="{FF2B5EF4-FFF2-40B4-BE49-F238E27FC236}">
                <a16:creationId xmlns:a16="http://schemas.microsoft.com/office/drawing/2014/main" id="{D4A4287A-3F7E-4897-B7DA-020B40D7BE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 bwMode="auto">
          <a:xfrm>
            <a:off x="173984" y="210332"/>
            <a:ext cx="1495983" cy="346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8911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9A37-FAF1-4A7F-9A14-B5856B11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List Comprehension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291BA-9FBE-4AD3-A905-0D9C1DD1C157}"/>
              </a:ext>
            </a:extLst>
          </p:cNvPr>
          <p:cNvSpPr txBox="1"/>
          <p:nvPr/>
        </p:nvSpPr>
        <p:spPr>
          <a:xfrm>
            <a:off x="311700" y="1092309"/>
            <a:ext cx="8520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Понимание списков предлагает более короткий синтаксис, когда вы хотите создать новый список на основе значений существующего списка.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Пример: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 основе списка фруктов вам нужен новый список, содержащий только фрукты с буквой «а» в названии. Без понимания списка вам придется написать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 условным тестом внутри: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70C9A-54FD-4837-9ABF-7FDBAF2C1592}"/>
              </a:ext>
            </a:extLst>
          </p:cNvPr>
          <p:cNvSpPr txBox="1"/>
          <p:nvPr/>
        </p:nvSpPr>
        <p:spPr>
          <a:xfrm>
            <a:off x="311699" y="2261860"/>
            <a:ext cx="4803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4634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BEFB4-0088-457F-97EE-2638F85F1005}"/>
              </a:ext>
            </a:extLst>
          </p:cNvPr>
          <p:cNvSpPr txBox="1"/>
          <p:nvPr/>
        </p:nvSpPr>
        <p:spPr>
          <a:xfrm>
            <a:off x="197400" y="2241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 пониманием списка вы можете сделать все это с помощью всего одной строчки кода: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5137E-3E62-4CDC-8A5F-F963FA3AA905}"/>
              </a:ext>
            </a:extLst>
          </p:cNvPr>
          <p:cNvSpPr txBox="1"/>
          <p:nvPr/>
        </p:nvSpPr>
        <p:spPr>
          <a:xfrm>
            <a:off x="197399" y="838081"/>
            <a:ext cx="67082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3487A-4575-41DD-8E03-83A65C65BDD0}"/>
              </a:ext>
            </a:extLst>
          </p:cNvPr>
          <p:cNvSpPr txBox="1"/>
          <p:nvPr/>
        </p:nvSpPr>
        <p:spPr>
          <a:xfrm>
            <a:off x="197400" y="20983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Сортировать списки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23B5-3A61-4087-B8B8-DB6E92EA8A79}"/>
              </a:ext>
            </a:extLst>
          </p:cNvPr>
          <p:cNvSpPr txBox="1"/>
          <p:nvPr/>
        </p:nvSpPr>
        <p:spPr>
          <a:xfrm>
            <a:off x="197399" y="2650689"/>
            <a:ext cx="876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Сортировка списка по алфавиту У объектов списка есть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(), который по умолчанию сортирует список в алфавитно-цифровом порядке по возрастанию: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AEE5A-8811-413B-A133-827F74B5523D}"/>
              </a:ext>
            </a:extLst>
          </p:cNvPr>
          <p:cNvSpPr txBox="1"/>
          <p:nvPr/>
        </p:nvSpPr>
        <p:spPr>
          <a:xfrm>
            <a:off x="197399" y="3173909"/>
            <a:ext cx="41841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Отсортируйте список по алфавиту: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93326-4A03-42E2-85B8-8B67DA06B5DF}"/>
              </a:ext>
            </a:extLst>
          </p:cNvPr>
          <p:cNvSpPr txBox="1"/>
          <p:nvPr/>
        </p:nvSpPr>
        <p:spPr>
          <a:xfrm>
            <a:off x="4572000" y="326460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7418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739E-8C74-4D30-A4ED-EA454FC5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Сортировать по убыванию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0A670-AE41-4A6A-BE6A-817FF36FB509}"/>
              </a:ext>
            </a:extLst>
          </p:cNvPr>
          <p:cNvSpPr txBox="1"/>
          <p:nvPr/>
        </p:nvSpPr>
        <p:spPr>
          <a:xfrm>
            <a:off x="311700" y="11451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Для сортировки по убыванию используйте аргумент ключевого слова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reverse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7CF39-02E8-4F63-9F52-4F9D95331BEF}"/>
              </a:ext>
            </a:extLst>
          </p:cNvPr>
          <p:cNvSpPr txBox="1"/>
          <p:nvPr/>
        </p:nvSpPr>
        <p:spPr>
          <a:xfrm>
            <a:off x="311699" y="1795781"/>
            <a:ext cx="60201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Сортировать список по убыванию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ABCBA-66D8-4240-AD7E-E1329FC51CC0}"/>
              </a:ext>
            </a:extLst>
          </p:cNvPr>
          <p:cNvSpPr txBox="1"/>
          <p:nvPr/>
        </p:nvSpPr>
        <p:spPr>
          <a:xfrm>
            <a:off x="311700" y="31236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Сортировать список по убыванию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8330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7F06-558A-4D1C-8930-F1C37388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копировать списки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B89-5B48-42B2-B3C0-6DBC3A071F5C}"/>
              </a:ext>
            </a:extLst>
          </p:cNvPr>
          <p:cNvSpPr txBox="1"/>
          <p:nvPr/>
        </p:nvSpPr>
        <p:spPr>
          <a:xfrm>
            <a:off x="311700" y="1136303"/>
            <a:ext cx="856378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Копировать список </a:t>
            </a:r>
            <a:endParaRPr lang="en-US" sz="1600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 не можете скопировать список, просто набрав list2 = list1, потому что: list2 будет ссылкой только на list1, и изменения, сделанные в list1, будут автоматически внесены в list2. Есть способы сделать копию, один из них - использовать встроенный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copy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().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BEC258-9EC8-4D3F-BA9B-CDB2A424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2121188"/>
            <a:ext cx="6745872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Сделайте копию списка с помощью метода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copy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ru-RU" altLang="ru-RU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thislist.copy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232F17-BEEB-4AB8-8880-4064E55D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3003054"/>
            <a:ext cx="6277786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Сделайте копию списка с помощью метода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ru-RU" altLang="ru-RU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433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8A1C-8659-48B4-8EDC-854FB64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бъединить два или более списков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B08FE-D094-4220-A18C-C188FCA2161A}"/>
              </a:ext>
            </a:extLst>
          </p:cNvPr>
          <p:cNvSpPr txBox="1"/>
          <p:nvPr/>
        </p:nvSpPr>
        <p:spPr>
          <a:xfrm>
            <a:off x="210456" y="1163062"/>
            <a:ext cx="8770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Есть несколько способов объединить или объединить два или более списков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Один из самых простых способов - использовать оператор +.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E1336-06E5-4344-9E76-0A94554F480E}"/>
              </a:ext>
            </a:extLst>
          </p:cNvPr>
          <p:cNvSpPr txBox="1"/>
          <p:nvPr/>
        </p:nvSpPr>
        <p:spPr>
          <a:xfrm>
            <a:off x="210456" y="1772438"/>
            <a:ext cx="86614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= list1 + list2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(list3)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Другой способ объединить два списка - добавить все элементы из list2 в list1 один за другим:</a:t>
            </a:r>
            <a:br>
              <a:rPr lang="en-US" dirty="0"/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7C35-5100-4D5C-B8BA-87FEE484F341}"/>
              </a:ext>
            </a:extLst>
          </p:cNvPr>
          <p:cNvSpPr txBox="1"/>
          <p:nvPr/>
        </p:nvSpPr>
        <p:spPr>
          <a:xfrm>
            <a:off x="246742" y="3466981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list2: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list1.append(x)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6752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AFFF9-ADBF-4B39-9261-CB285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method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8F5D84-9953-462A-A696-33729BD1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84979"/>
            <a:ext cx="4058914" cy="26487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" rIns="0" bIns="2380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Или вы можете использовать метод </a:t>
            </a:r>
            <a:r>
              <a:rPr lang="ru-RU" sz="15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extend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(), цель которого - добавить элементы из одного списка в другой: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Пример</a:t>
            </a:r>
            <a:r>
              <a:rPr lang="en-US" altLang="ru-RU" sz="1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Используйте метод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(), чтобы добавить list2 в конец list1: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list1.extend(list2)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5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9912A-629C-453E-BC68-B12D5CB5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00" y="165625"/>
            <a:ext cx="8520600" cy="572700"/>
          </a:xfrm>
        </p:spPr>
        <p:txBody>
          <a:bodyPr/>
          <a:lstStyle/>
          <a:p>
            <a:r>
              <a:rPr lang="ru-RU" dirty="0"/>
              <a:t>Методы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6DC705D-4BED-4658-AC47-FBA85D206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53065"/>
              </p:ext>
            </p:extLst>
          </p:nvPr>
        </p:nvGraphicFramePr>
        <p:xfrm>
          <a:off x="533400" y="761772"/>
          <a:ext cx="8298900" cy="441220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149450">
                  <a:extLst>
                    <a:ext uri="{9D8B030D-6E8A-4147-A177-3AD203B41FA5}">
                      <a16:colId xmlns:a16="http://schemas.microsoft.com/office/drawing/2014/main" val="2760286761"/>
                    </a:ext>
                  </a:extLst>
                </a:gridCol>
                <a:gridCol w="4149450">
                  <a:extLst>
                    <a:ext uri="{9D8B030D-6E8A-4147-A177-3AD203B41FA5}">
                      <a16:colId xmlns:a16="http://schemas.microsoft.com/office/drawing/2014/main" val="2736828781"/>
                    </a:ext>
                  </a:extLst>
                </a:gridCol>
              </a:tblGrid>
              <a:tr h="239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</a:t>
                      </a: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Описание</a:t>
                      </a:r>
                      <a:endParaRPr lang="en-US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2711962922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append()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Добавляет элемент в конец списка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3493522844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5"/>
                        </a:rPr>
                        <a:t>clear()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Удаляет все элементы из списка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1855128796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hlinkClick r:id="rId6"/>
                        </a:rPr>
                        <a:t>copy()</a:t>
                      </a:r>
                      <a:endParaRPr lang="en-US" sz="1000" dirty="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Возвращает копию списка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2706313758"/>
                  </a:ext>
                </a:extLst>
              </a:tr>
              <a:tr h="4964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hlinkClick r:id="rId7"/>
                        </a:rPr>
                        <a:t>count()</a:t>
                      </a:r>
                      <a:endParaRPr lang="en-US" sz="1000" dirty="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Возвращает количество элементов с указанным значением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199243162"/>
                  </a:ext>
                </a:extLst>
              </a:tr>
              <a:tr h="4964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extend()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Добавить элементы списка (или любой итерации) в конец текущего списка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3755523621"/>
                  </a:ext>
                </a:extLst>
              </a:tr>
              <a:tr h="4964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index()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Возвращает индекс первого элемента с указанным значением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2535334794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insert()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Добавляет элемент в указанную позицию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3088343165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1"/>
                        </a:rPr>
                        <a:t>pop()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Удаляет элемент в указанной позиции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928357123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2"/>
                        </a:rPr>
                        <a:t>remove()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Удаляет элемент с указанным значением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2813231156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3"/>
                        </a:rPr>
                        <a:t>reverse()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Изменяет порядок в списке на обратный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3241799944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4"/>
                        </a:rPr>
                        <a:t>sort()</a:t>
                      </a:r>
                      <a:endParaRPr lang="en-US" sz="1000">
                        <a:effectLst/>
                      </a:endParaRPr>
                    </a:p>
                  </a:txBody>
                  <a:tcPr marL="103524" marR="51762" marT="51762" marB="51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Сортирует список</a:t>
                      </a:r>
                      <a:endParaRPr lang="en-US" sz="1000" dirty="0">
                        <a:effectLst/>
                      </a:endParaRPr>
                    </a:p>
                  </a:txBody>
                  <a:tcPr marL="51762" marR="51762" marT="51762" marB="51762"/>
                </a:tc>
                <a:extLst>
                  <a:ext uri="{0D108BD9-81ED-4DB2-BD59-A6C34878D82A}">
                    <a16:rowId xmlns:a16="http://schemas.microsoft.com/office/drawing/2014/main" val="421707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280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B904A-4755-4234-A593-AE1D3657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3682"/>
            <a:ext cx="8520600" cy="572700"/>
          </a:xfrm>
        </p:spPr>
        <p:txBody>
          <a:bodyPr/>
          <a:lstStyle/>
          <a:p>
            <a:r>
              <a:rPr lang="ru-RU" dirty="0"/>
              <a:t>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2D9C-2235-4196-BFFA-06E2D537A84C}"/>
              </a:ext>
            </a:extLst>
          </p:cNvPr>
          <p:cNvSpPr txBox="1"/>
          <p:nvPr/>
        </p:nvSpPr>
        <p:spPr>
          <a:xfrm>
            <a:off x="311700" y="796382"/>
            <a:ext cx="863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Задача 1</a:t>
            </a:r>
          </a:p>
          <a:p>
            <a:r>
              <a:rPr lang="ru-RU" sz="800" dirty="0"/>
              <a:t>Есть список a = [1, 1, 2, 3, 5, 8, 13, 21, 34, 55, 89].</a:t>
            </a:r>
          </a:p>
          <a:p>
            <a:r>
              <a:rPr lang="ru-RU" sz="800" dirty="0"/>
              <a:t>Выведите все элементы, которые меньше 5.</a:t>
            </a:r>
          </a:p>
          <a:p>
            <a:endParaRPr lang="ru-RU" sz="800" dirty="0"/>
          </a:p>
          <a:p>
            <a:r>
              <a:rPr lang="ru-RU" sz="800" dirty="0"/>
              <a:t>Задача 2</a:t>
            </a:r>
          </a:p>
          <a:p>
            <a:r>
              <a:rPr lang="ru-RU" sz="800" dirty="0"/>
              <a:t>Даны списки:</a:t>
            </a:r>
          </a:p>
          <a:p>
            <a:endParaRPr lang="ru-RU" sz="800" dirty="0"/>
          </a:p>
          <a:p>
            <a:r>
              <a:rPr lang="ru-RU" sz="800" dirty="0"/>
              <a:t>a = [1, 1, 2, 3, 5, 8, 13, 21, 34, 55, 89];</a:t>
            </a:r>
          </a:p>
          <a:p>
            <a:endParaRPr lang="ru-RU" sz="800" dirty="0"/>
          </a:p>
          <a:p>
            <a:r>
              <a:rPr lang="ru-RU" sz="800" dirty="0"/>
              <a:t>b = [1, 2, 3, 4, 5, 6, 7, 8, 9, 10, 11, 12, 13].</a:t>
            </a:r>
          </a:p>
          <a:p>
            <a:endParaRPr lang="ru-RU" sz="800" dirty="0"/>
          </a:p>
          <a:p>
            <a:r>
              <a:rPr lang="ru-RU" sz="800" dirty="0"/>
              <a:t>Нужно вернуть список, который состоит из элементов, общих для этих двух списков.</a:t>
            </a:r>
            <a:endParaRPr lang="en-US" sz="800" dirty="0"/>
          </a:p>
          <a:p>
            <a:endParaRPr lang="en-US" sz="800" dirty="0"/>
          </a:p>
          <a:p>
            <a:r>
              <a:rPr lang="ru-RU" sz="800" dirty="0"/>
              <a:t>Задача 3</a:t>
            </a:r>
          </a:p>
          <a:p>
            <a:r>
              <a:rPr lang="ru-RU" sz="800" dirty="0"/>
              <a:t>Отсортируйте словарь по значению в порядке возрастания и убывания.</a:t>
            </a:r>
          </a:p>
          <a:p>
            <a:endParaRPr lang="en-US" sz="800" dirty="0"/>
          </a:p>
          <a:p>
            <a:r>
              <a:rPr lang="ru-RU" sz="800" dirty="0"/>
              <a:t>Задача 4</a:t>
            </a:r>
          </a:p>
          <a:p>
            <a:r>
              <a:rPr lang="ru-RU" sz="800" dirty="0"/>
              <a:t>Напишите программу для слияния нескольких словарей в один.</a:t>
            </a:r>
          </a:p>
          <a:p>
            <a:endParaRPr lang="en-US" sz="800" dirty="0"/>
          </a:p>
          <a:p>
            <a:r>
              <a:rPr lang="ru-RU" sz="800" dirty="0"/>
              <a:t>Задача 5</a:t>
            </a:r>
          </a:p>
          <a:p>
            <a:r>
              <a:rPr lang="ru-RU" sz="800" dirty="0"/>
              <a:t>Найдите три ключа с самыми высокими значениями в словаре </a:t>
            </a:r>
            <a:r>
              <a:rPr lang="ru-RU" sz="800" dirty="0" err="1"/>
              <a:t>my_dict</a:t>
            </a:r>
            <a:r>
              <a:rPr lang="ru-RU" sz="800" dirty="0"/>
              <a:t> = {'a':500, 'b':5874, 'c': 560,'d':400, 'e':5874, 'f': 20}.</a:t>
            </a:r>
          </a:p>
          <a:p>
            <a:endParaRPr lang="en-US" sz="800" dirty="0"/>
          </a:p>
          <a:p>
            <a:r>
              <a:rPr lang="ru-RU" sz="800" dirty="0"/>
              <a:t>Задача 6</a:t>
            </a:r>
          </a:p>
          <a:p>
            <a:r>
              <a:rPr lang="ru-RU" sz="800" dirty="0"/>
              <a:t>Напишите код, который переводит целое число в строку, при том что его можно применить в любой системе счисления.</a:t>
            </a:r>
          </a:p>
          <a:p>
            <a:endParaRPr lang="en-US" sz="800" dirty="0"/>
          </a:p>
          <a:p>
            <a:r>
              <a:rPr lang="ru-RU" sz="800" dirty="0"/>
              <a:t>Задача 7</a:t>
            </a:r>
          </a:p>
          <a:p>
            <a:r>
              <a:rPr lang="ru-RU" sz="800" dirty="0"/>
              <a:t>Нужно вывести первые n строк треугольника Паскаля. В этом треугольнике на вершине и по бокам стоят единицы, а каждое число внутри равно сумме двух расположенных над ним чисел.</a:t>
            </a:r>
          </a:p>
          <a:p>
            <a:r>
              <a:rPr lang="ru-RU" sz="800" dirty="0"/>
              <a:t>Задача 8</a:t>
            </a:r>
          </a:p>
          <a:p>
            <a:r>
              <a:rPr lang="ru-RU" sz="800" dirty="0"/>
              <a:t>Напишите проверку на то, является ли строка палиндромом. Палиндром — это слово или фраза, которые одинаково читаются слева направо и справа налево.</a:t>
            </a:r>
          </a:p>
          <a:p>
            <a:r>
              <a:rPr lang="ru-RU" sz="800" dirty="0"/>
              <a:t>Задача 9</a:t>
            </a:r>
          </a:p>
          <a:p>
            <a:r>
              <a:rPr lang="ru-RU" sz="800" dirty="0"/>
              <a:t>Сделайте так, чтобы число секунд отображалось в виде </a:t>
            </a:r>
            <a:r>
              <a:rPr lang="ru-RU" sz="800" dirty="0" err="1"/>
              <a:t>дни:часы:минуты:секунды</a:t>
            </a:r>
            <a:r>
              <a:rPr lang="ru-RU" sz="800" dirty="0"/>
              <a:t>.</a:t>
            </a:r>
          </a:p>
          <a:p>
            <a:r>
              <a:rPr lang="ru-RU" sz="800" dirty="0"/>
              <a:t>Задача 10</a:t>
            </a:r>
          </a:p>
          <a:p>
            <a:r>
              <a:rPr lang="ru-RU" sz="800" dirty="0"/>
              <a:t>Вы принимаете от пользователя последовательность чисел, разделённых запятой. Составьте список и кортеж с этими числами.</a:t>
            </a:r>
          </a:p>
        </p:txBody>
      </p:sp>
    </p:spTree>
    <p:extLst>
      <p:ext uri="{BB962C8B-B14F-4D97-AF65-F5344CB8AC3E}">
        <p14:creationId xmlns:p14="http://schemas.microsoft.com/office/powerpoint/2010/main" val="31977263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EA125-7A05-4509-B0FB-3D93A83E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5" y="194653"/>
            <a:ext cx="8520600" cy="572700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55BDF-F79B-41F7-9ACC-CC9E02C9FABD}"/>
              </a:ext>
            </a:extLst>
          </p:cNvPr>
          <p:cNvSpPr txBox="1"/>
          <p:nvPr/>
        </p:nvSpPr>
        <p:spPr>
          <a:xfrm>
            <a:off x="214085" y="896258"/>
            <a:ext cx="88682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Задача 11</a:t>
            </a:r>
          </a:p>
          <a:p>
            <a:r>
              <a:rPr lang="ru-RU" sz="800" dirty="0"/>
              <a:t>Выведите первый и последний элемент списка.</a:t>
            </a:r>
          </a:p>
          <a:p>
            <a:endParaRPr lang="ru-RU" sz="800" dirty="0"/>
          </a:p>
          <a:p>
            <a:r>
              <a:rPr lang="ru-RU" sz="800" dirty="0"/>
              <a:t>Задача 12</a:t>
            </a:r>
          </a:p>
          <a:p>
            <a:r>
              <a:rPr lang="ru-RU" sz="800" dirty="0"/>
              <a:t>Напишите программу, которая принимает имя файла и выводит его расширение. Если расширение у файла определить невозможно, выбросите исключение.</a:t>
            </a:r>
          </a:p>
          <a:p>
            <a:endParaRPr lang="ru-RU" sz="800" dirty="0"/>
          </a:p>
          <a:p>
            <a:r>
              <a:rPr lang="ru-RU" sz="800" dirty="0"/>
              <a:t>Задача 13</a:t>
            </a:r>
          </a:p>
          <a:p>
            <a:r>
              <a:rPr lang="ru-RU" sz="800" dirty="0"/>
              <a:t>При заданном целом числе n посчитайте n + </a:t>
            </a:r>
            <a:r>
              <a:rPr lang="ru-RU" sz="800" dirty="0" err="1"/>
              <a:t>nn</a:t>
            </a:r>
            <a:r>
              <a:rPr lang="ru-RU" sz="800" dirty="0"/>
              <a:t> + </a:t>
            </a:r>
            <a:r>
              <a:rPr lang="ru-RU" sz="800" dirty="0" err="1"/>
              <a:t>nnn</a:t>
            </a:r>
            <a:r>
              <a:rPr lang="ru-RU" sz="800" dirty="0"/>
              <a:t>.</a:t>
            </a:r>
          </a:p>
          <a:p>
            <a:endParaRPr lang="ru-RU" sz="800" dirty="0"/>
          </a:p>
          <a:p>
            <a:r>
              <a:rPr lang="ru-RU" sz="800" dirty="0"/>
              <a:t>Задача 14</a:t>
            </a:r>
          </a:p>
          <a:p>
            <a:r>
              <a:rPr lang="ru-RU" sz="800" dirty="0"/>
              <a:t>Напишите программу, которая выводит чётные числа из заданного списка и останавливается, если встречает число 237.</a:t>
            </a:r>
          </a:p>
          <a:p>
            <a:endParaRPr lang="ru-RU" sz="800" dirty="0"/>
          </a:p>
          <a:p>
            <a:r>
              <a:rPr lang="ru-RU" sz="800" dirty="0"/>
              <a:t>Задача 15</a:t>
            </a:r>
          </a:p>
          <a:p>
            <a:r>
              <a:rPr lang="ru-RU" sz="800" dirty="0"/>
              <a:t>Напишите программу, которая принимает два списка и выводит все элементы первого, которых нет во втором.</a:t>
            </a:r>
          </a:p>
          <a:p>
            <a:endParaRPr lang="ru-RU" sz="800" dirty="0"/>
          </a:p>
          <a:p>
            <a:r>
              <a:rPr lang="ru-RU" sz="800" dirty="0"/>
              <a:t>Задача 16</a:t>
            </a:r>
          </a:p>
          <a:p>
            <a:r>
              <a:rPr lang="ru-RU" sz="800" dirty="0"/>
              <a:t>Выведите список файлов в указанной директории.</a:t>
            </a:r>
          </a:p>
          <a:p>
            <a:endParaRPr lang="ru-RU" sz="800" dirty="0"/>
          </a:p>
          <a:p>
            <a:r>
              <a:rPr lang="ru-RU" sz="800" dirty="0"/>
              <a:t>Задача 17</a:t>
            </a:r>
          </a:p>
          <a:p>
            <a:r>
              <a:rPr lang="ru-RU" sz="800" dirty="0"/>
              <a:t>Сложите цифры целого числа.</a:t>
            </a:r>
          </a:p>
          <a:p>
            <a:endParaRPr lang="ru-RU" sz="800" dirty="0"/>
          </a:p>
          <a:p>
            <a:r>
              <a:rPr lang="ru-RU" sz="800" dirty="0"/>
              <a:t>Задача 18</a:t>
            </a:r>
          </a:p>
          <a:p>
            <a:r>
              <a:rPr lang="ru-RU" sz="800" dirty="0"/>
              <a:t>Посчитайте, сколько раз символ встречается в строке.</a:t>
            </a:r>
          </a:p>
          <a:p>
            <a:endParaRPr lang="ru-RU" sz="800" dirty="0"/>
          </a:p>
          <a:p>
            <a:r>
              <a:rPr lang="ru-RU" sz="800" dirty="0"/>
              <a:t>Задача 19</a:t>
            </a:r>
          </a:p>
          <a:p>
            <a:r>
              <a:rPr lang="ru-RU" sz="800" dirty="0"/>
              <a:t>Поменяйте значения переменных местами.</a:t>
            </a:r>
          </a:p>
          <a:p>
            <a:endParaRPr lang="ru-RU" sz="800" dirty="0"/>
          </a:p>
          <a:p>
            <a:r>
              <a:rPr lang="ru-RU" sz="800" dirty="0"/>
              <a:t>Задача 20</a:t>
            </a:r>
          </a:p>
          <a:p>
            <a:r>
              <a:rPr lang="ru-RU" sz="800" dirty="0"/>
              <a:t>С помощью анонимной функции извлеките из списка числа, делимые на 15.</a:t>
            </a:r>
          </a:p>
          <a:p>
            <a:endParaRPr lang="ru-RU" sz="800" dirty="0"/>
          </a:p>
          <a:p>
            <a:r>
              <a:rPr lang="ru-RU" sz="800" dirty="0"/>
              <a:t>Задача 21</a:t>
            </a:r>
          </a:p>
          <a:p>
            <a:r>
              <a:rPr lang="ru-RU" sz="800" dirty="0"/>
              <a:t>Нужно проверить, все ли числа в последовательности уникальны.</a:t>
            </a:r>
          </a:p>
          <a:p>
            <a:r>
              <a:rPr lang="ru-RU" sz="800" dirty="0"/>
              <a:t>Задача 22</a:t>
            </a:r>
          </a:p>
          <a:p>
            <a:r>
              <a:rPr lang="ru-RU" sz="800" dirty="0"/>
              <a:t>Напишите программу, которая принимает текст и выводит два слова: наиболее часто встречающееся и самое длинное.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4324696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2805000" y="2188310"/>
            <a:ext cx="35340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055344" y="4656851"/>
            <a:ext cx="943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it-academy.uz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055344" y="4656851"/>
            <a:ext cx="943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it-academy.uz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3F25-FD96-466C-A321-E207392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Списки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A283E-CD4D-4E64-94A8-7E78FADDAB2D}"/>
              </a:ext>
            </a:extLst>
          </p:cNvPr>
          <p:cNvSpPr txBox="1"/>
          <p:nvPr/>
        </p:nvSpPr>
        <p:spPr>
          <a:xfrm>
            <a:off x="226639" y="1089957"/>
            <a:ext cx="85205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Списки используются для хранения нескольких элементов в одной переменной. Списки - это один из 4 встроенных типов данных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используемых для хранения коллекций данных, остальные 3 - это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Tuple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Dictionary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все с разным качеством и использованием. Списки составляются с использованием квадратных скобок: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84896-2E70-4FB6-BD15-58D6202F6314}"/>
              </a:ext>
            </a:extLst>
          </p:cNvPr>
          <p:cNvSpPr txBox="1"/>
          <p:nvPr/>
        </p:nvSpPr>
        <p:spPr>
          <a:xfrm>
            <a:off x="226639" y="211629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FE25F-9658-4F5D-A437-D4E9041E1713}"/>
              </a:ext>
            </a:extLst>
          </p:cNvPr>
          <p:cNvSpPr txBox="1"/>
          <p:nvPr/>
        </p:nvSpPr>
        <p:spPr>
          <a:xfrm>
            <a:off x="311699" y="2756891"/>
            <a:ext cx="8435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Roboto" panose="02000000000000000000" pitchFamily="2" charset="0"/>
              </a:rPr>
              <a:t>Элементы списка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Элементы списка упорядочены, изменяемы и допускают повторяющиеся значения. Элементы списка проиндексированы, первый элемент имеет индекс [0], второй элемент - индекс [1] и т. </a:t>
            </a:r>
            <a:r>
              <a:rPr lang="ru-RU" dirty="0">
                <a:latin typeface="Roboto" panose="02000000000000000000" pitchFamily="2" charset="0"/>
              </a:rPr>
              <a:t>д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C93D8-2557-4F78-AEBC-523311492F8C}"/>
              </a:ext>
            </a:extLst>
          </p:cNvPr>
          <p:cNvSpPr txBox="1"/>
          <p:nvPr/>
        </p:nvSpPr>
        <p:spPr>
          <a:xfrm>
            <a:off x="311698" y="3710998"/>
            <a:ext cx="8435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Roboto" panose="02000000000000000000" pitchFamily="2" charset="0"/>
              </a:rPr>
              <a:t>Длина списка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Чтобы определить, сколько элементов в списке, используйте функцию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():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B0EE3-998E-4CC1-8034-7B6F82307D80}"/>
              </a:ext>
            </a:extLst>
          </p:cNvPr>
          <p:cNvSpPr txBox="1"/>
          <p:nvPr/>
        </p:nvSpPr>
        <p:spPr>
          <a:xfrm>
            <a:off x="396765" y="44982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8934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64C2F-DB77-4C4D-BF94-09FBE0C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310178"/>
            <a:ext cx="8520600" cy="572700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Упорядоченный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7A9E1-B38D-47BD-AE0E-56DDD75F8DA3}"/>
              </a:ext>
            </a:extLst>
          </p:cNvPr>
          <p:cNvSpPr txBox="1"/>
          <p:nvPr/>
        </p:nvSpPr>
        <p:spPr>
          <a:xfrm>
            <a:off x="311697" y="882878"/>
            <a:ext cx="83857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Когда мы говорим, что списки упорядочены, это означает, что элементы имеют определенный порядок, и этот порядок не изменится. Если вы добавляете новые элементы в список, новые элементы будут помещены в конец списка. </a:t>
            </a:r>
          </a:p>
          <a:p>
            <a:endParaRPr lang="ru-RU" dirty="0">
              <a:latin typeface="Roboto" panose="02000000000000000000" pitchFamily="2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Примечание.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Есть несколько методов списков, которые изменяют порядок, но в целом: порядок элементов не изменится.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1D188-8DB2-4FC0-8D6C-C46415C0363E}"/>
              </a:ext>
            </a:extLst>
          </p:cNvPr>
          <p:cNvSpPr txBox="1"/>
          <p:nvPr/>
        </p:nvSpPr>
        <p:spPr>
          <a:xfrm>
            <a:off x="311697" y="2260203"/>
            <a:ext cx="8385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Список методов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имеет набор встроенных методов, которые можно использовать для списков.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AB3BD-4BDA-4C38-81FB-BE5D43DD8E22}"/>
              </a:ext>
            </a:extLst>
          </p:cNvPr>
          <p:cNvSpPr txBox="1"/>
          <p:nvPr/>
        </p:nvSpPr>
        <p:spPr>
          <a:xfrm>
            <a:off x="311698" y="2783423"/>
            <a:ext cx="83857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latin typeface="Roboto" panose="02000000000000000000" pitchFamily="2" charset="0"/>
              </a:rPr>
              <a:t>Изменчивый</a:t>
            </a:r>
          </a:p>
          <a:p>
            <a:endParaRPr lang="ru-RU" dirty="0"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Список можно изменять, то есть мы можем изменять, добавлять и удалять элементы в списке после того, как он был создан.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53863-9D96-4A5A-8838-19954D6D1B7C}"/>
              </a:ext>
            </a:extLst>
          </p:cNvPr>
          <p:cNvSpPr txBox="1"/>
          <p:nvPr/>
        </p:nvSpPr>
        <p:spPr>
          <a:xfrm>
            <a:off x="311697" y="3891290"/>
            <a:ext cx="44889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latin typeface="Roboto" panose="02000000000000000000" pitchFamily="2" charset="0"/>
              </a:rPr>
              <a:t>Разрешить дубликаты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Поскольку списки индексируются, списки могут содержать элементы с одинаковым значением: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197A7-7262-4F74-A9E4-0A0DAB42FBBB}"/>
              </a:ext>
            </a:extLst>
          </p:cNvPr>
          <p:cNvSpPr txBox="1"/>
          <p:nvPr/>
        </p:nvSpPr>
        <p:spPr>
          <a:xfrm>
            <a:off x="4800600" y="3921100"/>
            <a:ext cx="40981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230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69090-0FB9-438B-A87D-4C2FFF54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Элементы списка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18EF-A9AD-48CA-AA81-A82B6FBEF8E0}"/>
              </a:ext>
            </a:extLst>
          </p:cNvPr>
          <p:cNvSpPr txBox="1"/>
          <p:nvPr/>
        </p:nvSpPr>
        <p:spPr>
          <a:xfrm>
            <a:off x="311700" y="1192540"/>
            <a:ext cx="852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</a:rPr>
              <a:t>Т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ипы данных Элементы списка могут иметь любой тип данных: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4F9FE-7278-49C8-8930-B3571E887AE2}"/>
              </a:ext>
            </a:extLst>
          </p:cNvPr>
          <p:cNvSpPr txBox="1"/>
          <p:nvPr/>
        </p:nvSpPr>
        <p:spPr>
          <a:xfrm>
            <a:off x="311700" y="1500317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= [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29355-1349-4FA6-B500-F0E9DF441BA8}"/>
              </a:ext>
            </a:extLst>
          </p:cNvPr>
          <p:cNvSpPr txBox="1"/>
          <p:nvPr/>
        </p:nvSpPr>
        <p:spPr>
          <a:xfrm>
            <a:off x="311700" y="2392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Список может содержать разные типы данных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2573B-B3DC-4970-9C28-E461BB88E13A}"/>
              </a:ext>
            </a:extLst>
          </p:cNvPr>
          <p:cNvSpPr txBox="1"/>
          <p:nvPr/>
        </p:nvSpPr>
        <p:spPr>
          <a:xfrm>
            <a:off x="311700" y="28090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81F02-9E93-438E-B5DD-AE4406D6BDAF}"/>
              </a:ext>
            </a:extLst>
          </p:cNvPr>
          <p:cNvSpPr txBox="1"/>
          <p:nvPr/>
        </p:nvSpPr>
        <p:spPr>
          <a:xfrm>
            <a:off x="311700" y="3063554"/>
            <a:ext cx="852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latin typeface="Roboto" panose="02000000000000000000" pitchFamily="2" charset="0"/>
              </a:rPr>
              <a:t>type()</a:t>
            </a:r>
          </a:p>
          <a:p>
            <a:endParaRPr lang="ru-RU" dirty="0"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 точки зрения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списки определяются как объекты с типом данных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54324-8DD8-463C-97E8-B293B0A66F15}"/>
              </a:ext>
            </a:extLst>
          </p:cNvPr>
          <p:cNvSpPr txBox="1"/>
          <p:nvPr/>
        </p:nvSpPr>
        <p:spPr>
          <a:xfrm>
            <a:off x="311700" y="4118323"/>
            <a:ext cx="320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&lt;class 'list'&gt;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CFABA-896A-4924-A976-98B37A3B0BBE}"/>
              </a:ext>
            </a:extLst>
          </p:cNvPr>
          <p:cNvSpPr txBox="1"/>
          <p:nvPr/>
        </p:nvSpPr>
        <p:spPr>
          <a:xfrm>
            <a:off x="4406900" y="410230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Какой тип данных у списка?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82574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8EA80-4C07-40D3-8375-A4292CC5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Конструктор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 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84C0A-A6D0-4E40-928C-270383675D43}"/>
              </a:ext>
            </a:extLst>
          </p:cNvPr>
          <p:cNvSpPr txBox="1"/>
          <p:nvPr/>
        </p:nvSpPr>
        <p:spPr>
          <a:xfrm>
            <a:off x="311700" y="1017725"/>
            <a:ext cx="852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Также можно использовать конструктор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при создании нового списка.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0D08B-CCDD-406C-A608-1866291171A9}"/>
              </a:ext>
            </a:extLst>
          </p:cNvPr>
          <p:cNvSpPr txBox="1"/>
          <p:nvPr/>
        </p:nvSpPr>
        <p:spPr>
          <a:xfrm>
            <a:off x="311700" y="1374982"/>
            <a:ext cx="852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Использование конструктора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() для создания списка: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23F15-F1DC-4090-8DEF-7C547C86580E}"/>
              </a:ext>
            </a:extLst>
          </p:cNvPr>
          <p:cNvSpPr txBox="1"/>
          <p:nvPr/>
        </p:nvSpPr>
        <p:spPr>
          <a:xfrm>
            <a:off x="311700" y="1682759"/>
            <a:ext cx="8375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note the double round-brackets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67D00-EA24-433C-97FA-509280C7AD65}"/>
              </a:ext>
            </a:extLst>
          </p:cNvPr>
          <p:cNvSpPr txBox="1"/>
          <p:nvPr/>
        </p:nvSpPr>
        <p:spPr>
          <a:xfrm>
            <a:off x="311700" y="2318772"/>
            <a:ext cx="8375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Коллекции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(массивы)</a:t>
            </a:r>
          </a:p>
          <a:p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языке программирования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существует четыре типа коллекционных данных: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Список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это упорядоченная и изменяемая коллекция. Позволяет дублировать участников.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Кортеж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это упорядоченная и неизменяемая коллекция. Позволяет дублировать участников.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это неупорядоченная и неиндексированная коллекция. Нет повторяющихся участников.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Словарь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это неупорядоченный и изменяемый сборник. Нет повторяющихся участников. При выборе типа коллекции полезно понимать свойства этого типа. Выбор правильного типа для конкретного набора данных может означать сохранение смысла и может означать повышение эффективности или безопасности.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8110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CDC20-536A-4902-8A7B-2DB48079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элементы списка доступа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FA14A-B659-4666-B15B-5050D917FE1C}"/>
              </a:ext>
            </a:extLst>
          </p:cNvPr>
          <p:cNvSpPr txBox="1"/>
          <p:nvPr/>
        </p:nvSpPr>
        <p:spPr>
          <a:xfrm>
            <a:off x="311700" y="1116568"/>
            <a:ext cx="8520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Доступ к элементам</a:t>
            </a:r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Элементы списка проиндексированы, и вы можете получить к ним доступ, указав номер индекса: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D4878-35F5-47F1-B0F0-71D1C1893030}"/>
              </a:ext>
            </a:extLst>
          </p:cNvPr>
          <p:cNvSpPr txBox="1"/>
          <p:nvPr/>
        </p:nvSpPr>
        <p:spPr>
          <a:xfrm>
            <a:off x="311700" y="1954075"/>
            <a:ext cx="852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ПРИМЕР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Печать второго элемента списка: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E7459-69A2-40AC-92B5-7F8223102FDA}"/>
              </a:ext>
            </a:extLst>
          </p:cNvPr>
          <p:cNvSpPr txBox="1"/>
          <p:nvPr/>
        </p:nvSpPr>
        <p:spPr>
          <a:xfrm>
            <a:off x="311700" y="30070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Примечание: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первый элемент имеет индекс 0.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032E-DC86-477D-BC7C-109E2B0512FD}"/>
              </a:ext>
            </a:extLst>
          </p:cNvPr>
          <p:cNvSpPr txBox="1"/>
          <p:nvPr/>
        </p:nvSpPr>
        <p:spPr>
          <a:xfrm>
            <a:off x="311699" y="3365302"/>
            <a:ext cx="85205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Отрицательное индексирование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Отрицательная индексация означает начало с конца -1 относится к последнему элементу, -2 относится ко второму последнему элементу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347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E41E2-C7D7-4263-942C-2BB3CD4F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Распечатает последний элемент списка: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E833F-0449-490F-8016-87C9E47B0974}"/>
              </a:ext>
            </a:extLst>
          </p:cNvPr>
          <p:cNvSpPr txBox="1"/>
          <p:nvPr/>
        </p:nvSpPr>
        <p:spPr>
          <a:xfrm>
            <a:off x="311700" y="11641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6B4E9-476F-49FC-A990-9121C04EB7FA}"/>
              </a:ext>
            </a:extLst>
          </p:cNvPr>
          <p:cNvSpPr txBox="1"/>
          <p:nvPr/>
        </p:nvSpPr>
        <p:spPr>
          <a:xfrm>
            <a:off x="311700" y="1833881"/>
            <a:ext cx="8520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Диапазон индексов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 можете указать диапазон индексов, указав, где начать и где закончить диапазон. При указании диапазона возвращаемое значение будет новым списком с указанными элементами.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CEA3-80B3-4C47-A093-9AAFEEB576C2}"/>
              </a:ext>
            </a:extLst>
          </p:cNvPr>
          <p:cNvSpPr txBox="1"/>
          <p:nvPr/>
        </p:nvSpPr>
        <p:spPr>
          <a:xfrm>
            <a:off x="311699" y="2571750"/>
            <a:ext cx="8520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Вернет третий, четвертый и пятый пункт: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D3954-4508-4838-B3F2-928676399004}"/>
              </a:ext>
            </a:extLst>
          </p:cNvPr>
          <p:cNvSpPr txBox="1"/>
          <p:nvPr/>
        </p:nvSpPr>
        <p:spPr>
          <a:xfrm>
            <a:off x="311700" y="360997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Поиск начнется с индекса 2 (включен) и закончится с индексом 5 (не включен). 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Помните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что первый элемент имеет индекс 0.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ABCC9-6113-4458-ACE4-0AF3138BD199}"/>
              </a:ext>
            </a:extLst>
          </p:cNvPr>
          <p:cNvSpPr txBox="1"/>
          <p:nvPr/>
        </p:nvSpPr>
        <p:spPr>
          <a:xfrm>
            <a:off x="4438650" y="34568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не указывать начальное значение, диапазон начнется с первого элемента: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2294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C9E75-8813-4ADA-B4FE-E94760359043}"/>
              </a:ext>
            </a:extLst>
          </p:cNvPr>
          <p:cNvSpPr txBox="1"/>
          <p:nvPr/>
        </p:nvSpPr>
        <p:spPr>
          <a:xfrm>
            <a:off x="311700" y="96202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252C2-FDC0-4E4C-AB3C-9100935B23D2}"/>
              </a:ext>
            </a:extLst>
          </p:cNvPr>
          <p:cNvSpPr txBox="1"/>
          <p:nvPr/>
        </p:nvSpPr>
        <p:spPr>
          <a:xfrm>
            <a:off x="311700" y="4388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этом примере возвращаются элементы от начала до «киви», но НЕ включая его: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4B771-D2ED-4B90-ACF8-1FF05C119409}"/>
              </a:ext>
            </a:extLst>
          </p:cNvPr>
          <p:cNvSpPr txBox="1"/>
          <p:nvPr/>
        </p:nvSpPr>
        <p:spPr>
          <a:xfrm>
            <a:off x="311700" y="21777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не указывать конечное значение, диапазон перейдет в конец списка: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955D5-700B-41A4-950A-0755F5610736}"/>
              </a:ext>
            </a:extLst>
          </p:cNvPr>
          <p:cNvSpPr txBox="1"/>
          <p:nvPr/>
        </p:nvSpPr>
        <p:spPr>
          <a:xfrm>
            <a:off x="311699" y="2796479"/>
            <a:ext cx="8403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этом примере возвращаются элементы от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 конца: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C8E40-3A8A-461A-A1A7-30CAACBACD39}"/>
              </a:ext>
            </a:extLst>
          </p:cNvPr>
          <p:cNvSpPr txBox="1"/>
          <p:nvPr/>
        </p:nvSpPr>
        <p:spPr>
          <a:xfrm>
            <a:off x="311700" y="3846102"/>
            <a:ext cx="3641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Диапазон отрицательных индексов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Укажите отрицательные индексы, если хотите начать поиск с конца списка: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A44E9-3873-4041-B02E-5B0C963ADCDD}"/>
              </a:ext>
            </a:extLst>
          </p:cNvPr>
          <p:cNvSpPr txBox="1"/>
          <p:nvPr/>
        </p:nvSpPr>
        <p:spPr>
          <a:xfrm>
            <a:off x="3952876" y="3488976"/>
            <a:ext cx="49910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Этот пример возвращает элементы от «апельсина» (-4) до «манго» (-1), но НЕ включая «манго»: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3911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3239</Words>
  <Application>Microsoft Office PowerPoint</Application>
  <PresentationFormat>Экран (16:9)</PresentationFormat>
  <Paragraphs>288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Consolas</vt:lpstr>
      <vt:lpstr>Arial</vt:lpstr>
      <vt:lpstr>Verdana</vt:lpstr>
      <vt:lpstr>Segoe UI</vt:lpstr>
      <vt:lpstr>Roboto</vt:lpstr>
      <vt:lpstr>Simple Light</vt:lpstr>
      <vt:lpstr>Презентация PowerPoint</vt:lpstr>
      <vt:lpstr>Презентация PowerPoint</vt:lpstr>
      <vt:lpstr>Списки Python</vt:lpstr>
      <vt:lpstr>Упорядоченный</vt:lpstr>
      <vt:lpstr>Элементы списка</vt:lpstr>
      <vt:lpstr>Конструктор list ()</vt:lpstr>
      <vt:lpstr>Python - элементы списка доступа</vt:lpstr>
      <vt:lpstr>Распечатает последний элемент списка:</vt:lpstr>
      <vt:lpstr>Презентация PowerPoint</vt:lpstr>
      <vt:lpstr>Презентация PowerPoint</vt:lpstr>
      <vt:lpstr>Презентация PowerPoint</vt:lpstr>
      <vt:lpstr>Вставить элементы</vt:lpstr>
      <vt:lpstr>Добавить элементы списка</vt:lpstr>
      <vt:lpstr>Расширить список</vt:lpstr>
      <vt:lpstr>Удалить элементы списка </vt:lpstr>
      <vt:lpstr>Ключевое слово del</vt:lpstr>
      <vt:lpstr>Очистить список</vt:lpstr>
      <vt:lpstr>Цикл по списку</vt:lpstr>
      <vt:lpstr>Использование цикла while</vt:lpstr>
      <vt:lpstr> List Comprehension </vt:lpstr>
      <vt:lpstr>Презентация PowerPoint</vt:lpstr>
      <vt:lpstr>Сортировать по убыванию</vt:lpstr>
      <vt:lpstr>Python - копировать списки </vt:lpstr>
      <vt:lpstr>Объединить два или более списков в Python</vt:lpstr>
      <vt:lpstr>Extend method</vt:lpstr>
      <vt:lpstr>Методы</vt:lpstr>
      <vt:lpstr>Задачи </vt:lpstr>
      <vt:lpstr>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1467</cp:revision>
  <dcterms:modified xsi:type="dcterms:W3CDTF">2021-01-23T09:46:53Z</dcterms:modified>
</cp:coreProperties>
</file>