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1"/>
  </p:sldMasterIdLst>
  <p:notesMasterIdLst>
    <p:notesMasterId r:id="rId12"/>
  </p:notesMasterIdLst>
  <p:sldIdLst>
    <p:sldId id="256" r:id="rId2"/>
    <p:sldId id="272" r:id="rId3"/>
    <p:sldId id="287" r:id="rId4"/>
    <p:sldId id="288" r:id="rId5"/>
    <p:sldId id="318" r:id="rId6"/>
    <p:sldId id="284" r:id="rId7"/>
    <p:sldId id="275" r:id="rId8"/>
    <p:sldId id="317" r:id="rId9"/>
    <p:sldId id="319" r:id="rId10"/>
    <p:sldId id="308" r:id="rId11"/>
  </p:sldIdLst>
  <p:sldSz cx="9144000" cy="6858000" type="screen4x3"/>
  <p:notesSz cx="6858000" cy="9144000"/>
  <p:embeddedFontLst>
    <p:embeddedFont>
      <p:font typeface="华文新魏" pitchFamily="2" charset="-122"/>
      <p:regular r:id="rId13"/>
    </p:embeddedFont>
    <p:embeddedFont>
      <p:font typeface="楷体_GB2312" charset="-122"/>
      <p:regular r:id="rId14"/>
    </p:embeddedFont>
    <p:embeddedFont>
      <p:font typeface="Century Schoolbook" pitchFamily="18" charset="0"/>
      <p:regular r:id="rId15"/>
      <p:bold r:id="rId16"/>
      <p:italic r:id="rId17"/>
      <p:boldItalic r:id="rId18"/>
    </p:embeddedFont>
    <p:embeddedFont>
      <p:font typeface="方正粗倩简体" charset="-122"/>
      <p:regular r:id="rId19"/>
    </p:embeddedFont>
    <p:embeddedFont>
      <p:font typeface="Garamond" pitchFamily="18" charset="0"/>
      <p:regular r:id="rId20"/>
      <p:bold r:id="rId21"/>
      <p:italic r:id="rId22"/>
    </p:embeddedFont>
    <p:embeddedFont>
      <p:font typeface="幼圆" pitchFamily="49" charset="-122"/>
      <p:regular r:id="rId23"/>
    </p:embeddedFont>
    <p:embeddedFont>
      <p:font typeface="华文楷体" pitchFamily="2" charset="-122"/>
      <p:regular r:id="rId24"/>
    </p:embeddedFont>
    <p:embeddedFont>
      <p:font typeface="Verdana" pitchFamily="34" charset="0"/>
      <p:regular r:id="rId25"/>
      <p:bold r:id="rId26"/>
      <p:italic r:id="rId27"/>
      <p:boldItalic r:id="rId28"/>
    </p:embeddedFont>
    <p:embeddedFont>
      <p:font typeface="Wingdings 2" pitchFamily="18" charset="2"/>
      <p:regular r:id="rId29"/>
    </p:embeddedFont>
    <p:embeddedFont>
      <p:font typeface="黑体" pitchFamily="49" charset="-122"/>
      <p:regular r:id="rId3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33CC33"/>
    <a:srgbClr val="000000"/>
    <a:srgbClr val="FF0000"/>
    <a:srgbClr val="1C1C1C"/>
    <a:srgbClr val="333333"/>
    <a:srgbClr val="00CC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83" autoAdjust="0"/>
  </p:normalViewPr>
  <p:slideViewPr>
    <p:cSldViewPr>
      <p:cViewPr varScale="1">
        <p:scale>
          <a:sx n="90" d="100"/>
          <a:sy n="90" d="100"/>
        </p:scale>
        <p:origin x="-9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F26CA1CF-40AF-4EC7-8218-3E1DE947F09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290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14FC4A7-8FA0-4A2F-9AA5-2E097185FC2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555E-40D5-491E-89C0-86F41B02CD0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4BD4-BA45-4B03-901A-15CF2BB5C59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AC1DA80-E272-499C-A64D-F0B33B16E2D3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0E8C33A-F98D-426B-8D23-36AB4943B18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08E6-D0CF-41DC-88E8-C6DC7E019D60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88ED-E05C-4A9C-98E1-C0525EA6B114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2C58A94-A769-418E-88C6-FECA9C82D618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EC48-2644-4BA3-B5E6-C37B2F7B773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FB39AD3-6EBE-4F57-9ACC-B0AE71993052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A42D2E3-AC41-4F19-9DE3-5418B1C5C9E1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20000" t="-37000" r="-20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4173EDB-E67A-425C-BA7B-75BBF9D2048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reny@tsinghua.edu.c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1988" y="836613"/>
            <a:ext cx="7848600" cy="2214562"/>
          </a:xfrm>
        </p:spPr>
        <p:txBody>
          <a:bodyPr/>
          <a:lstStyle/>
          <a:p>
            <a:pPr algn="ctr">
              <a:lnSpc>
                <a:spcPct val="120000"/>
              </a:lnSpc>
              <a:spcBef>
                <a:spcPct val="100000"/>
              </a:spcBef>
            </a:pPr>
            <a:r>
              <a:rPr lang="zh-CN" altLang="en-US" sz="5400" b="0">
                <a:solidFill>
                  <a:schemeClr val="tx1"/>
                </a:solidFill>
                <a:effectLst/>
                <a:ea typeface="方正粗倩简体" pitchFamily="65" charset="-122"/>
              </a:rPr>
              <a:t>电子系统设计综合实践</a:t>
            </a:r>
            <a:r>
              <a:rPr lang="zh-CN" altLang="en-US" sz="4800" b="0">
                <a:solidFill>
                  <a:schemeClr val="tx1"/>
                </a:solidFill>
                <a:effectLst/>
                <a:ea typeface="方正粗倩简体" pitchFamily="65" charset="-122"/>
              </a:rPr>
              <a:t/>
            </a:r>
            <a:br>
              <a:rPr lang="zh-CN" altLang="en-US" sz="4800" b="0">
                <a:solidFill>
                  <a:schemeClr val="tx1"/>
                </a:solidFill>
                <a:effectLst/>
                <a:ea typeface="方正粗倩简体" pitchFamily="65" charset="-122"/>
              </a:rPr>
            </a:br>
            <a:r>
              <a:rPr lang="zh-CN" altLang="en-US" sz="1400" u="sng"/>
              <a:t/>
            </a:r>
            <a:br>
              <a:rPr lang="zh-CN" altLang="en-US" sz="1400" u="sng"/>
            </a:br>
            <a:endParaRPr lang="zh-CN" altLang="en-US" sz="3200" b="0">
              <a:solidFill>
                <a:schemeClr val="folHlink"/>
              </a:solidFill>
              <a:effectLst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93966" y="2928934"/>
            <a:ext cx="4392612" cy="3024188"/>
          </a:xfrm>
        </p:spPr>
        <p:txBody>
          <a:bodyPr/>
          <a:lstStyle/>
          <a:p>
            <a:r>
              <a:rPr lang="zh-CN" altLang="en-US" sz="3600" dirty="0">
                <a:effectLst/>
                <a:ea typeface="华文新魏" pitchFamily="2" charset="-122"/>
              </a:rPr>
              <a:t>电子系</a:t>
            </a:r>
            <a:r>
              <a:rPr lang="zh-CN" altLang="en-US" sz="4000" dirty="0">
                <a:effectLst/>
                <a:ea typeface="华文新魏" pitchFamily="2" charset="-122"/>
              </a:rPr>
              <a:t>  任勇</a:t>
            </a:r>
            <a:r>
              <a:rPr lang="zh-CN" altLang="en-US" sz="3600" dirty="0">
                <a:effectLst/>
                <a:ea typeface="华文新魏" pitchFamily="2" charset="-122"/>
              </a:rPr>
              <a:t>教授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b="1" dirty="0">
                <a:ea typeface="华文新魏" pitchFamily="2" charset="-122"/>
              </a:rPr>
              <a:t>62771931</a:t>
            </a:r>
          </a:p>
          <a:p>
            <a:r>
              <a:rPr lang="en-US" altLang="zh-CN" b="1" dirty="0"/>
              <a:t>18911803773</a:t>
            </a:r>
            <a:endParaRPr lang="en-US" altLang="zh-CN" dirty="0"/>
          </a:p>
          <a:p>
            <a:r>
              <a:rPr lang="en-US" altLang="zh-CN" sz="2800" b="1" dirty="0">
                <a:ea typeface="华文新魏" pitchFamily="2" charset="-122"/>
                <a:hlinkClick r:id="rId2"/>
              </a:rPr>
              <a:t>reny@tsinghua.edu.cn</a:t>
            </a:r>
            <a:endParaRPr lang="en-US" altLang="zh-CN" sz="2800" b="1" dirty="0">
              <a:ea typeface="华文新魏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75309" y="5157192"/>
            <a:ext cx="2545144" cy="1608178"/>
            <a:chOff x="6600173" y="5249822"/>
            <a:chExt cx="2545144" cy="1608178"/>
          </a:xfrm>
        </p:grpSpPr>
        <p:pic>
          <p:nvPicPr>
            <p:cNvPr id="5" name="Picture 2" descr="C:\Users\genyez\Desktop\kexi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173" y="6052055"/>
              <a:ext cx="2520280" cy="805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Users\genyez\Desktop\EESAST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0367" y="5249822"/>
              <a:ext cx="2534950" cy="806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573338"/>
            <a:ext cx="8229600" cy="1143000"/>
          </a:xfrm>
        </p:spPr>
        <p:txBody>
          <a:bodyPr/>
          <a:lstStyle/>
          <a:p>
            <a:pPr algn="ctr"/>
            <a:r>
              <a:rPr lang="zh-CN" altLang="en-US" dirty="0">
                <a:ea typeface="黑体" pitchFamily="2" charset="-122"/>
              </a:rPr>
              <a:t>预祝大家取得优异</a:t>
            </a:r>
            <a:r>
              <a:rPr lang="zh-CN" altLang="en-US" dirty="0" smtClean="0">
                <a:ea typeface="黑体" pitchFamily="2" charset="-122"/>
              </a:rPr>
              <a:t>成绩！</a:t>
            </a:r>
            <a:endParaRPr lang="en-US" altLang="zh-CN" dirty="0">
              <a:ea typeface="黑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020272" y="116633"/>
            <a:ext cx="1956165" cy="1152128"/>
            <a:chOff x="6600173" y="5249822"/>
            <a:chExt cx="2545144" cy="1608178"/>
          </a:xfrm>
        </p:grpSpPr>
        <p:pic>
          <p:nvPicPr>
            <p:cNvPr id="4" name="Picture 2" descr="C:\Users\genyez\Desktop\kexi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173" y="6052055"/>
              <a:ext cx="2520280" cy="805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 descr="C:\Users\genyez\Desktop\EESAST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0367" y="5249822"/>
              <a:ext cx="2534950" cy="806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课程基本情况</a:t>
            </a:r>
            <a:endParaRPr lang="en-US" altLang="zh-CN" b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5463" y="1484313"/>
            <a:ext cx="8007350" cy="48402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楷体_GB2312" pitchFamily="49" charset="-122"/>
              </a:rPr>
              <a:t>课程名称：电子系统设计综合实践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楷体_GB2312" pitchFamily="49" charset="-122"/>
              </a:rPr>
              <a:t>课程来历：</a:t>
            </a:r>
            <a:r>
              <a:rPr lang="zh-CN" altLang="en-US" b="1" dirty="0">
                <a:solidFill>
                  <a:srgbClr val="FF6600"/>
                </a:solidFill>
                <a:latin typeface="楷体_GB2312" pitchFamily="49" charset="-122"/>
              </a:rPr>
              <a:t>清华大学</a:t>
            </a:r>
            <a:r>
              <a:rPr lang="zh-CN" altLang="en-US" b="1" dirty="0">
                <a:latin typeface="楷体_GB2312" pitchFamily="49" charset="-122"/>
              </a:rPr>
              <a:t>电子设计大赛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楷体_GB2312" pitchFamily="49" charset="-122"/>
              </a:rPr>
              <a:t>英文名称：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>
                <a:latin typeface="楷体_GB2312" pitchFamily="49" charset="-122"/>
              </a:rPr>
              <a:t>S</a:t>
            </a:r>
            <a:r>
              <a:rPr lang="en-US" altLang="zh-CN" sz="2400" b="1" dirty="0"/>
              <a:t>ynthetic Practice For Electronics System Design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楷体_GB2312" pitchFamily="49" charset="-122"/>
              </a:rPr>
              <a:t>承担单位：电工电子实验教学中心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楷体_GB2312" pitchFamily="49" charset="-122"/>
              </a:rPr>
              <a:t>协助单位：电子工艺实习基地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楷体_GB2312" pitchFamily="49" charset="-122"/>
              </a:rPr>
              <a:t>承办单位</a:t>
            </a:r>
            <a:r>
              <a:rPr lang="zh-CN" altLang="en-US" b="1" dirty="0" smtClean="0">
                <a:latin typeface="楷体_GB2312" pitchFamily="49" charset="-122"/>
              </a:rPr>
              <a:t>：自动化系</a:t>
            </a:r>
            <a:r>
              <a:rPr lang="en-US" altLang="zh-CN" b="1" dirty="0" smtClean="0">
                <a:latin typeface="楷体_GB2312" pitchFamily="49" charset="-122"/>
              </a:rPr>
              <a:t>/</a:t>
            </a:r>
            <a:r>
              <a:rPr lang="zh-CN" altLang="en-US" b="1" dirty="0" smtClean="0">
                <a:latin typeface="楷体_GB2312" pitchFamily="49" charset="-122"/>
              </a:rPr>
              <a:t>电子系</a:t>
            </a:r>
            <a:r>
              <a:rPr lang="zh-CN" altLang="en-US" b="1" dirty="0">
                <a:latin typeface="楷体_GB2312" pitchFamily="49" charset="-122"/>
              </a:rPr>
              <a:t>学生科协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20272" y="116633"/>
            <a:ext cx="1956165" cy="1152128"/>
            <a:chOff x="6600173" y="5249822"/>
            <a:chExt cx="2545144" cy="1608178"/>
          </a:xfrm>
        </p:grpSpPr>
        <p:pic>
          <p:nvPicPr>
            <p:cNvPr id="5" name="Picture 2" descr="C:\Users\genyez\Desktop\kexi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173" y="6052055"/>
              <a:ext cx="2520280" cy="805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Users\genyez\Desktop\EESAST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0367" y="5249822"/>
              <a:ext cx="2534950" cy="806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课程基本情况（</a:t>
            </a:r>
            <a:r>
              <a:rPr lang="zh-CN" altLang="en-US" b="0">
                <a:ea typeface="黑体" pitchFamily="2" charset="-122"/>
              </a:rPr>
              <a:t>续</a:t>
            </a:r>
            <a:r>
              <a:rPr lang="zh-CN" altLang="en-US" b="0"/>
              <a:t>）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8475" y="1484313"/>
            <a:ext cx="8610600" cy="50403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>
                <a:latin typeface="楷体_GB2312" pitchFamily="49" charset="-122"/>
              </a:rPr>
              <a:t>涉及知识：</a:t>
            </a:r>
          </a:p>
          <a:p>
            <a:pPr lvl="1">
              <a:lnSpc>
                <a:spcPct val="120000"/>
              </a:lnSpc>
            </a:pPr>
            <a:r>
              <a:rPr lang="zh-CN" altLang="en-US" b="1">
                <a:latin typeface="楷体_GB2312" pitchFamily="49" charset="-122"/>
              </a:rPr>
              <a:t>电路原理</a:t>
            </a:r>
          </a:p>
          <a:p>
            <a:pPr lvl="1">
              <a:lnSpc>
                <a:spcPct val="120000"/>
              </a:lnSpc>
            </a:pPr>
            <a:r>
              <a:rPr lang="zh-CN" altLang="en-US" b="1">
                <a:latin typeface="楷体_GB2312" pitchFamily="49" charset="-122"/>
              </a:rPr>
              <a:t>模电、数电</a:t>
            </a:r>
          </a:p>
          <a:p>
            <a:pPr lvl="1">
              <a:lnSpc>
                <a:spcPct val="120000"/>
              </a:lnSpc>
            </a:pPr>
            <a:r>
              <a:rPr lang="zh-CN" altLang="en-US" b="1">
                <a:latin typeface="楷体_GB2312" pitchFamily="49" charset="-122"/>
              </a:rPr>
              <a:t>嵌入式技术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latin typeface="楷体_GB2312" pitchFamily="49" charset="-122"/>
              </a:rPr>
              <a:t>C</a:t>
            </a:r>
            <a:r>
              <a:rPr lang="zh-CN" altLang="en-US" b="1">
                <a:latin typeface="楷体_GB2312" pitchFamily="49" charset="-122"/>
              </a:rPr>
              <a:t>语言程序设计</a:t>
            </a:r>
          </a:p>
          <a:p>
            <a:pPr lvl="1"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</a:rPr>
              <a:t>简单的通信技术</a:t>
            </a:r>
          </a:p>
          <a:p>
            <a:pPr lvl="1"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</a:rPr>
              <a:t>简单的人工智能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</a:rPr>
              <a:t> </a:t>
            </a:r>
            <a:r>
              <a:rPr lang="zh-CN" altLang="en-US" sz="1800" b="1">
                <a:solidFill>
                  <a:srgbClr val="FF0000"/>
                </a:solidFill>
                <a:latin typeface="楷体_GB2312" pitchFamily="49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</a:rPr>
              <a:t>（优化）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4213225" y="1476375"/>
            <a:ext cx="46069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课程特点：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实验为主，软硬结合</a:t>
            </a:r>
            <a:endParaRPr lang="en-US" altLang="zh-CN" sz="2800" b="1"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课程形式：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自由组队，自主管理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赛课合一，以赛代考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讲座辅导，设计制作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提交报告，初赛决赛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020272" y="116633"/>
            <a:ext cx="1956165" cy="1152128"/>
            <a:chOff x="6600173" y="5249822"/>
            <a:chExt cx="2545144" cy="1608178"/>
          </a:xfrm>
        </p:grpSpPr>
        <p:pic>
          <p:nvPicPr>
            <p:cNvPr id="6" name="Picture 2" descr="C:\Users\genyez\Desktop\kexi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173" y="6052055"/>
              <a:ext cx="2520280" cy="805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C:\Users\genyez\Desktop\EESAST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0367" y="5249822"/>
              <a:ext cx="2534950" cy="806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教学目的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b="1"/>
              <a:t>本课程培养和锻炼四方面能力：</a:t>
            </a:r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zh-CN" altLang="en-US" b="1"/>
              <a:t>基础知识的运用能力</a:t>
            </a:r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zh-CN" altLang="en-US" b="1"/>
              <a:t>设计与实现能力</a:t>
            </a:r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zh-CN" altLang="en-US" b="1"/>
              <a:t>探索与自主创新能力</a:t>
            </a:r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zh-CN" altLang="en-US" b="1"/>
              <a:t>团队合作与协调能力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4643438" y="2520950"/>
            <a:ext cx="12954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0">
                <a:solidFill>
                  <a:srgbClr val="FF6C00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}</a:t>
            </a:r>
            <a:endParaRPr lang="en-US" altLang="zh-CN" sz="4000" b="1">
              <a:solidFill>
                <a:srgbClr val="FF6C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ea typeface="黑体" pitchFamily="2" charset="-122"/>
              <a:sym typeface="Symbol" pitchFamily="18" charset="2"/>
            </a:endParaRP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5651500" y="3860800"/>
            <a:ext cx="2808288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latin typeface="Verdana" pitchFamily="34" charset="0"/>
                <a:ea typeface="方正粗倩简体" pitchFamily="65" charset="-122"/>
                <a:sym typeface="Symbol" pitchFamily="18" charset="2"/>
              </a:rPr>
              <a:t>综合素质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020272" y="116633"/>
            <a:ext cx="1956165" cy="1152128"/>
            <a:chOff x="6600173" y="5249822"/>
            <a:chExt cx="2545144" cy="1608178"/>
          </a:xfrm>
        </p:grpSpPr>
        <p:pic>
          <p:nvPicPr>
            <p:cNvPr id="7" name="Picture 2" descr="C:\Users\genyez\Desktop\kexi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173" y="6052055"/>
              <a:ext cx="2520280" cy="805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 descr="C:\Users\genyez\Desktop\EESAST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0367" y="5249822"/>
              <a:ext cx="2534950" cy="806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大赛历程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19113" y="1214422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latin typeface="Times New Roman" pitchFamily="18" charset="0"/>
              </a:rPr>
              <a:t>1999</a:t>
            </a:r>
            <a:r>
              <a:rPr lang="zh-CN" altLang="en-US" sz="2400" b="1" dirty="0">
                <a:latin typeface="Times New Roman" pitchFamily="18" charset="0"/>
              </a:rPr>
              <a:t>年，创办清华大学电子设计大赛（首届）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latin typeface="Times New Roman" pitchFamily="18" charset="0"/>
              </a:rPr>
              <a:t>2001</a:t>
            </a:r>
            <a:r>
              <a:rPr lang="zh-CN" altLang="en-US" sz="2400" b="1" dirty="0">
                <a:latin typeface="Times New Roman" pitchFamily="18" charset="0"/>
              </a:rPr>
              <a:t>年，开始设计支撑平台（第三届）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latin typeface="Times New Roman" pitchFamily="18" charset="0"/>
              </a:rPr>
              <a:t>2003</a:t>
            </a:r>
            <a:r>
              <a:rPr lang="zh-CN" altLang="en-US" sz="2400" b="1" dirty="0">
                <a:latin typeface="Times New Roman" pitchFamily="18" charset="0"/>
              </a:rPr>
              <a:t>年，飞火流星，</a:t>
            </a:r>
            <a:r>
              <a:rPr lang="en-US" altLang="zh-CN" sz="2400" b="1" dirty="0">
                <a:latin typeface="Times New Roman" pitchFamily="18" charset="0"/>
              </a:rPr>
              <a:t>“</a:t>
            </a:r>
            <a:r>
              <a:rPr lang="zh-CN" altLang="en-US" sz="2400" b="1" dirty="0">
                <a:latin typeface="Times New Roman" pitchFamily="18" charset="0"/>
              </a:rPr>
              <a:t>赛课合一”（第五届）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latin typeface="Times New Roman" pitchFamily="18" charset="0"/>
              </a:rPr>
              <a:t>2005</a:t>
            </a:r>
            <a:r>
              <a:rPr lang="zh-CN" altLang="en-US" sz="2400" b="1" dirty="0">
                <a:latin typeface="Times New Roman" pitchFamily="18" charset="0"/>
              </a:rPr>
              <a:t>年，夺宝奇兵，首次对抗（第七届）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latin typeface="Times New Roman" pitchFamily="18" charset="0"/>
              </a:rPr>
              <a:t>2006</a:t>
            </a:r>
            <a:r>
              <a:rPr lang="zh-CN" altLang="en-US" sz="2400" b="1" dirty="0">
                <a:latin typeface="Times New Roman" pitchFamily="18" charset="0"/>
              </a:rPr>
              <a:t>年，七面埋伏（第八届）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latin typeface="Times New Roman" pitchFamily="18" charset="0"/>
              </a:rPr>
              <a:t>2007</a:t>
            </a:r>
            <a:r>
              <a:rPr lang="zh-CN" altLang="en-US" sz="2400" b="1" dirty="0">
                <a:latin typeface="Times New Roman" pitchFamily="18" charset="0"/>
              </a:rPr>
              <a:t>年，星空堡垒，</a:t>
            </a:r>
            <a:r>
              <a:rPr lang="en-US" altLang="zh-CN" sz="2400" b="1" dirty="0">
                <a:latin typeface="Times New Roman" pitchFamily="18" charset="0"/>
              </a:rPr>
              <a:t>FPGA</a:t>
            </a:r>
            <a:r>
              <a:rPr lang="zh-CN" altLang="en-US" sz="2400" b="1" dirty="0">
                <a:latin typeface="Times New Roman" pitchFamily="18" charset="0"/>
              </a:rPr>
              <a:t>（第九届）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latin typeface="Times New Roman" pitchFamily="18" charset="0"/>
              </a:rPr>
              <a:t>2008</a:t>
            </a:r>
            <a:r>
              <a:rPr lang="zh-CN" altLang="en-US" sz="2400" b="1" dirty="0">
                <a:latin typeface="Times New Roman" pitchFamily="18" charset="0"/>
              </a:rPr>
              <a:t>年，凌波微步，</a:t>
            </a:r>
            <a:r>
              <a:rPr lang="en-US" altLang="zh-CN" sz="2400" b="1" dirty="0">
                <a:latin typeface="Times New Roman" pitchFamily="18" charset="0"/>
              </a:rPr>
              <a:t>FPGA</a:t>
            </a:r>
            <a:r>
              <a:rPr lang="zh-CN" altLang="en-US" sz="2400" b="1" dirty="0">
                <a:latin typeface="Times New Roman" pitchFamily="18" charset="0"/>
              </a:rPr>
              <a:t>、</a:t>
            </a:r>
            <a:r>
              <a:rPr lang="en-US" altLang="zh-CN" sz="2400" b="1" dirty="0">
                <a:latin typeface="Times New Roman" pitchFamily="18" charset="0"/>
              </a:rPr>
              <a:t>DSP</a:t>
            </a:r>
            <a:r>
              <a:rPr lang="zh-CN" altLang="en-US" sz="2400" b="1" dirty="0">
                <a:latin typeface="Times New Roman" pitchFamily="18" charset="0"/>
              </a:rPr>
              <a:t>（第十届）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latin typeface="Times New Roman" pitchFamily="18" charset="0"/>
              </a:rPr>
              <a:t>2009</a:t>
            </a:r>
            <a:r>
              <a:rPr lang="zh-CN" altLang="en-US" sz="2400" b="1" dirty="0">
                <a:latin typeface="Times New Roman" pitchFamily="18" charset="0"/>
              </a:rPr>
              <a:t>年，步步为赢，</a:t>
            </a:r>
            <a:r>
              <a:rPr lang="en-US" altLang="zh-CN" sz="2400" b="1" dirty="0">
                <a:latin typeface="Times New Roman" pitchFamily="18" charset="0"/>
              </a:rPr>
              <a:t>FPGA</a:t>
            </a:r>
            <a:r>
              <a:rPr lang="zh-CN" altLang="en-US" sz="2400" b="1" dirty="0">
                <a:latin typeface="Times New Roman" pitchFamily="18" charset="0"/>
              </a:rPr>
              <a:t>、</a:t>
            </a:r>
            <a:r>
              <a:rPr lang="en-US" altLang="zh-CN" sz="2400" b="1" dirty="0">
                <a:latin typeface="Times New Roman" pitchFamily="18" charset="0"/>
              </a:rPr>
              <a:t>DSP</a:t>
            </a:r>
            <a:r>
              <a:rPr lang="zh-CN" altLang="en-US" sz="2400" b="1" dirty="0">
                <a:latin typeface="Times New Roman" pitchFamily="18" charset="0"/>
              </a:rPr>
              <a:t>（第十一届</a:t>
            </a:r>
            <a:r>
              <a:rPr lang="zh-CN" altLang="en-US" sz="2400" b="1" dirty="0" smtClean="0">
                <a:latin typeface="Times New Roman" pitchFamily="18" charset="0"/>
              </a:rPr>
              <a:t>）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2010</a:t>
            </a:r>
            <a:r>
              <a:rPr lang="zh-CN" altLang="en-US" sz="2400" b="1" dirty="0" smtClean="0">
                <a:latin typeface="Times New Roman" pitchFamily="18" charset="0"/>
              </a:rPr>
              <a:t>年，热力追踪，</a:t>
            </a:r>
            <a:r>
              <a:rPr lang="en-US" altLang="zh-CN" sz="2400" b="1" dirty="0" smtClean="0">
                <a:latin typeface="Times New Roman" pitchFamily="18" charset="0"/>
              </a:rPr>
              <a:t>FPGA</a:t>
            </a:r>
            <a:r>
              <a:rPr lang="zh-CN" altLang="en-US" sz="2400" b="1" dirty="0" smtClean="0">
                <a:latin typeface="Times New Roman" pitchFamily="18" charset="0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</a:rPr>
              <a:t>DSP</a:t>
            </a:r>
            <a:r>
              <a:rPr lang="zh-CN" altLang="en-US" sz="2400" b="1" dirty="0" smtClean="0">
                <a:latin typeface="Times New Roman" pitchFamily="18" charset="0"/>
              </a:rPr>
              <a:t>（第十二届）</a:t>
            </a:r>
            <a:endParaRPr lang="zh-CN" altLang="en-US" sz="2400" b="1" dirty="0"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2011</a:t>
            </a:r>
            <a:r>
              <a:rPr lang="zh-CN" altLang="en-US" sz="2400" b="1" dirty="0" smtClean="0">
                <a:latin typeface="Times New Roman" pitchFamily="18" charset="0"/>
              </a:rPr>
              <a:t>年，热力追踪，</a:t>
            </a:r>
            <a:r>
              <a:rPr lang="en-US" altLang="zh-CN" sz="2400" b="1" dirty="0" smtClean="0">
                <a:latin typeface="Times New Roman" pitchFamily="18" charset="0"/>
              </a:rPr>
              <a:t>FPGA</a:t>
            </a:r>
            <a:r>
              <a:rPr lang="zh-CN" altLang="en-US" sz="2400" b="1" dirty="0" smtClean="0">
                <a:latin typeface="Times New Roman" pitchFamily="18" charset="0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</a:rPr>
              <a:t>DSP</a:t>
            </a:r>
            <a:r>
              <a:rPr lang="zh-CN" altLang="en-US" sz="2400" b="1" dirty="0" smtClean="0">
                <a:latin typeface="Times New Roman" pitchFamily="18" charset="0"/>
              </a:rPr>
              <a:t>（第十三届）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2012</a:t>
            </a:r>
            <a:r>
              <a:rPr lang="zh-CN" altLang="en-US" sz="2400" b="1" dirty="0" smtClean="0">
                <a:latin typeface="Times New Roman" pitchFamily="18" charset="0"/>
              </a:rPr>
              <a:t>年，？？？（第十四届）</a:t>
            </a:r>
            <a:endParaRPr lang="en-US" altLang="zh-CN" sz="2400" b="1" dirty="0" smtClean="0">
              <a:latin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020272" y="116633"/>
            <a:ext cx="1956165" cy="1152128"/>
            <a:chOff x="6600173" y="5249822"/>
            <a:chExt cx="2545144" cy="1608178"/>
          </a:xfrm>
        </p:grpSpPr>
        <p:pic>
          <p:nvPicPr>
            <p:cNvPr id="5" name="Picture 2" descr="C:\Users\genyez\Desktop\kexi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173" y="6052055"/>
              <a:ext cx="2520280" cy="805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Users\genyez\Desktop\EESAST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0367" y="5249822"/>
              <a:ext cx="2534950" cy="806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教学安排</a:t>
            </a:r>
            <a:endParaRPr lang="zh-CN" altLang="en-US" b="0" dirty="0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539750" y="1700213"/>
            <a:ext cx="8604250" cy="4465637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zh-CN" altLang="en-US" b="1" dirty="0">
                <a:latin typeface="楷体_GB2312" pitchFamily="49" charset="-122"/>
              </a:rPr>
              <a:t>组织、教学辅助、技术平台开发</a:t>
            </a:r>
            <a:endParaRPr lang="en-US" altLang="zh-CN" b="1" dirty="0">
              <a:latin typeface="楷体_GB2312" pitchFamily="49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b="1" dirty="0" smtClean="0">
                <a:latin typeface="楷体_GB2312" pitchFamily="49" charset="-122"/>
              </a:rPr>
              <a:t>自动化系、电子系学生</a:t>
            </a:r>
            <a:r>
              <a:rPr lang="zh-CN" altLang="en-US" b="1" dirty="0">
                <a:latin typeface="楷体_GB2312" pitchFamily="49" charset="-122"/>
              </a:rPr>
              <a:t>科协</a:t>
            </a:r>
          </a:p>
          <a:p>
            <a:pPr>
              <a:spcBef>
                <a:spcPct val="40000"/>
              </a:spcBef>
            </a:pPr>
            <a:r>
              <a:rPr lang="zh-CN" altLang="en-US" b="1" dirty="0">
                <a:latin typeface="楷体_GB2312" pitchFamily="49" charset="-122"/>
              </a:rPr>
              <a:t>教师队伍</a:t>
            </a:r>
          </a:p>
          <a:p>
            <a:pPr lvl="1">
              <a:spcBef>
                <a:spcPct val="40000"/>
              </a:spcBef>
            </a:pPr>
            <a:r>
              <a:rPr lang="zh-CN" altLang="en-US" b="1" dirty="0">
                <a:latin typeface="楷体_GB2312" pitchFamily="49" charset="-122"/>
              </a:rPr>
              <a:t>电子：任勇、高文焕、罗嵘、刘永攀</a:t>
            </a:r>
          </a:p>
          <a:p>
            <a:pPr lvl="1">
              <a:spcBef>
                <a:spcPct val="40000"/>
              </a:spcBef>
            </a:pPr>
            <a:r>
              <a:rPr lang="zh-CN" altLang="en-US" b="1" dirty="0" smtClean="0">
                <a:latin typeface="楷体_GB2312" pitchFamily="49" charset="-122"/>
              </a:rPr>
              <a:t>自动化：任艳频、曹丽、阎捷、卓晴、胡坚明</a:t>
            </a:r>
            <a:endParaRPr lang="en-US" altLang="zh-CN" b="1" dirty="0" smtClean="0">
              <a:latin typeface="楷体_GB2312" pitchFamily="49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b="1" dirty="0" smtClean="0">
                <a:latin typeface="楷体_GB2312" pitchFamily="49" charset="-122"/>
              </a:rPr>
              <a:t>基地：韦思健、杨兴华</a:t>
            </a:r>
          </a:p>
          <a:p>
            <a:pPr lvl="1">
              <a:spcBef>
                <a:spcPct val="40000"/>
              </a:spcBef>
            </a:pPr>
            <a:r>
              <a:rPr lang="zh-CN" altLang="en-US" b="1" dirty="0" smtClean="0">
                <a:latin typeface="楷体_GB2312" pitchFamily="49" charset="-122"/>
              </a:rPr>
              <a:t>计算机</a:t>
            </a:r>
            <a:r>
              <a:rPr lang="zh-CN" altLang="en-US" b="1" dirty="0">
                <a:latin typeface="楷体_GB2312" pitchFamily="49" charset="-122"/>
              </a:rPr>
              <a:t>：赵有健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20272" y="116633"/>
            <a:ext cx="1956165" cy="1152128"/>
            <a:chOff x="6600173" y="5249822"/>
            <a:chExt cx="2545144" cy="1608178"/>
          </a:xfrm>
        </p:grpSpPr>
        <p:pic>
          <p:nvPicPr>
            <p:cNvPr id="5" name="Picture 2" descr="C:\Users\genyez\Desktop\kexi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173" y="6052055"/>
              <a:ext cx="2520280" cy="805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Users\genyez\Desktop\EESAST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0367" y="5249822"/>
              <a:ext cx="2534950" cy="806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课程安排（</a:t>
            </a:r>
            <a:r>
              <a:rPr lang="zh-CN" altLang="en-US" dirty="0" smtClean="0">
                <a:ea typeface="黑体" pitchFamily="2" charset="-122"/>
              </a:rPr>
              <a:t>续</a:t>
            </a:r>
            <a:r>
              <a:rPr lang="zh-CN" altLang="en-US" b="0" dirty="0" smtClean="0"/>
              <a:t>）</a:t>
            </a:r>
            <a:endParaRPr lang="en-US" altLang="zh-CN" b="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557338"/>
            <a:ext cx="8153400" cy="4843462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楷体_GB2312" pitchFamily="49" charset="-122"/>
              </a:rPr>
              <a:t>第一阶段：讲座（第一、第二周，六次）</a:t>
            </a:r>
          </a:p>
          <a:p>
            <a:pPr>
              <a:spcBef>
                <a:spcPct val="50000"/>
              </a:spcBef>
            </a:pPr>
            <a:r>
              <a:rPr lang="zh-CN" altLang="en-US" b="1" dirty="0" smtClean="0">
                <a:latin typeface="楷体_GB2312" pitchFamily="49" charset="-122"/>
              </a:rPr>
              <a:t>第二阶段：实践（设计、制作），初审</a:t>
            </a:r>
            <a:endParaRPr lang="en-US" altLang="zh-CN" b="1" dirty="0" smtClean="0">
              <a:latin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 smtClean="0">
                <a:latin typeface="楷体_GB2312" pitchFamily="49" charset="-122"/>
              </a:rPr>
              <a:t>第三阶段</a:t>
            </a:r>
            <a:r>
              <a:rPr lang="zh-CN" altLang="en-US" b="1" dirty="0">
                <a:latin typeface="楷体_GB2312" pitchFamily="49" charset="-122"/>
              </a:rPr>
              <a:t>：实践（设计、制作），预赛</a:t>
            </a:r>
          </a:p>
          <a:p>
            <a:pPr>
              <a:spcBef>
                <a:spcPct val="50000"/>
              </a:spcBef>
            </a:pPr>
            <a:r>
              <a:rPr lang="zh-CN" altLang="en-US" b="1" dirty="0" smtClean="0">
                <a:latin typeface="楷体_GB2312" pitchFamily="49" charset="-122"/>
              </a:rPr>
              <a:t>第四阶段</a:t>
            </a:r>
            <a:r>
              <a:rPr lang="zh-CN" altLang="en-US" b="1" dirty="0">
                <a:latin typeface="楷体_GB2312" pitchFamily="49" charset="-122"/>
              </a:rPr>
              <a:t>：实践（调试、改进），决赛</a:t>
            </a:r>
            <a:endParaRPr lang="zh-CN" altLang="zh-CN" b="1" dirty="0">
              <a:latin typeface="楷体_GB2312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020272" y="116633"/>
            <a:ext cx="1956165" cy="1152128"/>
            <a:chOff x="6600173" y="5249822"/>
            <a:chExt cx="2545144" cy="1608178"/>
          </a:xfrm>
        </p:grpSpPr>
        <p:pic>
          <p:nvPicPr>
            <p:cNvPr id="5" name="Picture 2" descr="C:\Users\genyez\Desktop\kexi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173" y="6052055"/>
              <a:ext cx="2520280" cy="805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Users\genyez\Desktop\EESAST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0367" y="5249822"/>
              <a:ext cx="2534950" cy="806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课程安排（</a:t>
            </a:r>
            <a:r>
              <a:rPr lang="zh-CN" altLang="en-US" dirty="0">
                <a:ea typeface="黑体" pitchFamily="2" charset="-122"/>
              </a:rPr>
              <a:t>续</a:t>
            </a:r>
            <a:r>
              <a:rPr lang="zh-CN" altLang="en-US" b="0" dirty="0"/>
              <a:t>）</a:t>
            </a:r>
            <a:endParaRPr lang="en-US" altLang="zh-CN" b="0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388" y="1557338"/>
            <a:ext cx="8750330" cy="4843462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zh-CN" altLang="en-US" b="1" dirty="0">
                <a:latin typeface="楷体_GB2312" pitchFamily="49" charset="-122"/>
              </a:rPr>
              <a:t>第一讲：电设介绍、赛题介绍</a:t>
            </a:r>
          </a:p>
          <a:p>
            <a:pPr>
              <a:spcBef>
                <a:spcPct val="15000"/>
              </a:spcBef>
            </a:pPr>
            <a:r>
              <a:rPr lang="zh-CN" altLang="en-US" b="1" dirty="0" smtClean="0"/>
              <a:t>第二讲：</a:t>
            </a:r>
            <a:r>
              <a:rPr lang="en-US" altLang="zh-CN" b="1" dirty="0" smtClean="0"/>
              <a:t> PCB</a:t>
            </a:r>
            <a:r>
              <a:rPr lang="zh-CN" altLang="en-US" b="1" dirty="0" smtClean="0"/>
              <a:t>设计制作</a:t>
            </a:r>
            <a:endParaRPr lang="zh-CN" altLang="en-US" b="1" dirty="0"/>
          </a:p>
          <a:p>
            <a:pPr>
              <a:spcBef>
                <a:spcPct val="15000"/>
              </a:spcBef>
            </a:pPr>
            <a:r>
              <a:rPr lang="zh-CN" altLang="en-US" b="1" dirty="0" smtClean="0"/>
              <a:t>第三讲：电子制作、控制驱动、</a:t>
            </a:r>
            <a:r>
              <a:rPr lang="en-US" altLang="zh-CN" b="1" dirty="0" smtClean="0"/>
              <a:t>MCU</a:t>
            </a:r>
            <a:r>
              <a:rPr lang="zh-CN" altLang="en-US" b="1" dirty="0" smtClean="0"/>
              <a:t>系统设计、接口设计等综合设计</a:t>
            </a:r>
            <a:endParaRPr lang="en-US" altLang="zh-CN" b="1" dirty="0" smtClean="0"/>
          </a:p>
          <a:p>
            <a:pPr>
              <a:spcBef>
                <a:spcPct val="15000"/>
              </a:spcBef>
            </a:pPr>
            <a:r>
              <a:rPr lang="zh-CN" altLang="en-US" b="1" dirty="0" smtClean="0">
                <a:latin typeface="楷体_GB2312" pitchFamily="49" charset="-122"/>
              </a:rPr>
              <a:t>第四讲：</a:t>
            </a:r>
            <a:r>
              <a:rPr lang="zh-CN" altLang="en-US" b="1" dirty="0" smtClean="0"/>
              <a:t>单片机选型与快速入门</a:t>
            </a:r>
            <a:endParaRPr lang="en-US" altLang="zh-CN" b="1" dirty="0" smtClean="0"/>
          </a:p>
          <a:p>
            <a:pPr>
              <a:spcBef>
                <a:spcPct val="15000"/>
              </a:spcBef>
            </a:pPr>
            <a:r>
              <a:rPr lang="zh-CN" altLang="en-US" b="1" dirty="0" smtClean="0"/>
              <a:t>第五讲：电子设计工艺与常见故障</a:t>
            </a:r>
            <a:endParaRPr lang="zh-CN" altLang="en-US" b="1" dirty="0"/>
          </a:p>
          <a:p>
            <a:pPr>
              <a:spcBef>
                <a:spcPct val="15000"/>
              </a:spcBef>
            </a:pPr>
            <a:r>
              <a:rPr lang="zh-CN" altLang="en-US" b="1" dirty="0" smtClean="0"/>
              <a:t>第六讲：光伏电池原理及电路设计中的低功耗问题</a:t>
            </a:r>
            <a:endParaRPr lang="en-US" altLang="zh-CN" b="1" dirty="0" smtClean="0"/>
          </a:p>
          <a:p>
            <a:pPr>
              <a:spcBef>
                <a:spcPct val="15000"/>
              </a:spcBef>
            </a:pPr>
            <a:r>
              <a:rPr lang="zh-CN" altLang="en-US" b="1" dirty="0" smtClean="0"/>
              <a:t>第七</a:t>
            </a:r>
            <a:r>
              <a:rPr lang="zh-CN" altLang="en-US" b="1" dirty="0"/>
              <a:t>讲</a:t>
            </a:r>
            <a:r>
              <a:rPr lang="zh-CN" altLang="en-US" b="1" dirty="0" smtClean="0"/>
              <a:t>：超声波、光电等传感器原理与应用</a:t>
            </a:r>
            <a:endParaRPr lang="en-US" altLang="zh-CN" b="1" dirty="0" smtClean="0"/>
          </a:p>
          <a:p>
            <a:pPr>
              <a:spcBef>
                <a:spcPct val="15000"/>
              </a:spcBef>
            </a:pPr>
            <a:endParaRPr lang="zh-CN" altLang="zh-CN" b="1" dirty="0">
              <a:solidFill>
                <a:srgbClr val="B2B2B2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020272" y="116633"/>
            <a:ext cx="1956165" cy="1152128"/>
            <a:chOff x="6600173" y="5249822"/>
            <a:chExt cx="2545144" cy="1608178"/>
          </a:xfrm>
        </p:grpSpPr>
        <p:pic>
          <p:nvPicPr>
            <p:cNvPr id="5" name="Picture 2" descr="C:\Users\genyez\Desktop\kexi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173" y="6052055"/>
              <a:ext cx="2520280" cy="805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Users\genyez\Desktop\EESAST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0367" y="5249822"/>
              <a:ext cx="2534950" cy="806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考核</a:t>
            </a:r>
            <a:endParaRPr lang="zh-CN" altLang="en-US" b="0" dirty="0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539750" y="1700213"/>
            <a:ext cx="8604250" cy="4465637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zh-CN" altLang="en-US" b="1" dirty="0" smtClean="0">
                <a:latin typeface="楷体_GB2312" pitchFamily="49" charset="-122"/>
              </a:rPr>
              <a:t>选课的同学必须参加电子设计大赛</a:t>
            </a:r>
            <a:endParaRPr lang="en-US" altLang="zh-CN" b="1" dirty="0" smtClean="0">
              <a:latin typeface="楷体_GB2312" pitchFamily="49" charset="-122"/>
            </a:endParaRPr>
          </a:p>
          <a:p>
            <a:pPr>
              <a:spcBef>
                <a:spcPct val="40000"/>
              </a:spcBef>
            </a:pPr>
            <a:r>
              <a:rPr lang="zh-CN" altLang="en-US" b="1" dirty="0" smtClean="0">
                <a:latin typeface="楷体_GB2312" pitchFamily="49" charset="-122"/>
              </a:rPr>
              <a:t>通过初赛最低要求</a:t>
            </a:r>
            <a:endParaRPr lang="en-US" altLang="zh-CN" b="1" dirty="0" smtClean="0">
              <a:latin typeface="楷体_GB2312" pitchFamily="49" charset="-122"/>
            </a:endParaRPr>
          </a:p>
          <a:p>
            <a:pPr>
              <a:spcBef>
                <a:spcPct val="40000"/>
              </a:spcBef>
            </a:pPr>
            <a:r>
              <a:rPr lang="zh-CN" altLang="en-US" b="1" dirty="0" smtClean="0">
                <a:latin typeface="楷体_GB2312" pitchFamily="49" charset="-122"/>
              </a:rPr>
              <a:t>在网络学堂提交报告</a:t>
            </a:r>
            <a:endParaRPr lang="en-US" altLang="zh-CN" b="1" dirty="0">
              <a:latin typeface="楷体_GB2312" pitchFamily="49" charset="-122"/>
            </a:endParaRPr>
          </a:p>
          <a:p>
            <a:pPr>
              <a:spcBef>
                <a:spcPct val="40000"/>
              </a:spcBef>
            </a:pPr>
            <a:r>
              <a:rPr lang="zh-CN" altLang="en-US" b="1" dirty="0" smtClean="0">
                <a:latin typeface="楷体_GB2312" pitchFamily="49" charset="-122"/>
              </a:rPr>
              <a:t>给“优秀”、“通过”、“不及格”</a:t>
            </a:r>
            <a:endParaRPr lang="en-US" altLang="zh-CN" b="1" dirty="0" smtClean="0">
              <a:latin typeface="楷体_GB2312" pitchFamily="49" charset="-122"/>
            </a:endParaRPr>
          </a:p>
          <a:p>
            <a:pPr>
              <a:spcBef>
                <a:spcPct val="40000"/>
              </a:spcBef>
            </a:pPr>
            <a:r>
              <a:rPr lang="en-US" altLang="zh-CN" b="1" dirty="0" smtClean="0">
                <a:latin typeface="楷体_GB2312" pitchFamily="49" charset="-122"/>
              </a:rPr>
              <a:t>4</a:t>
            </a:r>
            <a:r>
              <a:rPr lang="zh-CN" altLang="en-US" b="1" dirty="0" smtClean="0">
                <a:latin typeface="楷体_GB2312" pitchFamily="49" charset="-122"/>
              </a:rPr>
              <a:t>强（或</a:t>
            </a:r>
            <a:r>
              <a:rPr lang="en-US" altLang="zh-CN" b="1" dirty="0" smtClean="0">
                <a:latin typeface="楷体_GB2312" pitchFamily="49" charset="-122"/>
              </a:rPr>
              <a:t>8</a:t>
            </a:r>
            <a:r>
              <a:rPr lang="zh-CN" altLang="en-US" b="1" dirty="0" smtClean="0">
                <a:latin typeface="楷体_GB2312" pitchFamily="49" charset="-122"/>
              </a:rPr>
              <a:t>强）同学、单项奖（最佳女生奖、最佳新生奖除外）可获得“优秀”</a:t>
            </a:r>
            <a:endParaRPr lang="zh-CN" altLang="en-US" b="1" dirty="0">
              <a:latin typeface="楷体_GB2312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020272" y="116633"/>
            <a:ext cx="1956165" cy="1152128"/>
            <a:chOff x="6600173" y="5249822"/>
            <a:chExt cx="2545144" cy="1608178"/>
          </a:xfrm>
        </p:grpSpPr>
        <p:pic>
          <p:nvPicPr>
            <p:cNvPr id="5" name="Picture 2" descr="C:\Users\genyez\Desktop\kexi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173" y="6052055"/>
              <a:ext cx="2520280" cy="805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Users\genyez\Desktop\EESAST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0367" y="5249822"/>
              <a:ext cx="2534950" cy="806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2028</TotalTime>
  <Words>534</Words>
  <Application>Microsoft Office PowerPoint</Application>
  <PresentationFormat>全屏显示(4:3)</PresentationFormat>
  <Paragraphs>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华文新魏</vt:lpstr>
      <vt:lpstr>楷体_GB2312</vt:lpstr>
      <vt:lpstr>Century Schoolbook</vt:lpstr>
      <vt:lpstr>方正粗倩简体</vt:lpstr>
      <vt:lpstr>Garamond</vt:lpstr>
      <vt:lpstr>幼圆</vt:lpstr>
      <vt:lpstr>Times New Roman</vt:lpstr>
      <vt:lpstr>华文楷体</vt:lpstr>
      <vt:lpstr>Verdana</vt:lpstr>
      <vt:lpstr>Symbol</vt:lpstr>
      <vt:lpstr>Wingdings 2</vt:lpstr>
      <vt:lpstr>黑体</vt:lpstr>
      <vt:lpstr>凸显</vt:lpstr>
      <vt:lpstr>电子系统设计综合实践  </vt:lpstr>
      <vt:lpstr>课程基本情况</vt:lpstr>
      <vt:lpstr>课程基本情况（续）</vt:lpstr>
      <vt:lpstr>教学目的</vt:lpstr>
      <vt:lpstr>大赛历程</vt:lpstr>
      <vt:lpstr>教学安排</vt:lpstr>
      <vt:lpstr>课程安排（续）</vt:lpstr>
      <vt:lpstr>课程安排（续）</vt:lpstr>
      <vt:lpstr>考核</vt:lpstr>
      <vt:lpstr>预祝大家取得优异成绩！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YUYANG</dc:creator>
  <cp:lastModifiedBy>Microsoft</cp:lastModifiedBy>
  <cp:revision>111</cp:revision>
  <dcterms:created xsi:type="dcterms:W3CDTF">1601-01-01T00:00:00Z</dcterms:created>
  <dcterms:modified xsi:type="dcterms:W3CDTF">2012-09-16T06:09:17Z</dcterms:modified>
</cp:coreProperties>
</file>