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8"/>
  </p:notesMasterIdLst>
  <p:handoutMasterIdLst>
    <p:handoutMasterId r:id="rId29"/>
  </p:handout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FDFA8D"/>
    <a:srgbClr val="F8D22F"/>
    <a:srgbClr val="344529"/>
    <a:srgbClr val="2B3922"/>
    <a:srgbClr val="2E3722"/>
    <a:srgbClr val="FCF7F1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28/10/2020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28/10/2020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28/10/2020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7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9D1B91-EF9C-42FB-BBE2-597FDE1B14D7}" type="datetime1">
              <a:rPr lang="fr-FR" smtClean="0"/>
              <a:t>28/10/2020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733226-97BF-4FE9-8F44-80542C0EB53C}" type="datetime1">
              <a:rPr lang="fr-FR" smtClean="0"/>
              <a:t>28/10/2020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8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6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0D9D58-8984-498B-A4DA-61EAC8A72DD8}" type="datetime1">
              <a:rPr lang="fr-FR" smtClean="0"/>
              <a:t>28/10/2020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352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E52E25-1182-4E86-836C-7D703787597C}" type="datetime1">
              <a:rPr lang="fr-FR" smtClean="0"/>
              <a:t>28/10/2020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8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0D9D58-8984-498B-A4DA-61EAC8A72DD8}" type="datetime1">
              <a:rPr lang="fr-FR" smtClean="0"/>
              <a:t>28/10/2020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48299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B0F5FB-B743-44F1-84BA-99C248DB6023}" type="datetime1">
              <a:rPr lang="fr-FR" smtClean="0"/>
              <a:t>28/10/2020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C80E5F3D-7A62-48B1-A43E-C6091B37429D}" type="datetime1">
              <a:rPr lang="fr-FR" smtClean="0"/>
              <a:t>28/10/2020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43889-B2B0-479A-AB8B-819BC8A92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779" y="2067633"/>
            <a:ext cx="8637073" cy="2541431"/>
          </a:xfrm>
        </p:spPr>
        <p:txBody>
          <a:bodyPr/>
          <a:lstStyle/>
          <a:p>
            <a:r>
              <a:rPr lang="fr-FR" dirty="0" err="1"/>
              <a:t>Damaged</a:t>
            </a:r>
            <a:r>
              <a:rPr lang="fr-FR" dirty="0"/>
              <a:t> Ticket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74432-AD5B-40E1-9907-789311F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pic>
        <p:nvPicPr>
          <p:cNvPr id="6" name="Graphique 5" descr="Pellicule">
            <a:extLst>
              <a:ext uri="{FF2B5EF4-FFF2-40B4-BE49-F238E27FC236}">
                <a16:creationId xmlns:a16="http://schemas.microsoft.com/office/drawing/2014/main" id="{ADA49AB8-B741-4EEA-BFB8-2C02B6EEE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6373">
            <a:off x="5153504" y="515642"/>
            <a:ext cx="2751630" cy="275163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8A146FB-9CEC-4658-9510-E129A7C2CE45}"/>
              </a:ext>
            </a:extLst>
          </p:cNvPr>
          <p:cNvSpPr txBox="1"/>
          <p:nvPr/>
        </p:nvSpPr>
        <p:spPr>
          <a:xfrm>
            <a:off x="4207053" y="5513906"/>
            <a:ext cx="377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Yann Martin D’</a:t>
            </a:r>
            <a:r>
              <a:rPr lang="fr-FR" sz="2800" dirty="0" err="1"/>
              <a:t>Escrienne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885B44-52AC-4D3D-BFBF-660882EA2C81}"/>
              </a:ext>
            </a:extLst>
          </p:cNvPr>
          <p:cNvSpPr txBox="1"/>
          <p:nvPr/>
        </p:nvSpPr>
        <p:spPr>
          <a:xfrm>
            <a:off x="11523216" y="731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1/26</a:t>
            </a:r>
          </a:p>
        </p:txBody>
      </p:sp>
    </p:spTree>
    <p:extLst>
      <p:ext uri="{BB962C8B-B14F-4D97-AF65-F5344CB8AC3E}">
        <p14:creationId xmlns:p14="http://schemas.microsoft.com/office/powerpoint/2010/main" val="422250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09D5346-39B3-4929-8915-53E92B1F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2344462"/>
            <a:ext cx="1462629" cy="26421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F8329-51D7-4E60-B3F4-E1E7F01E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660" y="2122316"/>
            <a:ext cx="6540680" cy="37375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6B6372-A82C-431E-8A6E-327DDCF3C374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10/26</a:t>
            </a:r>
          </a:p>
        </p:txBody>
      </p:sp>
    </p:spTree>
    <p:extLst>
      <p:ext uri="{BB962C8B-B14F-4D97-AF65-F5344CB8AC3E}">
        <p14:creationId xmlns:p14="http://schemas.microsoft.com/office/powerpoint/2010/main" val="29860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72AD044B-2208-42A2-BC94-3CDC847D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4" y="2344462"/>
            <a:ext cx="1462629" cy="26421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C32BA89-D9D8-40AB-BF71-1A88CF97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660" y="2122315"/>
            <a:ext cx="6540680" cy="37375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F79E60-8372-49C3-95FE-D7B4020D9A14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11/26</a:t>
            </a:r>
          </a:p>
        </p:txBody>
      </p:sp>
    </p:spTree>
    <p:extLst>
      <p:ext uri="{BB962C8B-B14F-4D97-AF65-F5344CB8AC3E}">
        <p14:creationId xmlns:p14="http://schemas.microsoft.com/office/powerpoint/2010/main" val="389955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22D3EF4-6C21-4D5F-AFAD-94245360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4" y="2344461"/>
            <a:ext cx="1462628" cy="26421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7B266C-93BE-4CDF-9DBE-BADA9A21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660" y="2122314"/>
            <a:ext cx="6540680" cy="37375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173AF0-5F27-41A3-A756-6DD0E4BBC9CB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12/26</a:t>
            </a:r>
          </a:p>
        </p:txBody>
      </p:sp>
    </p:spTree>
    <p:extLst>
      <p:ext uri="{BB962C8B-B14F-4D97-AF65-F5344CB8AC3E}">
        <p14:creationId xmlns:p14="http://schemas.microsoft.com/office/powerpoint/2010/main" val="420611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C28529A-5FD8-4DD0-B0B2-CCB9C159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660" y="2122313"/>
            <a:ext cx="6540680" cy="37375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C489121-94C5-492B-9FA3-FEF4F04C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4" y="2344461"/>
            <a:ext cx="1462628" cy="26421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211418-9518-40D8-BE44-0E54A188E2A3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13/26</a:t>
            </a:r>
          </a:p>
        </p:txBody>
      </p:sp>
    </p:spTree>
    <p:extLst>
      <p:ext uri="{BB962C8B-B14F-4D97-AF65-F5344CB8AC3E}">
        <p14:creationId xmlns:p14="http://schemas.microsoft.com/office/powerpoint/2010/main" val="101581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C28529A-5FD8-4DD0-B0B2-CCB9C159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660" y="2122313"/>
            <a:ext cx="6540680" cy="37375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C489121-94C5-492B-9FA3-FEF4F04C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4" y="2344461"/>
            <a:ext cx="1462628" cy="26421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pic>
        <p:nvPicPr>
          <p:cNvPr id="10" name="Graphique 9" descr="Coche">
            <a:extLst>
              <a:ext uri="{FF2B5EF4-FFF2-40B4-BE49-F238E27FC236}">
                <a16:creationId xmlns:a16="http://schemas.microsoft.com/office/drawing/2014/main" id="{94CD2A1A-55B0-429D-A9D0-B1E58B405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244" y="2122313"/>
            <a:ext cx="3344643" cy="334464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8E49618-7F1B-45C6-9155-7199FAC218C0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14/26</a:t>
            </a:r>
          </a:p>
        </p:txBody>
      </p:sp>
    </p:spTree>
    <p:extLst>
      <p:ext uri="{BB962C8B-B14F-4D97-AF65-F5344CB8AC3E}">
        <p14:creationId xmlns:p14="http://schemas.microsoft.com/office/powerpoint/2010/main" val="130514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BBF8107-6175-42D9-ADD9-CE38772F0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21C6EA-BBE8-4E7E-B86E-CAE4245C4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BB386D-E5F0-4C19-A277-104CDA6F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406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dirty="0" err="1"/>
              <a:t>Comparaison</a:t>
            </a:r>
            <a:r>
              <a:rPr lang="en-US" sz="3100" dirty="0"/>
              <a:t> aux </a:t>
            </a:r>
            <a:r>
              <a:rPr lang="en-US" sz="3100" dirty="0" err="1"/>
              <a:t>attentes</a:t>
            </a:r>
            <a:r>
              <a:rPr lang="en-US" sz="3100" dirty="0"/>
              <a:t>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C5442D-91EA-4157-A0FD-2B96EBE4F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DF368-2610-418F-96F7-A60B6CF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943544-4D30-40A5-8B74-B8C76E458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1A46C47-E493-4059-8069-C9D95CAF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497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F9FAD3-0503-48DE-8949-736A65C5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39" y="1116345"/>
            <a:ext cx="2271564" cy="386617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1C69E1-1BF1-4985-8619-E4A076640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9720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EEBBB4BF-A415-4691-A1AA-BAF36B0D6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110" y="1893638"/>
            <a:ext cx="3518730" cy="2303126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F9D6A-10C4-42C6-B15B-034B9DC6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1405" y="5465114"/>
            <a:ext cx="3026557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02FE938-1586-4780-B61A-DD3B60BAB93C}" type="datetime1">
              <a:rPr lang="fr-FR" smtClean="0"/>
              <a:pPr algn="l">
                <a:spcAft>
                  <a:spcPts val="600"/>
                </a:spcAft>
              </a:pPr>
              <a:t>28/10/2020</a:t>
            </a:fld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ACF493D-8E13-4887-8052-16549EF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7E0B82-3A3E-4B42-9B4C-61A1F0AF8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47849BAD-1D0E-40D2-A61B-19754EADD99C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15/26</a:t>
            </a:r>
          </a:p>
        </p:txBody>
      </p:sp>
    </p:spTree>
    <p:extLst>
      <p:ext uri="{BB962C8B-B14F-4D97-AF65-F5344CB8AC3E}">
        <p14:creationId xmlns:p14="http://schemas.microsoft.com/office/powerpoint/2010/main" val="361820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BBF8107-6175-42D9-ADD9-CE38772F0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21C6EA-BBE8-4E7E-B86E-CAE4245C4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BB386D-E5F0-4C19-A277-104CDA6F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406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dirty="0" err="1"/>
              <a:t>Comparaison</a:t>
            </a:r>
            <a:r>
              <a:rPr lang="en-US" sz="3100" dirty="0"/>
              <a:t> aux </a:t>
            </a:r>
            <a:r>
              <a:rPr lang="en-US" sz="3100" dirty="0" err="1"/>
              <a:t>attentes</a:t>
            </a:r>
            <a:r>
              <a:rPr lang="en-US" sz="3100" dirty="0"/>
              <a:t>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C5442D-91EA-4157-A0FD-2B96EBE4F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33CDF368-2610-418F-96F7-A60B6CF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5D943544-4D30-40A5-8B74-B8C76E458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1A46C47-E493-4059-8069-C9D95CAF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497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F9FAD3-0503-48DE-8949-736A65C5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39" y="1116345"/>
            <a:ext cx="2271564" cy="386617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1C69E1-1BF1-4985-8619-E4A076640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9720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F9D6A-10C4-42C6-B15B-034B9DC6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1405" y="5465114"/>
            <a:ext cx="3026557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02FE938-1586-4780-B61A-DD3B60BAB93C}" type="datetime1">
              <a:rPr lang="fr-FR" smtClean="0"/>
              <a:pPr algn="l">
                <a:spcAft>
                  <a:spcPts val="600"/>
                </a:spcAft>
              </a:pPr>
              <a:t>28/10/2020</a:t>
            </a:fld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CF493D-8E13-4887-8052-16549EF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7E0B82-3A3E-4B42-9B4C-61A1F0AF8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42616AD8-7D9B-434F-9D29-466222E6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110" y="1893638"/>
            <a:ext cx="3518730" cy="2303126"/>
          </a:xfrm>
          <a:prstGeom prst="rect">
            <a:avLst/>
          </a:prstGeom>
        </p:spPr>
      </p:pic>
      <p:pic>
        <p:nvPicPr>
          <p:cNvPr id="22" name="Graphique 21" descr="Coche">
            <a:extLst>
              <a:ext uri="{FF2B5EF4-FFF2-40B4-BE49-F238E27FC236}">
                <a16:creationId xmlns:a16="http://schemas.microsoft.com/office/drawing/2014/main" id="{FE32E858-4BE1-443D-884A-E2B85B70A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6762" y="1117165"/>
            <a:ext cx="3344643" cy="334464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09C5508-058A-4200-BB95-A04B501FB5DA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16/26</a:t>
            </a:r>
          </a:p>
        </p:txBody>
      </p:sp>
    </p:spTree>
    <p:extLst>
      <p:ext uri="{BB962C8B-B14F-4D97-AF65-F5344CB8AC3E}">
        <p14:creationId xmlns:p14="http://schemas.microsoft.com/office/powerpoint/2010/main" val="252107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ague 10">
            <a:extLst>
              <a:ext uri="{FF2B5EF4-FFF2-40B4-BE49-F238E27FC236}">
                <a16:creationId xmlns:a16="http://schemas.microsoft.com/office/drawing/2014/main" id="{57A4752D-4FBB-422C-B37A-072502232B1A}"/>
              </a:ext>
            </a:extLst>
          </p:cNvPr>
          <p:cNvSpPr/>
          <p:nvPr/>
        </p:nvSpPr>
        <p:spPr>
          <a:xfrm rot="5400000">
            <a:off x="783492" y="3511501"/>
            <a:ext cx="2228298" cy="1069680"/>
          </a:xfrm>
          <a:prstGeom prst="wave">
            <a:avLst>
              <a:gd name="adj1" fmla="val 5704"/>
              <a:gd name="adj2" fmla="val 0"/>
            </a:avLst>
          </a:prstGeom>
          <a:solidFill>
            <a:srgbClr val="FDFA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B3DF5-8EC6-4E87-A4AC-14AD6140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84970"/>
            <a:ext cx="9603275" cy="1049235"/>
          </a:xfrm>
        </p:spPr>
        <p:txBody>
          <a:bodyPr/>
          <a:lstStyle/>
          <a:p>
            <a:pPr algn="ctr"/>
            <a:r>
              <a:rPr lang="fr-FR" sz="5400" dirty="0"/>
              <a:t>EXEMPLE #2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71A87-5731-447A-9B56-7F96F235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30171" cy="4061218"/>
          </a:xfrm>
        </p:spPr>
        <p:txBody>
          <a:bodyPr>
            <a:noAutofit/>
          </a:bodyPr>
          <a:lstStyle/>
          <a:p>
            <a:r>
              <a:rPr lang="fr-FR" sz="1800" dirty="0"/>
              <a:t>Exécution de l’algorithme avec </a:t>
            </a:r>
            <a:r>
              <a:rPr lang="fr-FR" sz="1800" b="1" dirty="0"/>
              <a:t>l’input suivant </a:t>
            </a:r>
            <a:r>
              <a:rPr lang="fr-FR" sz="1800" dirty="0"/>
              <a:t>: </a:t>
            </a:r>
          </a:p>
          <a:p>
            <a:pPr marL="0" indent="0">
              <a:buNone/>
            </a:pPr>
            <a:r>
              <a:rPr lang="fr-FR" sz="1800" dirty="0"/>
              <a:t>4 2 </a:t>
            </a:r>
          </a:p>
          <a:p>
            <a:pPr marL="0" indent="0">
              <a:buNone/>
            </a:pPr>
            <a:r>
              <a:rPr lang="fr-FR" sz="2400" dirty="0"/>
              <a:t>   ** </a:t>
            </a:r>
          </a:p>
          <a:p>
            <a:pPr marL="0" indent="0">
              <a:buNone/>
            </a:pPr>
            <a:r>
              <a:rPr lang="fr-FR" sz="2400" dirty="0"/>
              <a:t>   ** </a:t>
            </a:r>
          </a:p>
          <a:p>
            <a:pPr marL="0" indent="0">
              <a:buNone/>
            </a:pPr>
            <a:r>
              <a:rPr lang="fr-FR" sz="2400" dirty="0"/>
              <a:t>   ** </a:t>
            </a:r>
          </a:p>
          <a:p>
            <a:pPr marL="0" indent="0">
              <a:buNone/>
            </a:pPr>
            <a:r>
              <a:rPr lang="fr-FR" sz="2400" dirty="0"/>
              <a:t>   ** </a:t>
            </a:r>
          </a:p>
          <a:p>
            <a:pPr marL="0" indent="0">
              <a:buNone/>
            </a:pPr>
            <a:r>
              <a:rPr lang="fr-FR" sz="1800" dirty="0"/>
              <a:t>1 0 0 1 </a:t>
            </a:r>
          </a:p>
          <a:p>
            <a:pPr marL="0" indent="0">
              <a:buNone/>
            </a:pPr>
            <a:r>
              <a:rPr lang="fr-FR" sz="1800" dirty="0"/>
              <a:t>1 1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C0566-96DE-4CD6-9087-6A2BF824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D19E8C8-F7D0-4E71-BE88-72FED804BFAE}"/>
              </a:ext>
            </a:extLst>
          </p:cNvPr>
          <p:cNvSpPr txBox="1">
            <a:spLocks/>
          </p:cNvSpPr>
          <p:nvPr/>
        </p:nvSpPr>
        <p:spPr>
          <a:xfrm>
            <a:off x="6753332" y="2015732"/>
            <a:ext cx="493017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Qui doit avoir pour </a:t>
            </a:r>
            <a:r>
              <a:rPr lang="fr-FR" sz="1800" b="1" dirty="0"/>
              <a:t>résultat</a:t>
            </a:r>
            <a:r>
              <a:rPr lang="fr-FR" sz="1800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519C1D-5FAD-4BA1-B639-B4D8C8D59781}"/>
              </a:ext>
            </a:extLst>
          </p:cNvPr>
          <p:cNvSpPr txBox="1"/>
          <p:nvPr/>
        </p:nvSpPr>
        <p:spPr>
          <a:xfrm>
            <a:off x="7173158" y="2709206"/>
            <a:ext cx="2835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rgbClr val="C00000"/>
                </a:solidFill>
              </a:rPr>
              <a:t>NON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6C753E-BFBD-41C1-B0C9-8893C39618EB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17/26</a:t>
            </a:r>
          </a:p>
        </p:txBody>
      </p:sp>
    </p:spTree>
    <p:extLst>
      <p:ext uri="{BB962C8B-B14F-4D97-AF65-F5344CB8AC3E}">
        <p14:creationId xmlns:p14="http://schemas.microsoft.com/office/powerpoint/2010/main" val="206864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C8F842-88BF-447A-9242-39F09102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401612"/>
            <a:ext cx="1698538" cy="2642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D59B5A-FA17-4928-A395-011A3EEC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59" y="2020055"/>
            <a:ext cx="3904636" cy="3904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89F796C-AC18-4ACF-8918-78E6AC0DACCE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18/26</a:t>
            </a:r>
          </a:p>
        </p:txBody>
      </p:sp>
    </p:spTree>
    <p:extLst>
      <p:ext uri="{BB962C8B-B14F-4D97-AF65-F5344CB8AC3E}">
        <p14:creationId xmlns:p14="http://schemas.microsoft.com/office/powerpoint/2010/main" val="279818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C744578-DD44-4BBF-8326-F2ED8374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401612"/>
            <a:ext cx="1698538" cy="2642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D59B5A-FA17-4928-A395-011A3EEC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59" y="2020055"/>
            <a:ext cx="3904636" cy="3904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89ECBBD-B873-47ED-89B0-323E3B860D43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19/26</a:t>
            </a:r>
          </a:p>
        </p:txBody>
      </p:sp>
    </p:spTree>
    <p:extLst>
      <p:ext uri="{BB962C8B-B14F-4D97-AF65-F5344CB8AC3E}">
        <p14:creationId xmlns:p14="http://schemas.microsoft.com/office/powerpoint/2010/main" val="11485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B29C9-10B3-464E-A501-65F5CD53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1B82E-9CFA-404F-92C1-812E549A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D8C0B9-0CBC-485B-BB3D-7B93053B2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686"/>
            <a:ext cx="12192000" cy="49864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6EE033-7382-4763-87A6-48175523481E}"/>
              </a:ext>
            </a:extLst>
          </p:cNvPr>
          <p:cNvSpPr txBox="1"/>
          <p:nvPr/>
        </p:nvSpPr>
        <p:spPr>
          <a:xfrm>
            <a:off x="0" y="223360"/>
            <a:ext cx="103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u="sng" dirty="0"/>
              <a:t>FONCTIONNEMENT GLOBAL DE L’ALGORITHME DE BASE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D947AF-8722-44A9-91F1-8E191AD06663}"/>
              </a:ext>
            </a:extLst>
          </p:cNvPr>
          <p:cNvSpPr txBox="1"/>
          <p:nvPr/>
        </p:nvSpPr>
        <p:spPr>
          <a:xfrm>
            <a:off x="2087690" y="5196530"/>
            <a:ext cx="10104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- L’Algorithme fait 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toutes les possibilités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et compte le 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nombres de solutions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trouvées au total. </a:t>
            </a:r>
          </a:p>
          <a:p>
            <a:endParaRPr lang="fr-F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- Si on trouve un nombres de solutions 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supérieurs à 1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, Il ne peut donc pas être reconstitué de manière 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Unique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: On retourne </a:t>
            </a:r>
            <a:r>
              <a:rPr lang="fr-FR" sz="1400" dirty="0">
                <a:solidFill>
                  <a:srgbClr val="C00000"/>
                </a:solidFill>
              </a:rPr>
              <a:t>« NON 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6FFBD8-BD20-4132-8F00-5277C955CA1A}"/>
              </a:ext>
            </a:extLst>
          </p:cNvPr>
          <p:cNvSpPr txBox="1"/>
          <p:nvPr/>
        </p:nvSpPr>
        <p:spPr>
          <a:xfrm>
            <a:off x="11523216" y="731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2/26</a:t>
            </a:r>
          </a:p>
        </p:txBody>
      </p:sp>
    </p:spTree>
    <p:extLst>
      <p:ext uri="{BB962C8B-B14F-4D97-AF65-F5344CB8AC3E}">
        <p14:creationId xmlns:p14="http://schemas.microsoft.com/office/powerpoint/2010/main" val="225027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165B7E0-3213-462E-BFA6-58C0C63C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401612"/>
            <a:ext cx="1698538" cy="2642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D59B5A-FA17-4928-A395-011A3EEC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59" y="2020055"/>
            <a:ext cx="3904636" cy="3904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4429973-B429-4CE4-A5F9-F4B2868B2BEE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20/26</a:t>
            </a:r>
          </a:p>
        </p:txBody>
      </p:sp>
    </p:spTree>
    <p:extLst>
      <p:ext uri="{BB962C8B-B14F-4D97-AF65-F5344CB8AC3E}">
        <p14:creationId xmlns:p14="http://schemas.microsoft.com/office/powerpoint/2010/main" val="202195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1B68D22-8CEE-4CF9-AFE6-DC129940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401612"/>
            <a:ext cx="1698538" cy="2642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D59B5A-FA17-4928-A395-011A3EEC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59" y="2020055"/>
            <a:ext cx="3904636" cy="3904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C2F79D0-2158-4718-A11F-05DA71C7996E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21/26</a:t>
            </a:r>
          </a:p>
        </p:txBody>
      </p:sp>
    </p:spTree>
    <p:extLst>
      <p:ext uri="{BB962C8B-B14F-4D97-AF65-F5344CB8AC3E}">
        <p14:creationId xmlns:p14="http://schemas.microsoft.com/office/powerpoint/2010/main" val="386118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1B68D22-8CEE-4CF9-AFE6-DC129940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401612"/>
            <a:ext cx="1698538" cy="2642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D59B5A-FA17-4928-A395-011A3EEC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59" y="2020055"/>
            <a:ext cx="3904636" cy="3904636"/>
          </a:xfrm>
          <a:prstGeom prst="rect">
            <a:avLst/>
          </a:prstGeom>
        </p:spPr>
      </p:pic>
      <p:pic>
        <p:nvPicPr>
          <p:cNvPr id="5" name="Graphique 4" descr="Fermer">
            <a:extLst>
              <a:ext uri="{FF2B5EF4-FFF2-40B4-BE49-F238E27FC236}">
                <a16:creationId xmlns:a16="http://schemas.microsoft.com/office/drawing/2014/main" id="{D8BD312D-EAC5-4D8E-AB04-FEDB63EDF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0725" y="2353987"/>
            <a:ext cx="2991128" cy="29911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1050E7E-DFA6-413E-8342-B675495EBDBE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22/26</a:t>
            </a:r>
          </a:p>
        </p:txBody>
      </p:sp>
    </p:spTree>
    <p:extLst>
      <p:ext uri="{BB962C8B-B14F-4D97-AF65-F5344CB8AC3E}">
        <p14:creationId xmlns:p14="http://schemas.microsoft.com/office/powerpoint/2010/main" val="429393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54278-3CCA-4586-A4EC-FFFF9B16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AVEC L’Algorithme de base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F0361-7F0C-491B-8F40-7DF4889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E8BF50-57E0-4634-B3E6-0A3BCD71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38" y="2436195"/>
            <a:ext cx="9586791" cy="3581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7FA95C-3277-4C89-8CDA-D77E04CD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38" y="4190527"/>
            <a:ext cx="9579170" cy="3276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649C078-889E-46AE-9337-C5899A90A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738" y="4653697"/>
            <a:ext cx="9083827" cy="350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27CBC1-CDE6-4ED1-847E-731D172EE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738" y="2899365"/>
            <a:ext cx="8649450" cy="35817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97B46FC-FC7D-4BD3-AD30-67E73DC0629A}"/>
              </a:ext>
            </a:extLst>
          </p:cNvPr>
          <p:cNvSpPr txBox="1"/>
          <p:nvPr/>
        </p:nvSpPr>
        <p:spPr>
          <a:xfrm>
            <a:off x="1472934" y="3685713"/>
            <a:ext cx="60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Algorithme de base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B3DC00-4DFC-4B25-A339-2EC34FA8EB83}"/>
              </a:ext>
            </a:extLst>
          </p:cNvPr>
          <p:cNvSpPr txBox="1"/>
          <p:nvPr/>
        </p:nvSpPr>
        <p:spPr>
          <a:xfrm>
            <a:off x="1472934" y="2094021"/>
            <a:ext cx="60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 algorithme :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B3A9530-B295-4B6C-972A-AE19BD367AE9}"/>
              </a:ext>
            </a:extLst>
          </p:cNvPr>
          <p:cNvSpPr/>
          <p:nvPr/>
        </p:nvSpPr>
        <p:spPr>
          <a:xfrm>
            <a:off x="7375105" y="2430614"/>
            <a:ext cx="51490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C69E562-8FBF-4BB6-A1BA-465BF1AD2AA0}"/>
              </a:ext>
            </a:extLst>
          </p:cNvPr>
          <p:cNvSpPr/>
          <p:nvPr/>
        </p:nvSpPr>
        <p:spPr>
          <a:xfrm>
            <a:off x="6860200" y="2893784"/>
            <a:ext cx="51490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09B8807-0ED2-4712-A8EF-FD7F605EF8D8}"/>
              </a:ext>
            </a:extLst>
          </p:cNvPr>
          <p:cNvSpPr/>
          <p:nvPr/>
        </p:nvSpPr>
        <p:spPr>
          <a:xfrm>
            <a:off x="7375104" y="4169705"/>
            <a:ext cx="51490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DD0019D-A98F-40F6-A492-AA29A6CC70F7}"/>
              </a:ext>
            </a:extLst>
          </p:cNvPr>
          <p:cNvSpPr/>
          <p:nvPr/>
        </p:nvSpPr>
        <p:spPr>
          <a:xfrm>
            <a:off x="6923824" y="4619684"/>
            <a:ext cx="51490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5875E9F-CC4A-4567-A1C2-AF9AE2E6F745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23/26</a:t>
            </a:r>
          </a:p>
        </p:txBody>
      </p:sp>
    </p:spTree>
    <p:extLst>
      <p:ext uri="{BB962C8B-B14F-4D97-AF65-F5344CB8AC3E}">
        <p14:creationId xmlns:p14="http://schemas.microsoft.com/office/powerpoint/2010/main" val="141034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54278-3CCA-4586-A4EC-FFFF9B16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AVEC L’Algorithme de base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F0361-7F0C-491B-8F40-7DF4889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E8BF50-57E0-4634-B3E6-0A3BCD71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38" y="2436195"/>
            <a:ext cx="9586791" cy="3581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7FA95C-3277-4C89-8CDA-D77E04CD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38" y="4190527"/>
            <a:ext cx="9579170" cy="3276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649C078-889E-46AE-9337-C5899A90A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738" y="4653697"/>
            <a:ext cx="9083827" cy="350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27CBC1-CDE6-4ED1-847E-731D172EE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738" y="2899365"/>
            <a:ext cx="8649450" cy="35817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97B46FC-FC7D-4BD3-AD30-67E73DC0629A}"/>
              </a:ext>
            </a:extLst>
          </p:cNvPr>
          <p:cNvSpPr txBox="1"/>
          <p:nvPr/>
        </p:nvSpPr>
        <p:spPr>
          <a:xfrm>
            <a:off x="1472934" y="3685713"/>
            <a:ext cx="60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Algorithme de base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B3DC00-4DFC-4B25-A339-2EC34FA8EB83}"/>
              </a:ext>
            </a:extLst>
          </p:cNvPr>
          <p:cNvSpPr txBox="1"/>
          <p:nvPr/>
        </p:nvSpPr>
        <p:spPr>
          <a:xfrm>
            <a:off x="1472934" y="2094021"/>
            <a:ext cx="60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 algorithme :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B3A9530-B295-4B6C-972A-AE19BD367AE9}"/>
              </a:ext>
            </a:extLst>
          </p:cNvPr>
          <p:cNvSpPr/>
          <p:nvPr/>
        </p:nvSpPr>
        <p:spPr>
          <a:xfrm>
            <a:off x="7375105" y="2430614"/>
            <a:ext cx="51490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C69E562-8FBF-4BB6-A1BA-465BF1AD2AA0}"/>
              </a:ext>
            </a:extLst>
          </p:cNvPr>
          <p:cNvSpPr/>
          <p:nvPr/>
        </p:nvSpPr>
        <p:spPr>
          <a:xfrm>
            <a:off x="6860200" y="2893784"/>
            <a:ext cx="51490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09B8807-0ED2-4712-A8EF-FD7F605EF8D8}"/>
              </a:ext>
            </a:extLst>
          </p:cNvPr>
          <p:cNvSpPr/>
          <p:nvPr/>
        </p:nvSpPr>
        <p:spPr>
          <a:xfrm>
            <a:off x="7375104" y="4169705"/>
            <a:ext cx="51490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DD0019D-A98F-40F6-A492-AA29A6CC70F7}"/>
              </a:ext>
            </a:extLst>
          </p:cNvPr>
          <p:cNvSpPr/>
          <p:nvPr/>
        </p:nvSpPr>
        <p:spPr>
          <a:xfrm>
            <a:off x="6923824" y="4619684"/>
            <a:ext cx="51490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74CEE50-E647-4906-B33B-7F2D380A5F66}"/>
              </a:ext>
            </a:extLst>
          </p:cNvPr>
          <p:cNvSpPr txBox="1"/>
          <p:nvPr/>
        </p:nvSpPr>
        <p:spPr>
          <a:xfrm>
            <a:off x="386807" y="5293459"/>
            <a:ext cx="1017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=&gt; Pas de </a:t>
            </a: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</a:rPr>
              <a:t>vraie différence 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de temps d’exécution entre les deux algorithmes</a:t>
            </a:r>
          </a:p>
        </p:txBody>
      </p:sp>
      <p:pic>
        <p:nvPicPr>
          <p:cNvPr id="13" name="Graphique 12" descr="Chronomètre">
            <a:extLst>
              <a:ext uri="{FF2B5EF4-FFF2-40B4-BE49-F238E27FC236}">
                <a16:creationId xmlns:a16="http://schemas.microsoft.com/office/drawing/2014/main" id="{8DD3230C-41EA-4045-88D8-8D83EF4A1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6500" y="5038260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62EA7CF-EDDA-4A87-A7A2-1C28FEDDB59B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24/26</a:t>
            </a:r>
          </a:p>
        </p:txBody>
      </p:sp>
    </p:spTree>
    <p:extLst>
      <p:ext uri="{BB962C8B-B14F-4D97-AF65-F5344CB8AC3E}">
        <p14:creationId xmlns:p14="http://schemas.microsoft.com/office/powerpoint/2010/main" val="138521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54278-3CCA-4586-A4EC-FFFF9B16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AVEC L’Algorithme de base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F0361-7F0C-491B-8F40-7DF4889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D5E98-44C0-42DB-B391-88216CDAEFB2}"/>
              </a:ext>
            </a:extLst>
          </p:cNvPr>
          <p:cNvSpPr txBox="1"/>
          <p:nvPr/>
        </p:nvSpPr>
        <p:spPr>
          <a:xfrm>
            <a:off x="1121371" y="2123412"/>
            <a:ext cx="7995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</a:rPr>
              <a:t>Mon algorithme à plus de facilité de </a:t>
            </a:r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compréhension</a:t>
            </a:r>
            <a:r>
              <a:rPr lang="fr-FR" sz="2800" dirty="0">
                <a:solidFill>
                  <a:schemeClr val="accent6">
                    <a:lumMod val="50000"/>
                  </a:schemeClr>
                </a:solidFill>
              </a:rPr>
              <a:t> (La récursion est toujours complexe)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3C9C3C-B4E6-484F-A383-3739D1032B4F}"/>
              </a:ext>
            </a:extLst>
          </p:cNvPr>
          <p:cNvSpPr txBox="1"/>
          <p:nvPr/>
        </p:nvSpPr>
        <p:spPr>
          <a:xfrm>
            <a:off x="1121371" y="4232591"/>
            <a:ext cx="6744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</a:rPr>
              <a:t>Et est </a:t>
            </a:r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plus efficace </a:t>
            </a:r>
            <a:r>
              <a:rPr lang="fr-FR" sz="2800" dirty="0">
                <a:solidFill>
                  <a:schemeClr val="accent6">
                    <a:lumMod val="50000"/>
                  </a:schemeClr>
                </a:solidFill>
              </a:rPr>
              <a:t>sur des cas avec de </a:t>
            </a:r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nombreuses possibilités</a:t>
            </a:r>
            <a:r>
              <a:rPr lang="fr-FR" sz="2800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12" name="Graphique 11" descr="Tête avec engrenages">
            <a:extLst>
              <a:ext uri="{FF2B5EF4-FFF2-40B4-BE49-F238E27FC236}">
                <a16:creationId xmlns:a16="http://schemas.microsoft.com/office/drawing/2014/main" id="{0EA32B0A-C30F-4FB8-A590-47C5A011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4138" y="3786791"/>
            <a:ext cx="1845705" cy="1845705"/>
          </a:xfrm>
          <a:prstGeom prst="rect">
            <a:avLst/>
          </a:prstGeom>
        </p:spPr>
      </p:pic>
      <p:pic>
        <p:nvPicPr>
          <p:cNvPr id="20" name="Graphique 19" descr="Loupe">
            <a:extLst>
              <a:ext uri="{FF2B5EF4-FFF2-40B4-BE49-F238E27FC236}">
                <a16:creationId xmlns:a16="http://schemas.microsoft.com/office/drawing/2014/main" id="{991CA659-BA0C-49EC-86D5-FF24A96BD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1602" y="2123412"/>
            <a:ext cx="1288298" cy="12882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A4DA94-88EA-4FFE-9680-A93BACC38F77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25/26</a:t>
            </a:r>
          </a:p>
        </p:txBody>
      </p:sp>
    </p:spTree>
    <p:extLst>
      <p:ext uri="{BB962C8B-B14F-4D97-AF65-F5344CB8AC3E}">
        <p14:creationId xmlns:p14="http://schemas.microsoft.com/office/powerpoint/2010/main" val="3983710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59982-D9DC-44C0-BFDA-B4A38DAA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948" y="1186259"/>
            <a:ext cx="9603275" cy="1049235"/>
          </a:xfrm>
        </p:spPr>
        <p:txBody>
          <a:bodyPr>
            <a:normAutofit/>
          </a:bodyPr>
          <a:lstStyle/>
          <a:p>
            <a:r>
              <a:rPr lang="fr-FR" sz="4000" dirty="0"/>
              <a:t>MERCI POUR VOTRE ATTENTION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53342-2377-46C8-BE5C-F890B19F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pic>
        <p:nvPicPr>
          <p:cNvPr id="6" name="Graphique 5" descr="Signe du pouce levé ">
            <a:extLst>
              <a:ext uri="{FF2B5EF4-FFF2-40B4-BE49-F238E27FC236}">
                <a16:creationId xmlns:a16="http://schemas.microsoft.com/office/drawing/2014/main" id="{A71F5D13-3D15-4E20-8829-6129C554F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7443" y="1850068"/>
            <a:ext cx="4274507" cy="427450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AC3809E-5558-4E9D-8EC4-79E1F11B82B3}"/>
              </a:ext>
            </a:extLst>
          </p:cNvPr>
          <p:cNvSpPr txBox="1"/>
          <p:nvPr/>
        </p:nvSpPr>
        <p:spPr>
          <a:xfrm>
            <a:off x="11523216" y="731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26/26</a:t>
            </a:r>
          </a:p>
        </p:txBody>
      </p:sp>
    </p:spTree>
    <p:extLst>
      <p:ext uri="{BB962C8B-B14F-4D97-AF65-F5344CB8AC3E}">
        <p14:creationId xmlns:p14="http://schemas.microsoft.com/office/powerpoint/2010/main" val="104757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ague 11">
            <a:extLst>
              <a:ext uri="{FF2B5EF4-FFF2-40B4-BE49-F238E27FC236}">
                <a16:creationId xmlns:a16="http://schemas.microsoft.com/office/drawing/2014/main" id="{F481D57E-7F7F-4E22-AD0F-2820A8E46C71}"/>
              </a:ext>
            </a:extLst>
          </p:cNvPr>
          <p:cNvSpPr/>
          <p:nvPr/>
        </p:nvSpPr>
        <p:spPr>
          <a:xfrm rot="5400000">
            <a:off x="6117007" y="2982798"/>
            <a:ext cx="2235293" cy="1297432"/>
          </a:xfrm>
          <a:prstGeom prst="wave">
            <a:avLst>
              <a:gd name="adj1" fmla="val 5704"/>
              <a:gd name="adj2" fmla="val 0"/>
            </a:avLst>
          </a:prstGeom>
          <a:solidFill>
            <a:srgbClr val="FDFA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Vague 10">
            <a:extLst>
              <a:ext uri="{FF2B5EF4-FFF2-40B4-BE49-F238E27FC236}">
                <a16:creationId xmlns:a16="http://schemas.microsoft.com/office/drawing/2014/main" id="{57A4752D-4FBB-422C-B37A-072502232B1A}"/>
              </a:ext>
            </a:extLst>
          </p:cNvPr>
          <p:cNvSpPr/>
          <p:nvPr/>
        </p:nvSpPr>
        <p:spPr>
          <a:xfrm rot="5400000">
            <a:off x="837699" y="3409407"/>
            <a:ext cx="2235293" cy="1273867"/>
          </a:xfrm>
          <a:prstGeom prst="wave">
            <a:avLst>
              <a:gd name="adj1" fmla="val 5704"/>
              <a:gd name="adj2" fmla="val 0"/>
            </a:avLst>
          </a:prstGeom>
          <a:solidFill>
            <a:srgbClr val="FDFA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B3DF5-8EC6-4E87-A4AC-14AD6140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84970"/>
            <a:ext cx="9603275" cy="1049235"/>
          </a:xfrm>
        </p:spPr>
        <p:txBody>
          <a:bodyPr/>
          <a:lstStyle/>
          <a:p>
            <a:pPr algn="ctr"/>
            <a:r>
              <a:rPr lang="fr-FR" sz="5400" dirty="0"/>
              <a:t>EXEMPLE #1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71A87-5731-447A-9B56-7F96F235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30171" cy="4061218"/>
          </a:xfrm>
        </p:spPr>
        <p:txBody>
          <a:bodyPr>
            <a:noAutofit/>
          </a:bodyPr>
          <a:lstStyle/>
          <a:p>
            <a:r>
              <a:rPr lang="fr-FR" sz="1800" dirty="0"/>
              <a:t>Exécution de l’algorithme avec </a:t>
            </a:r>
            <a:r>
              <a:rPr lang="fr-FR" sz="1800" b="1" dirty="0"/>
              <a:t>l’input suivant </a:t>
            </a:r>
            <a:r>
              <a:rPr lang="fr-FR" sz="1800" dirty="0"/>
              <a:t>: </a:t>
            </a:r>
          </a:p>
          <a:p>
            <a:pPr marL="0" indent="0">
              <a:buNone/>
            </a:pPr>
            <a:r>
              <a:rPr lang="fr-FR" sz="1800" dirty="0"/>
              <a:t>5 6</a:t>
            </a:r>
          </a:p>
          <a:p>
            <a:pPr marL="0" indent="0">
              <a:buNone/>
            </a:pPr>
            <a:r>
              <a:rPr lang="fr-FR" sz="1800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- * * * - *</a:t>
            </a:r>
          </a:p>
          <a:p>
            <a:pPr marL="0" indent="0">
              <a:buNone/>
            </a:pPr>
            <a:r>
              <a:rPr lang="fr-FR" sz="1800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* * * - * * </a:t>
            </a:r>
          </a:p>
          <a:p>
            <a:pPr marL="0" indent="0">
              <a:buNone/>
            </a:pPr>
            <a:r>
              <a:rPr lang="fr-FR" sz="1800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* - * * * *</a:t>
            </a:r>
          </a:p>
          <a:p>
            <a:pPr marL="0" indent="0">
              <a:buNone/>
            </a:pPr>
            <a:r>
              <a:rPr lang="fr-FR" sz="1800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* * * * * *</a:t>
            </a:r>
          </a:p>
          <a:p>
            <a:pPr marL="0" indent="0">
              <a:buNone/>
            </a:pPr>
            <a:r>
              <a:rPr lang="fr-FR" sz="1800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* * * * * *</a:t>
            </a:r>
          </a:p>
          <a:p>
            <a:pPr marL="0" indent="0">
              <a:buNone/>
            </a:pPr>
            <a:r>
              <a:rPr lang="fr-FR" sz="1800" dirty="0"/>
              <a:t>4 2 2 3 6</a:t>
            </a:r>
          </a:p>
          <a:p>
            <a:pPr marL="0" indent="0">
              <a:buNone/>
            </a:pPr>
            <a:r>
              <a:rPr lang="fr-FR" sz="1800" dirty="0"/>
              <a:t>3 2 1 3 3 5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C0566-96DE-4CD6-9087-6A2BF824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D19E8C8-F7D0-4E71-BE88-72FED804BFAE}"/>
              </a:ext>
            </a:extLst>
          </p:cNvPr>
          <p:cNvSpPr txBox="1">
            <a:spLocks/>
          </p:cNvSpPr>
          <p:nvPr/>
        </p:nvSpPr>
        <p:spPr>
          <a:xfrm>
            <a:off x="6753332" y="2015732"/>
            <a:ext cx="493017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Qui doit avoir pour </a:t>
            </a:r>
            <a:r>
              <a:rPr lang="fr-FR" sz="1800" b="1" dirty="0"/>
              <a:t>résultat</a:t>
            </a:r>
            <a:r>
              <a:rPr lang="fr-FR" sz="1800" dirty="0"/>
              <a:t> :</a:t>
            </a:r>
          </a:p>
          <a:p>
            <a:pPr marL="0" indent="0">
              <a:buNone/>
            </a:pPr>
            <a:r>
              <a:rPr lang="fr-FR" sz="1800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- * * - - -</a:t>
            </a:r>
          </a:p>
          <a:p>
            <a:pPr marL="0" indent="0">
              <a:buNone/>
            </a:pPr>
            <a:r>
              <a:rPr lang="fr-FR" sz="1800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* * * - * -</a:t>
            </a:r>
          </a:p>
          <a:p>
            <a:pPr marL="0" indent="0">
              <a:buNone/>
            </a:pPr>
            <a:r>
              <a:rPr lang="fr-FR" sz="1800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* - * * * -</a:t>
            </a:r>
          </a:p>
          <a:p>
            <a:pPr marL="0" indent="0">
              <a:buNone/>
            </a:pPr>
            <a:r>
              <a:rPr lang="fr-FR" sz="1800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- * * * - -</a:t>
            </a:r>
          </a:p>
          <a:p>
            <a:pPr marL="0" indent="0">
              <a:buNone/>
            </a:pPr>
            <a:r>
              <a:rPr lang="fr-FR" sz="1800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- - - - - -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9BC819-B7F6-46D2-949F-A695B321A027}"/>
              </a:ext>
            </a:extLst>
          </p:cNvPr>
          <p:cNvSpPr txBox="1"/>
          <p:nvPr/>
        </p:nvSpPr>
        <p:spPr>
          <a:xfrm>
            <a:off x="11523216" y="731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3/26</a:t>
            </a:r>
          </a:p>
        </p:txBody>
      </p:sp>
    </p:spTree>
    <p:extLst>
      <p:ext uri="{BB962C8B-B14F-4D97-AF65-F5344CB8AC3E}">
        <p14:creationId xmlns:p14="http://schemas.microsoft.com/office/powerpoint/2010/main" val="39993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5BCEF6-D055-4CB5-A655-51F32308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TRAITEMENT DES CAS TRIVIAUX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691DBD-C45C-4D4E-B436-B35389F66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19" y="1015736"/>
            <a:ext cx="3784730" cy="22347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2FA91-C268-446B-AA77-D20A3BCF6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51" y="1030062"/>
            <a:ext cx="3752849" cy="222046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A5DC8-9992-4FBC-9DF2-E6515A3D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5692" y="5495006"/>
            <a:ext cx="350071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FE938-1586-4780-B61A-DD3B60BAB93C}" type="datetime1">
              <a:rPr lang="fr-FR" smtClean="0"/>
              <a:pPr>
                <a:spcAft>
                  <a:spcPts val="600"/>
                </a:spcAft>
              </a:pPr>
              <a:t>28/10/2020</a:t>
            </a:fld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90EC4D4-09BF-4D5D-88F5-12540F622B78}"/>
              </a:ext>
            </a:extLst>
          </p:cNvPr>
          <p:cNvSpPr txBox="1"/>
          <p:nvPr/>
        </p:nvSpPr>
        <p:spPr>
          <a:xfrm>
            <a:off x="11523216" y="731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4/26</a:t>
            </a:r>
          </a:p>
        </p:txBody>
      </p:sp>
    </p:spTree>
    <p:extLst>
      <p:ext uri="{BB962C8B-B14F-4D97-AF65-F5344CB8AC3E}">
        <p14:creationId xmlns:p14="http://schemas.microsoft.com/office/powerpoint/2010/main" val="233372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A1D835-8AEF-4A50-9C36-F44036A8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DF73AE-2447-44D2-A625-35DFB87B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C0F02-5685-46C7-BE68-B9B960CD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02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LISTE DES POSSIBILITES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A9E343-E53F-4F6E-9FA9-240D9038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D251D5-B5F7-44F0-94F8-B57FF58AE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8019CAD-1C08-4495-BA4D-A724D067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D5934C1-F335-44A5-9FFD-F30F50C5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296" y="1116345"/>
            <a:ext cx="1753521" cy="18507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80DDAB-9144-4784-B4B1-47CD6BBD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295" y="3130663"/>
            <a:ext cx="2804652" cy="18507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F026964-2DA7-4038-BFB6-560D87151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21" y="3146732"/>
            <a:ext cx="3240000" cy="185142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CD9AAF-0A3D-47F5-9996-BE4B58D16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3459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34F6742D-D748-4018-862C-80A5223E1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7" y="1197481"/>
            <a:ext cx="933243" cy="168585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DAAB089-AC72-4164-8E52-BA1048DF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4955" y="1116345"/>
            <a:ext cx="893992" cy="1850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186FE-C9E8-4218-A152-89E6EA71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5002" y="5465114"/>
            <a:ext cx="5541502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02FE938-1586-4780-B61A-DD3B60BAB93C}" type="datetime1">
              <a:rPr lang="fr-FR" smtClean="0"/>
              <a:pPr algn="l">
                <a:spcAft>
                  <a:spcPts val="600"/>
                </a:spcAft>
              </a:pPr>
              <a:t>28/10/2020</a:t>
            </a:fld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0E4C9E3-2C41-442C-9ECE-1827D02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5A1B93-F7E4-418B-95B7-575D94DB3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89A3FF1-14BB-498C-8B20-03CC8CB72E41}"/>
              </a:ext>
            </a:extLst>
          </p:cNvPr>
          <p:cNvSpPr txBox="1"/>
          <p:nvPr/>
        </p:nvSpPr>
        <p:spPr>
          <a:xfrm>
            <a:off x="11523216" y="731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5/26</a:t>
            </a:r>
          </a:p>
        </p:txBody>
      </p:sp>
    </p:spTree>
    <p:extLst>
      <p:ext uri="{BB962C8B-B14F-4D97-AF65-F5344CB8AC3E}">
        <p14:creationId xmlns:p14="http://schemas.microsoft.com/office/powerpoint/2010/main" val="281974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20">
            <a:extLst>
              <a:ext uri="{FF2B5EF4-FFF2-40B4-BE49-F238E27FC236}">
                <a16:creationId xmlns:a16="http://schemas.microsoft.com/office/drawing/2014/main" id="{2BA1D835-8AEF-4A50-9C36-F44036A8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9EDF73AE-2447-44D2-A625-35DFB87B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9BE82-9AA6-46F4-A1D0-8EC533A1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02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LISTE DES POSSIBILITES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A9E343-E53F-4F6E-9FA9-240D9038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E6D251D5-B5F7-44F0-94F8-B57FF58AE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6">
              <a:extLst>
                <a:ext uri="{FF2B5EF4-FFF2-40B4-BE49-F238E27FC236}">
                  <a16:creationId xmlns:a16="http://schemas.microsoft.com/office/drawing/2014/main" id="{D8019CAD-1C08-4495-BA4D-A724D067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28">
            <a:extLst>
              <a:ext uri="{FF2B5EF4-FFF2-40B4-BE49-F238E27FC236}">
                <a16:creationId xmlns:a16="http://schemas.microsoft.com/office/drawing/2014/main" id="{CD5934C1-F335-44A5-9FFD-F30F50C5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296" y="1116345"/>
            <a:ext cx="1753521" cy="18507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30">
            <a:extLst>
              <a:ext uri="{FF2B5EF4-FFF2-40B4-BE49-F238E27FC236}">
                <a16:creationId xmlns:a16="http://schemas.microsoft.com/office/drawing/2014/main" id="{3880DDAB-9144-4784-B4B1-47CD6BBD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295" y="3130663"/>
            <a:ext cx="2804652" cy="18507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lavier&#10;&#10;Description générée automatiquement">
            <a:extLst>
              <a:ext uri="{FF2B5EF4-FFF2-40B4-BE49-F238E27FC236}">
                <a16:creationId xmlns:a16="http://schemas.microsoft.com/office/drawing/2014/main" id="{7DA17316-2D36-44DA-BF73-1A97B2A6C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21" y="3146732"/>
            <a:ext cx="3240000" cy="185142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CD9AAF-0A3D-47F5-9996-BE4B58D16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3459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39ED06D9-DCF3-4CF3-97D5-E4AAB6E9C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7" y="1197481"/>
            <a:ext cx="933243" cy="1685859"/>
          </a:xfrm>
          <a:prstGeom prst="rect">
            <a:avLst/>
          </a:prstGeom>
        </p:spPr>
      </p:pic>
      <p:sp>
        <p:nvSpPr>
          <p:cNvPr id="70" name="Rectangle 34">
            <a:extLst>
              <a:ext uri="{FF2B5EF4-FFF2-40B4-BE49-F238E27FC236}">
                <a16:creationId xmlns:a16="http://schemas.microsoft.com/office/drawing/2014/main" id="{4DAAB089-AC72-4164-8E52-BA1048DF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4955" y="1116345"/>
            <a:ext cx="893992" cy="1850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B4C1EF-645E-41F9-8A8C-71EACAC2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5002" y="5465114"/>
            <a:ext cx="5541502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02FE938-1586-4780-B61A-DD3B60BAB93C}" type="datetime1">
              <a:rPr lang="fr-FR" smtClean="0"/>
              <a:pPr algn="l">
                <a:spcAft>
                  <a:spcPts val="600"/>
                </a:spcAft>
              </a:pPr>
              <a:t>28/10/2020</a:t>
            </a:fld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0E4C9E3-2C41-442C-9ECE-1827D02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5A1B93-F7E4-418B-95B7-575D94DB3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3F4A943-A8FB-4270-A9BB-C1158B3EC57D}"/>
              </a:ext>
            </a:extLst>
          </p:cNvPr>
          <p:cNvSpPr txBox="1"/>
          <p:nvPr/>
        </p:nvSpPr>
        <p:spPr>
          <a:xfrm>
            <a:off x="11523216" y="731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6/26</a:t>
            </a:r>
          </a:p>
        </p:txBody>
      </p:sp>
    </p:spTree>
    <p:extLst>
      <p:ext uri="{BB962C8B-B14F-4D97-AF65-F5344CB8AC3E}">
        <p14:creationId xmlns:p14="http://schemas.microsoft.com/office/powerpoint/2010/main" val="141889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A1D835-8AEF-4A50-9C36-F44036A8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DF73AE-2447-44D2-A625-35DFB87B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DF23EF-ACAA-44E1-BEAD-C1AF6173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02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LISTE DES POSSIBILITES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A9E343-E53F-4F6E-9FA9-240D9038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D251D5-B5F7-44F0-94F8-B57FF58AE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019CAD-1C08-4495-BA4D-A724D067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D5934C1-F335-44A5-9FFD-F30F50C5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296" y="1116345"/>
            <a:ext cx="1753521" cy="18507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0DDAB-9144-4784-B4B1-47CD6BBD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295" y="3130663"/>
            <a:ext cx="2804652" cy="18507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90041-35D2-48E1-A267-78E0CD8E0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21" y="3146732"/>
            <a:ext cx="3240000" cy="185142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CD9AAF-0A3D-47F5-9996-BE4B58D16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3459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 descr="Une image contenant moniteur, horloge, écran, tenant&#10;&#10;Description générée automatiquement">
            <a:extLst>
              <a:ext uri="{FF2B5EF4-FFF2-40B4-BE49-F238E27FC236}">
                <a16:creationId xmlns:a16="http://schemas.microsoft.com/office/drawing/2014/main" id="{04316D60-7CD0-4558-82BA-1096F3DDA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7" y="1197481"/>
            <a:ext cx="933243" cy="168585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DAAB089-AC72-4164-8E52-BA1048DF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4955" y="1116345"/>
            <a:ext cx="893992" cy="1850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020F9-CA11-4797-A2FE-2FE0999A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5002" y="5465114"/>
            <a:ext cx="5541502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02FE938-1586-4780-B61A-DD3B60BAB93C}" type="datetime1">
              <a:rPr lang="fr-FR" smtClean="0"/>
              <a:pPr algn="l">
                <a:spcAft>
                  <a:spcPts val="600"/>
                </a:spcAft>
              </a:pPr>
              <a:t>28/10/2020</a:t>
            </a:fld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0E4C9E3-2C41-442C-9ECE-1827D02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5A1B93-F7E4-418B-95B7-575D94DB3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F21F647D-2A82-40F2-811C-CA5CA4279BFB}"/>
              </a:ext>
            </a:extLst>
          </p:cNvPr>
          <p:cNvSpPr txBox="1"/>
          <p:nvPr/>
        </p:nvSpPr>
        <p:spPr>
          <a:xfrm>
            <a:off x="11523216" y="731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7/26</a:t>
            </a:r>
          </a:p>
        </p:txBody>
      </p:sp>
    </p:spTree>
    <p:extLst>
      <p:ext uri="{BB962C8B-B14F-4D97-AF65-F5344CB8AC3E}">
        <p14:creationId xmlns:p14="http://schemas.microsoft.com/office/powerpoint/2010/main" val="105292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A1D835-8AEF-4A50-9C36-F44036A8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DF73AE-2447-44D2-A625-35DFB87B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E6BD10-87CB-439E-AD7F-98E3D7B7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02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LISTE DES POSSIBILITES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A9E343-E53F-4F6E-9FA9-240D9038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D251D5-B5F7-44F0-94F8-B57FF58AE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019CAD-1C08-4495-BA4D-A724D067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D5934C1-F335-44A5-9FFD-F30F50C5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296" y="1116345"/>
            <a:ext cx="1753521" cy="18507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0DDAB-9144-4784-B4B1-47CD6BBD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295" y="3130663"/>
            <a:ext cx="2804652" cy="185078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285750-9649-4623-9F16-D0B2CCAF4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21" y="3146732"/>
            <a:ext cx="3240000" cy="185142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CD9AAF-0A3D-47F5-9996-BE4B58D16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3459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objet, route, moniteur, écran&#10;&#10;Description générée automatiquement">
            <a:extLst>
              <a:ext uri="{FF2B5EF4-FFF2-40B4-BE49-F238E27FC236}">
                <a16:creationId xmlns:a16="http://schemas.microsoft.com/office/drawing/2014/main" id="{D8894CF8-0DEF-41EB-A504-3A3389F8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7" y="1197481"/>
            <a:ext cx="933243" cy="168585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DAAB089-AC72-4164-8E52-BA1048DF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4955" y="1116345"/>
            <a:ext cx="893992" cy="1850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E5F6D-1E48-4008-874C-19F14020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5002" y="5465114"/>
            <a:ext cx="5541502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02FE938-1586-4780-B61A-DD3B60BAB93C}" type="datetime1">
              <a:rPr lang="fr-FR" smtClean="0"/>
              <a:pPr algn="l">
                <a:spcAft>
                  <a:spcPts val="600"/>
                </a:spcAft>
              </a:pPr>
              <a:t>28/10/2020</a:t>
            </a:fld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0E4C9E3-2C41-442C-9ECE-1827D02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5A1B93-F7E4-418B-95B7-575D94DB3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CA46D03-0FC5-4BE7-BC59-93F8310B392D}"/>
              </a:ext>
            </a:extLst>
          </p:cNvPr>
          <p:cNvSpPr txBox="1"/>
          <p:nvPr/>
        </p:nvSpPr>
        <p:spPr>
          <a:xfrm>
            <a:off x="11523216" y="731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8/26</a:t>
            </a:r>
          </a:p>
        </p:txBody>
      </p:sp>
    </p:spTree>
    <p:extLst>
      <p:ext uri="{BB962C8B-B14F-4D97-AF65-F5344CB8AC3E}">
        <p14:creationId xmlns:p14="http://schemas.microsoft.com/office/powerpoint/2010/main" val="107406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8A403-6528-4DCF-AF3C-ED7DACF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204444"/>
            <a:ext cx="9603275" cy="1049235"/>
          </a:xfrm>
        </p:spPr>
        <p:txBody>
          <a:bodyPr/>
          <a:lstStyle/>
          <a:p>
            <a:r>
              <a:rPr lang="fr-FR" dirty="0"/>
              <a:t>PARCOURS DES POSSIBILITES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FEA36-3891-456D-AF15-9C0E522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28/10/2020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5F30A4-1D92-4259-B737-5735CCC9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2353987"/>
            <a:ext cx="1462629" cy="26421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107A6A-5DE1-421A-9DC9-725A1728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660" y="2122316"/>
            <a:ext cx="6540680" cy="37375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78BB34-4B22-4F6C-A5D7-9F5EDC3F12A3}"/>
              </a:ext>
            </a:extLst>
          </p:cNvPr>
          <p:cNvSpPr txBox="1"/>
          <p:nvPr/>
        </p:nvSpPr>
        <p:spPr>
          <a:xfrm>
            <a:off x="585926" y="771384"/>
            <a:ext cx="1046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sur une ligne ou une colonne il y a autant de possibilités que de ‘-’ manquant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remplace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une possibilités n’est plus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la supprime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Si aucune simplification possible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On renvoie « NON 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9BBF7B-C81D-476D-87A3-313631D31D33}"/>
              </a:ext>
            </a:extLst>
          </p:cNvPr>
          <p:cNvSpPr txBox="1"/>
          <p:nvPr/>
        </p:nvSpPr>
        <p:spPr>
          <a:xfrm>
            <a:off x="11523216" y="731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9/26</a:t>
            </a:r>
          </a:p>
        </p:txBody>
      </p:sp>
    </p:spTree>
    <p:extLst>
      <p:ext uri="{BB962C8B-B14F-4D97-AF65-F5344CB8AC3E}">
        <p14:creationId xmlns:p14="http://schemas.microsoft.com/office/powerpoint/2010/main" val="17099822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807</Words>
  <Application>Microsoft Office PowerPoint</Application>
  <PresentationFormat>Grand écran</PresentationFormat>
  <Paragraphs>147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Frank Ruhl Hofshi</vt:lpstr>
      <vt:lpstr>Gill Sans MT</vt:lpstr>
      <vt:lpstr>Galerie</vt:lpstr>
      <vt:lpstr>Damaged Ticket</vt:lpstr>
      <vt:lpstr>Présentation PowerPoint</vt:lpstr>
      <vt:lpstr>EXEMPLE #1 </vt:lpstr>
      <vt:lpstr>TRAITEMENT DES CAS TRIVIAUX</vt:lpstr>
      <vt:lpstr>LISTE DES POSSIBILITES</vt:lpstr>
      <vt:lpstr>LISTE DES POSSIBILITES</vt:lpstr>
      <vt:lpstr>LISTE DES POSSIBILITES</vt:lpstr>
      <vt:lpstr>LISTE DES POSSIBILITES</vt:lpstr>
      <vt:lpstr>PARCOURS DES POSSIBILITES :</vt:lpstr>
      <vt:lpstr>PARCOURS DES POSSIBILITES :</vt:lpstr>
      <vt:lpstr>PARCOURS DES POSSIBILITES :</vt:lpstr>
      <vt:lpstr>PARCOURS DES POSSIBILITES :</vt:lpstr>
      <vt:lpstr>PARCOURS DES POSSIBILITES :</vt:lpstr>
      <vt:lpstr>PARCOURS DES POSSIBILITES :</vt:lpstr>
      <vt:lpstr>Comparaison aux attentes </vt:lpstr>
      <vt:lpstr>Comparaison aux attentes </vt:lpstr>
      <vt:lpstr>EXEMPLE #2 </vt:lpstr>
      <vt:lpstr>PARCOURS DES POSSIBILITES :</vt:lpstr>
      <vt:lpstr>PARCOURS DES POSSIBILITES :</vt:lpstr>
      <vt:lpstr>PARCOURS DES POSSIBILITES :</vt:lpstr>
      <vt:lpstr>PARCOURS DES POSSIBILITES :</vt:lpstr>
      <vt:lpstr>PARCOURS DES POSSIBILITES :</vt:lpstr>
      <vt:lpstr>COMPARAISON AVEC L’Algorithme de base</vt:lpstr>
      <vt:lpstr>COMPARAISON AVEC L’Algorithme de base</vt:lpstr>
      <vt:lpstr>COMPARAISON AVEC L’Algorithme de base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 </dc:creator>
  <cp:lastModifiedBy> </cp:lastModifiedBy>
  <cp:revision>12</cp:revision>
  <dcterms:created xsi:type="dcterms:W3CDTF">2020-10-27T20:26:17Z</dcterms:created>
  <dcterms:modified xsi:type="dcterms:W3CDTF">2020-10-28T09:36:16Z</dcterms:modified>
</cp:coreProperties>
</file>