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  <p:embeddedFont>
      <p:font typeface="Alfa Slab On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6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AlfaSlabOn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b02614df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b02614df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ac92efce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ac92efce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ac92efce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ac92efce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b02614df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b02614df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ac92efce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ac92efce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ac92efce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ac92efce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ac92efce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ac92efce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ac92efcec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ac92efcec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ac92efce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ac92efce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b02614df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b02614df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ac92efce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ac92efce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ac92efce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ac92efce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 Tumours in Scotland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Peter Menzies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13" y="187486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Survival by Age group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85375"/>
            <a:ext cx="4536574" cy="280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7" y="1585363"/>
            <a:ext cx="4536601" cy="280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Benign tumour data not always reported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Small number of cases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Limited information on Risk Factors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No information on how patient’s present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Next Steps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152475"/>
            <a:ext cx="8520600" cy="3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963" lvl="0" marL="457200" rtl="0" algn="l">
              <a:spcBef>
                <a:spcPts val="0"/>
              </a:spcBef>
              <a:spcAft>
                <a:spcPts val="0"/>
              </a:spcAft>
              <a:buSzPts val="1833"/>
              <a:buChar char="❏"/>
            </a:pPr>
            <a:r>
              <a:rPr lang="en" sz="1832"/>
              <a:t>Incidence is increasing as our population ages</a:t>
            </a:r>
            <a:endParaRPr sz="1832"/>
          </a:p>
          <a:p>
            <a:pPr indent="-344963" lvl="0" marL="457200" rtl="0" algn="l">
              <a:spcBef>
                <a:spcPts val="0"/>
              </a:spcBef>
              <a:spcAft>
                <a:spcPts val="0"/>
              </a:spcAft>
              <a:buSzPts val="1833"/>
              <a:buChar char="❏"/>
            </a:pPr>
            <a:r>
              <a:rPr lang="en" sz="1832"/>
              <a:t>Incidence is similar across health boards and SIMD quintiles</a:t>
            </a:r>
            <a:endParaRPr sz="1832"/>
          </a:p>
          <a:p>
            <a:pPr indent="-344963" lvl="0" marL="457200" rtl="0" algn="l">
              <a:spcBef>
                <a:spcPts val="0"/>
              </a:spcBef>
              <a:spcAft>
                <a:spcPts val="0"/>
              </a:spcAft>
              <a:buSzPts val="1833"/>
              <a:buChar char="❏"/>
            </a:pPr>
            <a:r>
              <a:rPr lang="en" sz="1832"/>
              <a:t>1 and 5 year survival rates are low and not improving</a:t>
            </a:r>
            <a:endParaRPr sz="183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832"/>
          </a:p>
          <a:p>
            <a:pPr indent="-344963" lvl="0" marL="457200" rtl="0" algn="l">
              <a:spcBef>
                <a:spcPts val="0"/>
              </a:spcBef>
              <a:spcAft>
                <a:spcPts val="0"/>
              </a:spcAft>
              <a:buSzPts val="1833"/>
              <a:buChar char="❏"/>
            </a:pPr>
            <a:r>
              <a:rPr lang="en" sz="1832"/>
              <a:t>Request data for:</a:t>
            </a:r>
            <a:endParaRPr sz="1832"/>
          </a:p>
          <a:p>
            <a:pPr indent="-344963" lvl="1" marL="914400" rtl="0" algn="l">
              <a:spcBef>
                <a:spcPts val="0"/>
              </a:spcBef>
              <a:spcAft>
                <a:spcPts val="0"/>
              </a:spcAft>
              <a:buSzPts val="1833"/>
              <a:buChar char="❏"/>
            </a:pPr>
            <a:r>
              <a:rPr lang="en" sz="1832"/>
              <a:t>Symptoms and stage at presentation</a:t>
            </a:r>
            <a:endParaRPr sz="1832"/>
          </a:p>
          <a:p>
            <a:pPr indent="-344963" lvl="1" marL="914400" rtl="0" algn="l">
              <a:spcBef>
                <a:spcPts val="0"/>
              </a:spcBef>
              <a:spcAft>
                <a:spcPts val="0"/>
              </a:spcAft>
              <a:buSzPts val="1833"/>
              <a:buChar char="❏"/>
            </a:pPr>
            <a:r>
              <a:rPr lang="en" sz="1832"/>
              <a:t>S</a:t>
            </a:r>
            <a:r>
              <a:rPr lang="en" sz="1832"/>
              <a:t>pecific cancer type/site</a:t>
            </a:r>
            <a:endParaRPr sz="1832"/>
          </a:p>
          <a:p>
            <a:pPr indent="-344963" lvl="1" marL="914400" rtl="0" algn="l">
              <a:spcBef>
                <a:spcPts val="0"/>
              </a:spcBef>
              <a:spcAft>
                <a:spcPts val="0"/>
              </a:spcAft>
              <a:buSzPts val="1833"/>
              <a:buChar char="❏"/>
            </a:pPr>
            <a:r>
              <a:rPr lang="en" sz="1832"/>
              <a:t>Survival rates of non-malignant tumours</a:t>
            </a:r>
            <a:endParaRPr sz="1832"/>
          </a:p>
          <a:p>
            <a:pPr indent="-344963" lvl="1" marL="914400" rtl="0" algn="l">
              <a:spcBef>
                <a:spcPts val="0"/>
              </a:spcBef>
              <a:spcAft>
                <a:spcPts val="0"/>
              </a:spcAft>
              <a:buSzPts val="1833"/>
              <a:buChar char="❏"/>
            </a:pPr>
            <a:r>
              <a:rPr lang="en" sz="1832"/>
              <a:t>Before 1994 to estimate the impact of MRI’s</a:t>
            </a:r>
            <a:endParaRPr sz="183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832"/>
          </a:p>
          <a:p>
            <a:pPr indent="-344963" lvl="0" marL="457200" rtl="0" algn="l">
              <a:spcBef>
                <a:spcPts val="0"/>
              </a:spcBef>
              <a:spcAft>
                <a:spcPts val="0"/>
              </a:spcAft>
              <a:buSzPts val="1833"/>
              <a:buChar char="❏"/>
            </a:pPr>
            <a:r>
              <a:rPr lang="en" sz="1832"/>
              <a:t>Monitor future survival rates as new treatments </a:t>
            </a:r>
            <a:r>
              <a:rPr lang="en" sz="1832"/>
              <a:t>such as stereotactic laser ablation become more widely available throughout the UK.</a:t>
            </a:r>
            <a:endParaRPr sz="1832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585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5164500" cy="38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b="1" lang="en"/>
              <a:t>Malignant</a:t>
            </a:r>
            <a:r>
              <a:rPr lang="en"/>
              <a:t> (high-grade) vs </a:t>
            </a:r>
            <a:r>
              <a:rPr b="1" lang="en"/>
              <a:t>Benign</a:t>
            </a:r>
            <a:r>
              <a:rPr lang="en"/>
              <a:t> (low-grade)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Data from </a:t>
            </a:r>
            <a:r>
              <a:rPr b="1" lang="en"/>
              <a:t>1994</a:t>
            </a:r>
            <a:r>
              <a:rPr lang="en"/>
              <a:t> to </a:t>
            </a:r>
            <a:r>
              <a:rPr b="1" lang="en"/>
              <a:t>2018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Scotland and Regional</a:t>
            </a:r>
            <a:r>
              <a:rPr b="1" lang="en"/>
              <a:t> Incidence</a:t>
            </a:r>
            <a:endParaRPr b="1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cases per 100,000 people per year</a:t>
            </a:r>
            <a:endParaRPr sz="1800"/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b="1" lang="en"/>
              <a:t>Survival rate</a:t>
            </a:r>
            <a:r>
              <a:rPr lang="en"/>
              <a:t> 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2825" y="1017725"/>
            <a:ext cx="3363000" cy="258846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5785500" y="3719225"/>
            <a:ext cx="304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Image Credit: Tefi/Shutterstock.com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Incidence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406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In </a:t>
            </a:r>
            <a:r>
              <a:rPr b="1" lang="en"/>
              <a:t>2018</a:t>
            </a:r>
            <a:r>
              <a:rPr lang="en"/>
              <a:t> there were </a:t>
            </a:r>
            <a:r>
              <a:rPr b="1" lang="en"/>
              <a:t>470 malignant brain tumours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1.3 people diagnosed per day </a:t>
            </a:r>
            <a:endParaRPr sz="1800"/>
          </a:p>
          <a:p>
            <a:pPr indent="0" lvl="0" marL="91440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In </a:t>
            </a:r>
            <a:r>
              <a:rPr b="1" lang="en"/>
              <a:t>1994</a:t>
            </a:r>
            <a:r>
              <a:rPr lang="en"/>
              <a:t> there were </a:t>
            </a:r>
            <a:r>
              <a:rPr b="1" lang="en"/>
              <a:t>374 malignant brain tumours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1 person diagnosed per day</a:t>
            </a:r>
            <a:endParaRPr sz="1800"/>
          </a:p>
          <a:p>
            <a:pPr indent="0" lvl="0" marL="91440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In </a:t>
            </a:r>
            <a:r>
              <a:rPr b="1" lang="en"/>
              <a:t>2018</a:t>
            </a:r>
            <a:r>
              <a:rPr lang="en"/>
              <a:t> there were </a:t>
            </a:r>
            <a:r>
              <a:rPr b="1" lang="en"/>
              <a:t>496 benign brain tumours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9700" y="1170125"/>
            <a:ext cx="4461900" cy="2755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this?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017725"/>
            <a:ext cx="185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3"/>
                </a:solidFill>
                <a:highlight>
                  <a:schemeClr val="lt1"/>
                </a:highlight>
              </a:rPr>
              <a:t>Risk Factors: </a:t>
            </a:r>
            <a:endParaRPr sz="2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2107175" y="1017725"/>
            <a:ext cx="185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>
                <a:solidFill>
                  <a:srgbClr val="000000"/>
                </a:solidFill>
                <a:highlight>
                  <a:schemeClr val="lt1"/>
                </a:highlight>
              </a:rPr>
              <a:t>Age</a:t>
            </a:r>
            <a:r>
              <a:rPr b="1" lang="en" sz="2000">
                <a:solidFill>
                  <a:schemeClr val="accent3"/>
                </a:solidFill>
                <a:highlight>
                  <a:schemeClr val="lt1"/>
                </a:highlight>
              </a:rPr>
              <a:t> </a:t>
            </a:r>
            <a:endParaRPr sz="20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238050" y="1017725"/>
            <a:ext cx="185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>
                <a:solidFill>
                  <a:srgbClr val="000000"/>
                </a:solidFill>
                <a:highlight>
                  <a:schemeClr val="lt1"/>
                </a:highlight>
              </a:rPr>
              <a:t>Radiation</a:t>
            </a:r>
            <a:r>
              <a:rPr b="1" lang="en" sz="2000">
                <a:solidFill>
                  <a:schemeClr val="accent3"/>
                </a:solidFill>
                <a:highlight>
                  <a:schemeClr val="lt1"/>
                </a:highlight>
              </a:rPr>
              <a:t> </a:t>
            </a:r>
            <a:endParaRPr sz="20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876525" y="1017725"/>
            <a:ext cx="233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>
                <a:solidFill>
                  <a:srgbClr val="000000"/>
                </a:solidFill>
                <a:highlight>
                  <a:schemeClr val="lt1"/>
                </a:highlight>
              </a:rPr>
              <a:t>Family History</a:t>
            </a:r>
            <a:r>
              <a:rPr b="1" lang="en" sz="2000">
                <a:solidFill>
                  <a:schemeClr val="accent3"/>
                </a:solidFill>
                <a:highlight>
                  <a:schemeClr val="lt1"/>
                </a:highlight>
              </a:rPr>
              <a:t> </a:t>
            </a:r>
            <a:endParaRPr sz="20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7053025" y="1017725"/>
            <a:ext cx="185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>
                <a:solidFill>
                  <a:srgbClr val="000000"/>
                </a:solidFill>
                <a:highlight>
                  <a:schemeClr val="lt1"/>
                </a:highlight>
              </a:rPr>
              <a:t>Obesity</a:t>
            </a:r>
            <a:r>
              <a:rPr b="1" lang="en" sz="2000">
                <a:solidFill>
                  <a:schemeClr val="accent3"/>
                </a:solidFill>
                <a:highlight>
                  <a:schemeClr val="lt1"/>
                </a:highlight>
              </a:rPr>
              <a:t> </a:t>
            </a:r>
            <a:endParaRPr sz="20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378" y="1590417"/>
            <a:ext cx="5819252" cy="3593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Aging Population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150" y="1088025"/>
            <a:ext cx="5571700" cy="34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Regional Incidence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0" l="22987" r="20239" t="0"/>
          <a:stretch/>
        </p:blipFill>
        <p:spPr>
          <a:xfrm>
            <a:off x="311700" y="1017725"/>
            <a:ext cx="3512952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7052" y="1170125"/>
            <a:ext cx="5014548" cy="3096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Deprivation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1038" y="168809"/>
            <a:ext cx="3891249" cy="2402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1062" y="2819621"/>
            <a:ext cx="3763202" cy="232388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348875" y="1204675"/>
            <a:ext cx="4223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Scottish Index of Multiple Deprivation (SIMD)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1 = Most Deprived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5 = Least Deprived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Combined incidence rates from 2014-2018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European Age-sex Standardised Rate (EASR)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4861" y="2571749"/>
            <a:ext cx="3891226" cy="240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Survival Rates at 1 year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9725" y="1560950"/>
            <a:ext cx="4267201" cy="2635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075" y="1527688"/>
            <a:ext cx="4374924" cy="2701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Survival Rates at 5 years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1525" y="1550675"/>
            <a:ext cx="4267201" cy="2635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275" y="1519938"/>
            <a:ext cx="4366724" cy="2696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