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</p:sldIdLst>
  <p:sldSz cx="10080625" cy="7559675"/>
  <p:notesSz cx="7559675" cy="10691813"/>
  <p:embeddedFontLst>
    <p:embeddedFont>
      <p:font typeface="Roboto" charset="0"/>
      <p:regular r:id="rId13"/>
      <p:bold r:id="rId14"/>
      <p:italic r:id="rId15"/>
      <p:boldItalic r:id="rId16"/>
    </p:embeddedFont>
    <p:embeddedFont>
      <p:font typeface="Nuni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Schenk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404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05:43.289" idx="1">
    <p:pos x="317" y="189"/>
    <p:text>What is the speciﬁc problem/objective that you tried to solve/achieve? How does fuzzy logic relate to this problem/objective?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06:02.300" idx="2">
    <p:pos x="317" y="189"/>
    <p:text>What are the approaches to this problem/objective in the literature? How did you make use of/get inspired from existing approaches?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12:57.809" idx="3">
    <p:pos x="317" y="0"/>
    <p:text>How did you collaborate within your group? Who contributed to what? Specify the parts of the project assigned to individuals.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07:52.522" idx="4">
    <p:pos x="2262" y="-50"/>
    <p:text>What is the solution/approach you proposed? How does your proposed system design/architecture look like? Show a ﬂowchart of components - ideally showing descriptive names for each. Indicate your inputs and outputs clearly.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08:09.691" idx="5">
    <p:pos x="317" y="189"/>
    <p:text>What does your data look like after pre-processing? Describe brieﬂy. Show a snippet with column descriptions.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12:28.852" idx="6">
    <p:pos x="317" y="189"/>
    <p:text>What is your baseline? What comparisons have you performed? How did you perform tuning? Describe the impact of tuning on system performance.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4T21:09:56.482" idx="8">
    <p:pos x="317" y="189"/>
    <p:text>Discuss limitations and observations. Present the shortcomings of your system. What can be improved and how? What can be done for future work?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/>
              <a:t>FEATURES == DEPARTMENTS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/>
              <a:t>Dump is split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/>
              <a:t>Training is used to make feature lists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/>
              <a:t>Feature lists are used to rank and classify emails</a:t>
            </a: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wrap="square" lIns="111975" tIns="111975" rIns="111975" bIns="111975" anchor="b" anchorCtr="0"/>
          <a:lstStyle>
            <a:lvl1pPr lvl="0" algn="ctr">
              <a:spcBef>
                <a:spcPts val="0"/>
              </a:spcBef>
              <a:buSzPts val="6400"/>
              <a:buNone/>
              <a:defRPr sz="6400"/>
            </a:lvl1pPr>
            <a:lvl2pPr lvl="1" algn="ctr">
              <a:spcBef>
                <a:spcPts val="0"/>
              </a:spcBef>
              <a:buSzPts val="6400"/>
              <a:buNone/>
              <a:defRPr sz="6400"/>
            </a:lvl2pPr>
            <a:lvl3pPr lvl="2" algn="ctr">
              <a:spcBef>
                <a:spcPts val="0"/>
              </a:spcBef>
              <a:buSzPts val="6400"/>
              <a:buNone/>
              <a:defRPr sz="6400"/>
            </a:lvl3pPr>
            <a:lvl4pPr lvl="3" algn="ctr">
              <a:spcBef>
                <a:spcPts val="0"/>
              </a:spcBef>
              <a:buSzPts val="6400"/>
              <a:buNone/>
              <a:defRPr sz="6400"/>
            </a:lvl4pPr>
            <a:lvl5pPr lvl="4" algn="ctr">
              <a:spcBef>
                <a:spcPts val="0"/>
              </a:spcBef>
              <a:buSzPts val="6400"/>
              <a:buNone/>
              <a:defRPr sz="6400"/>
            </a:lvl5pPr>
            <a:lvl6pPr lvl="5" algn="ctr">
              <a:spcBef>
                <a:spcPts val="0"/>
              </a:spcBef>
              <a:buSzPts val="6400"/>
              <a:buNone/>
              <a:defRPr sz="6400"/>
            </a:lvl6pPr>
            <a:lvl7pPr lvl="6" algn="ctr">
              <a:spcBef>
                <a:spcPts val="0"/>
              </a:spcBef>
              <a:buSzPts val="6400"/>
              <a:buNone/>
              <a:defRPr sz="6400"/>
            </a:lvl7pPr>
            <a:lvl8pPr lvl="7" algn="ctr">
              <a:spcBef>
                <a:spcPts val="0"/>
              </a:spcBef>
              <a:buSzPts val="6400"/>
              <a:buNone/>
              <a:defRPr sz="6400"/>
            </a:lvl8pPr>
            <a:lvl9pPr lvl="8" algn="ctr">
              <a:spcBef>
                <a:spcPts val="0"/>
              </a:spcBef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wrap="square" lIns="111975" tIns="111975" rIns="111975" bIns="111975" anchor="b" anchorCtr="0"/>
          <a:lstStyle>
            <a:lvl1pPr lvl="0" algn="ctr">
              <a:spcBef>
                <a:spcPts val="0"/>
              </a:spcBef>
              <a:buSzPts val="14700"/>
              <a:buNone/>
              <a:defRPr sz="14700"/>
            </a:lvl1pPr>
            <a:lvl2pPr lvl="1" algn="ctr">
              <a:spcBef>
                <a:spcPts val="0"/>
              </a:spcBef>
              <a:buSzPts val="14700"/>
              <a:buNone/>
              <a:defRPr sz="14700"/>
            </a:lvl2pPr>
            <a:lvl3pPr lvl="2" algn="ctr">
              <a:spcBef>
                <a:spcPts val="0"/>
              </a:spcBef>
              <a:buSzPts val="14700"/>
              <a:buNone/>
              <a:defRPr sz="14700"/>
            </a:lvl3pPr>
            <a:lvl4pPr lvl="3" algn="ctr">
              <a:spcBef>
                <a:spcPts val="0"/>
              </a:spcBef>
              <a:buSzPts val="14700"/>
              <a:buNone/>
              <a:defRPr sz="14700"/>
            </a:lvl4pPr>
            <a:lvl5pPr lvl="4" algn="ctr">
              <a:spcBef>
                <a:spcPts val="0"/>
              </a:spcBef>
              <a:buSzPts val="14700"/>
              <a:buNone/>
              <a:defRPr sz="14700"/>
            </a:lvl5pPr>
            <a:lvl6pPr lvl="5" algn="ctr">
              <a:spcBef>
                <a:spcPts val="0"/>
              </a:spcBef>
              <a:buSzPts val="14700"/>
              <a:buNone/>
              <a:defRPr sz="14700"/>
            </a:lvl6pPr>
            <a:lvl7pPr lvl="6" algn="ctr">
              <a:spcBef>
                <a:spcPts val="0"/>
              </a:spcBef>
              <a:buSzPts val="14700"/>
              <a:buNone/>
              <a:defRPr sz="14700"/>
            </a:lvl7pPr>
            <a:lvl8pPr lvl="7" algn="ctr">
              <a:spcBef>
                <a:spcPts val="0"/>
              </a:spcBef>
              <a:buSzPts val="14700"/>
              <a:buNone/>
              <a:defRPr sz="14700"/>
            </a:lvl8pPr>
            <a:lvl9pPr lvl="8" algn="ctr">
              <a:spcBef>
                <a:spcPts val="0"/>
              </a:spcBef>
              <a:buSzPts val="14700"/>
              <a:buNone/>
              <a:defRPr sz="147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 algn="ctr">
              <a:spcBef>
                <a:spcPts val="0"/>
              </a:spcBef>
              <a:buSzPts val="2200"/>
              <a:buChar char="●"/>
              <a:defRPr/>
            </a:lvl1pPr>
            <a:lvl2pPr lvl="1" algn="ctr">
              <a:spcBef>
                <a:spcPts val="0"/>
              </a:spcBef>
              <a:buSzPts val="1700"/>
              <a:buChar char="○"/>
              <a:defRPr/>
            </a:lvl2pPr>
            <a:lvl3pPr lvl="2" algn="ctr">
              <a:spcBef>
                <a:spcPts val="0"/>
              </a:spcBef>
              <a:buSzPts val="1700"/>
              <a:buChar char="■"/>
              <a:defRPr/>
            </a:lvl3pPr>
            <a:lvl4pPr lvl="3" algn="ctr">
              <a:spcBef>
                <a:spcPts val="0"/>
              </a:spcBef>
              <a:buSzPts val="1700"/>
              <a:buChar char="●"/>
              <a:defRPr/>
            </a:lvl4pPr>
            <a:lvl5pPr lvl="4" algn="ctr">
              <a:spcBef>
                <a:spcPts val="0"/>
              </a:spcBef>
              <a:buSzPts val="1700"/>
              <a:buChar char="○"/>
              <a:defRPr/>
            </a:lvl5pPr>
            <a:lvl6pPr lvl="5" algn="ctr">
              <a:spcBef>
                <a:spcPts val="0"/>
              </a:spcBef>
              <a:buSzPts val="1700"/>
              <a:buChar char="■"/>
              <a:defRPr/>
            </a:lvl6pPr>
            <a:lvl7pPr lvl="6" algn="ctr">
              <a:spcBef>
                <a:spcPts val="0"/>
              </a:spcBef>
              <a:buSzPts val="1700"/>
              <a:buChar char="●"/>
              <a:defRPr/>
            </a:lvl7pPr>
            <a:lvl8pPr lvl="7" algn="ctr">
              <a:spcBef>
                <a:spcPts val="0"/>
              </a:spcBef>
              <a:buSzPts val="1700"/>
              <a:buChar char="○"/>
              <a:defRPr/>
            </a:lvl8pPr>
            <a:lvl9pPr lvl="8" algn="ctr">
              <a:spcBef>
                <a:spcPts val="0"/>
              </a:spcBef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SzPts val="22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3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t" anchorCtr="0"/>
          <a:lstStyle>
            <a:lvl1pPr marL="0" marR="0" lvl="0" indent="0" algn="l" rtl="0">
              <a:spcBef>
                <a:spcPts val="0"/>
              </a:spcBef>
              <a:buSzPts val="22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7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wrap="square" lIns="111975" tIns="111975" rIns="111975" bIns="111975" anchor="ctr" anchorCtr="0"/>
          <a:lstStyle>
            <a:lvl1pPr lvl="0" algn="ctr">
              <a:spcBef>
                <a:spcPts val="0"/>
              </a:spcBef>
              <a:buSzPts val="4400"/>
              <a:buNone/>
              <a:defRPr sz="4400"/>
            </a:lvl1pPr>
            <a:lvl2pPr lvl="1" algn="ctr">
              <a:spcBef>
                <a:spcPts val="0"/>
              </a:spcBef>
              <a:buSzPts val="4400"/>
              <a:buNone/>
              <a:defRPr sz="4400"/>
            </a:lvl2pPr>
            <a:lvl3pPr lvl="2" algn="ctr">
              <a:spcBef>
                <a:spcPts val="0"/>
              </a:spcBef>
              <a:buSzPts val="4400"/>
              <a:buNone/>
              <a:defRPr sz="4400"/>
            </a:lvl3pPr>
            <a:lvl4pPr lvl="3" algn="ctr">
              <a:spcBef>
                <a:spcPts val="0"/>
              </a:spcBef>
              <a:buSzPts val="4400"/>
              <a:buNone/>
              <a:defRPr sz="4400"/>
            </a:lvl4pPr>
            <a:lvl5pPr lvl="4" algn="ctr">
              <a:spcBef>
                <a:spcPts val="0"/>
              </a:spcBef>
              <a:buSzPts val="4400"/>
              <a:buNone/>
              <a:defRPr sz="4400"/>
            </a:lvl5pPr>
            <a:lvl6pPr lvl="5" algn="ctr">
              <a:spcBef>
                <a:spcPts val="0"/>
              </a:spcBef>
              <a:buSzPts val="4400"/>
              <a:buNone/>
              <a:defRPr sz="4400"/>
            </a:lvl6pPr>
            <a:lvl7pPr lvl="6" algn="ctr">
              <a:spcBef>
                <a:spcPts val="0"/>
              </a:spcBef>
              <a:buSzPts val="4400"/>
              <a:buNone/>
              <a:defRPr sz="4400"/>
            </a:lvl7pPr>
            <a:lvl8pPr lvl="7" algn="ctr">
              <a:spcBef>
                <a:spcPts val="0"/>
              </a:spcBef>
              <a:buSzPts val="4400"/>
              <a:buNone/>
              <a:defRPr sz="4400"/>
            </a:lvl8pPr>
            <a:lvl9pPr lvl="8" algn="ctr">
              <a:spcBef>
                <a:spcPts val="0"/>
              </a:spcBef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3400"/>
              <a:buNone/>
              <a:defRPr/>
            </a:lvl1pPr>
            <a:lvl2pPr lvl="1">
              <a:spcBef>
                <a:spcPts val="0"/>
              </a:spcBef>
              <a:buSzPts val="3400"/>
              <a:buNone/>
              <a:defRPr/>
            </a:lvl2pPr>
            <a:lvl3pPr lvl="2">
              <a:spcBef>
                <a:spcPts val="0"/>
              </a:spcBef>
              <a:buSzPts val="3400"/>
              <a:buNone/>
              <a:defRPr/>
            </a:lvl3pPr>
            <a:lvl4pPr lvl="3">
              <a:spcBef>
                <a:spcPts val="0"/>
              </a:spcBef>
              <a:buSzPts val="3400"/>
              <a:buNone/>
              <a:defRPr/>
            </a:lvl4pPr>
            <a:lvl5pPr lvl="4">
              <a:spcBef>
                <a:spcPts val="0"/>
              </a:spcBef>
              <a:buSzPts val="3400"/>
              <a:buNone/>
              <a:defRPr/>
            </a:lvl5pPr>
            <a:lvl6pPr lvl="5">
              <a:spcBef>
                <a:spcPts val="0"/>
              </a:spcBef>
              <a:buSzPts val="3400"/>
              <a:buNone/>
              <a:defRPr/>
            </a:lvl6pPr>
            <a:lvl7pPr lvl="6">
              <a:spcBef>
                <a:spcPts val="0"/>
              </a:spcBef>
              <a:buSzPts val="3400"/>
              <a:buNone/>
              <a:defRPr/>
            </a:lvl7pPr>
            <a:lvl8pPr lvl="7">
              <a:spcBef>
                <a:spcPts val="0"/>
              </a:spcBef>
              <a:buSzPts val="3400"/>
              <a:buNone/>
              <a:defRPr/>
            </a:lvl8pPr>
            <a:lvl9pPr lvl="8">
              <a:spcBef>
                <a:spcPts val="0"/>
              </a:spcBef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2200"/>
              <a:buChar char="●"/>
              <a:defRPr/>
            </a:lvl1pPr>
            <a:lvl2pPr lvl="1">
              <a:spcBef>
                <a:spcPts val="0"/>
              </a:spcBef>
              <a:buSzPts val="1700"/>
              <a:buChar char="○"/>
              <a:defRPr/>
            </a:lvl2pPr>
            <a:lvl3pPr lvl="2">
              <a:spcBef>
                <a:spcPts val="0"/>
              </a:spcBef>
              <a:buSzPts val="1700"/>
              <a:buChar char="■"/>
              <a:defRPr/>
            </a:lvl3pPr>
            <a:lvl4pPr lvl="3">
              <a:spcBef>
                <a:spcPts val="0"/>
              </a:spcBef>
              <a:buSzPts val="1700"/>
              <a:buChar char="●"/>
              <a:defRPr/>
            </a:lvl4pPr>
            <a:lvl5pPr lvl="4">
              <a:spcBef>
                <a:spcPts val="0"/>
              </a:spcBef>
              <a:buSzPts val="1700"/>
              <a:buChar char="○"/>
              <a:defRPr/>
            </a:lvl5pPr>
            <a:lvl6pPr lvl="5">
              <a:spcBef>
                <a:spcPts val="0"/>
              </a:spcBef>
              <a:buSzPts val="1700"/>
              <a:buChar char="■"/>
              <a:defRPr/>
            </a:lvl6pPr>
            <a:lvl7pPr lvl="6">
              <a:spcBef>
                <a:spcPts val="0"/>
              </a:spcBef>
              <a:buSzPts val="1700"/>
              <a:buChar char="●"/>
              <a:defRPr/>
            </a:lvl7pPr>
            <a:lvl8pPr lvl="7">
              <a:spcBef>
                <a:spcPts val="0"/>
              </a:spcBef>
              <a:buSzPts val="1700"/>
              <a:buChar char="○"/>
              <a:defRPr/>
            </a:lvl8pPr>
            <a:lvl9pPr lvl="8">
              <a:spcBef>
                <a:spcPts val="0"/>
              </a:spcBef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3400"/>
              <a:buNone/>
              <a:defRPr/>
            </a:lvl1pPr>
            <a:lvl2pPr lvl="1">
              <a:spcBef>
                <a:spcPts val="0"/>
              </a:spcBef>
              <a:buSzPts val="3400"/>
              <a:buNone/>
              <a:defRPr/>
            </a:lvl2pPr>
            <a:lvl3pPr lvl="2">
              <a:spcBef>
                <a:spcPts val="0"/>
              </a:spcBef>
              <a:buSzPts val="3400"/>
              <a:buNone/>
              <a:defRPr/>
            </a:lvl3pPr>
            <a:lvl4pPr lvl="3">
              <a:spcBef>
                <a:spcPts val="0"/>
              </a:spcBef>
              <a:buSzPts val="3400"/>
              <a:buNone/>
              <a:defRPr/>
            </a:lvl4pPr>
            <a:lvl5pPr lvl="4">
              <a:spcBef>
                <a:spcPts val="0"/>
              </a:spcBef>
              <a:buSzPts val="3400"/>
              <a:buNone/>
              <a:defRPr/>
            </a:lvl5pPr>
            <a:lvl6pPr lvl="5">
              <a:spcBef>
                <a:spcPts val="0"/>
              </a:spcBef>
              <a:buSzPts val="3400"/>
              <a:buNone/>
              <a:defRPr/>
            </a:lvl6pPr>
            <a:lvl7pPr lvl="6">
              <a:spcBef>
                <a:spcPts val="0"/>
              </a:spcBef>
              <a:buSzPts val="3400"/>
              <a:buNone/>
              <a:defRPr/>
            </a:lvl7pPr>
            <a:lvl8pPr lvl="7">
              <a:spcBef>
                <a:spcPts val="0"/>
              </a:spcBef>
              <a:buSzPts val="3400"/>
              <a:buNone/>
              <a:defRPr/>
            </a:lvl8pPr>
            <a:lvl9pPr lvl="8">
              <a:spcBef>
                <a:spcPts val="0"/>
              </a:spcBef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1700"/>
              <a:buChar char="●"/>
              <a:defRPr sz="1700"/>
            </a:lvl1pPr>
            <a:lvl2pPr lvl="1">
              <a:spcBef>
                <a:spcPts val="0"/>
              </a:spcBef>
              <a:buSzPts val="1500"/>
              <a:buChar char="○"/>
              <a:defRPr sz="1500"/>
            </a:lvl2pPr>
            <a:lvl3pPr lvl="2">
              <a:spcBef>
                <a:spcPts val="0"/>
              </a:spcBef>
              <a:buSzPts val="1500"/>
              <a:buChar char="■"/>
              <a:defRPr sz="1500"/>
            </a:lvl3pPr>
            <a:lvl4pPr lvl="3">
              <a:spcBef>
                <a:spcPts val="0"/>
              </a:spcBef>
              <a:buSzPts val="1500"/>
              <a:buChar char="●"/>
              <a:defRPr sz="1500"/>
            </a:lvl4pPr>
            <a:lvl5pPr lvl="4">
              <a:spcBef>
                <a:spcPts val="0"/>
              </a:spcBef>
              <a:buSzPts val="1500"/>
              <a:buChar char="○"/>
              <a:defRPr sz="1500"/>
            </a:lvl5pPr>
            <a:lvl6pPr lvl="5">
              <a:spcBef>
                <a:spcPts val="0"/>
              </a:spcBef>
              <a:buSzPts val="1500"/>
              <a:buChar char="■"/>
              <a:defRPr sz="1500"/>
            </a:lvl6pPr>
            <a:lvl7pPr lvl="6">
              <a:spcBef>
                <a:spcPts val="0"/>
              </a:spcBef>
              <a:buSzPts val="1500"/>
              <a:buChar char="●"/>
              <a:defRPr sz="1500"/>
            </a:lvl7pPr>
            <a:lvl8pPr lvl="7">
              <a:spcBef>
                <a:spcPts val="0"/>
              </a:spcBef>
              <a:buSzPts val="1500"/>
              <a:buChar char="○"/>
              <a:defRPr sz="1500"/>
            </a:lvl8pPr>
            <a:lvl9pPr lvl="8">
              <a:spcBef>
                <a:spcPts val="0"/>
              </a:spcBef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1700"/>
              <a:buChar char="●"/>
              <a:defRPr sz="1700"/>
            </a:lvl1pPr>
            <a:lvl2pPr lvl="1">
              <a:spcBef>
                <a:spcPts val="0"/>
              </a:spcBef>
              <a:buSzPts val="1500"/>
              <a:buChar char="○"/>
              <a:defRPr sz="1500"/>
            </a:lvl2pPr>
            <a:lvl3pPr lvl="2">
              <a:spcBef>
                <a:spcPts val="0"/>
              </a:spcBef>
              <a:buSzPts val="1500"/>
              <a:buChar char="■"/>
              <a:defRPr sz="1500"/>
            </a:lvl3pPr>
            <a:lvl4pPr lvl="3">
              <a:spcBef>
                <a:spcPts val="0"/>
              </a:spcBef>
              <a:buSzPts val="1500"/>
              <a:buChar char="●"/>
              <a:defRPr sz="1500"/>
            </a:lvl4pPr>
            <a:lvl5pPr lvl="4">
              <a:spcBef>
                <a:spcPts val="0"/>
              </a:spcBef>
              <a:buSzPts val="1500"/>
              <a:buChar char="○"/>
              <a:defRPr sz="1500"/>
            </a:lvl5pPr>
            <a:lvl6pPr lvl="5">
              <a:spcBef>
                <a:spcPts val="0"/>
              </a:spcBef>
              <a:buSzPts val="1500"/>
              <a:buChar char="■"/>
              <a:defRPr sz="1500"/>
            </a:lvl6pPr>
            <a:lvl7pPr lvl="6">
              <a:spcBef>
                <a:spcPts val="0"/>
              </a:spcBef>
              <a:buSzPts val="1500"/>
              <a:buChar char="●"/>
              <a:defRPr sz="1500"/>
            </a:lvl7pPr>
            <a:lvl8pPr lvl="7">
              <a:spcBef>
                <a:spcPts val="0"/>
              </a:spcBef>
              <a:buSzPts val="1500"/>
              <a:buChar char="○"/>
              <a:defRPr sz="1500"/>
            </a:lvl8pPr>
            <a:lvl9pPr lvl="8">
              <a:spcBef>
                <a:spcPts val="0"/>
              </a:spcBef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3400"/>
              <a:buNone/>
              <a:defRPr/>
            </a:lvl1pPr>
            <a:lvl2pPr lvl="1">
              <a:spcBef>
                <a:spcPts val="0"/>
              </a:spcBef>
              <a:buSzPts val="3400"/>
              <a:buNone/>
              <a:defRPr/>
            </a:lvl2pPr>
            <a:lvl3pPr lvl="2">
              <a:spcBef>
                <a:spcPts val="0"/>
              </a:spcBef>
              <a:buSzPts val="3400"/>
              <a:buNone/>
              <a:defRPr/>
            </a:lvl3pPr>
            <a:lvl4pPr lvl="3">
              <a:spcBef>
                <a:spcPts val="0"/>
              </a:spcBef>
              <a:buSzPts val="3400"/>
              <a:buNone/>
              <a:defRPr/>
            </a:lvl4pPr>
            <a:lvl5pPr lvl="4">
              <a:spcBef>
                <a:spcPts val="0"/>
              </a:spcBef>
              <a:buSzPts val="3400"/>
              <a:buNone/>
              <a:defRPr/>
            </a:lvl5pPr>
            <a:lvl6pPr lvl="5">
              <a:spcBef>
                <a:spcPts val="0"/>
              </a:spcBef>
              <a:buSzPts val="3400"/>
              <a:buNone/>
              <a:defRPr/>
            </a:lvl6pPr>
            <a:lvl7pPr lvl="6">
              <a:spcBef>
                <a:spcPts val="0"/>
              </a:spcBef>
              <a:buSzPts val="3400"/>
              <a:buNone/>
              <a:defRPr/>
            </a:lvl7pPr>
            <a:lvl8pPr lvl="7">
              <a:spcBef>
                <a:spcPts val="0"/>
              </a:spcBef>
              <a:buSzPts val="3400"/>
              <a:buNone/>
              <a:defRPr/>
            </a:lvl8pPr>
            <a:lvl9pPr lvl="8">
              <a:spcBef>
                <a:spcPts val="0"/>
              </a:spcBef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wrap="square" lIns="111975" tIns="111975" rIns="111975" bIns="111975" anchor="b" anchorCtr="0"/>
          <a:lstStyle>
            <a:lvl1pPr lvl="0">
              <a:spcBef>
                <a:spcPts val="0"/>
              </a:spcBef>
              <a:buSzPts val="2900"/>
              <a:buNone/>
              <a:defRPr sz="2900"/>
            </a:lvl1pPr>
            <a:lvl2pPr lvl="1">
              <a:spcBef>
                <a:spcPts val="0"/>
              </a:spcBef>
              <a:buSzPts val="2900"/>
              <a:buNone/>
              <a:defRPr sz="2900"/>
            </a:lvl2pPr>
            <a:lvl3pPr lvl="2">
              <a:spcBef>
                <a:spcPts val="0"/>
              </a:spcBef>
              <a:buSzPts val="2900"/>
              <a:buNone/>
              <a:defRPr sz="2900"/>
            </a:lvl3pPr>
            <a:lvl4pPr lvl="3">
              <a:spcBef>
                <a:spcPts val="0"/>
              </a:spcBef>
              <a:buSzPts val="2900"/>
              <a:buNone/>
              <a:defRPr sz="2900"/>
            </a:lvl4pPr>
            <a:lvl5pPr lvl="4">
              <a:spcBef>
                <a:spcPts val="0"/>
              </a:spcBef>
              <a:buSzPts val="2900"/>
              <a:buNone/>
              <a:defRPr sz="2900"/>
            </a:lvl5pPr>
            <a:lvl6pPr lvl="5">
              <a:spcBef>
                <a:spcPts val="0"/>
              </a:spcBef>
              <a:buSzPts val="2900"/>
              <a:buNone/>
              <a:defRPr sz="2900"/>
            </a:lvl6pPr>
            <a:lvl7pPr lvl="6">
              <a:spcBef>
                <a:spcPts val="0"/>
              </a:spcBef>
              <a:buSzPts val="2900"/>
              <a:buNone/>
              <a:defRPr sz="2900"/>
            </a:lvl7pPr>
            <a:lvl8pPr lvl="7">
              <a:spcBef>
                <a:spcPts val="0"/>
              </a:spcBef>
              <a:buSzPts val="2900"/>
              <a:buNone/>
              <a:defRPr sz="2900"/>
            </a:lvl8pPr>
            <a:lvl9pPr lvl="8">
              <a:spcBef>
                <a:spcPts val="0"/>
              </a:spcBef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SzPts val="1500"/>
              <a:buChar char="●"/>
              <a:defRPr sz="1500"/>
            </a:lvl1pPr>
            <a:lvl2pPr lvl="1">
              <a:spcBef>
                <a:spcPts val="0"/>
              </a:spcBef>
              <a:buSzPts val="1500"/>
              <a:buChar char="○"/>
              <a:defRPr sz="1500"/>
            </a:lvl2pPr>
            <a:lvl3pPr lvl="2">
              <a:spcBef>
                <a:spcPts val="0"/>
              </a:spcBef>
              <a:buSzPts val="1500"/>
              <a:buChar char="■"/>
              <a:defRPr sz="1500"/>
            </a:lvl3pPr>
            <a:lvl4pPr lvl="3">
              <a:spcBef>
                <a:spcPts val="0"/>
              </a:spcBef>
              <a:buSzPts val="1500"/>
              <a:buChar char="●"/>
              <a:defRPr sz="1500"/>
            </a:lvl4pPr>
            <a:lvl5pPr lvl="4">
              <a:spcBef>
                <a:spcPts val="0"/>
              </a:spcBef>
              <a:buSzPts val="1500"/>
              <a:buChar char="○"/>
              <a:defRPr sz="1500"/>
            </a:lvl5pPr>
            <a:lvl6pPr lvl="5">
              <a:spcBef>
                <a:spcPts val="0"/>
              </a:spcBef>
              <a:buSzPts val="1500"/>
              <a:buChar char="■"/>
              <a:defRPr sz="1500"/>
            </a:lvl6pPr>
            <a:lvl7pPr lvl="6">
              <a:spcBef>
                <a:spcPts val="0"/>
              </a:spcBef>
              <a:buSzPts val="1500"/>
              <a:buChar char="●"/>
              <a:defRPr sz="1500"/>
            </a:lvl7pPr>
            <a:lvl8pPr lvl="7">
              <a:spcBef>
                <a:spcPts val="0"/>
              </a:spcBef>
              <a:buSzPts val="1500"/>
              <a:buChar char="○"/>
              <a:defRPr sz="1500"/>
            </a:lvl8pPr>
            <a:lvl9pPr lvl="8">
              <a:spcBef>
                <a:spcPts val="0"/>
              </a:spcBef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wrap="square" lIns="111975" tIns="111975" rIns="111975" bIns="111975" anchor="ctr" anchorCtr="0"/>
          <a:lstStyle>
            <a:lvl1pPr lvl="0">
              <a:spcBef>
                <a:spcPts val="0"/>
              </a:spcBef>
              <a:buSzPts val="5900"/>
              <a:buNone/>
              <a:defRPr sz="5900"/>
            </a:lvl1pPr>
            <a:lvl2pPr lvl="1">
              <a:spcBef>
                <a:spcPts val="0"/>
              </a:spcBef>
              <a:buSzPts val="5900"/>
              <a:buNone/>
              <a:defRPr sz="5900"/>
            </a:lvl2pPr>
            <a:lvl3pPr lvl="2">
              <a:spcBef>
                <a:spcPts val="0"/>
              </a:spcBef>
              <a:buSzPts val="5900"/>
              <a:buNone/>
              <a:defRPr sz="5900"/>
            </a:lvl3pPr>
            <a:lvl4pPr lvl="3">
              <a:spcBef>
                <a:spcPts val="0"/>
              </a:spcBef>
              <a:buSzPts val="5900"/>
              <a:buNone/>
              <a:defRPr sz="5900"/>
            </a:lvl4pPr>
            <a:lvl5pPr lvl="4">
              <a:spcBef>
                <a:spcPts val="0"/>
              </a:spcBef>
              <a:buSzPts val="5900"/>
              <a:buNone/>
              <a:defRPr sz="5900"/>
            </a:lvl5pPr>
            <a:lvl6pPr lvl="5">
              <a:spcBef>
                <a:spcPts val="0"/>
              </a:spcBef>
              <a:buSzPts val="5900"/>
              <a:buNone/>
              <a:defRPr sz="5900"/>
            </a:lvl6pPr>
            <a:lvl7pPr lvl="6">
              <a:spcBef>
                <a:spcPts val="0"/>
              </a:spcBef>
              <a:buSzPts val="5900"/>
              <a:buNone/>
              <a:defRPr sz="5900"/>
            </a:lvl7pPr>
            <a:lvl8pPr lvl="7">
              <a:spcBef>
                <a:spcPts val="0"/>
              </a:spcBef>
              <a:buSzPts val="5900"/>
              <a:buNone/>
              <a:defRPr sz="5900"/>
            </a:lvl8pPr>
            <a:lvl9pPr lvl="8">
              <a:spcBef>
                <a:spcPts val="0"/>
              </a:spcBef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wrap="square" lIns="111975" tIns="111975" rIns="111975" bIns="111975" anchor="b" anchorCtr="0"/>
          <a:lstStyle>
            <a:lvl1pPr lvl="0" algn="ctr">
              <a:spcBef>
                <a:spcPts val="0"/>
              </a:spcBef>
              <a:buSzPts val="5100"/>
              <a:buNone/>
              <a:defRPr sz="5100"/>
            </a:lvl1pPr>
            <a:lvl2pPr lvl="1" algn="ctr">
              <a:spcBef>
                <a:spcPts val="0"/>
              </a:spcBef>
              <a:buSzPts val="5100"/>
              <a:buNone/>
              <a:defRPr sz="5100"/>
            </a:lvl2pPr>
            <a:lvl3pPr lvl="2" algn="ctr">
              <a:spcBef>
                <a:spcPts val="0"/>
              </a:spcBef>
              <a:buSzPts val="5100"/>
              <a:buNone/>
              <a:defRPr sz="5100"/>
            </a:lvl3pPr>
            <a:lvl4pPr lvl="3" algn="ctr">
              <a:spcBef>
                <a:spcPts val="0"/>
              </a:spcBef>
              <a:buSzPts val="5100"/>
              <a:buNone/>
              <a:defRPr sz="5100"/>
            </a:lvl4pPr>
            <a:lvl5pPr lvl="4" algn="ctr">
              <a:spcBef>
                <a:spcPts val="0"/>
              </a:spcBef>
              <a:buSzPts val="5100"/>
              <a:buNone/>
              <a:defRPr sz="5100"/>
            </a:lvl5pPr>
            <a:lvl6pPr lvl="5" algn="ctr">
              <a:spcBef>
                <a:spcPts val="0"/>
              </a:spcBef>
              <a:buSzPts val="5100"/>
              <a:buNone/>
              <a:defRPr sz="5100"/>
            </a:lvl6pPr>
            <a:lvl7pPr lvl="6" algn="ctr">
              <a:spcBef>
                <a:spcPts val="0"/>
              </a:spcBef>
              <a:buSzPts val="5100"/>
              <a:buNone/>
              <a:defRPr sz="5100"/>
            </a:lvl7pPr>
            <a:lvl8pPr lvl="7" algn="ctr">
              <a:spcBef>
                <a:spcPts val="0"/>
              </a:spcBef>
              <a:buSzPts val="5100"/>
              <a:buNone/>
              <a:defRPr sz="5100"/>
            </a:lvl8pPr>
            <a:lvl9pPr lvl="8" algn="ctr">
              <a:spcBef>
                <a:spcPts val="0"/>
              </a:spcBef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wrap="square" lIns="111975" tIns="111975" rIns="111975" bIns="1119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</p:spPr>
        <p:txBody>
          <a:bodyPr wrap="square" lIns="111975" tIns="111975" rIns="111975" bIns="111975" anchor="ctr" anchorCtr="0"/>
          <a:lstStyle>
            <a:lvl1pPr lvl="0">
              <a:spcBef>
                <a:spcPts val="0"/>
              </a:spcBef>
              <a:buSzPts val="2200"/>
              <a:buChar char="●"/>
              <a:defRPr/>
            </a:lvl1pPr>
            <a:lvl2pPr lvl="1">
              <a:spcBef>
                <a:spcPts val="0"/>
              </a:spcBef>
              <a:buSzPts val="1700"/>
              <a:buChar char="○"/>
              <a:defRPr/>
            </a:lvl2pPr>
            <a:lvl3pPr lvl="2">
              <a:spcBef>
                <a:spcPts val="0"/>
              </a:spcBef>
              <a:buSzPts val="1700"/>
              <a:buChar char="■"/>
              <a:defRPr/>
            </a:lvl3pPr>
            <a:lvl4pPr lvl="3">
              <a:spcBef>
                <a:spcPts val="0"/>
              </a:spcBef>
              <a:buSzPts val="1700"/>
              <a:buChar char="●"/>
              <a:defRPr/>
            </a:lvl4pPr>
            <a:lvl5pPr lvl="4">
              <a:spcBef>
                <a:spcPts val="0"/>
              </a:spcBef>
              <a:buSzPts val="1700"/>
              <a:buChar char="○"/>
              <a:defRPr/>
            </a:lvl5pPr>
            <a:lvl6pPr lvl="5">
              <a:spcBef>
                <a:spcPts val="0"/>
              </a:spcBef>
              <a:buSzPts val="1700"/>
              <a:buChar char="■"/>
              <a:defRPr/>
            </a:lvl6pPr>
            <a:lvl7pPr lvl="6">
              <a:spcBef>
                <a:spcPts val="0"/>
              </a:spcBef>
              <a:buSzPts val="1700"/>
              <a:buChar char="●"/>
              <a:defRPr/>
            </a:lvl7pPr>
            <a:lvl8pPr lvl="7">
              <a:spcBef>
                <a:spcPts val="0"/>
              </a:spcBef>
              <a:buSzPts val="1700"/>
              <a:buChar char="○"/>
              <a:defRPr/>
            </a:lvl8pPr>
            <a:lvl9pPr lvl="8">
              <a:spcBef>
                <a:spcPts val="0"/>
              </a:spcBef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wrap="square" lIns="111975" tIns="111975" rIns="111975" bIns="11197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nl-NL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400"/>
              <a:buFont typeface="Nunito"/>
              <a:buNone/>
              <a:defRPr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2200"/>
              <a:buFont typeface="Nunito"/>
              <a:buChar char="●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○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■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○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■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○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Nunito"/>
              <a:buChar char="■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wrap="square" lIns="111975" tIns="111975" rIns="111975" bIns="11197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nl-NL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04000" y="406638"/>
            <a:ext cx="9071700" cy="1965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Determining </a:t>
            </a:r>
            <a:r>
              <a:rPr lang="nl-NL" sz="44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nl-NL" sz="4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epartment from email content using Fuzzy Logic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4000" y="2732250"/>
            <a:ext cx="9071700" cy="421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our BSc project: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Fundamentals of Fuzzy Logic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Peter Heemskerk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Jim Kamans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Stefan Schenk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180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838" y="4036650"/>
            <a:ext cx="2121999" cy="1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7347325" y="6498050"/>
            <a:ext cx="2420700" cy="7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December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>
                <a:latin typeface="Roboto"/>
                <a:ea typeface="Roboto"/>
                <a:cs typeface="Roboto"/>
                <a:sym typeface="Roboto"/>
              </a:rPr>
              <a:t>Results, O</a:t>
            </a:r>
            <a:r>
              <a:rPr lang="nl-NL" sz="4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bservations and Discussion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>
                <a:latin typeface="Roboto"/>
                <a:ea typeface="Roboto"/>
                <a:cs typeface="Roboto"/>
                <a:sym typeface="Roboto"/>
              </a:rPr>
              <a:t>Accomplishments:</a:t>
            </a:r>
          </a:p>
          <a:p>
            <a:pPr marL="864000" marR="0" lvl="1" indent="-304949" algn="l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 </a:t>
            </a:r>
          </a:p>
          <a:p>
            <a:pPr marL="864000" lvl="1" indent="-304949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feature word list generation</a:t>
            </a:r>
          </a:p>
          <a:p>
            <a:pPr marL="864000" marR="0" lvl="1" indent="-304949" algn="l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latin typeface="Roboto"/>
                <a:ea typeface="Roboto"/>
                <a:cs typeface="Roboto"/>
                <a:sym typeface="Roboto"/>
              </a:rPr>
              <a:t>basic fuzzy logic implementation</a:t>
            </a:r>
          </a:p>
          <a:p>
            <a:pPr marL="864000" marR="0" lvl="1" indent="-304949" algn="l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latin typeface="Roboto"/>
                <a:ea typeface="Roboto"/>
                <a:cs typeface="Roboto"/>
                <a:sym typeface="Roboto"/>
              </a:rPr>
              <a:t>for translating 4 features into 4 departments (feature “Parkeren” into department “Parkeren”) </a:t>
            </a:r>
          </a:p>
          <a:p>
            <a:pPr marL="864000" lvl="1" indent="-304949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score of 46% correctly classified by 70/30 split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864000" marR="0" lvl="1" indent="-304949" algn="l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latin typeface="Roboto"/>
                <a:ea typeface="Roboto"/>
                <a:cs typeface="Roboto"/>
                <a:sym typeface="Roboto"/>
              </a:rPr>
              <a:t>extend feature baseline (based on word clustering of large email dataset)</a:t>
            </a:r>
          </a:p>
          <a:p>
            <a:pPr marL="864000" marR="0" lvl="1" indent="-304949" algn="l" rtl="0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−"/>
            </a:pPr>
            <a:r>
              <a:rPr lang="nl-NL" sz="1800">
                <a:latin typeface="Roboto"/>
                <a:ea typeface="Roboto"/>
                <a:cs typeface="Roboto"/>
                <a:sym typeface="Roboto"/>
              </a:rPr>
              <a:t>learn fuzzy logic rules from a large labeled training dataset.</a:t>
            </a:r>
            <a:r>
              <a:rPr lang="nl-NL" sz="2400">
                <a:latin typeface="Roboto"/>
                <a:ea typeface="Roboto"/>
                <a:cs typeface="Roboto"/>
                <a:sym typeface="Roboto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 and relevance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4000" y="1769052"/>
            <a:ext cx="9071700" cy="5408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complex organisations it is difficult to answer email questions from customers / other parties in time.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3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goal</a:t>
            </a:r>
            <a:r>
              <a:rPr lang="nl-NL" sz="33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nl-NL" sz="33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3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e</a:t>
            </a:r>
            <a:r>
              <a:rPr lang="nl-NL" sz="3300">
                <a:latin typeface="Roboto"/>
                <a:ea typeface="Roboto"/>
                <a:cs typeface="Roboto"/>
                <a:sym typeface="Roboto"/>
              </a:rPr>
              <a:t>-mail </a:t>
            </a:r>
            <a:r>
              <a:rPr lang="nl-NL" sz="33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to determine the corre</a:t>
            </a:r>
            <a:r>
              <a:rPr lang="nl-NL" sz="3300">
                <a:latin typeface="Roboto"/>
                <a:ea typeface="Roboto"/>
                <a:cs typeface="Roboto"/>
                <a:sym typeface="Roboto"/>
              </a:rPr>
              <a:t>ct department which should reply on an email.</a:t>
            </a:r>
            <a:r>
              <a:rPr lang="nl-NL" sz="29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SzPts val="3200"/>
              <a:buFont typeface="Roboto"/>
              <a:buChar char="●"/>
            </a:pP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Fuzzy Logic has been used for e-mail classification (s</a:t>
            </a: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pam, ant</a:t>
            </a: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i-phishing</a:t>
            </a:r>
            <a:r>
              <a:rPr lang="nl-NL" sz="32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Main idea from Ferolin:</a:t>
            </a: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nl-NL" sz="2100">
                <a:latin typeface="Roboto"/>
                <a:ea typeface="Roboto"/>
                <a:cs typeface="Roboto"/>
                <a:sym typeface="Roboto"/>
              </a:rPr>
              <a:t>extract from e-mail content linguistic generalised features </a:t>
            </a:r>
            <a:r>
              <a:rPr lang="nl-NL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(like “ technical “, “ financial “, “ emotional”)</a:t>
            </a:r>
            <a:r>
              <a:rPr lang="nl-NL" sz="21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914400" marR="0" lvl="1" indent="-381000" algn="l" rtl="0">
              <a:spcBef>
                <a:spcPts val="0"/>
              </a:spcBef>
              <a:buSzPts val="2400"/>
              <a:buFont typeface="Roboto"/>
              <a:buChar char="○"/>
            </a:pPr>
            <a:r>
              <a:rPr lang="nl-NL" sz="2100">
                <a:latin typeface="Roboto"/>
                <a:ea typeface="Roboto"/>
                <a:cs typeface="Roboto"/>
                <a:sym typeface="Roboto"/>
              </a:rPr>
              <a:t>use these linguistic features as input for a fuzzy logic system to determine the departements.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504450" y="-5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04500" y="1254500"/>
            <a:ext cx="9418200" cy="4384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Stefan: code and experiments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Peter: fuzzy logic and reporting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Jim: “vliegende keep” (trouble shooting)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3200">
                <a:latin typeface="Roboto"/>
                <a:ea typeface="Roboto"/>
                <a:cs typeface="Roboto"/>
                <a:sym typeface="Roboto"/>
              </a:rPr>
              <a:t>Collaboration with tools: Github, Trello, Google Drive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72" y="3702301"/>
            <a:ext cx="7687349" cy="3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590925" y="-79675"/>
            <a:ext cx="6670500" cy="1262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nl-NL" sz="4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</a:p>
        </p:txBody>
      </p:sp>
      <p:sp>
        <p:nvSpPr>
          <p:cNvPr id="88" name="Shape 88"/>
          <p:cNvSpPr/>
          <p:nvPr/>
        </p:nvSpPr>
        <p:spPr>
          <a:xfrm>
            <a:off x="4156200" y="2468338"/>
            <a:ext cx="32910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d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 preprocessing</a:t>
            </a:r>
          </a:p>
        </p:txBody>
      </p:sp>
      <p:sp>
        <p:nvSpPr>
          <p:cNvPr id="89" name="Shape 89"/>
          <p:cNvSpPr/>
          <p:nvPr/>
        </p:nvSpPr>
        <p:spPr>
          <a:xfrm>
            <a:off x="4211400" y="4677600"/>
            <a:ext cx="33840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r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anking</a:t>
            </a:r>
          </a:p>
        </p:txBody>
      </p:sp>
      <p:sp>
        <p:nvSpPr>
          <p:cNvPr id="90" name="Shape 90"/>
          <p:cNvSpPr/>
          <p:nvPr/>
        </p:nvSpPr>
        <p:spPr>
          <a:xfrm>
            <a:off x="4211400" y="6081600"/>
            <a:ext cx="33840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c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lassification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000" y="1210440"/>
            <a:ext cx="1076760" cy="10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1800" y="5365800"/>
            <a:ext cx="1467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7400" y="6336000"/>
            <a:ext cx="1008000" cy="1029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>
            <a:endCxn id="88" idx="0"/>
          </p:cNvCxnSpPr>
          <p:nvPr/>
        </p:nvCxnSpPr>
        <p:spPr>
          <a:xfrm flipH="1">
            <a:off x="5801700" y="1931338"/>
            <a:ext cx="230100" cy="53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5" name="Shape 95"/>
          <p:cNvCxnSpPr/>
          <p:nvPr/>
        </p:nvCxnSpPr>
        <p:spPr>
          <a:xfrm>
            <a:off x="3314700" y="4619625"/>
            <a:ext cx="9393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6" name="Shape 96"/>
          <p:cNvCxnSpPr/>
          <p:nvPr/>
        </p:nvCxnSpPr>
        <p:spPr>
          <a:xfrm>
            <a:off x="3745800" y="5685600"/>
            <a:ext cx="597600" cy="50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 flipH="1">
            <a:off x="3754560" y="5113800"/>
            <a:ext cx="504000" cy="43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>
            <a:stCxn id="90" idx="1"/>
          </p:cNvCxnSpPr>
          <p:nvPr/>
        </p:nvCxnSpPr>
        <p:spPr>
          <a:xfrm flipH="1">
            <a:off x="3455700" y="6369600"/>
            <a:ext cx="755700" cy="38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2635800" y="608400"/>
            <a:ext cx="17838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/>
              <a:t>training corpus of </a:t>
            </a: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95403" y="4186200"/>
            <a:ext cx="13389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/>
              <a:t>feature word- lists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548135" y="5325600"/>
            <a:ext cx="1151700" cy="6267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nl-NL" sz="1800"/>
              <a:t> </a:t>
            </a: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48120" y="6516360"/>
            <a:ext cx="1403400" cy="6267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</a:p>
        </p:txBody>
      </p:sp>
      <p:sp>
        <p:nvSpPr>
          <p:cNvPr id="103" name="Shape 103"/>
          <p:cNvSpPr/>
          <p:nvPr/>
        </p:nvSpPr>
        <p:spPr>
          <a:xfrm>
            <a:off x="7886700" y="5596450"/>
            <a:ext cx="2051700" cy="102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968" y="0"/>
                </a:moveTo>
                <a:cubicBezTo>
                  <a:pt x="31990" y="0"/>
                  <a:pt x="24027" y="9963"/>
                  <a:pt x="24027" y="19927"/>
                </a:cubicBezTo>
                <a:lnTo>
                  <a:pt x="24027" y="34856"/>
                </a:lnTo>
                <a:lnTo>
                  <a:pt x="24027" y="49819"/>
                </a:lnTo>
                <a:lnTo>
                  <a:pt x="24027" y="70147"/>
                </a:lnTo>
                <a:lnTo>
                  <a:pt x="0" y="98739"/>
                </a:lnTo>
                <a:lnTo>
                  <a:pt x="24027" y="100038"/>
                </a:lnTo>
                <a:cubicBezTo>
                  <a:pt x="24027" y="110002"/>
                  <a:pt x="31990" y="119966"/>
                  <a:pt x="39968" y="119966"/>
                </a:cubicBezTo>
                <a:lnTo>
                  <a:pt x="51920" y="119966"/>
                </a:lnTo>
                <a:lnTo>
                  <a:pt x="63872" y="119966"/>
                </a:lnTo>
                <a:lnTo>
                  <a:pt x="80127" y="119966"/>
                </a:lnTo>
                <a:lnTo>
                  <a:pt x="92079" y="119966"/>
                </a:lnTo>
                <a:lnTo>
                  <a:pt x="104031" y="119966"/>
                </a:lnTo>
                <a:cubicBezTo>
                  <a:pt x="112009" y="119966"/>
                  <a:pt x="119986" y="110002"/>
                  <a:pt x="119986" y="100038"/>
                </a:cubicBezTo>
                <a:lnTo>
                  <a:pt x="119986" y="85109"/>
                </a:lnTo>
                <a:lnTo>
                  <a:pt x="119986" y="70147"/>
                </a:lnTo>
                <a:lnTo>
                  <a:pt x="119986" y="49819"/>
                </a:lnTo>
                <a:lnTo>
                  <a:pt x="119986" y="34856"/>
                </a:lnTo>
                <a:lnTo>
                  <a:pt x="119986" y="19927"/>
                </a:lnTo>
                <a:cubicBezTo>
                  <a:pt x="119986" y="9963"/>
                  <a:pt x="112009" y="0"/>
                  <a:pt x="104031" y="0"/>
                </a:cubicBezTo>
                <a:lnTo>
                  <a:pt x="92079" y="0"/>
                </a:lnTo>
                <a:lnTo>
                  <a:pt x="80127" y="0"/>
                </a:lnTo>
                <a:lnTo>
                  <a:pt x="63872" y="0"/>
                </a:lnTo>
                <a:lnTo>
                  <a:pt x="51920" y="0"/>
                </a:lnTo>
                <a:lnTo>
                  <a:pt x="39968" y="0"/>
                </a:lnTo>
              </a:path>
            </a:pathLst>
          </a:custGeom>
          <a:solidFill>
            <a:srgbClr val="00FFF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</a:t>
            </a:r>
            <a:r>
              <a:rPr lang="nl-NL" sz="1500"/>
              <a:t>io</a:t>
            </a:r>
            <a:r>
              <a:rPr lang="nl-NL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features 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department </a:t>
            </a:r>
          </a:p>
          <a:p>
            <a:pPr marL="457200" marR="0" lvl="0" indent="0" algn="r" rtl="0">
              <a:spcBef>
                <a:spcPts val="0"/>
              </a:spcBef>
              <a:buNone/>
            </a:pPr>
            <a:r>
              <a:rPr lang="nl-NL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(fuzzy logic)</a:t>
            </a:r>
          </a:p>
        </p:txBody>
      </p:sp>
      <p:sp>
        <p:nvSpPr>
          <p:cNvPr id="104" name="Shape 104"/>
          <p:cNvSpPr/>
          <p:nvPr/>
        </p:nvSpPr>
        <p:spPr>
          <a:xfrm>
            <a:off x="325200" y="2901000"/>
            <a:ext cx="29895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d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lang="nl-NL" sz="1800"/>
              <a:t>preparation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x="2152500" y="2257800"/>
            <a:ext cx="920100" cy="6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6" name="Shape 106"/>
          <p:cNvCxnSpPr/>
          <p:nvPr/>
        </p:nvCxnSpPr>
        <p:spPr>
          <a:xfrm>
            <a:off x="2114100" y="3477000"/>
            <a:ext cx="438600" cy="50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5600" y="1058040"/>
            <a:ext cx="1076760" cy="107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598200" y="1446600"/>
            <a:ext cx="17838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461575" y="5715000"/>
            <a:ext cx="432000" cy="29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 sz="1000"/>
              <a:t>0.35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918775" y="5715000"/>
            <a:ext cx="432000" cy="29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sz="1000"/>
              <a:t>0.88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375975" y="5715000"/>
            <a:ext cx="432000" cy="29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sz="1000"/>
              <a:t>0.23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0800" y="3377880"/>
            <a:ext cx="954720" cy="95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248400" y="3652800"/>
            <a:ext cx="14670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/>
              <a:t>cleaned email words</a:t>
            </a:r>
          </a:p>
        </p:txBody>
      </p:sp>
      <p:cxnSp>
        <p:nvCxnSpPr>
          <p:cNvPr id="114" name="Shape 114"/>
          <p:cNvCxnSpPr/>
          <p:nvPr/>
        </p:nvCxnSpPr>
        <p:spPr>
          <a:xfrm flipH="1">
            <a:off x="5724600" y="4281600"/>
            <a:ext cx="2400" cy="48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5" name="Shape 115"/>
          <p:cNvCxnSpPr>
            <a:endCxn id="112" idx="0"/>
          </p:cNvCxnSpPr>
          <p:nvPr/>
        </p:nvCxnSpPr>
        <p:spPr>
          <a:xfrm>
            <a:off x="5725560" y="3044280"/>
            <a:ext cx="12600" cy="33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6" name="Shape 116"/>
          <p:cNvSpPr/>
          <p:nvPr/>
        </p:nvSpPr>
        <p:spPr>
          <a:xfrm>
            <a:off x="7886700" y="4129200"/>
            <a:ext cx="2051700" cy="102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968" y="0"/>
                </a:moveTo>
                <a:cubicBezTo>
                  <a:pt x="31990" y="0"/>
                  <a:pt x="24027" y="9963"/>
                  <a:pt x="24027" y="19927"/>
                </a:cubicBezTo>
                <a:lnTo>
                  <a:pt x="24027" y="34856"/>
                </a:lnTo>
                <a:lnTo>
                  <a:pt x="24027" y="49819"/>
                </a:lnTo>
                <a:lnTo>
                  <a:pt x="24027" y="70147"/>
                </a:lnTo>
                <a:lnTo>
                  <a:pt x="0" y="98739"/>
                </a:lnTo>
                <a:lnTo>
                  <a:pt x="24027" y="100038"/>
                </a:lnTo>
                <a:cubicBezTo>
                  <a:pt x="24027" y="110002"/>
                  <a:pt x="31990" y="119966"/>
                  <a:pt x="39968" y="119966"/>
                </a:cubicBezTo>
                <a:lnTo>
                  <a:pt x="51920" y="119966"/>
                </a:lnTo>
                <a:lnTo>
                  <a:pt x="63872" y="119966"/>
                </a:lnTo>
                <a:lnTo>
                  <a:pt x="80127" y="119966"/>
                </a:lnTo>
                <a:lnTo>
                  <a:pt x="92079" y="119966"/>
                </a:lnTo>
                <a:lnTo>
                  <a:pt x="104031" y="119966"/>
                </a:lnTo>
                <a:cubicBezTo>
                  <a:pt x="112009" y="119966"/>
                  <a:pt x="119986" y="110002"/>
                  <a:pt x="119986" y="100038"/>
                </a:cubicBezTo>
                <a:lnTo>
                  <a:pt x="119986" y="85109"/>
                </a:lnTo>
                <a:lnTo>
                  <a:pt x="119986" y="70147"/>
                </a:lnTo>
                <a:lnTo>
                  <a:pt x="119986" y="49819"/>
                </a:lnTo>
                <a:lnTo>
                  <a:pt x="119986" y="34856"/>
                </a:lnTo>
                <a:lnTo>
                  <a:pt x="119986" y="19927"/>
                </a:lnTo>
                <a:cubicBezTo>
                  <a:pt x="119986" y="9963"/>
                  <a:pt x="112009" y="0"/>
                  <a:pt x="104031" y="0"/>
                </a:cubicBezTo>
                <a:lnTo>
                  <a:pt x="92079" y="0"/>
                </a:lnTo>
                <a:lnTo>
                  <a:pt x="80127" y="0"/>
                </a:lnTo>
                <a:lnTo>
                  <a:pt x="63872" y="0"/>
                </a:lnTo>
                <a:lnTo>
                  <a:pt x="51920" y="0"/>
                </a:lnTo>
                <a:lnTo>
                  <a:pt x="39968" y="0"/>
                </a:lnTo>
              </a:path>
            </a:pathLst>
          </a:custGeom>
          <a:solidFill>
            <a:srgbClr val="00FFF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/>
              <a:t>overlap with 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/>
              <a:t>feature word list</a:t>
            </a:r>
          </a:p>
        </p:txBody>
      </p:sp>
      <p:sp>
        <p:nvSpPr>
          <p:cNvPr id="117" name="Shape 117"/>
          <p:cNvSpPr/>
          <p:nvPr/>
        </p:nvSpPr>
        <p:spPr>
          <a:xfrm>
            <a:off x="7886700" y="1843200"/>
            <a:ext cx="2051700" cy="102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968" y="0"/>
                </a:moveTo>
                <a:cubicBezTo>
                  <a:pt x="31990" y="0"/>
                  <a:pt x="24027" y="9963"/>
                  <a:pt x="24027" y="19927"/>
                </a:cubicBezTo>
                <a:lnTo>
                  <a:pt x="24027" y="34856"/>
                </a:lnTo>
                <a:lnTo>
                  <a:pt x="24027" y="49819"/>
                </a:lnTo>
                <a:lnTo>
                  <a:pt x="24027" y="70147"/>
                </a:lnTo>
                <a:lnTo>
                  <a:pt x="0" y="98739"/>
                </a:lnTo>
                <a:lnTo>
                  <a:pt x="24027" y="100038"/>
                </a:lnTo>
                <a:cubicBezTo>
                  <a:pt x="24027" y="110002"/>
                  <a:pt x="31990" y="119966"/>
                  <a:pt x="39968" y="119966"/>
                </a:cubicBezTo>
                <a:lnTo>
                  <a:pt x="51920" y="119966"/>
                </a:lnTo>
                <a:lnTo>
                  <a:pt x="63872" y="119966"/>
                </a:lnTo>
                <a:lnTo>
                  <a:pt x="80127" y="119966"/>
                </a:lnTo>
                <a:lnTo>
                  <a:pt x="92079" y="119966"/>
                </a:lnTo>
                <a:lnTo>
                  <a:pt x="104031" y="119966"/>
                </a:lnTo>
                <a:cubicBezTo>
                  <a:pt x="112009" y="119966"/>
                  <a:pt x="119986" y="110002"/>
                  <a:pt x="119986" y="100038"/>
                </a:cubicBezTo>
                <a:lnTo>
                  <a:pt x="119986" y="85109"/>
                </a:lnTo>
                <a:lnTo>
                  <a:pt x="119986" y="70147"/>
                </a:lnTo>
                <a:lnTo>
                  <a:pt x="119986" y="49819"/>
                </a:lnTo>
                <a:lnTo>
                  <a:pt x="119986" y="34856"/>
                </a:lnTo>
                <a:lnTo>
                  <a:pt x="119986" y="19927"/>
                </a:lnTo>
                <a:cubicBezTo>
                  <a:pt x="119986" y="9963"/>
                  <a:pt x="112009" y="0"/>
                  <a:pt x="104031" y="0"/>
                </a:cubicBezTo>
                <a:lnTo>
                  <a:pt x="92079" y="0"/>
                </a:lnTo>
                <a:lnTo>
                  <a:pt x="80127" y="0"/>
                </a:lnTo>
                <a:lnTo>
                  <a:pt x="63872" y="0"/>
                </a:lnTo>
                <a:lnTo>
                  <a:pt x="51920" y="0"/>
                </a:lnTo>
                <a:lnTo>
                  <a:pt x="39968" y="0"/>
                </a:lnTo>
              </a:path>
            </a:pathLst>
          </a:custGeom>
          <a:solidFill>
            <a:srgbClr val="00FFF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/>
              <a:t>e-mail content 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/>
              <a:t>tokenized 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nl-NL" sz="1500"/>
              <a:t>and stemmed</a:t>
            </a:r>
          </a:p>
        </p:txBody>
      </p:sp>
      <p:sp>
        <p:nvSpPr>
          <p:cNvPr id="118" name="Shape 118"/>
          <p:cNvSpPr/>
          <p:nvPr/>
        </p:nvSpPr>
        <p:spPr>
          <a:xfrm>
            <a:off x="266700" y="1241700"/>
            <a:ext cx="1857300" cy="1029900"/>
          </a:xfrm>
          <a:prstGeom prst="wedgeRoundRectCallout">
            <a:avLst>
              <a:gd name="adj1" fmla="val -3331"/>
              <a:gd name="adj2" fmla="val 86542"/>
              <a:gd name="adj3" fmla="val 0"/>
            </a:avLst>
          </a:prstGeom>
          <a:solidFill>
            <a:srgbClr val="00FFF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 sz="1500"/>
              <a:t>term frequency / inverse document frequency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7600" y="3758880"/>
            <a:ext cx="954720" cy="95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952675" y="1722638"/>
            <a:ext cx="22299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d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 pre-processing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752025" y="4312725"/>
            <a:ext cx="22299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r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anking</a:t>
            </a:r>
          </a:p>
        </p:txBody>
      </p:sp>
      <p:sp>
        <p:nvSpPr>
          <p:cNvPr id="126" name="Shape 126"/>
          <p:cNvSpPr/>
          <p:nvPr/>
        </p:nvSpPr>
        <p:spPr>
          <a:xfrm>
            <a:off x="4487825" y="5505375"/>
            <a:ext cx="22299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c</a:t>
            </a:r>
            <a:r>
              <a:rPr lang="nl-N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lassification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200" y="164415"/>
            <a:ext cx="1076760" cy="1076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stCxn id="129" idx="2"/>
            <a:endCxn id="124" idx="0"/>
          </p:cNvCxnSpPr>
          <p:nvPr/>
        </p:nvCxnSpPr>
        <p:spPr>
          <a:xfrm flipH="1">
            <a:off x="6067555" y="1241175"/>
            <a:ext cx="900" cy="48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0" name="Shape 130"/>
          <p:cNvCxnSpPr>
            <a:stCxn id="131" idx="2"/>
            <a:endCxn id="125" idx="0"/>
          </p:cNvCxnSpPr>
          <p:nvPr/>
        </p:nvCxnSpPr>
        <p:spPr>
          <a:xfrm>
            <a:off x="1866975" y="3720863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2" name="Shape 132"/>
          <p:cNvCxnSpPr>
            <a:stCxn id="133" idx="3"/>
            <a:endCxn id="126" idx="1"/>
          </p:cNvCxnSpPr>
          <p:nvPr/>
        </p:nvCxnSpPr>
        <p:spPr>
          <a:xfrm>
            <a:off x="3683875" y="5793363"/>
            <a:ext cx="804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4" name="Shape 134"/>
          <p:cNvCxnSpPr>
            <a:stCxn id="125" idx="2"/>
            <a:endCxn id="133" idx="0"/>
          </p:cNvCxnSpPr>
          <p:nvPr/>
        </p:nvCxnSpPr>
        <p:spPr>
          <a:xfrm>
            <a:off x="1866975" y="4888725"/>
            <a:ext cx="12600" cy="32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5" name="Shape 135"/>
          <p:cNvSpPr txBox="1"/>
          <p:nvPr/>
        </p:nvSpPr>
        <p:spPr>
          <a:xfrm>
            <a:off x="2450650" y="582350"/>
            <a:ext cx="17838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/>
              <a:t>training corpus of </a:t>
            </a: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21475" y="2486363"/>
            <a:ext cx="32910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/>
              <a:t>feature word lists (‘basisinformatie’, ‘belasting, werk en inkomen’, ‘openbare ruimte’, ‘parkeren’}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5475" y="5217213"/>
            <a:ext cx="3608400" cy="11523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lvl="0" indent="-69850" rtl="0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{'basisinformatie': 0.0, 'belasting, werk en inkomen': 0.5, 'openbare ruimte': 1.0, 'parkeren': 0.3}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901070" y="6698035"/>
            <a:ext cx="1403400" cy="6267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</a:p>
        </p:txBody>
      </p:sp>
      <p:sp>
        <p:nvSpPr>
          <p:cNvPr id="137" name="Shape 137"/>
          <p:cNvSpPr/>
          <p:nvPr/>
        </p:nvSpPr>
        <p:spPr>
          <a:xfrm>
            <a:off x="743625" y="1575763"/>
            <a:ext cx="2229900" cy="576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1800"/>
              <a:t>feature word-list preparation</a:t>
            </a:r>
          </a:p>
        </p:txBody>
      </p:sp>
      <p:cxnSp>
        <p:nvCxnSpPr>
          <p:cNvPr id="138" name="Shape 138"/>
          <p:cNvCxnSpPr>
            <a:stCxn id="127" idx="2"/>
            <a:endCxn id="137" idx="0"/>
          </p:cNvCxnSpPr>
          <p:nvPr/>
        </p:nvCxnSpPr>
        <p:spPr>
          <a:xfrm>
            <a:off x="1858580" y="1241175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" name="Shape 139"/>
          <p:cNvCxnSpPr>
            <a:stCxn id="137" idx="2"/>
            <a:endCxn id="131" idx="0"/>
          </p:cNvCxnSpPr>
          <p:nvPr/>
        </p:nvCxnSpPr>
        <p:spPr>
          <a:xfrm>
            <a:off x="1858575" y="2151763"/>
            <a:ext cx="8400" cy="33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0075" y="164415"/>
            <a:ext cx="1076760" cy="107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6562675" y="552975"/>
            <a:ext cx="27606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from validation set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263425" y="2780125"/>
            <a:ext cx="3608400" cy="358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NL" sz="1800"/>
              <a:t>{</a:t>
            </a:r>
            <a:r>
              <a:rPr lang="nl-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‘handhav’, ‘rijbewijs’, ‘kopie’, … </a:t>
            </a:r>
            <a:r>
              <a:rPr lang="nl-NL" sz="1800"/>
              <a:t>}</a:t>
            </a:r>
          </a:p>
        </p:txBody>
      </p:sp>
      <p:cxnSp>
        <p:nvCxnSpPr>
          <p:cNvPr id="142" name="Shape 142"/>
          <p:cNvCxnSpPr>
            <a:stCxn id="141" idx="2"/>
          </p:cNvCxnSpPr>
          <p:nvPr/>
        </p:nvCxnSpPr>
        <p:spPr>
          <a:xfrm flipH="1">
            <a:off x="1867025" y="3138625"/>
            <a:ext cx="4200600" cy="116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" name="Shape 143"/>
          <p:cNvCxnSpPr>
            <a:stCxn id="124" idx="2"/>
            <a:endCxn id="141" idx="0"/>
          </p:cNvCxnSpPr>
          <p:nvPr/>
        </p:nvCxnSpPr>
        <p:spPr>
          <a:xfrm>
            <a:off x="6067625" y="2298638"/>
            <a:ext cx="0" cy="48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4" name="Shape 144"/>
          <p:cNvCxnSpPr>
            <a:stCxn id="126" idx="2"/>
            <a:endCxn id="136" idx="0"/>
          </p:cNvCxnSpPr>
          <p:nvPr/>
        </p:nvCxnSpPr>
        <p:spPr>
          <a:xfrm>
            <a:off x="5602775" y="6081375"/>
            <a:ext cx="0" cy="6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6763" y="3695838"/>
            <a:ext cx="2452924" cy="15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182575" y="5793363"/>
            <a:ext cx="2541300" cy="102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/>
              <a:t>Rules: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/>
              <a:t>IF f1 = low THEN d1 = 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/>
              <a:t>IF f1 = med THEN d1 = med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/>
              <a:t>IF f1 = high THEN d1 = high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/>
              <a:t>	:	  :		: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619675" y="3352900"/>
            <a:ext cx="1667100" cy="35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/>
              <a:t>mfs input + output</a:t>
            </a:r>
          </a:p>
        </p:txBody>
      </p:sp>
      <p:cxnSp>
        <p:nvCxnSpPr>
          <p:cNvPr id="148" name="Shape 148"/>
          <p:cNvCxnSpPr>
            <a:stCxn id="145" idx="1"/>
            <a:endCxn id="126" idx="0"/>
          </p:cNvCxnSpPr>
          <p:nvPr/>
        </p:nvCxnSpPr>
        <p:spPr>
          <a:xfrm flipH="1">
            <a:off x="5602863" y="4456525"/>
            <a:ext cx="1623900" cy="10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stCxn id="146" idx="1"/>
            <a:endCxn id="126" idx="3"/>
          </p:cNvCxnSpPr>
          <p:nvPr/>
        </p:nvCxnSpPr>
        <p:spPr>
          <a:xfrm rot="10800000">
            <a:off x="6717875" y="5793363"/>
            <a:ext cx="464700" cy="5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after preprocessing and Ranking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4000" y="1769052"/>
            <a:ext cx="9071700" cy="540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{ ‘handhav’, ‘rijbewijs’, ‘kopie’, ‘daadwerk’, … } 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							⇒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{‘handhav’: 2, ‘rijbewijs’:1, ‘kopie’: 1, … }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							⇒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{‘handhav’: 0.0   0.0   0.2   0.0,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 ‘rijbewijs’: 0.0   0.0   0.1   0.0,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 ‘kopie’:	0.0   0.1   0.1   0.1, … }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							⇒</a:t>
            </a:r>
          </a:p>
          <a:p>
            <a:pPr marL="0" marR="0" lvl="0" indent="0" algn="l" rtl="0">
              <a:spcBef>
                <a:spcPts val="1000"/>
              </a:spcBef>
              <a:buNone/>
            </a:pPr>
            <a:r>
              <a:rPr lang="nl-NL" sz="3000">
                <a:latin typeface="Roboto"/>
                <a:ea typeface="Roboto"/>
                <a:cs typeface="Roboto"/>
                <a:sym typeface="Roboto"/>
              </a:rPr>
              <a:t>{'basisinformatie': 0.0, 'belasting, werk en inkomen': 0.5, 'openbare ruimte': 1.0, 'parkeren': 0.3}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319375" y="0"/>
            <a:ext cx="6670500" cy="1262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>
                <a:latin typeface="Roboto"/>
                <a:ea typeface="Roboto"/>
                <a:cs typeface="Roboto"/>
                <a:sym typeface="Roboto"/>
              </a:rPr>
              <a:t>         Implementation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01825" y="771450"/>
            <a:ext cx="2569500" cy="59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 sz="2400"/>
              <a:t>[0.0, 0.5, 1.0, 0.3]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920263" y="4870150"/>
            <a:ext cx="6069600" cy="201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 sz="2400"/>
              <a:t>IF f1 = low THEN d1 = low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 sz="2400"/>
              <a:t>IF f1 = med THEN d1 = med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 sz="2400"/>
              <a:t>IF f1 = high THEN d1 = high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 sz="2400"/>
              <a:t>	:	  :				:       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 sz="2400"/>
              <a:t>IF f1 = low &amp; f2 = low &amp; … THEN d1 = high</a:t>
            </a:r>
          </a:p>
        </p:txBody>
      </p:sp>
      <p:cxnSp>
        <p:nvCxnSpPr>
          <p:cNvPr id="200" name="Shape 200"/>
          <p:cNvCxnSpPr>
            <a:stCxn id="198" idx="2"/>
            <a:endCxn id="199" idx="1"/>
          </p:cNvCxnSpPr>
          <p:nvPr/>
        </p:nvCxnSpPr>
        <p:spPr>
          <a:xfrm>
            <a:off x="1386575" y="1363050"/>
            <a:ext cx="533700" cy="4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25" y="2315050"/>
            <a:ext cx="2947700" cy="18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511175" y="771450"/>
            <a:ext cx="2569500" cy="59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sz="2400"/>
              <a:t>openbare ruimte</a:t>
            </a:r>
          </a:p>
        </p:txBody>
      </p:sp>
      <p:cxnSp>
        <p:nvCxnSpPr>
          <p:cNvPr id="203" name="Shape 203"/>
          <p:cNvCxnSpPr>
            <a:stCxn id="199" idx="3"/>
            <a:endCxn id="202" idx="2"/>
          </p:cNvCxnSpPr>
          <p:nvPr/>
        </p:nvCxnSpPr>
        <p:spPr>
          <a:xfrm rot="10800000" flipH="1">
            <a:off x="7989863" y="1363150"/>
            <a:ext cx="806100" cy="4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9075" y="2315050"/>
            <a:ext cx="2947700" cy="1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nl-NL" sz="4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Experiments and Results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70575" y="1741175"/>
            <a:ext cx="3609300" cy="648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13" y="1862198"/>
            <a:ext cx="7461800" cy="4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boto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Custom</PresentationFormat>
  <Paragraphs>108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Nunito</vt:lpstr>
      <vt:lpstr>Roboto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Jim Kamans</cp:lastModifiedBy>
  <cp:revision>1</cp:revision>
  <dcterms:modified xsi:type="dcterms:W3CDTF">2017-12-20T10:56:44Z</dcterms:modified>
</cp:coreProperties>
</file>