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6"/>
  </p:notesMasterIdLst>
  <p:handoutMasterIdLst>
    <p:handoutMasterId r:id="rId37"/>
  </p:handoutMasterIdLst>
  <p:sldIdLst>
    <p:sldId id="439" r:id="rId2"/>
    <p:sldId id="440" r:id="rId3"/>
    <p:sldId id="517" r:id="rId4"/>
    <p:sldId id="494" r:id="rId5"/>
    <p:sldId id="518" r:id="rId6"/>
    <p:sldId id="529" r:id="rId7"/>
    <p:sldId id="530" r:id="rId8"/>
    <p:sldId id="524" r:id="rId9"/>
    <p:sldId id="531" r:id="rId10"/>
    <p:sldId id="527" r:id="rId11"/>
    <p:sldId id="528" r:id="rId12"/>
    <p:sldId id="525" r:id="rId13"/>
    <p:sldId id="526" r:id="rId14"/>
    <p:sldId id="523" r:id="rId15"/>
    <p:sldId id="521" r:id="rId16"/>
    <p:sldId id="533" r:id="rId17"/>
    <p:sldId id="522" r:id="rId18"/>
    <p:sldId id="496" r:id="rId19"/>
    <p:sldId id="532" r:id="rId20"/>
    <p:sldId id="505" r:id="rId21"/>
    <p:sldId id="506" r:id="rId22"/>
    <p:sldId id="507" r:id="rId23"/>
    <p:sldId id="534" r:id="rId24"/>
    <p:sldId id="535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36" r:id="rId33"/>
    <p:sldId id="537" r:id="rId34"/>
    <p:sldId id="4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86323" autoAdjust="0"/>
  </p:normalViewPr>
  <p:slideViewPr>
    <p:cSldViewPr>
      <p:cViewPr varScale="1">
        <p:scale>
          <a:sx n="62" d="100"/>
          <a:sy n="62" d="100"/>
        </p:scale>
        <p:origin x="13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09/03/2021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09/03/2021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ArrayCopyDemo { </a:t>
            </a:r>
          </a:p>
          <a:p>
            <a:r>
              <a:rPr lang="en-US" dirty="0"/>
              <a:t>public static void main(String[] args) { </a:t>
            </a:r>
          </a:p>
          <a:p>
            <a:r>
              <a:rPr lang="en-US" dirty="0"/>
              <a:t>char[] copyFrom = { 'd', 'e', 'c', 'a', 'f', 'f', 'e', 'i', 'n', 'a', 't', 'e', 'd' }; </a:t>
            </a:r>
          </a:p>
          <a:p>
            <a:r>
              <a:rPr lang="en-US" dirty="0"/>
              <a:t>char[] copyTo = new char[7]; </a:t>
            </a:r>
          </a:p>
          <a:p>
            <a:r>
              <a:rPr lang="en-US" dirty="0"/>
              <a:t>System.arraycopy(copyFrom, 2, copyTo, 0, 7); </a:t>
            </a:r>
          </a:p>
          <a:p>
            <a:r>
              <a:rPr lang="en-US" dirty="0"/>
              <a:t>System.out.println(new String(copyTo));</a:t>
            </a:r>
          </a:p>
          <a:p>
            <a:r>
              <a:rPr lang="en-US" dirty="0"/>
              <a:t> }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Comments wisely: </a:t>
            </a:r>
            <a:r>
              <a:rPr lang="en-US" dirty="0"/>
              <a:t>If there can be any doubt as to what a passage of code does, precede it with a comment.</a:t>
            </a:r>
          </a:p>
          <a:p>
            <a:r>
              <a:rPr lang="en-US" dirty="0"/>
              <a:t>• Indent each comment to the same level as the block of code or statement to which it applies. </a:t>
            </a:r>
          </a:p>
          <a:p>
            <a:r>
              <a:rPr lang="en-US" dirty="0"/>
              <a:t>• Make sure that all comments add value—don’t state the obvious, as in the following fairly useless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DBE28B-BDB7-4619-85DD-9CBC6673C806}" type="datetime1">
              <a:rPr lang="en-US" smtClean="0"/>
              <a:pPr>
                <a:defRPr/>
              </a:pPr>
              <a:t>09/03/2021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34BC3-1A6A-4F29-9A57-82027F21C3F4}" type="datetime1">
              <a:rPr lang="en-US" smtClean="0"/>
              <a:pPr>
                <a:defRPr/>
              </a:pPr>
              <a:t>09/03/2021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3A4F-9707-4502-9CD9-A8ACB04A6CD0}" type="datetime1">
              <a:rPr lang="en-US" smtClean="0"/>
              <a:pPr>
                <a:defRPr/>
              </a:pPr>
              <a:t>09/03/2021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9C61CE2-C01D-4910-8555-C29A36271EAD}" type="datetime1">
              <a:rPr lang="en-US" smtClean="0"/>
              <a:pPr>
                <a:defRPr/>
              </a:pPr>
              <a:t>09/03/2021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B156A-824D-42F7-B1EB-083579C80476}" type="datetime1">
              <a:rPr lang="en-US" smtClean="0"/>
              <a:pPr>
                <a:defRPr/>
              </a:pPr>
              <a:t>09/03/2021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0F5F8-D099-48FE-90AE-A8D5BF1CEA11}" type="datetime1">
              <a:rPr lang="en-US" smtClean="0"/>
              <a:pPr>
                <a:defRPr/>
              </a:pPr>
              <a:t>09/03/2021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EAB35-6179-441E-A51F-39609C6F0272}" type="datetime1">
              <a:rPr lang="en-US" smtClean="0"/>
              <a:pPr>
                <a:defRPr/>
              </a:pPr>
              <a:t>09/03/2021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EC61B-22BF-4FDD-ADEA-84F68D7C51EC}" type="datetime1">
              <a:rPr lang="en-US" smtClean="0"/>
              <a:pPr>
                <a:defRPr/>
              </a:pPr>
              <a:t>09/03/2021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84B96-B340-4B81-BA45-BE5B374FD2DC}" type="datetime1">
              <a:rPr lang="en-US" smtClean="0"/>
              <a:pPr>
                <a:defRPr/>
              </a:pPr>
              <a:t>09/03/2021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A49F6-650D-47B6-9792-5FDD5BF2E7A8}" type="datetime1">
              <a:rPr lang="en-US" smtClean="0"/>
              <a:pPr>
                <a:defRPr/>
              </a:pPr>
              <a:t>09/03/2021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03683-DE22-42D9-B5FF-D95DCBD9A496}" type="datetime1">
              <a:rPr lang="en-US" smtClean="0"/>
              <a:pPr>
                <a:defRPr/>
              </a:pPr>
              <a:t>09/03/2021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43E519-AB94-4E40-A96A-5AAACCCF251E}" type="datetime1">
              <a:rPr lang="en-US" smtClean="0"/>
              <a:pPr>
                <a:defRPr/>
              </a:pPr>
              <a:t>09/03/2021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02 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(http://docs.oracle.com/javase/tutorial/java/index.html)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Dimensional Arrays (1)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container object that holds a fixed number of values of a single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/>
              <a:t>index.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Dimensional Arrays (2)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/>
              <a:t>	</a:t>
            </a:r>
            <a:r>
              <a:rPr lang="en-US" dirty="0">
                <a:latin typeface="Courier" pitchFamily="49" charset="0"/>
              </a:rPr>
              <a:t>int[] anArray</a:t>
            </a:r>
            <a:r>
              <a:rPr lang="en-US" dirty="0"/>
              <a:t>; </a:t>
            </a:r>
          </a:p>
          <a:p>
            <a:pPr marL="457200" lvl="1" indent="0">
              <a:buNone/>
            </a:pPr>
            <a:r>
              <a:rPr lang="en-US" dirty="0"/>
              <a:t>	or </a:t>
            </a:r>
            <a:r>
              <a:rPr lang="en-US" dirty="0">
                <a:latin typeface="Courier" pitchFamily="49" charset="0"/>
              </a:rPr>
              <a:t>float anArrayOfFloats[];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>
                <a:latin typeface="Courier" pitchFamily="49" charset="0"/>
              </a:rPr>
              <a:t>	anArray = new int[10];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arraycopy method from System class.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int[] ar;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ar= new int[3];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ar[0]=1; ar[1]=2; ar[2]=3;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 a2[];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int[] a3 = {1,2,3,4,5};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 a4[] = {1,2,3,4,5};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D2D66-2EB7-4746-BC59-E64E20C71A39}" type="slidenum">
              <a:rPr lang="en-US"/>
              <a:pPr>
                <a:defRPr/>
              </a:pPr>
              <a:t>12</a:t>
            </a:fld>
            <a:r>
              <a:rPr lang="en-US" dirty="0"/>
              <a:t>/40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Array is a reference 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int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int[]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8D0A-A737-4041-84BA-BCC461A56256}" type="slidenum">
              <a:rPr lang="en-US"/>
              <a:pPr>
                <a:defRPr/>
              </a:pPr>
              <a:t>13</a:t>
            </a:fld>
            <a:r>
              <a:rPr lang="en-US" dirty="0"/>
              <a:t>/40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int[][] m; // declare a matrix</a:t>
            </a:r>
          </a:p>
          <a:p>
            <a:r>
              <a:rPr lang="en-US" dirty="0">
                <a:solidFill>
                  <a:srgbClr val="FFFF00"/>
                </a:solidFill>
              </a:rPr>
              <a:t>int r=10, c=5; // number of rows, columns</a:t>
            </a:r>
          </a:p>
          <a:p>
            <a:r>
              <a:rPr lang="en-US" dirty="0">
                <a:solidFill>
                  <a:srgbClr val="FFFF00"/>
                </a:solidFill>
              </a:rPr>
              <a:t>m= new int[r][c]; // memory allocate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m[i][j]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 x = 1; int y = 2; int z = 3;</a:t>
            </a:r>
            <a:br>
              <a:rPr lang="en-US" sz="2400" dirty="0"/>
            </a:br>
            <a:r>
              <a:rPr lang="en-US" sz="2400" dirty="0"/>
              <a:t>int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2CE0E-9AD9-4A30-80EF-0103FCF767E7}" type="slidenum">
              <a:rPr lang="en-US"/>
              <a:pPr>
                <a:defRPr/>
              </a:pPr>
              <a:t>15</a:t>
            </a:fld>
            <a:r>
              <a:rPr lang="en-US" dirty="0"/>
              <a:t>/40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taken from C-language</a:t>
            </a:r>
          </a:p>
          <a:p>
            <a:r>
              <a:rPr lang="en-US" dirty="0"/>
              <a:t>Selection</a:t>
            </a:r>
          </a:p>
          <a:p>
            <a:pPr lvl="1">
              <a:buNone/>
            </a:pPr>
            <a:r>
              <a:rPr lang="en-US" dirty="0"/>
              <a:t>if, if … else</a:t>
            </a:r>
          </a:p>
          <a:p>
            <a:pPr lvl="1">
              <a:buNone/>
            </a:pPr>
            <a:r>
              <a:rPr lang="en-US" dirty="0"/>
              <a:t>switch (char/int exp)… case … default…</a:t>
            </a:r>
          </a:p>
          <a:p>
            <a:r>
              <a:rPr lang="en-US" dirty="0"/>
              <a:t>Loops</a:t>
            </a:r>
          </a:p>
          <a:p>
            <a:pPr lvl="1">
              <a:buNone/>
            </a:pPr>
            <a:r>
              <a:rPr lang="en-US" dirty="0"/>
              <a:t>for</a:t>
            </a:r>
          </a:p>
          <a:p>
            <a:pPr lvl="1">
              <a:buNone/>
            </a:pPr>
            <a:r>
              <a:rPr lang="en-US" dirty="0"/>
              <a:t>do… while</a:t>
            </a:r>
          </a:p>
          <a:p>
            <a:pPr lvl="1">
              <a:buNone/>
            </a:pPr>
            <a:r>
              <a:rPr lang="en-US" dirty="0"/>
              <a:t>while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B541A-B1D1-4480-9430-67B7E6074556}" type="slidenum">
              <a:rPr lang="en-US"/>
              <a:pPr>
                <a:defRPr/>
              </a:pPr>
              <a:t>17</a:t>
            </a:fld>
            <a:r>
              <a:rPr lang="en-US" dirty="0"/>
              <a:t>/40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An enhanced 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type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"Steve";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"foo“ + "bar“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language.</a:t>
            </a:r>
          </a:p>
        </p:txBody>
      </p:sp>
    </p:spTree>
    <p:extLst>
      <p:ext uri="{BB962C8B-B14F-4D97-AF65-F5344CB8AC3E}">
        <p14:creationId xmlns:p14="http://schemas.microsoft.com/office/powerpoint/2010/main" val="426917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/>
              <a:t>Type Conversions and Explicit Casting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995B8-CD00-4F1B-8D4A-FE72BE5E41E6}" type="slidenum">
              <a:rPr lang="en-US"/>
              <a:pPr>
                <a:defRPr/>
              </a:pPr>
              <a:t>19</a:t>
            </a:fld>
            <a:r>
              <a:rPr lang="en-US" dirty="0"/>
              <a:t>/34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Study some fundamentals of Java languages: Data types, variables, arrays, operators, logic 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Input/output variables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Object-Oriented Programming Concepts: Class, Interface, Package.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of the variable y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of the variable i</a:t>
            </a:r>
          </a:p>
        </p:txBody>
      </p:sp>
    </p:spTree>
    <p:extLst>
      <p:ext uri="{BB962C8B-B14F-4D97-AF65-F5344CB8AC3E}">
        <p14:creationId xmlns:p14="http://schemas.microsoft.com/office/powerpoint/2010/main" val="145637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Input/Output Data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Class java.lang.System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Class java.util.Scanner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sc.nextInt();</a:t>
            </a:r>
          </a:p>
        </p:txBody>
      </p:sp>
    </p:spTree>
    <p:extLst>
      <p:ext uri="{BB962C8B-B14F-4D97-AF65-F5344CB8AC3E}">
        <p14:creationId xmlns:p14="http://schemas.microsoft.com/office/powerpoint/2010/main" val="252529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Opening brace at the end of the line of code that starts a given block. Each closing brace goes on its own line, aligned with the first character of the line 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66105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Arguments to the method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dirty="0"/>
              <a:t>Pass Arguments to the method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75" y="5334000"/>
            <a:ext cx="3362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3886200" cy="1554162"/>
          </a:xfrm>
        </p:spPr>
        <p:txBody>
          <a:bodyPr/>
          <a:lstStyle/>
          <a:p>
            <a:pPr algn="l"/>
            <a:r>
              <a:rPr lang="en-US" sz="4000" b="1" dirty="0"/>
              <a:t>What Is an Object?(1)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2286000"/>
            <a:ext cx="8686800" cy="3886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Objects are key to understanding </a:t>
            </a:r>
            <a:r>
              <a:rPr lang="en-US" i="1" dirty="0"/>
              <a:t>object-oriented</a:t>
            </a:r>
            <a:r>
              <a:rPr lang="en-US" dirty="0"/>
              <a:t> technology.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Examples of real-world objects: your dog, your desk, your television set, your bicycle.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Real-world objects share two characteristics: They all have </a:t>
            </a:r>
            <a:r>
              <a:rPr lang="en-US" b="1" i="1" dirty="0"/>
              <a:t>state</a:t>
            </a:r>
            <a:r>
              <a:rPr lang="en-US" dirty="0"/>
              <a:t> and </a:t>
            </a:r>
            <a:r>
              <a:rPr lang="en-US" b="1" i="1" dirty="0">
                <a:solidFill>
                  <a:srgbClr val="FF0000"/>
                </a:solidFill>
              </a:rPr>
              <a:t>behavior</a:t>
            </a:r>
            <a:r>
              <a:rPr lang="en-US" i="1" dirty="0"/>
              <a:t>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Dogs have </a:t>
            </a:r>
            <a:r>
              <a:rPr lang="en-US" b="1" dirty="0"/>
              <a:t>state (name, color, breed, hungry)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behavior (barking, fetching, wagging tail).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7675" y="0"/>
            <a:ext cx="48863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Object?(2)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Software objects are conceptually similar to real-world objects: they too consist of state and related behavior.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object stores its state in </a:t>
            </a:r>
            <a:r>
              <a:rPr lang="en-US" i="1" dirty="0"/>
              <a:t>fields</a:t>
            </a:r>
            <a:r>
              <a:rPr lang="en-US" dirty="0"/>
              <a:t> and exposes its behavior through 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11266" name="Picture 2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36861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 picture of an object, with bibycle methods and instance variable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4800"/>
            <a:ext cx="27432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43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Object?(3)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Software objects provides a number of benefits: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Modularity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Information-hiding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Code re-use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Pluggability and debugging ease</a:t>
            </a:r>
          </a:p>
        </p:txBody>
      </p:sp>
    </p:spTree>
    <p:extLst>
      <p:ext uri="{BB962C8B-B14F-4D97-AF65-F5344CB8AC3E}">
        <p14:creationId xmlns:p14="http://schemas.microsoft.com/office/powerpoint/2010/main" val="3713218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Class?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from which individual objects are created.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Your bicycle is an </a:t>
            </a:r>
            <a:r>
              <a:rPr lang="en-US" i="1" dirty="0"/>
              <a:t>instance</a:t>
            </a:r>
            <a:r>
              <a:rPr lang="en-US" dirty="0"/>
              <a:t> of the </a:t>
            </a:r>
            <a:r>
              <a:rPr lang="en-US" i="1" dirty="0"/>
              <a:t>class of objects</a:t>
            </a:r>
            <a:r>
              <a:rPr lang="en-US" dirty="0"/>
              <a:t> known as bicycles.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215" y="1447800"/>
            <a:ext cx="2819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260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Inheritance?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Object-oriented programming allows classes to </a:t>
            </a:r>
            <a:r>
              <a:rPr lang="en-US" i="1" dirty="0"/>
              <a:t>inherit</a:t>
            </a:r>
            <a:r>
              <a:rPr lang="en-US" dirty="0"/>
              <a:t> commonly used state and behavior from other classes.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Bicycle now becomes the </a:t>
            </a:r>
            <a:r>
              <a:rPr lang="en-US" sz="2400" i="1" dirty="0"/>
              <a:t>superclass</a:t>
            </a:r>
            <a:r>
              <a:rPr lang="en-US" sz="2400" dirty="0"/>
              <a:t> of MountainBike, RoadBike, and TandemBike</a:t>
            </a:r>
          </a:p>
          <a:p>
            <a:pPr lvl="1">
              <a:buFont typeface="Arial" charset="0"/>
              <a:buChar char="•"/>
            </a:pPr>
            <a:endParaRPr lang="en-US" sz="2400" dirty="0"/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class MountainBike </a:t>
            </a:r>
          </a:p>
          <a:p>
            <a:pPr marL="57150" indent="0">
              <a:buNone/>
            </a:pPr>
            <a:r>
              <a:rPr lang="en-US" sz="1800" b="1" dirty="0">
                <a:latin typeface="Courier" pitchFamily="49" charset="0"/>
              </a:rPr>
              <a:t>extends</a:t>
            </a:r>
            <a:r>
              <a:rPr lang="en-US" sz="1800" dirty="0">
                <a:latin typeface="Courier" pitchFamily="49" charset="0"/>
              </a:rPr>
              <a:t> Bicycle { </a:t>
            </a:r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// new fields and methods defining </a:t>
            </a:r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// a mountain bike would go here </a:t>
            </a:r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}</a:t>
            </a:r>
          </a:p>
        </p:txBody>
      </p:sp>
      <p:pic>
        <p:nvPicPr>
          <p:cNvPr id="16386" name="Picture 2" descr="A diagram of classes in a hierarch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4038600"/>
            <a:ext cx="3562350" cy="26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DE669-74C6-45E8-A1CE-547538495B78}" type="slidenum">
              <a:rPr lang="en-US"/>
              <a:pPr>
                <a:defRPr/>
              </a:pPr>
              <a:t>3</a:t>
            </a:fld>
            <a:r>
              <a:rPr lang="en-US" dirty="0"/>
              <a:t>/40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Java is a case-sensitive language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Interface?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interface is a group of related methods with empty bodies.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819400"/>
            <a:ext cx="76200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interface Bicycle { </a:t>
            </a:r>
          </a:p>
          <a:p>
            <a:r>
              <a:rPr lang="en-US" dirty="0">
                <a:latin typeface="Courier" pitchFamily="49" charset="0"/>
              </a:rPr>
              <a:t>/ wheel revolutions per minute </a:t>
            </a:r>
          </a:p>
          <a:p>
            <a:r>
              <a:rPr lang="en-US" dirty="0">
                <a:latin typeface="Courier" pitchFamily="49" charset="0"/>
              </a:rPr>
              <a:t>void changeCadence(int newValue); </a:t>
            </a:r>
          </a:p>
          <a:p>
            <a:r>
              <a:rPr lang="en-US" dirty="0">
                <a:latin typeface="Courier" pitchFamily="49" charset="0"/>
              </a:rPr>
              <a:t>void changeGear(int newValue); </a:t>
            </a:r>
          </a:p>
          <a:p>
            <a:r>
              <a:rPr lang="en-US" dirty="0">
                <a:latin typeface="Courier" pitchFamily="49" charset="0"/>
              </a:rPr>
              <a:t>void speedUp(int increment); </a:t>
            </a:r>
          </a:p>
          <a:p>
            <a:r>
              <a:rPr lang="en-US" dirty="0">
                <a:latin typeface="Courier" pitchFamily="49" charset="0"/>
              </a:rPr>
              <a:t>void applyBrakes(int decrement); </a:t>
            </a:r>
          </a:p>
          <a:p>
            <a:r>
              <a:rPr lang="en-US" dirty="0">
                <a:latin typeface="Courier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24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Package?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>
                <a:cs typeface="Arial" pitchFamily="34" charset="0"/>
              </a:rPr>
              <a:t>A package is a namespace that organizes a set of related classes and interfaces.</a:t>
            </a:r>
          </a:p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/>
              <a:t>The Java platform provides an enormous class library (a set of packages) suitable for use in your own applications called API.</a:t>
            </a:r>
            <a:endParaRPr lang="en-US" sz="2800" dirty="0">
              <a:cs typeface="Arial" pitchFamily="34" charset="0"/>
            </a:endParaRPr>
          </a:p>
          <a:p>
            <a:pPr marL="742950" lvl="2" indent="-342900"/>
            <a:r>
              <a:rPr lang="en-US" dirty="0"/>
              <a:t>For example, a String object contains state and behavior for character strings.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62200" cy="457199"/>
          </a:xfrm>
        </p:spPr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b="1" dirty="0"/>
              <a:t>Add a Java class</a:t>
            </a:r>
            <a:endParaRPr lang="en-US" b="1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69913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19200"/>
            <a:ext cx="58769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962400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package is used, it must be the first line in Java code</a:t>
            </a: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429000"/>
            <a:ext cx="8496300" cy="32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15962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12" y="990600"/>
            <a:ext cx="2767188" cy="2466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95600"/>
            <a:ext cx="297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914400"/>
            <a:ext cx="4963182" cy="19716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core concepts behind object-oriented programming: objects, interfaces, classes, and inheritance.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traditional features of the language, including variables, arrays, data types, operators, and control flow.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Types - Variables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28956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FF0000"/>
                </a:solidFill>
              </a:rPr>
              <a:t>primitive</a:t>
            </a:r>
            <a:r>
              <a:rPr lang="en-US" sz="2800" i="1" dirty="0"/>
              <a:t> </a:t>
            </a:r>
            <a:r>
              <a:rPr lang="en-US" sz="2800" dirty="0"/>
              <a:t>is </a:t>
            </a:r>
            <a:r>
              <a:rPr lang="en-US" sz="2800" u="sng" dirty="0"/>
              <a:t>a simple non-object</a:t>
            </a:r>
            <a:r>
              <a:rPr lang="en-US" sz="2800" dirty="0"/>
              <a:t> data type that represents a single value. 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199" y="1066800"/>
          <a:ext cx="5410201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\uFFFF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7</a:t>
                      </a:r>
                      <a:r>
                        <a:rPr lang="en-US" sz="2400" dirty="0"/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15</a:t>
                      </a:r>
                      <a:r>
                        <a:rPr lang="en-US" sz="240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31</a:t>
                      </a:r>
                      <a:r>
                        <a:rPr lang="en-US" sz="240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63</a:t>
                      </a:r>
                      <a:r>
                        <a:rPr lang="en-US" sz="2400" dirty="0"/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double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boolean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true/false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57150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8762999" cy="5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/>
                        <a:t>Category</a:t>
                      </a:r>
                    </a:p>
                    <a:p>
                      <a:r>
                        <a:rPr lang="en-US" sz="1600" dirty="0"/>
                        <a:t>(Descending Precedence)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&lt;  &lt;=  &gt;  &gt;=  instanceof</a:t>
                      </a:r>
                    </a:p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Short-circuit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838EF-DEEB-4879-8ACF-36BA528457AF}" type="slidenum">
              <a:rPr lang="en-US"/>
              <a:pPr>
                <a:defRPr/>
              </a:pPr>
              <a:t>6</a:t>
            </a:fld>
            <a:r>
              <a:rPr lang="en-US" dirty="0"/>
              <a:t>/40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/>
          <a:stretch>
            <a:fillRect/>
          </a:stretch>
        </p:blipFill>
        <p:spPr bwMode="auto">
          <a:xfrm>
            <a:off x="152400" y="1066800"/>
            <a:ext cx="8820150" cy="41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2590800" y="4752975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44E47-6454-4CBF-AACC-8CB23756173C}" type="slidenum">
              <a:rPr lang="en-US"/>
              <a:pPr>
                <a:defRPr/>
              </a:pPr>
              <a:t>7</a:t>
            </a:fld>
            <a:r>
              <a:rPr lang="en-US" dirty="0"/>
              <a:t>/40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pic>
        <p:nvPicPr>
          <p:cNvPr id="50186" name="Picture 11"/>
          <p:cNvPicPr>
            <a:picLocks noChangeAspect="1" noChangeArrowheads="1"/>
          </p:cNvPicPr>
          <p:nvPr/>
        </p:nvPicPr>
        <p:blipFill>
          <a:blip r:embed="rId2">
            <a:lum bright="-14000" contrast="14000"/>
          </a:blip>
          <a:srcRect/>
          <a:stretch>
            <a:fillRect/>
          </a:stretch>
        </p:blipFill>
        <p:spPr bwMode="auto">
          <a:xfrm>
            <a:off x="152400" y="1371600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Use 2 bytes to store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Escape sequences: see the page 10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Integral 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   28,  0x1c,  0X1A ( default: int).   123l,  123L (long)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1.3f 	1.3F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1.3d	1.3D</a:t>
            </a:r>
          </a:p>
          <a:p>
            <a:pPr marL="914400" lvl="1" indent="-514350"/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7BB9C-FC8F-4170-9D45-6B8489780AB4}" type="slidenum">
              <a:rPr lang="en-US"/>
              <a:pPr>
                <a:defRPr/>
              </a:pPr>
              <a:t>8</a:t>
            </a:fld>
            <a:r>
              <a:rPr lang="en-US" dirty="0"/>
              <a:t>/40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34143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expression-oriented language. A simple expression in Java is 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char - literal enclosed in single quotes: 'A', '3‘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String - literal enclosed in double quotes: "foo“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The name of any properly declared variables: x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Any two|one of the preceding types of expression that are combined with one of the Java binary operators: i++, x + 2, (x + 2)</a:t>
            </a:r>
          </a:p>
        </p:txBody>
      </p:sp>
    </p:spTree>
    <p:extLst>
      <p:ext uri="{BB962C8B-B14F-4D97-AF65-F5344CB8AC3E}">
        <p14:creationId xmlns:p14="http://schemas.microsoft.com/office/powerpoint/2010/main" val="264552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1990</Words>
  <Application>Microsoft Office PowerPoint</Application>
  <PresentationFormat>On-screen Show (4:3)</PresentationFormat>
  <Paragraphs>350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Wingdings</vt:lpstr>
      <vt:lpstr>Office Theme</vt:lpstr>
      <vt:lpstr>Session 02  Learning the Java Language  (http://docs.oracle.com/javase/tutorial/java/index.html)</vt:lpstr>
      <vt:lpstr>Objectives</vt:lpstr>
      <vt:lpstr>Keywords and Identifiers</vt:lpstr>
      <vt:lpstr>Primitive Data Types - Variables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One Dimensional Arrays (1)</vt:lpstr>
      <vt:lpstr>One Dimensional Arrays (2)</vt:lpstr>
      <vt:lpstr>One Dimensional Arrays (3)</vt:lpstr>
      <vt:lpstr>Multiple Dimensional Arrays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Type Conversions and Explicit Casting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What Is an Object?(1)</vt:lpstr>
      <vt:lpstr>What Is an Object?(2)</vt:lpstr>
      <vt:lpstr>What Is an Object?(3)</vt:lpstr>
      <vt:lpstr>What Is a Class?</vt:lpstr>
      <vt:lpstr>What Is Inheritance?</vt:lpstr>
      <vt:lpstr>What Is an Interface?</vt:lpstr>
      <vt:lpstr>What Is a Package?</vt:lpstr>
      <vt:lpstr>User-Defined Package</vt:lpstr>
      <vt:lpstr>User-Defined Package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Nguyễn Trọng Tiến</cp:lastModifiedBy>
  <cp:revision>363</cp:revision>
  <dcterms:created xsi:type="dcterms:W3CDTF">2007-08-21T04:43:22Z</dcterms:created>
  <dcterms:modified xsi:type="dcterms:W3CDTF">2021-03-09T09:05:47Z</dcterms:modified>
</cp:coreProperties>
</file>