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0"/>
  </p:notesMasterIdLst>
  <p:handoutMasterIdLst>
    <p:handoutMasterId r:id="rId61"/>
  </p:handoutMasterIdLst>
  <p:sldIdLst>
    <p:sldId id="439" r:id="rId2"/>
    <p:sldId id="440" r:id="rId3"/>
    <p:sldId id="521" r:id="rId4"/>
    <p:sldId id="522" r:id="rId5"/>
    <p:sldId id="523" r:id="rId6"/>
    <p:sldId id="555" r:id="rId7"/>
    <p:sldId id="524" r:id="rId8"/>
    <p:sldId id="526" r:id="rId9"/>
    <p:sldId id="525" r:id="rId10"/>
    <p:sldId id="558" r:id="rId11"/>
    <p:sldId id="559" r:id="rId12"/>
    <p:sldId id="560" r:id="rId13"/>
    <p:sldId id="527" r:id="rId14"/>
    <p:sldId id="540" r:id="rId15"/>
    <p:sldId id="556" r:id="rId16"/>
    <p:sldId id="561" r:id="rId17"/>
    <p:sldId id="541" r:id="rId18"/>
    <p:sldId id="530" r:id="rId19"/>
    <p:sldId id="529" r:id="rId20"/>
    <p:sldId id="531" r:id="rId21"/>
    <p:sldId id="532" r:id="rId22"/>
    <p:sldId id="533" r:id="rId23"/>
    <p:sldId id="534" r:id="rId24"/>
    <p:sldId id="535" r:id="rId25"/>
    <p:sldId id="536" r:id="rId26"/>
    <p:sldId id="499" r:id="rId27"/>
    <p:sldId id="539" r:id="rId28"/>
    <p:sldId id="537" r:id="rId29"/>
    <p:sldId id="538" r:id="rId30"/>
    <p:sldId id="498" r:id="rId31"/>
    <p:sldId id="495" r:id="rId32"/>
    <p:sldId id="542" r:id="rId33"/>
    <p:sldId id="553" r:id="rId34"/>
    <p:sldId id="554" r:id="rId35"/>
    <p:sldId id="563" r:id="rId36"/>
    <p:sldId id="497" r:id="rId37"/>
    <p:sldId id="543" r:id="rId38"/>
    <p:sldId id="562" r:id="rId39"/>
    <p:sldId id="505" r:id="rId40"/>
    <p:sldId id="506" r:id="rId41"/>
    <p:sldId id="507" r:id="rId42"/>
    <p:sldId id="564" r:id="rId43"/>
    <p:sldId id="508" r:id="rId44"/>
    <p:sldId id="509" r:id="rId45"/>
    <p:sldId id="510" r:id="rId46"/>
    <p:sldId id="565" r:id="rId47"/>
    <p:sldId id="566" r:id="rId48"/>
    <p:sldId id="567" r:id="rId49"/>
    <p:sldId id="568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18" r:id="rId58"/>
    <p:sldId id="490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00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6323" autoAdjust="0"/>
  </p:normalViewPr>
  <p:slideViewPr>
    <p:cSldViewPr>
      <p:cViewPr varScale="1">
        <p:scale>
          <a:sx n="70" d="100"/>
          <a:sy n="70" d="100"/>
        </p:scale>
        <p:origin x="183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default constructor will call the no-argument constructor of the superclass. In this situation, the compiler will complain if the superclass doesn't have a no-argument constructor so you must verify that it does. If your class has no explicit superclass, then it has an implicit superclass of </a:t>
            </a:r>
            <a:r>
              <a:rPr lang="en-US" dirty="0"/>
              <a:t>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 no-argument constructor.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21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CB4D6-B00F-43C7-B433-3B43280B202C}" type="datetime1">
              <a:rPr lang="en-US" smtClean="0"/>
              <a:pPr>
                <a:defRPr/>
              </a:pPr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2A544-A64E-4E0F-90D9-529B50FC59DD}" type="datetime1">
              <a:rPr lang="en-US" smtClean="0"/>
              <a:pPr>
                <a:defRPr/>
              </a:pPr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782D2-2F13-4D68-8C04-DEDF7144EEAC}" type="datetime1">
              <a:rPr lang="en-US" smtClean="0"/>
              <a:pPr>
                <a:defRPr/>
              </a:pPr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E4DDD-39A9-4B9A-A402-AF1850397388}" type="datetime1">
              <a:rPr lang="en-US" smtClean="0"/>
              <a:pPr>
                <a:defRPr/>
              </a:pPr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4343400" cy="3048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532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EDD73-240C-4243-8C87-CA38B9FA3E13}" type="datetime1">
              <a:rPr lang="en-US" smtClean="0"/>
              <a:pPr>
                <a:defRPr/>
              </a:pPr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311B3-B60D-4EA3-9452-A56F56456F4E}" type="datetime1">
              <a:rPr lang="en-US" smtClean="0"/>
              <a:pPr>
                <a:defRPr/>
              </a:pPr>
              <a:t>2/15/2022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D70E-0637-4025-AD97-4C868C697B8B}" type="datetime1">
              <a:rPr lang="en-US" smtClean="0"/>
              <a:pPr>
                <a:defRPr/>
              </a:pPr>
              <a:t>2/15/2022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F230A-F9A4-4E83-B40C-3B5EFDCB19D5}" type="datetime1">
              <a:rPr lang="en-US" smtClean="0"/>
              <a:pPr>
                <a:defRPr/>
              </a:pPr>
              <a:t>2/15/2022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B892F-1148-4E0C-98D3-7B98D5840F01}" type="datetime1">
              <a:rPr lang="en-US" smtClean="0"/>
              <a:pPr>
                <a:defRPr/>
              </a:pPr>
              <a:t>2/15/2022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67BDA-86B6-444A-95A8-3F21923F6DF9}" type="datetime1">
              <a:rPr lang="en-US" smtClean="0"/>
              <a:pPr>
                <a:defRPr/>
              </a:pPr>
              <a:t>2/15/2022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25757-42B5-4A41-ABD3-92F1B0667969}" type="datetime1">
              <a:rPr lang="en-US" smtClean="0"/>
              <a:pPr>
                <a:defRPr/>
              </a:pPr>
              <a:t>2/15/2022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AE82531-CF22-4C4E-AB48-1CFDDFFBE5D0}" type="datetime1">
              <a:rPr lang="en-US" smtClean="0"/>
              <a:pPr>
                <a:defRPr/>
              </a:pPr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537325"/>
            <a:ext cx="47244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03 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sz="4000" dirty="0">
                <a:latin typeface="Arial" charset="0"/>
                <a:cs typeface="Arial" charset="0"/>
              </a:rPr>
              <a:t>Classes and </a:t>
            </a:r>
            <a:r>
              <a:rPr lang="en-US" dirty="0"/>
              <a:t>Objects</a:t>
            </a:r>
            <a:br>
              <a:rPr lang="en-US" b="1" dirty="0"/>
            </a:br>
            <a:br>
              <a:rPr lang="en-US" dirty="0"/>
            </a:br>
            <a:r>
              <a:rPr lang="en-US" sz="2400" dirty="0"/>
              <a:t>(http://docs.oracle.com/javase/tutorial/java/javaOO/index.html)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3- How to Identity a Class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 noun: Class</a:t>
            </a:r>
          </a:p>
          <a:p>
            <a:r>
              <a:rPr lang="en-US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Nouns as modifiers of main noun: Fields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Verbs related to main noun: Methods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4114800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Details </a:t>
            </a:r>
            <a:r>
              <a:rPr lang="en-US" sz="2000" dirty="0"/>
              <a:t>of a </a:t>
            </a:r>
            <a:r>
              <a:rPr lang="en-US" sz="2000" b="1" dirty="0">
                <a:solidFill>
                  <a:srgbClr val="0000FF"/>
                </a:solidFill>
              </a:rPr>
              <a:t>student </a:t>
            </a:r>
            <a:r>
              <a:rPr lang="en-US" sz="2000" dirty="0"/>
              <a:t>include </a:t>
            </a:r>
            <a:r>
              <a:rPr lang="en-US" sz="2000" b="1" dirty="0">
                <a:solidFill>
                  <a:srgbClr val="006600"/>
                </a:solidFill>
              </a:rPr>
              <a:t>code, name, year of birth, address.</a:t>
            </a:r>
          </a:p>
          <a:p>
            <a:r>
              <a:rPr lang="en-US" sz="2000" dirty="0"/>
              <a:t>Write a Java program that will allow </a:t>
            </a:r>
            <a:r>
              <a:rPr lang="en-US" sz="2000" b="1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 a student, </a:t>
            </a:r>
            <a:r>
              <a:rPr lang="en-US" sz="2000" b="1" dirty="0">
                <a:solidFill>
                  <a:srgbClr val="FF0000"/>
                </a:solidFill>
              </a:rPr>
              <a:t>outpu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 his/her.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3124200"/>
            <a:ext cx="2590800" cy="3416320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class Student {</a:t>
            </a:r>
          </a:p>
          <a:p>
            <a:r>
              <a:rPr lang="en-US" b="1" dirty="0">
                <a:solidFill>
                  <a:srgbClr val="006600"/>
                </a:solidFill>
              </a:rPr>
              <a:t>     String code;</a:t>
            </a:r>
          </a:p>
          <a:p>
            <a:r>
              <a:rPr lang="en-US" b="1" dirty="0">
                <a:solidFill>
                  <a:srgbClr val="006600"/>
                </a:solidFill>
              </a:rPr>
              <a:t>     String name;</a:t>
            </a:r>
          </a:p>
          <a:p>
            <a:r>
              <a:rPr lang="en-US" b="1" dirty="0">
                <a:solidFill>
                  <a:srgbClr val="006600"/>
                </a:solidFill>
              </a:rPr>
              <a:t>     int bYear;</a:t>
            </a:r>
          </a:p>
          <a:p>
            <a:r>
              <a:rPr lang="en-US" b="1" dirty="0">
                <a:solidFill>
                  <a:srgbClr val="006600"/>
                </a:solidFill>
              </a:rPr>
              <a:t>     String address;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void input()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    void output()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&lt;code&gt;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}</a:t>
            </a:r>
          </a:p>
          <a:p>
            <a:r>
              <a:rPr lang="en-US" b="1" dirty="0">
                <a:solidFill>
                  <a:srgbClr val="0000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4-Hints for class design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029200" cy="4114800"/>
          </a:xfrm>
        </p:spPr>
        <p:txBody>
          <a:bodyPr/>
          <a:lstStyle/>
          <a:p>
            <a:pPr eaLnBrk="1" hangingPunct="1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Identifying classes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Coupling 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 object’s reliance on knowledge of the internals of another entity’s implementation.</a:t>
            </a:r>
          </a:p>
          <a:p>
            <a:pPr lvl="1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object A is tightly coupled to object B, a programmer who wants to use or modify A is required to have an inappropriately extensive expertise in how to use B.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257800" y="1524000"/>
            <a:ext cx="3505200" cy="1143000"/>
            <a:chOff x="5638800" y="1524000"/>
            <a:chExt cx="3124200" cy="1143000"/>
          </a:xfrm>
        </p:grpSpPr>
        <p:sp>
          <p:nvSpPr>
            <p:cNvPr id="5" name="Rectangle 4"/>
            <p:cNvSpPr/>
            <p:nvPr/>
          </p:nvSpPr>
          <p:spPr>
            <a:xfrm>
              <a:off x="5638800" y="1524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1828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2133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600200"/>
              <a:ext cx="1447800" cy="9906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Bad design)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638800" y="4191000"/>
            <a:ext cx="3048000" cy="1905000"/>
            <a:chOff x="5638800" y="4191000"/>
            <a:chExt cx="3048000" cy="1905000"/>
          </a:xfrm>
        </p:grpSpPr>
        <p:sp>
          <p:nvSpPr>
            <p:cNvPr id="16" name="Rectangle 15"/>
            <p:cNvSpPr/>
            <p:nvPr/>
          </p:nvSpPr>
          <p:spPr>
            <a:xfrm>
              <a:off x="5638800" y="4191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leftEye</a:t>
              </a:r>
            </a:p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     rightEye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4191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4876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410200"/>
              <a:ext cx="2286000" cy="685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Good design)</a:t>
              </a:r>
            </a:p>
          </p:txBody>
        </p:sp>
        <p:cxnSp>
          <p:nvCxnSpPr>
            <p:cNvPr id="21" name="Straight Arrow Connector 20"/>
            <p:cNvCxnSpPr>
              <a:endCxn id="17" idx="1"/>
            </p:cNvCxnSpPr>
            <p:nvPr/>
          </p:nvCxnSpPr>
          <p:spPr>
            <a:xfrm flipV="1">
              <a:off x="6781800" y="43434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1"/>
            </p:cNvCxnSpPr>
            <p:nvPr/>
          </p:nvCxnSpPr>
          <p:spPr>
            <a:xfrm>
              <a:off x="6934200" y="48768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686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Implementing methods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Cohesion is the degree to which a class or method resists being broken down into smaller pieces.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2590800"/>
            <a:ext cx="6248400" cy="4038600"/>
            <a:chOff x="1371600" y="2286000"/>
            <a:chExt cx="6248400" cy="4038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7800" y="3048000"/>
              <a:ext cx="2743200" cy="18288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class  A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57400" y="3886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41910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1600" y="5029200"/>
              <a:ext cx="2819400" cy="304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cohesion(bad design)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76800" y="2286000"/>
              <a:ext cx="2743200" cy="35052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class  A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M1()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M2()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   M1();  M2();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38800" y="32004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38800" y="4267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24400" y="5943600"/>
              <a:ext cx="2895600" cy="381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cohesion(good design)</a:t>
              </a:r>
            </a:p>
          </p:txBody>
        </p:sp>
      </p:grp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657600" y="3200400"/>
            <a:ext cx="1447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657600" y="4343400"/>
            <a:ext cx="1447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Declaring/Using  a Java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[</a:t>
            </a:r>
            <a:r>
              <a:rPr lang="en-US" sz="2000" b="1" dirty="0"/>
              <a:t>public</a:t>
            </a:r>
            <a:r>
              <a:rPr lang="en-US" sz="2000" dirty="0"/>
              <a:t>] </a:t>
            </a:r>
            <a:r>
              <a:rPr lang="en-US" sz="2000" b="1" dirty="0">
                <a:solidFill>
                  <a:srgbClr val="00206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ClassName</a:t>
            </a:r>
            <a:r>
              <a:rPr lang="en-US" sz="2000" dirty="0"/>
              <a:t> </a:t>
            </a:r>
            <a:r>
              <a:rPr lang="en-US" sz="2000" b="1" dirty="0"/>
              <a:t>[extends FatherClass]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[modifier] Type field1 [= value];</a:t>
            </a:r>
          </a:p>
          <a:p>
            <a:pPr>
              <a:buNone/>
            </a:pPr>
            <a:r>
              <a:rPr lang="en-US" sz="2000" dirty="0"/>
              <a:t>      [modifier] Type field2 [= value];</a:t>
            </a:r>
          </a:p>
          <a:p>
            <a:pPr>
              <a:buNone/>
            </a:pPr>
            <a:r>
              <a:rPr lang="en-US" sz="2000" dirty="0"/>
              <a:t>      // constructor</a:t>
            </a:r>
          </a:p>
          <a:p>
            <a:pPr>
              <a:buNone/>
            </a:pPr>
            <a:r>
              <a:rPr lang="en-US" sz="2000" dirty="0"/>
              <a:t>      [modifier] </a:t>
            </a:r>
            <a:r>
              <a:rPr lang="en-US" sz="2000" dirty="0">
                <a:solidFill>
                  <a:srgbClr val="FF0000"/>
                </a:solidFill>
              </a:rPr>
              <a:t>ClassName</a:t>
            </a:r>
            <a:r>
              <a:rPr lang="en-US" sz="2000" dirty="0"/>
              <a:t> (Type var1,…) </a:t>
            </a:r>
            <a:r>
              <a:rPr lang="en-US" sz="2000" b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    &lt;code&gt;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      }</a:t>
            </a:r>
          </a:p>
          <a:p>
            <a:pPr>
              <a:buNone/>
            </a:pPr>
            <a:r>
              <a:rPr lang="en-US" sz="2000" dirty="0"/>
              <a:t>      [modifier</a:t>
            </a:r>
            <a:r>
              <a:rPr lang="en-US" sz="2000"/>
              <a:t>] Type </a:t>
            </a:r>
            <a:r>
              <a:rPr lang="en-US" sz="2000" b="1">
                <a:solidFill>
                  <a:srgbClr val="002060"/>
                </a:solidFill>
              </a:rPr>
              <a:t>methodName </a:t>
            </a:r>
            <a:r>
              <a:rPr lang="en-US" sz="2000" dirty="0"/>
              <a:t>(Type var1,…) </a:t>
            </a:r>
            <a:r>
              <a:rPr lang="en-US" sz="2000" b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/>
              <a:t>          &lt;code&gt;</a:t>
            </a:r>
          </a:p>
          <a:p>
            <a:pPr>
              <a:buNone/>
            </a:pPr>
            <a:r>
              <a:rPr lang="en-US" sz="2000" dirty="0"/>
              <a:t>      </a:t>
            </a:r>
            <a:r>
              <a:rPr lang="en-US" sz="2000" b="1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/>
              <a:t>      …….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2438400"/>
            <a:ext cx="2362200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Modifiers will be introduced later.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635514"/>
            <a:ext cx="2667000" cy="193899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How many constructors should be implemented?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000" dirty="0">
                <a:solidFill>
                  <a:schemeClr val="bg1"/>
                </a:solidFill>
              </a:rPr>
              <a:t>Number of needed ways to initialize an object.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769114"/>
            <a:ext cx="7467600" cy="70788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should we will write in constructor’s body? 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They usually are codes for initializing values to descriptive variables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1981200"/>
            <a:ext cx="5715000" cy="3733800"/>
          </a:xfrm>
          <a:prstGeom prst="straightConnector1">
            <a:avLst/>
          </a:prstGeom>
          <a:ln w="31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3000" y="3352800"/>
            <a:ext cx="3886200" cy="6858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43000" y="4495800"/>
            <a:ext cx="4191000" cy="6096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rot="16200000" flipV="1">
            <a:off x="2563743" y="3227457"/>
            <a:ext cx="2111514" cy="2971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rot="10800000">
            <a:off x="2743200" y="3429000"/>
            <a:ext cx="3505200" cy="117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rot="16200000" flipV="1">
            <a:off x="3059043" y="3722757"/>
            <a:ext cx="3025914" cy="1066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b="1" dirty="0"/>
              <a:t>Constructors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that are invoked to create objects from the class blueprint.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 Constructor declarations look like method declarations—except that they use the name of the class and have no return 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compiler automatically provides a no-argument, default constructor for any class </a:t>
            </a:r>
            <a:r>
              <a:rPr lang="en-US" dirty="0">
                <a:solidFill>
                  <a:srgbClr val="0000FF"/>
                </a:solidFill>
              </a:rPr>
              <a:t>without</a:t>
            </a:r>
            <a:r>
              <a:rPr lang="en-US" dirty="0"/>
              <a:t> constructors.</a:t>
            </a:r>
          </a:p>
        </p:txBody>
      </p:sp>
    </p:spTree>
    <p:extLst>
      <p:ext uri="{BB962C8B-B14F-4D97-AF65-F5344CB8AC3E}">
        <p14:creationId xmlns:p14="http://schemas.microsoft.com/office/powerpoint/2010/main" val="364776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sz="2800" dirty="0"/>
              <a:t>Typical method declaration: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2209800"/>
            <a:ext cx="8153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49" charset="0"/>
              </a:rPr>
              <a:t>[modifier] ReturnType methodName (params) {</a:t>
            </a:r>
          </a:p>
          <a:p>
            <a:r>
              <a:rPr lang="en-US" sz="2400" b="1" dirty="0">
                <a:latin typeface="Courier" pitchFamily="49" charset="0"/>
              </a:rPr>
              <a:t>  &lt;code&gt;</a:t>
            </a:r>
          </a:p>
          <a:p>
            <a:r>
              <a:rPr lang="en-US" sz="2400" b="1" dirty="0">
                <a:latin typeface="Courier" pitchFamily="49" charset="0"/>
              </a:rPr>
              <a:t>}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533400" y="3657601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Signature: data help identifying something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Method Signature: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name + order of parameter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5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sz="3200" b="1" dirty="0"/>
              <a:t>Passing Arguments a Constructor/Method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uses the mechanism passing by value. Arguments can be:</a:t>
            </a:r>
          </a:p>
          <a:p>
            <a:pPr lvl="1"/>
            <a:r>
              <a:rPr lang="en-US" dirty="0"/>
              <a:t>Primitive Data Type Arguments</a:t>
            </a:r>
          </a:p>
          <a:p>
            <a:pPr lvl="1"/>
            <a:r>
              <a:rPr lang="en-US" dirty="0"/>
              <a:t>Reference Data Type Arguments (objects)</a:t>
            </a:r>
          </a:p>
        </p:txBody>
      </p:sp>
    </p:spTree>
    <p:extLst>
      <p:ext uri="{BB962C8B-B14F-4D97-AF65-F5344CB8AC3E}">
        <p14:creationId xmlns:p14="http://schemas.microsoft.com/office/powerpoint/2010/main" val="77759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Creating Objects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Class provides the blueprint for objects; you create an object from a class.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b="1" dirty="0">
                <a:latin typeface="Courier" pitchFamily="49" charset="0"/>
              </a:rPr>
              <a:t>Point p</a:t>
            </a:r>
            <a:r>
              <a:rPr lang="en-US" sz="2400" dirty="0">
                <a:latin typeface="Courier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</a:rPr>
              <a:t>new</a:t>
            </a:r>
            <a:r>
              <a:rPr lang="en-US" sz="2400" dirty="0">
                <a:latin typeface="Courier" pitchFamily="49" charset="0"/>
              </a:rPr>
              <a:t> Point(23, 94);</a:t>
            </a:r>
          </a:p>
          <a:p>
            <a:r>
              <a:rPr lang="en-US" dirty="0"/>
              <a:t>Statement has three parts: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Declaration</a:t>
            </a:r>
            <a:r>
              <a:rPr lang="en-US" sz="2400" dirty="0"/>
              <a:t>: are all variable declarations that associate a variable name with an object type.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Instantiation</a:t>
            </a:r>
            <a:r>
              <a:rPr lang="en-US" sz="2400" dirty="0"/>
              <a:t>: The new keyword is a Java operator that creates the object (memory is allocated).</a:t>
            </a:r>
          </a:p>
          <a:p>
            <a:pPr lvl="1"/>
            <a:r>
              <a:rPr lang="en-US" sz="2400" b="1" dirty="0">
                <a:solidFill>
                  <a:srgbClr val="006600"/>
                </a:solidFill>
              </a:rPr>
              <a:t>Initialization</a:t>
            </a:r>
            <a:r>
              <a:rPr lang="en-US" sz="2400" dirty="0"/>
              <a:t>: The new operator is followed by a call to a constructor, which initializes the new object (values are assigned to fields).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>
              <a:latin typeface="Calibri" pitchFamily="34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1866900" y="3390900"/>
            <a:ext cx="685800" cy="158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2057400" y="3352800"/>
            <a:ext cx="1447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3048000"/>
            <a:ext cx="2590800" cy="22860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/>
              <a:t>Type of Constructors</a:t>
            </a:r>
            <a:br>
              <a:rPr lang="en-US" dirty="0"/>
            </a:br>
            <a:r>
              <a:rPr lang="en-US" dirty="0"/>
              <a:t>Create/Use an object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458200" cy="4373563"/>
          </a:xfrm>
          <a:ln>
            <a:noFill/>
          </a:ln>
        </p:spPr>
        <p:txBody>
          <a:bodyPr/>
          <a:lstStyle/>
          <a:p>
            <a:r>
              <a:rPr lang="en-US" sz="2400" b="1" i="1" dirty="0"/>
              <a:t>Default constructor</a:t>
            </a:r>
            <a:r>
              <a:rPr lang="en-US" sz="2400" dirty="0"/>
              <a:t>: Constructor with no parameter.</a:t>
            </a:r>
          </a:p>
          <a:p>
            <a:r>
              <a:rPr lang="en-US" sz="2400" b="1" i="1" dirty="0"/>
              <a:t>Parametric constructor</a:t>
            </a:r>
            <a:r>
              <a:rPr lang="en-US" sz="2400" dirty="0"/>
              <a:t>: Constructor with at least one parameter.</a:t>
            </a:r>
          </a:p>
          <a:p>
            <a:endParaRPr lang="en-US" sz="2400" b="1" dirty="0"/>
          </a:p>
          <a:p>
            <a:r>
              <a:rPr lang="en-US" sz="2400" b="1" dirty="0"/>
              <a:t>Create an object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ClassName obj1=new ClassName();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ClassName obj2=new ClassName(params);</a:t>
            </a:r>
            <a:endParaRPr lang="en-US" sz="2400" b="1" dirty="0">
              <a:solidFill>
                <a:srgbClr val="0000FF"/>
              </a:solidFill>
            </a:endParaRPr>
          </a:p>
          <a:p>
            <a:r>
              <a:rPr lang="en-US" sz="2400" b="1" dirty="0"/>
              <a:t>Accessing a field of the object</a:t>
            </a:r>
          </a:p>
          <a:p>
            <a:pPr>
              <a:buNone/>
            </a:pPr>
            <a:r>
              <a:rPr lang="en-US" sz="2400" b="1" dirty="0">
                <a:solidFill>
                  <a:srgbClr val="006600"/>
                </a:solidFill>
              </a:rPr>
              <a:t>      object.field</a:t>
            </a:r>
          </a:p>
          <a:p>
            <a:r>
              <a:rPr lang="en-US" sz="2400" b="1" dirty="0"/>
              <a:t>Calling a method of an object</a:t>
            </a:r>
          </a:p>
          <a:p>
            <a:pPr marL="738188">
              <a:buNone/>
            </a:pPr>
            <a:r>
              <a:rPr lang="en-US" sz="2400" b="1" dirty="0">
                <a:solidFill>
                  <a:srgbClr val="0000FF"/>
                </a:solidFill>
              </a:rPr>
              <a:t>object.method(params)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971802" y="2743202"/>
            <a:ext cx="1752598" cy="685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695700" y="31623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do not implement any constructor, compiler will insert to the class a system default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2057400"/>
            <a:ext cx="5257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demonstration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(package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point1)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class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IntPoint1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represents a point in an integral two dimensional coordinate.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-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The class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IntPoint1_Use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having the main method in which the class IntPoint1 is used.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41402"/>
            <a:ext cx="3409950" cy="368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1-Programming Paradigms</a:t>
            </a:r>
          </a:p>
          <a:p>
            <a:pPr>
              <a:buNone/>
            </a:pPr>
            <a:r>
              <a:rPr lang="en-US" sz="2400" dirty="0"/>
              <a:t>2-OOP basic concepts</a:t>
            </a:r>
          </a:p>
          <a:p>
            <a:pPr>
              <a:buNone/>
            </a:pPr>
            <a:r>
              <a:rPr lang="en-US" sz="2400" dirty="0"/>
              <a:t>3-How to identify classes</a:t>
            </a:r>
          </a:p>
          <a:p>
            <a:pPr>
              <a:buNone/>
            </a:pPr>
            <a:r>
              <a:rPr lang="en-US" sz="2400" dirty="0"/>
              <a:t>4-Hints for class design</a:t>
            </a:r>
          </a:p>
          <a:p>
            <a:pPr>
              <a:buNone/>
            </a:pPr>
            <a:r>
              <a:rPr lang="en-US" sz="2400" dirty="0"/>
              <a:t>5-How to declare/use a class</a:t>
            </a:r>
          </a:p>
          <a:p>
            <a:pPr>
              <a:buNone/>
            </a:pPr>
            <a:r>
              <a:rPr lang="en-US" sz="2400" dirty="0"/>
              <a:t>6-Common modifiers (a way to hide some members in a class)</a:t>
            </a:r>
          </a:p>
          <a:p>
            <a:pPr>
              <a:buNone/>
            </a:pPr>
            <a:r>
              <a:rPr lang="en-US" sz="2400" dirty="0"/>
              <a:t>7-Memory Management in Java</a:t>
            </a:r>
          </a:p>
          <a:p>
            <a:pPr>
              <a:buNone/>
            </a:pPr>
            <a:r>
              <a:rPr lang="en-US" sz="2400" dirty="0"/>
              <a:t>8-Garbage Collection</a:t>
            </a:r>
          </a:p>
          <a:p>
            <a:pPr>
              <a:buNone/>
            </a:pPr>
            <a:r>
              <a:rPr lang="en-US" sz="2400" dirty="0"/>
              <a:t>9-Case study: Java program for managing a list of persons</a:t>
            </a:r>
          </a:p>
          <a:p>
            <a:pPr marL="0" indent="0">
              <a:buClrTx/>
              <a:buSzTx/>
              <a:buNone/>
            </a:pPr>
            <a:endParaRPr 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do not implement any constructor, compiler will insert to the class a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6800850" cy="23336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5905500" cy="26289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5791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579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9000" y="4572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4267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5720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100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743700" y="51435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05800" y="45720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05800" y="42672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8" name="Straight Arrow Connector 17"/>
          <p:cNvCxnSpPr>
            <a:stCxn id="15" idx="1"/>
            <a:endCxn id="10" idx="3"/>
          </p:cNvCxnSpPr>
          <p:nvPr/>
        </p:nvCxnSpPr>
        <p:spPr>
          <a:xfrm rot="10800000">
            <a:off x="7924800" y="47244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7924801" y="44196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15200" y="5029200"/>
            <a:ext cx="16764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(1) Memory allocation</a:t>
            </a:r>
          </a:p>
        </p:txBody>
      </p:sp>
      <p:sp>
        <p:nvSpPr>
          <p:cNvPr id="21" name="Oval 20"/>
          <p:cNvSpPr/>
          <p:nvPr/>
        </p:nvSpPr>
        <p:spPr>
          <a:xfrm>
            <a:off x="7467600" y="3505200"/>
            <a:ext cx="1371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(2) Setup values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2800" y="2133600"/>
            <a:ext cx="1752600" cy="92333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Order for initializing an object</a:t>
            </a:r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3048000" y="4953000"/>
            <a:ext cx="3733800" cy="102286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29200" y="4724400"/>
            <a:ext cx="1676400" cy="1524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2"/>
          </p:cNvCxnSpPr>
          <p:nvPr/>
        </p:nvCxnSpPr>
        <p:spPr>
          <a:xfrm>
            <a:off x="4267200" y="2971800"/>
            <a:ext cx="3200400" cy="8382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1752600"/>
            <a:ext cx="36576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constructor will  clear all bits in allocated memory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38400" y="5867400"/>
            <a:ext cx="37338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 object variable is a reference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002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demonstration will depict</a:t>
            </a:r>
            <a:r>
              <a:rPr lang="en-US" sz="2800" baseline="0" dirty="0">
                <a:latin typeface="Arial" pitchFamily="34" charset="0"/>
                <a:cs typeface="Arial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- The way to insert some methods automatically in NetBeans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- If user-defined constructors are implemented, compiler does not insert the system default constructor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35853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27908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676400"/>
            <a:ext cx="2657475" cy="2162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828800"/>
            <a:ext cx="2466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038600"/>
            <a:ext cx="4076700" cy="2628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129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Insert constructor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3352800"/>
            <a:ext cx="838200" cy="304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6800" y="2667000"/>
            <a:ext cx="1600200" cy="457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886200" y="3124200"/>
            <a:ext cx="2895600" cy="2057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4724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names are the same as those in declared data filed. So, the keyword </a:t>
            </a:r>
            <a:r>
              <a:rPr lang="en-US" b="1" dirty="0">
                <a:solidFill>
                  <a:srgbClr val="0000FF"/>
                </a:solidFill>
              </a:rPr>
              <a:t>this</a:t>
            </a:r>
            <a:r>
              <a:rPr lang="en-US" dirty="0"/>
              <a:t>  will help distinguish field name and parameter name. </a:t>
            </a:r>
          </a:p>
          <a:p>
            <a:r>
              <a:rPr lang="en-US" b="1" dirty="0">
                <a:solidFill>
                  <a:srgbClr val="0000FF"/>
                </a:solidFill>
              </a:rPr>
              <a:t>this.x</a:t>
            </a:r>
            <a:r>
              <a:rPr lang="en-US" dirty="0"/>
              <a:t> means that x of this object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133600"/>
            <a:ext cx="5476875" cy="2590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Insert getter/setter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1143000"/>
            <a:ext cx="48768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Accessing each data field is usually supported by :</a:t>
            </a:r>
          </a:p>
          <a:p>
            <a:r>
              <a:rPr lang="en-US" dirty="0"/>
              <a:t>A getter for reading value of this field</a:t>
            </a:r>
          </a:p>
          <a:p>
            <a:r>
              <a:rPr lang="en-US" dirty="0"/>
              <a:t>A setter for modifying this field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1381125" cy="1666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924425"/>
            <a:ext cx="3190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057400"/>
            <a:ext cx="3971925" cy="449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608806" y="52578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3" idx="3"/>
          </p:cNvCxnSpPr>
          <p:nvPr/>
        </p:nvCxnSpPr>
        <p:spPr>
          <a:xfrm>
            <a:off x="1762125" y="5786438"/>
            <a:ext cx="676275" cy="80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590800" y="6096000"/>
            <a:ext cx="304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5029200"/>
            <a:ext cx="22860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96962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sz="2800" dirty="0"/>
              <a:t>If we implement a constructor, compiler does not insert system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90625"/>
            <a:ext cx="3848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450" y="4333875"/>
            <a:ext cx="6534150" cy="2143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524000" y="3733800"/>
            <a:ext cx="3124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63562"/>
          </a:xfrm>
        </p:spPr>
        <p:txBody>
          <a:bodyPr/>
          <a:lstStyle/>
          <a:p>
            <a:r>
              <a:rPr lang="en-US" sz="2800" dirty="0"/>
              <a:t>Explain the result of the following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486275" cy="49815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7414" y="3876674"/>
            <a:ext cx="4107986" cy="19145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447800"/>
            <a:ext cx="597217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6- Common Modifiers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Modifier (linguistics)is a word which can bring out the meaning of other word (adjective </a:t>
            </a:r>
            <a:r>
              <a:rPr lang="en-US" sz="2400" dirty="0">
                <a:sym typeface="Wingdings" pitchFamily="2" charset="2"/>
              </a:rPr>
              <a:t>noun, adverb  verb)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Modifiers (OOP) are keywords </a:t>
            </a:r>
            <a:r>
              <a:rPr lang="en-US" sz="2400" dirty="0">
                <a:latin typeface="Arial" charset="0"/>
                <a:cs typeface="Arial" charset="0"/>
              </a:rPr>
              <a:t>that give the compiler information about the nature of code (methods), data, classes.</a:t>
            </a:r>
            <a:endParaRPr lang="en-US" sz="2400" dirty="0"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Java supports some modifiers in which some of them are common and they are called as </a:t>
            </a:r>
            <a:r>
              <a:rPr lang="en-US" sz="2400" b="1" u="sng" dirty="0">
                <a:solidFill>
                  <a:srgbClr val="0000FF"/>
                </a:solidFill>
              </a:rPr>
              <a:t>access modifiers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00FF"/>
                </a:solidFill>
              </a:rPr>
              <a:t>public, protected, default, private</a:t>
            </a:r>
            <a:r>
              <a:rPr lang="en-US" sz="2400" dirty="0"/>
              <a:t>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Common modifiers will impose level of accessing on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class (where it can be used?)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methods (whether they can be called or not)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/>
              <a:t>fields (whether they may be read/written or not)</a:t>
            </a:r>
          </a:p>
          <a:p>
            <a:pPr>
              <a:buClrTx/>
              <a:buSz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b="1" dirty="0"/>
              <a:t>Outside of a Class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504950"/>
            <a:ext cx="45815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76400"/>
            <a:ext cx="60293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14600" y="4267200"/>
            <a:ext cx="19050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Inside of the class InPoint2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3905071"/>
            <a:ext cx="2819400" cy="120032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Inside of the class InPoint2_Use and it is outside of the class IntPoint2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16200000" flipV="1">
            <a:off x="6258015" y="3343186"/>
            <a:ext cx="628471" cy="4953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5200471"/>
            <a:ext cx="41148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Outside of the class A is another class where the class A is accessed (used)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1828800" y="4114800"/>
            <a:ext cx="4267200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Modifiers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1676400"/>
            <a:ext cx="8001000" cy="4114800"/>
            <a:chOff x="533400" y="2362200"/>
            <a:chExt cx="8001000" cy="4114800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33400" y="2362200"/>
              <a:ext cx="2438400" cy="304800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Access level</a:t>
              </a: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533400" y="2514600"/>
              <a:ext cx="8001000" cy="3962400"/>
              <a:chOff x="304800" y="2590800"/>
              <a:chExt cx="8001000" cy="3962400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1371600" cy="304800"/>
              </a:xfrm>
              <a:prstGeom prst="rect">
                <a:avLst/>
              </a:prstGeom>
              <a:gradFill rotWithShape="1">
                <a:gsLst>
                  <a:gs pos="0">
                    <a:srgbClr val="FF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Applied to</a:t>
                </a: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657600" y="27606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00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public</a:t>
                </a: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57600" y="38274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protected</a:t>
                </a: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657600" y="4970462"/>
                <a:ext cx="1371600" cy="381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private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657600" y="5638800"/>
                <a:ext cx="1371600" cy="9144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no specifier</a:t>
                </a:r>
              </a:p>
              <a:p>
                <a:pPr algn="ctr"/>
                <a:r>
                  <a:rPr lang="en-US" dirty="0"/>
                  <a:t>(default)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629400" y="3141662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interface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6629400" y="4191000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class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629400" y="5029200"/>
                <a:ext cx="1676400" cy="914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members of</a:t>
                </a:r>
              </a:p>
              <a:p>
                <a:pPr algn="ctr"/>
                <a:r>
                  <a:rPr lang="en-US" dirty="0"/>
                  <a:t>interface/class</a:t>
                </a: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457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524000" cy="2497138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029200" y="5122862"/>
                <a:ext cx="1524000" cy="5159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5029200" y="3979862"/>
                <a:ext cx="1524000" cy="1582738"/>
              </a:xfrm>
              <a:prstGeom prst="line">
                <a:avLst/>
              </a:prstGeom>
              <a:noFill/>
              <a:ln w="9525">
                <a:solidFill>
                  <a:srgbClr val="00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V="1">
                <a:off x="5029200" y="3522662"/>
                <a:ext cx="1600200" cy="264953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5029200" y="4572000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5029200" y="5715000"/>
                <a:ext cx="1524000" cy="457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609600" y="2760662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Free-accessing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533400" y="3352800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package/ subclass</a:t>
                </a:r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609600" y="46482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outside cannot access</a:t>
                </a: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609600" y="55626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</a:t>
                </a:r>
              </a:p>
            </p:txBody>
          </p:sp>
          <p:pic>
            <p:nvPicPr>
              <p:cNvPr id="29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838200" y="5943600"/>
                <a:ext cx="533400" cy="36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304800" y="4038600"/>
                <a:ext cx="533400" cy="363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37" descr="halfencrypt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5003800"/>
                <a:ext cx="4064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8" descr="messagebox_critic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219200" y="50800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40" descr="PH03425I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600200" y="3657600"/>
                <a:ext cx="1066800" cy="719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41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828800" y="56388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42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38200" y="36576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533400" y="3294062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533400" y="45720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>
                <a:off x="533400" y="54864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5410200" y="54290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is a group of prototyped methods and they will be implemented in a class afterward. It will be introduced later.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800" y="5867400"/>
            <a:ext cx="42672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Order: 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&gt; protected &gt; default &gt; private</a:t>
            </a: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b="1" dirty="0"/>
              <a:t>Common Modifiers</a:t>
            </a:r>
          </a:p>
        </p:txBody>
      </p: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68263" y="914400"/>
            <a:ext cx="9037637" cy="5876925"/>
            <a:chOff x="67609" y="914400"/>
            <a:chExt cx="9038291" cy="5876925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09" y="914400"/>
              <a:ext cx="214219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200" y="990600"/>
              <a:ext cx="32861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91200" y="990600"/>
              <a:ext cx="3314700" cy="310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" y="3276600"/>
              <a:ext cx="497205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5" name="Straight Arrow Connector 44"/>
          <p:cNvCxnSpPr/>
          <p:nvPr/>
        </p:nvCxnSpPr>
        <p:spPr>
          <a:xfrm flipV="1">
            <a:off x="1066800" y="2590800"/>
            <a:ext cx="53340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14600" y="2286000"/>
            <a:ext cx="3886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609600" y="3657600"/>
            <a:ext cx="3810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-152400" y="3200400"/>
            <a:ext cx="43434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400" y="4419600"/>
            <a:ext cx="3276600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super: Keyword for calling a member declared in the father class.</a:t>
            </a:r>
          </a:p>
          <a:p>
            <a:r>
              <a:rPr lang="en-US">
                <a:solidFill>
                  <a:schemeClr val="bg1"/>
                </a:solidFill>
              </a:rPr>
              <a:t>If contructor of sub-class calls a constructor of it’s father using super, it must be the first statement in the sub-class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Programming </a:t>
            </a:r>
            <a:r>
              <a:rPr lang="en-US" dirty="0">
                <a:highlight>
                  <a:srgbClr val="FFFF00"/>
                </a:highlight>
              </a:rPr>
              <a:t>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71600"/>
          </a:xfrm>
        </p:spPr>
        <p:txBody>
          <a:bodyPr/>
          <a:lstStyle/>
          <a:p>
            <a:r>
              <a:rPr lang="en-US" sz="2800" dirty="0"/>
              <a:t>High-level programming languages (</a:t>
            </a:r>
            <a:r>
              <a:rPr lang="en-US" sz="2800" dirty="0">
                <a:highlight>
                  <a:srgbClr val="FFFF00"/>
                </a:highlight>
              </a:rPr>
              <a:t>from 3</a:t>
            </a:r>
            <a:r>
              <a:rPr lang="en-US" sz="2800" baseline="30000" dirty="0">
                <a:highlight>
                  <a:srgbClr val="FFFF00"/>
                </a:highlight>
              </a:rPr>
              <a:t>rd</a:t>
            </a:r>
            <a:r>
              <a:rPr lang="en-US" sz="2800" dirty="0">
                <a:highlight>
                  <a:srgbClr val="FFFF00"/>
                </a:highlight>
              </a:rPr>
              <a:t> generation languages</a:t>
            </a:r>
            <a:r>
              <a:rPr lang="en-US" sz="2800" dirty="0"/>
              <a:t>) are divided into </a:t>
            </a:r>
            <a:r>
              <a:rPr lang="en-US" sz="2000" dirty="0"/>
              <a:t>(Wikipedia)</a:t>
            </a:r>
            <a:r>
              <a:rPr lang="en-US" sz="2800" dirty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26578"/>
              </p:ext>
            </p:extLst>
          </p:nvPr>
        </p:nvGraphicFramePr>
        <p:xfrm>
          <a:off x="304800" y="2255520"/>
          <a:ext cx="8458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Paradigm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Procedural-oriented (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imperative</a:t>
                      </a:r>
                      <a:r>
                        <a:rPr lang="en-US" dirty="0"/>
                        <a:t>) paradigm-POP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generation</a:t>
                      </a:r>
                      <a:r>
                        <a:rPr lang="en-US" baseline="0" dirty="0"/>
                        <a:t> language)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Program= data + algorithms. Each algorithm is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implemented</a:t>
                      </a:r>
                      <a:r>
                        <a:rPr lang="en-US" dirty="0"/>
                        <a:t> as a function (group of statements) and data are it’s parameters (C-language)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Object-oriented</a:t>
                      </a:r>
                      <a:r>
                        <a:rPr lang="en-US" baseline="0" dirty="0"/>
                        <a:t> paradigm (OOP)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generation</a:t>
                      </a:r>
                      <a:r>
                        <a:rPr lang="en-US" baseline="0" dirty="0"/>
                        <a:t> language)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Programs = actions of some objects. Object = data + behaviors.</a:t>
                      </a:r>
                      <a:r>
                        <a:rPr lang="en-US" baseline="0" dirty="0"/>
                        <a:t> Each behavior is implemented as a method ( C++, Java, C#,…)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Functional paradigm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  <a:r>
                        <a:rPr lang="en-US" baseline="30000" dirty="0">
                          <a:highlight>
                            <a:srgbClr val="FFFF00"/>
                          </a:highlight>
                        </a:rPr>
                        <a:t>th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  generation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</a:rPr>
                        <a:t> language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Domain-specific</a:t>
                      </a:r>
                      <a:r>
                        <a:rPr lang="en-US" baseline="0" dirty="0"/>
                        <a:t> languages. </a:t>
                      </a:r>
                      <a:r>
                        <a:rPr lang="en-US" dirty="0"/>
                        <a:t>Basic functions were implemented.  Programs = a set of functions ( SQL)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Declarative/Logic paradigm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(5</a:t>
                      </a:r>
                      <a:r>
                        <a:rPr lang="en-US" baseline="30000" dirty="0">
                          <a:highlight>
                            <a:srgbClr val="FFFF00"/>
                          </a:highlight>
                        </a:rPr>
                        <a:t>th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  generation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</a:rPr>
                        <a:t> language)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= declarations + inference rules ( Prolog, CLISP,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/>
          <a:lstStyle/>
          <a:p>
            <a:r>
              <a:rPr lang="en-US" b="1" dirty="0"/>
              <a:t>Demo: Overloading Method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380596"/>
            <a:ext cx="2227982" cy="124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8575" y="495300"/>
            <a:ext cx="4371975" cy="4762500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38650" y="457200"/>
            <a:ext cx="4552950" cy="3810000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114800"/>
            <a:ext cx="4543425" cy="26289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223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457325"/>
            <a:ext cx="68865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200" b="1" dirty="0"/>
              <a:t>Demo: Methods with </a:t>
            </a:r>
            <a:br>
              <a:rPr lang="en-US" sz="3200" b="1" dirty="0"/>
            </a:br>
            <a:r>
              <a:rPr lang="en-US" sz="3200" b="1" dirty="0"/>
              <a:t>Arbitrary Number of Arguments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1143000"/>
            <a:ext cx="4114800" cy="92333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group is treated as an array</a:t>
            </a:r>
          </a:p>
          <a:p>
            <a:r>
              <a:rPr lang="en-US" b="1" dirty="0">
                <a:solidFill>
                  <a:schemeClr val="bg1"/>
                </a:solidFill>
              </a:rPr>
              <a:t>group.length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number of elements</a:t>
            </a:r>
          </a:p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group[i]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: The element at the position 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76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7- Memory Management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>
                <a:latin typeface="Arial" charset="0"/>
                <a:cs typeface="Arial" charset="0"/>
              </a:rPr>
              <a:t>Review:</a:t>
            </a:r>
            <a:r>
              <a:rPr lang="en-US" sz="2400" dirty="0">
                <a:latin typeface="Arial" charset="0"/>
                <a:cs typeface="Arial" charset="0"/>
              </a:rPr>
              <a:t> In C, 4 basic regions: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Data segment</a:t>
            </a:r>
            <a:r>
              <a:rPr lang="en-US" sz="2400" dirty="0">
                <a:latin typeface="Arial" charset="0"/>
                <a:cs typeface="Arial" charset="0"/>
              </a:rPr>
              <a:t> (for global data),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code segment </a:t>
            </a:r>
            <a:r>
              <a:rPr lang="en-US" sz="2400" dirty="0">
                <a:latin typeface="Arial" charset="0"/>
                <a:cs typeface="Arial" charset="0"/>
              </a:rPr>
              <a:t>(for statements),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stack</a:t>
            </a:r>
            <a:r>
              <a:rPr lang="en-US" sz="2400" dirty="0">
                <a:latin typeface="Arial" charset="0"/>
                <a:cs typeface="Arial" charset="0"/>
              </a:rPr>
              <a:t> (for local data of functions when they are called),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heap</a:t>
            </a:r>
            <a:r>
              <a:rPr lang="en-US" sz="2400" dirty="0">
                <a:latin typeface="Arial" charset="0"/>
                <a:cs typeface="Arial" charset="0"/>
              </a:rPr>
              <a:t> (for dynamic data). C/C++ programmers must explicitly manage the heap of a program. </a:t>
            </a:r>
            <a:endParaRPr lang="en-US" sz="2400" b="1" dirty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u="sng" dirty="0">
                <a:solidFill>
                  <a:srgbClr val="0000FF"/>
                </a:solidFill>
                <a:latin typeface="Arial" charset="0"/>
                <a:cs typeface="Arial" charset="0"/>
              </a:rPr>
              <a:t>How Java heap is </a:t>
            </a:r>
            <a:r>
              <a:rPr lang="en-US" sz="2400" b="1" u="sng">
                <a:solidFill>
                  <a:srgbClr val="0000FF"/>
                </a:solidFill>
                <a:latin typeface="Arial" charset="0"/>
                <a:cs typeface="Arial" charset="0"/>
              </a:rPr>
              <a:t>managed? (</a:t>
            </a:r>
            <a:r>
              <a:rPr lang="en-US" sz="2400" b="1">
                <a:solidFill>
                  <a:srgbClr val="0000FF"/>
                </a:solidFill>
                <a:latin typeface="Arial" charset="0"/>
                <a:cs typeface="Arial" charset="0"/>
              </a:rPr>
              <a:t>Refer to: </a:t>
            </a:r>
            <a:r>
              <a:rPr lang="en-US" sz="2400" b="1" u="sng">
                <a:solidFill>
                  <a:srgbClr val="0000FF"/>
                </a:solidFill>
                <a:latin typeface="Arial" charset="0"/>
                <a:cs typeface="Arial" charset="0"/>
              </a:rPr>
              <a:t>http://docs.oracle.com/javase/specs/)</a:t>
            </a:r>
            <a:endParaRPr lang="en-US" sz="2400" b="1" u="sng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JVM support the </a:t>
            </a:r>
            <a:r>
              <a:rPr lang="en-US" sz="2000" b="1" dirty="0">
                <a:latin typeface="Arial" charset="0"/>
                <a:cs typeface="Arial" charset="0"/>
              </a:rPr>
              <a:t>garbage collector </a:t>
            </a:r>
            <a:r>
              <a:rPr lang="en-US" sz="2000" dirty="0">
                <a:latin typeface="Arial" charset="0"/>
                <a:cs typeface="Arial" charset="0"/>
              </a:rPr>
              <a:t>in order to free Java programmers from explicitly managing heap </a:t>
            </a: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Java heap is managed by 2 lists: Free block list, Allocated block list</a:t>
            </a: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Initial, free block list is all the heap</a:t>
            </a:r>
          </a:p>
          <a:p>
            <a:pPr lvl="1" eaLnBrk="1" hangingPunct="1"/>
            <a:r>
              <a:rPr lang="en-US" sz="2000" dirty="0">
                <a:latin typeface="Arial" charset="0"/>
                <a:cs typeface="Arial" charset="0"/>
              </a:rPr>
              <a:t>After very much times for allocating and de-allocating memory, fragmented and free blocks are not contiguous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Memory Management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How are data allocated in heap? </a:t>
            </a:r>
            <a:r>
              <a:rPr lang="en-US" sz="2000" dirty="0">
                <a:latin typeface="Arial" charset="0"/>
                <a:cs typeface="Arial" charset="0"/>
              </a:rPr>
              <a:t>	</a:t>
            </a:r>
          </a:p>
          <a:p>
            <a:pPr lvl="1" eaLnBrk="1" hangingPunct="1">
              <a:buFontTx/>
              <a:buChar char="-"/>
            </a:pPr>
            <a:r>
              <a:rPr lang="en-US" sz="1800" dirty="0">
                <a:latin typeface="Arial" charset="0"/>
                <a:cs typeface="Arial" charset="0"/>
              </a:rPr>
              <a:t>Way: First fit</a:t>
            </a:r>
          </a:p>
          <a:p>
            <a:pPr lvl="1" eaLnBrk="1" hangingPunct="1">
              <a:buFontTx/>
              <a:buChar char="-"/>
            </a:pPr>
            <a:r>
              <a:rPr lang="en-US" sz="1800" dirty="0">
                <a:latin typeface="Arial" charset="0"/>
                <a:cs typeface="Arial" charset="0"/>
              </a:rPr>
              <a:t>If there is no blank block is fit, Java memory manager must compact memory in order to create more larger free block</a:t>
            </a: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000" u="sng" dirty="0">
                <a:solidFill>
                  <a:srgbClr val="0000FF"/>
                </a:solidFill>
                <a:latin typeface="Arial" charset="0"/>
                <a:cs typeface="Arial" charset="0"/>
              </a:rPr>
              <a:t>Heap structure in Java</a:t>
            </a:r>
            <a:endParaRPr lang="en-US" sz="2000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Static heap contains class declarations </a:t>
            </a:r>
            <a:r>
              <a:rPr lang="en-US" sz="2000" dirty="0">
                <a:latin typeface="Arial" charset="0"/>
                <a:cs typeface="Arial" charset="0"/>
                <a:sym typeface="Wingdings" pitchFamily="2" charset="2"/>
              </a:rPr>
              <a:t> Invariable, garbage collection is not needed </a:t>
            </a: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 Dynamic heap is divided into two sections: The first contains objects and the second contains relations between object and appropriate method in static heap. When an object is not used (garbage), it’s memory can be de-allocated.</a:t>
            </a:r>
          </a:p>
          <a:p>
            <a:pPr eaLnBrk="1" hangingPunct="1"/>
            <a:r>
              <a:rPr lang="en-US" sz="2000" dirty="0"/>
              <a:t>When an object is created, a field for reference to the class declaration is automatically added</a:t>
            </a:r>
          </a:p>
          <a:p>
            <a:pPr eaLnBrk="1" hangingPunct="1"/>
            <a:r>
              <a:rPr lang="en-US" sz="2000" dirty="0">
                <a:latin typeface="Arial" charset="0"/>
                <a:cs typeface="Arial" charset="0"/>
              </a:rPr>
              <a:t>The  next slide will depict it..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Memory Management in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268413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/>
              <a:t>Class1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Constants/fields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Method table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(m1,,add1)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(m2,,add2)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m1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m2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953000" y="1563688"/>
            <a:ext cx="2590800" cy="4770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b="1" u="sng" dirty="0">
                <a:solidFill>
                  <a:schemeClr val="accent2"/>
                </a:solidFill>
              </a:rPr>
              <a:t>Dynamic heap Section 2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 Entry: 2 references)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(10000, m1) 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obj1.m1()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(8000, m4) </a:t>
            </a:r>
            <a:r>
              <a:rPr lang="en-US" sz="1600" dirty="0">
                <a:sym typeface="Wingdings" pitchFamily="2" charset="2"/>
              </a:rPr>
              <a:t> obj2.m4()</a:t>
            </a:r>
          </a:p>
          <a:p>
            <a:pPr>
              <a:spcBef>
                <a:spcPct val="50000"/>
              </a:spcBef>
            </a:pPr>
            <a:endParaRPr lang="en-US" sz="1600" dirty="0"/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2133600" cy="25545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/>
              <a:t>Class2 definition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dirty="0"/>
              <a:t>Constants/fields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1600" b="1" u="sng" dirty="0"/>
              <a:t>Method table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(m3,,add3)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   (m4,,add4)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m3</a:t>
            </a:r>
          </a:p>
          <a:p>
            <a:pPr>
              <a:spcBef>
                <a:spcPct val="50000"/>
              </a:spcBef>
            </a:pPr>
            <a:r>
              <a:rPr lang="en-US" sz="1600" dirty="0"/>
              <a:t>m4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7200" y="6477000"/>
            <a:ext cx="2133600" cy="381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heap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7000" y="35784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67000" y="6093023"/>
            <a:ext cx="60960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96200" y="1524000"/>
            <a:ext cx="1371600" cy="2286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 heap</a:t>
            </a:r>
          </a:p>
          <a:p>
            <a:pPr algn="ctr"/>
            <a:r>
              <a:rPr lang="en-US" dirty="0"/>
              <a:t>Section 1</a:t>
            </a:r>
          </a:p>
          <a:p>
            <a:pPr algn="ctr"/>
            <a:r>
              <a:rPr lang="en-US" dirty="0"/>
              <a:t>(Garbage collection is applied)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29200" y="1676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05400" y="1676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1981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86200" y="22068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obj1:10000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2400" y="289262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obj2:8000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29200" y="2438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105400" y="2438400"/>
            <a:ext cx="1066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105400" y="2743200"/>
            <a:ext cx="1066800" cy="3810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Fields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953000" y="38100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96200" y="3810000"/>
            <a:ext cx="1371600" cy="2514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 heap</a:t>
            </a:r>
          </a:p>
          <a:p>
            <a:pPr algn="ctr"/>
            <a:r>
              <a:rPr lang="en-US" dirty="0"/>
              <a:t>Section 2 Relations object-method</a:t>
            </a:r>
          </a:p>
        </p:txBody>
      </p:sp>
      <p:cxnSp>
        <p:nvCxnSpPr>
          <p:cNvPr id="49" name="Straight Arrow Connector 48"/>
          <p:cNvCxnSpPr>
            <a:endCxn id="38" idx="2"/>
          </p:cNvCxnSpPr>
          <p:nvPr/>
        </p:nvCxnSpPr>
        <p:spPr>
          <a:xfrm rot="16200000" flipV="1">
            <a:off x="3714750" y="3257550"/>
            <a:ext cx="23622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1"/>
          </p:cNvCxnSpPr>
          <p:nvPr/>
        </p:nvCxnSpPr>
        <p:spPr>
          <a:xfrm rot="10800000" flipV="1">
            <a:off x="2590800" y="1828800"/>
            <a:ext cx="2514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876300" y="2705100"/>
            <a:ext cx="609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990600" y="2590800"/>
            <a:ext cx="4800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48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(2)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34290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(1)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29000" y="3505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(3)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90600" y="3048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(4)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19400" y="4343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(5) Code of m1() executes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8- Garbage Collection</a:t>
            </a:r>
          </a:p>
        </p:txBody>
      </p:sp>
      <p:sp>
        <p:nvSpPr>
          <p:cNvPr id="27653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Most modern languages permit you to allocate data storage during a program run. In Java, this is done </a:t>
            </a:r>
            <a:r>
              <a:rPr lang="en-US" sz="2800" u="sng" dirty="0"/>
              <a:t>directly</a:t>
            </a:r>
            <a:r>
              <a:rPr lang="en-US" sz="2800" dirty="0"/>
              <a:t> when you create an object with the </a:t>
            </a:r>
            <a:r>
              <a:rPr lang="en-US" sz="2800" u="sng" dirty="0"/>
              <a:t>new</a:t>
            </a:r>
            <a:r>
              <a:rPr lang="en-US" sz="2800" dirty="0"/>
              <a:t> operation and </a:t>
            </a:r>
            <a:r>
              <a:rPr lang="en-US" sz="2800" u="sng" dirty="0"/>
              <a:t>indirectly</a:t>
            </a:r>
            <a:r>
              <a:rPr lang="en-US" sz="2800" dirty="0"/>
              <a:t> when you call a method that has local variables or arguments.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Local data of a method include: return data, parameters, variables are declared in the body of the method.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Method locals are allocated space on the </a:t>
            </a:r>
            <a:r>
              <a:rPr lang="en-US" sz="2800" u="sng" dirty="0"/>
              <a:t>stack</a:t>
            </a:r>
            <a:r>
              <a:rPr lang="en-US" sz="2800" dirty="0"/>
              <a:t> and are </a:t>
            </a:r>
            <a:r>
              <a:rPr lang="en-US" sz="2800" u="sng" dirty="0"/>
              <a:t>discarded</a:t>
            </a:r>
            <a:r>
              <a:rPr lang="en-US" sz="2800" dirty="0"/>
              <a:t> when the </a:t>
            </a:r>
            <a:r>
              <a:rPr lang="en-US" sz="2800" u="sng" dirty="0"/>
              <a:t>method exits</a:t>
            </a:r>
            <a:r>
              <a:rPr lang="en-US" sz="2800" dirty="0"/>
              <a:t>, but objects are allocated space on the </a:t>
            </a:r>
            <a:r>
              <a:rPr lang="en-US" sz="2800" u="sng" dirty="0"/>
              <a:t>heap</a:t>
            </a:r>
            <a:r>
              <a:rPr lang="en-US" sz="2800" dirty="0"/>
              <a:t> and have a </a:t>
            </a:r>
            <a:r>
              <a:rPr lang="en-US" sz="2800" u="sng" dirty="0"/>
              <a:t>longer lifetime</a:t>
            </a:r>
            <a:r>
              <a:rPr lang="en-US" sz="2800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1499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Arial" pitchFamily="34" charset="0"/>
              </a:rPr>
              <a:t>Session 03 - Classes and Objects</a:t>
            </a: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Garbage Collection…</a:t>
            </a:r>
          </a:p>
        </p:txBody>
      </p:sp>
      <p:sp>
        <p:nvSpPr>
          <p:cNvPr id="2867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28194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In Java, you </a:t>
            </a:r>
            <a:r>
              <a:rPr lang="en-US" sz="2800" u="sng" dirty="0"/>
              <a:t>never explicitly free memory</a:t>
            </a:r>
            <a:r>
              <a:rPr lang="en-US" sz="2800" dirty="0"/>
              <a:t> that you have allocated; instead, Java provides </a:t>
            </a:r>
            <a:r>
              <a:rPr lang="en-US" sz="2800" u="sng" dirty="0"/>
              <a:t>automatic garbage collection</a:t>
            </a:r>
            <a:r>
              <a:rPr lang="en-US" sz="2800" dirty="0"/>
              <a:t>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runtime system keeps track of the memory that is allocated and is able to determine whether that memory is still useable.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Garbage collector has the lowest priority. It runs only when the system heap becomes exhausted.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 data is treated as garbage when it is out of it’s scope or an object is assigned to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6642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Garbage Collection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57200" y="1524000"/>
            <a:ext cx="8229600" cy="4365486"/>
            <a:chOff x="381000" y="1752600"/>
            <a:chExt cx="8229600" cy="4365486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1752600"/>
              <a:ext cx="4114800" cy="37856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Object obj1 = new Object();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int x= 5;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if (x&lt;10) {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Object obj2= new Object();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int y=3;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dirty="0">
                  <a:solidFill>
                    <a:schemeClr val="bg1"/>
                  </a:solidFill>
                </a:rPr>
                <a:t>     ………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int t=7; 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obj1 = null;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t*=8;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00600" y="45720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obj2, y are out of scope ( they are no longer used)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rot="10800000">
              <a:off x="838200" y="4114813"/>
              <a:ext cx="3962400" cy="8111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495800" y="2819400"/>
              <a:ext cx="4114800" cy="132343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Scope of a variable begins at the line where it is declared  and ends at the closing bracket of the block containing it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0600" y="5410200"/>
              <a:ext cx="3810000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obj1= null </a:t>
              </a:r>
              <a:r>
                <a:rPr lang="en-US" sz="2000" dirty="0">
                  <a:solidFill>
                    <a:srgbClr val="0000FF"/>
                  </a:solidFill>
                  <a:sym typeface="Wingdings" pitchFamily="2" charset="2"/>
                </a:rPr>
                <a:t> Memory allocated to obj1 is no longer used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rot="10800000">
              <a:off x="1752600" y="4876807"/>
              <a:ext cx="3048000" cy="8873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Brace 41"/>
            <p:cNvSpPr/>
            <p:nvPr/>
          </p:nvSpPr>
          <p:spPr>
            <a:xfrm>
              <a:off x="3962400" y="2819400"/>
              <a:ext cx="457200" cy="1295400"/>
            </a:xfrm>
            <a:prstGeom prst="rightBrace">
              <a:avLst>
                <a:gd name="adj1" fmla="val 7176"/>
                <a:gd name="adj2" fmla="val 5000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 flipH="1" flipV="1">
              <a:off x="3963194" y="4115594"/>
              <a:ext cx="1588" cy="158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Garbage Collection…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39925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When does garbage collector execute?</a:t>
            </a:r>
          </a:p>
          <a:p>
            <a:r>
              <a:rPr lang="en-US" dirty="0"/>
              <a:t>Garbage collector has the lowest priority. So, it runs only when program’s memory is exhausted.</a:t>
            </a:r>
          </a:p>
          <a:p>
            <a:r>
              <a:rPr lang="en-US" dirty="0"/>
              <a:t>It is called by JVM only. We can not activate it.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9- </a:t>
            </a:r>
            <a:r>
              <a:rPr lang="en-US">
                <a:latin typeface="Arial" charset="0"/>
                <a:cs typeface="Arial" charset="0"/>
              </a:rPr>
              <a:t>Case study and Sample Report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>
              <a:defRPr/>
            </a:pPr>
            <a:r>
              <a:rPr lang="en-US" sz="2800">
                <a:latin typeface="Arial" charset="0"/>
                <a:cs typeface="Arial" charset="0"/>
              </a:rPr>
              <a:t>Reports must be written in your notbook</a:t>
            </a:r>
          </a:p>
          <a:p>
            <a:pPr>
              <a:defRPr/>
            </a:pPr>
            <a:r>
              <a:rPr lang="en-US" sz="2800">
                <a:latin typeface="Arial" charset="0"/>
                <a:cs typeface="Arial" charset="0"/>
              </a:rPr>
              <a:t>A report includes 5 parts: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1- Problem Description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2- Analysis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3- Design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4- Implementation</a:t>
            </a:r>
          </a:p>
          <a:p>
            <a:pPr lvl="1">
              <a:buNone/>
              <a:defRPr/>
            </a:pPr>
            <a:r>
              <a:rPr lang="en-US" sz="2400">
                <a:latin typeface="Arial" charset="0"/>
                <a:cs typeface="Arial" charset="0"/>
              </a:rPr>
              <a:t>5- Testing</a:t>
            </a:r>
          </a:p>
          <a:p>
            <a:pPr marL="571500" indent="-514350">
              <a:defRPr/>
            </a:pPr>
            <a:r>
              <a:rPr lang="en-US" sz="2800">
                <a:latin typeface="Arial" charset="0"/>
                <a:cs typeface="Arial" charset="0"/>
              </a:rPr>
              <a:t>Hereafter, a sample report is introduced.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3863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Programming Paradigms: </a:t>
            </a:r>
            <a:r>
              <a:rPr lang="en-US" dirty="0"/>
              <a:t>POP vs. 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03 - Classes and Objects</a:t>
            </a:r>
          </a:p>
        </p:txBody>
      </p: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152400" y="1143000"/>
            <a:ext cx="7391400" cy="5257800"/>
            <a:chOff x="381000" y="1143000"/>
            <a:chExt cx="7391400" cy="5257800"/>
          </a:xfrm>
        </p:grpSpPr>
        <p:grpSp>
          <p:nvGrpSpPr>
            <p:cNvPr id="37" name="Group 51"/>
            <p:cNvGrpSpPr>
              <a:grpSpLocks/>
            </p:cNvGrpSpPr>
            <p:nvPr/>
          </p:nvGrpSpPr>
          <p:grpSpPr bwMode="auto">
            <a:xfrm>
              <a:off x="381000" y="1143000"/>
              <a:ext cx="7391400" cy="5257800"/>
              <a:chOff x="381000" y="1143000"/>
              <a:chExt cx="7391400" cy="5257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14400" y="1143000"/>
                <a:ext cx="3276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Procedure-Oriented Program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19200" y="1752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data1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19200" y="2133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data2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19200" y="2514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Function1 (data1)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219200" y="2895600"/>
                <a:ext cx="1981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Function2 (data1)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19200" y="3276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Function3 (data2)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19200" y="3657600"/>
                <a:ext cx="1981200" cy="381000"/>
              </a:xfrm>
              <a:prstGeom prst="rect">
                <a:avLst/>
              </a:prstGeom>
              <a:solidFill>
                <a:srgbClr val="66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Function4 (data2)</a:t>
                </a:r>
              </a:p>
            </p:txBody>
          </p:sp>
          <p:grpSp>
            <p:nvGrpSpPr>
              <p:cNvPr id="46" name="Group 16"/>
              <p:cNvGrpSpPr>
                <a:grpSpLocks/>
              </p:cNvGrpSpPr>
              <p:nvPr/>
            </p:nvGrpSpPr>
            <p:grpSpPr bwMode="auto">
              <a:xfrm>
                <a:off x="5562600" y="12192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A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63" name="Rectangle 12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data1</a:t>
                  </a:r>
                </a:p>
              </p:txBody>
            </p:sp>
            <p:sp>
              <p:nvSpPr>
                <p:cNvPr id="64" name="Rectangle 13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Function1 ()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Function2 ()</a:t>
                  </a:r>
                </a:p>
              </p:txBody>
            </p:sp>
          </p:grpSp>
          <p:grpSp>
            <p:nvGrpSpPr>
              <p:cNvPr id="47" name="Group 17"/>
              <p:cNvGrpSpPr>
                <a:grpSpLocks/>
              </p:cNvGrpSpPr>
              <p:nvPr/>
            </p:nvGrpSpPr>
            <p:grpSpPr bwMode="auto">
              <a:xfrm>
                <a:off x="5562600" y="3657600"/>
                <a:ext cx="2209800" cy="2286000"/>
                <a:chOff x="6705600" y="1219200"/>
                <a:chExt cx="2209800" cy="22860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705600" y="1219200"/>
                  <a:ext cx="2209800" cy="2286000"/>
                </a:xfrm>
                <a:prstGeom prst="rect">
                  <a:avLst/>
                </a:prstGeom>
                <a:solidFill>
                  <a:srgbClr val="FF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Class B</a:t>
                  </a: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{</a:t>
                  </a: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endParaRPr lang="en-US" b="1" dirty="0">
                    <a:solidFill>
                      <a:srgbClr val="FF0000"/>
                    </a:solidFill>
                  </a:endParaRPr>
                </a:p>
                <a:p>
                  <a:pPr>
                    <a:defRPr/>
                  </a:pPr>
                  <a:r>
                    <a:rPr lang="en-US" b="1" dirty="0">
                      <a:solidFill>
                        <a:srgbClr val="FF0000"/>
                      </a:solidFill>
                    </a:rPr>
                    <a:t>}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6858000" y="1905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data2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858000" y="2286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Function3 ()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6858000" y="2667000"/>
                  <a:ext cx="1981200" cy="381000"/>
                </a:xfrm>
                <a:prstGeom prst="rect">
                  <a:avLst/>
                </a:prstGeom>
                <a:solidFill>
                  <a:srgbClr val="66FF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Function4()</a:t>
                  </a:r>
                </a:p>
              </p:txBody>
            </p:sp>
          </p:grpSp>
          <p:cxnSp>
            <p:nvCxnSpPr>
              <p:cNvPr id="49" name="Straight Arrow Connector 48"/>
              <p:cNvCxnSpPr>
                <a:stCxn id="41" idx="3"/>
              </p:cNvCxnSpPr>
              <p:nvPr/>
            </p:nvCxnSpPr>
            <p:spPr>
              <a:xfrm>
                <a:off x="3200400" y="2324100"/>
                <a:ext cx="2514600" cy="2209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4" idx="3"/>
              </p:cNvCxnSpPr>
              <p:nvPr/>
            </p:nvCxnSpPr>
            <p:spPr>
              <a:xfrm>
                <a:off x="3200400" y="3467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5" idx="3"/>
              </p:cNvCxnSpPr>
              <p:nvPr/>
            </p:nvCxnSpPr>
            <p:spPr>
              <a:xfrm>
                <a:off x="3200400" y="3848100"/>
                <a:ext cx="2514600" cy="1447800"/>
              </a:xfrm>
              <a:prstGeom prst="straightConnector1">
                <a:avLst/>
              </a:prstGeom>
              <a:ln>
                <a:solidFill>
                  <a:srgbClr val="00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3"/>
              </p:cNvCxnSpPr>
              <p:nvPr/>
            </p:nvCxnSpPr>
            <p:spPr>
              <a:xfrm>
                <a:off x="3200400" y="1943100"/>
                <a:ext cx="25146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3" idx="3"/>
              </p:cNvCxnSpPr>
              <p:nvPr/>
            </p:nvCxnSpPr>
            <p:spPr>
              <a:xfrm flipV="1">
                <a:off x="3200400" y="2857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2" idx="3"/>
              </p:cNvCxnSpPr>
              <p:nvPr/>
            </p:nvCxnSpPr>
            <p:spPr>
              <a:xfrm flipV="1">
                <a:off x="3200400" y="2476500"/>
                <a:ext cx="2514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/>
              <p:nvPr/>
            </p:nvSpPr>
            <p:spPr>
              <a:xfrm>
                <a:off x="381000" y="4419600"/>
                <a:ext cx="3581400" cy="457200"/>
              </a:xfrm>
              <a:prstGeom prst="rect">
                <a:avLst/>
              </a:prstGeom>
              <a:solidFill>
                <a:srgbClr val="66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Object = Data + Methods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1000" y="4953000"/>
                <a:ext cx="2286000" cy="1447800"/>
              </a:xfrm>
              <a:prstGeom prst="rect">
                <a:avLst/>
              </a:prstGeom>
              <a:solidFill>
                <a:srgbClr val="FFFF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Basic Concepts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Encapsulation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Inheritance</a:t>
                </a:r>
              </a:p>
              <a:p>
                <a:pPr>
                  <a:buFontTx/>
                  <a:buChar char="-"/>
                  <a:defRPr/>
                </a:pPr>
                <a:r>
                  <a:rPr lang="en-US" sz="2400" b="1" dirty="0">
                    <a:solidFill>
                      <a:srgbClr val="0000CC"/>
                    </a:solidFill>
                  </a:rPr>
                  <a:t> Polymorphism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743200" y="5181600"/>
              <a:ext cx="2057400" cy="1066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Particular methods:</a:t>
              </a:r>
            </a:p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Constructors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7696200" y="4343400"/>
            <a:ext cx="1371600" cy="1600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Common methods for accessing a data field: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81600" y="6019800"/>
            <a:ext cx="3962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 getField()</a:t>
            </a:r>
          </a:p>
          <a:p>
            <a:r>
              <a:rPr lang="en-US" dirty="0">
                <a:solidFill>
                  <a:schemeClr val="bg1"/>
                </a:solidFill>
              </a:rPr>
              <a:t>void setField (Type newValue)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Case Study 1 Report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u="sng">
                <a:latin typeface="Arial" charset="0"/>
                <a:cs typeface="Arial" charset="0"/>
              </a:rPr>
              <a:t>1- Problem Description</a:t>
            </a:r>
          </a:p>
          <a:p>
            <a:r>
              <a:rPr lang="en-US">
                <a:latin typeface="Arial" charset="0"/>
                <a:cs typeface="Arial" charset="0"/>
              </a:rPr>
              <a:t>Each person details include code, name, and age.</a:t>
            </a:r>
          </a:p>
          <a:p>
            <a:r>
              <a:rPr lang="en-US">
                <a:latin typeface="Arial" charset="0"/>
                <a:cs typeface="Arial" charset="0"/>
              </a:rPr>
              <a:t>Write a Java program that allows users adding a new person to the list, removing a person having a known code from the list, updating details of a known-code person, listing all managed persons in descending order of ages using a simple menu. 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44085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endParaRPr lang="en-US" sz="2800" b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>
                <a:latin typeface="Arial" charset="0"/>
                <a:cs typeface="Arial" charset="0"/>
              </a:rPr>
              <a:t>2- Analysis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 dirty="0">
                <a:latin typeface="Arial" charset="0"/>
                <a:cs typeface="Arial" charset="0"/>
              </a:rPr>
              <a:t>From the </a:t>
            </a:r>
            <a:r>
              <a:rPr lang="en-US" sz="2800">
                <a:latin typeface="Arial" charset="0"/>
                <a:cs typeface="Arial" charset="0"/>
              </a:rPr>
              <a:t>problem description, following use-cases are identified: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41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851" y="3048000"/>
            <a:ext cx="527374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3528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/>
              <a:t>System/program is expressed as a bounded rectangle.</a:t>
            </a:r>
          </a:p>
          <a:p>
            <a:pPr>
              <a:buFontTx/>
              <a:buChar char="-"/>
            </a:pPr>
            <a:r>
              <a:rPr lang="en-US"/>
              <a:t> Each function is expressed by a verb in an ellipse</a:t>
            </a:r>
          </a:p>
          <a:p>
            <a:pPr>
              <a:buFontTx/>
              <a:buChar char="-"/>
            </a:pPr>
            <a:r>
              <a:rPr lang="en-US"/>
              <a:t>User runs a function is expressed as a line</a:t>
            </a:r>
          </a:p>
        </p:txBody>
      </p:sp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>
                <a:latin typeface="Arial" charset="0"/>
                <a:cs typeface="Arial" charset="0"/>
              </a:rPr>
              <a:t>3- Design</a:t>
            </a:r>
          </a:p>
          <a:p>
            <a:pPr>
              <a:buFont typeface="Arial" charset="0"/>
              <a:buNone/>
              <a:defRPr/>
            </a:pPr>
            <a:r>
              <a:rPr lang="en-US" sz="2600" b="1" u="sng">
                <a:latin typeface="Arial" charset="0"/>
                <a:cs typeface="Arial" charset="0"/>
              </a:rPr>
              <a:t>3.1- Class Design</a:t>
            </a:r>
            <a:endParaRPr lang="en-US" sz="2600" b="1" u="sng" dirty="0">
              <a:latin typeface="Arial" charset="0"/>
              <a:cs typeface="Arial" charset="0"/>
            </a:endParaRPr>
          </a:p>
          <a:p>
            <a:pPr marL="49213" indent="-49213">
              <a:buFont typeface="Arial" charset="0"/>
              <a:buNone/>
              <a:defRPr/>
            </a:pPr>
            <a:r>
              <a:rPr lang="en-US" sz="2400" dirty="0">
                <a:latin typeface="Arial" charset="0"/>
                <a:cs typeface="Arial" charset="0"/>
              </a:rPr>
              <a:t>From the </a:t>
            </a:r>
            <a:r>
              <a:rPr lang="en-US" sz="2400">
                <a:latin typeface="Arial" charset="0"/>
                <a:cs typeface="Arial" charset="0"/>
              </a:rPr>
              <a:t>problem description, concepts in the problem domain are expressed by following classes:</a:t>
            </a:r>
            <a:endParaRPr lang="en-US" sz="2400" dirty="0">
              <a:latin typeface="Arial" charset="0"/>
              <a:cs typeface="Arial" charset="0"/>
              <a:sym typeface="Wingdings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987675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Class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for </a:t>
                      </a:r>
                      <a:r>
                        <a:rPr lang="en-US" sz="2000" baseline="0" dirty="0"/>
                        <a:t> a person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Data</a:t>
                      </a:r>
                      <a:r>
                        <a:rPr lang="en-US" sz="2000" dirty="0"/>
                        <a:t>: String code; String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name; int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Methods:</a:t>
                      </a:r>
                    </a:p>
                    <a:p>
                      <a:r>
                        <a:rPr lang="en-US" sz="2000" dirty="0"/>
                        <a:t>Constructors</a:t>
                      </a:r>
                    </a:p>
                    <a:p>
                      <a:r>
                        <a:rPr lang="en-US" sz="2000" dirty="0"/>
                        <a:t>Getters, setters</a:t>
                      </a:r>
                    </a:p>
                    <a:p>
                      <a:r>
                        <a:rPr lang="en-US" sz="2000" dirty="0"/>
                        <a:t>void input() for collecting data</a:t>
                      </a:r>
                    </a:p>
                    <a:p>
                      <a:r>
                        <a:rPr lang="en-US" sz="2000" baseline="0" dirty="0"/>
                        <a:t>String toString() to get data in string format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47800"/>
          <a:ext cx="86868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Class PersonList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for </a:t>
                      </a:r>
                      <a:r>
                        <a:rPr lang="en-US" sz="2000" baseline="0" dirty="0"/>
                        <a:t> a list of persons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Data: </a:t>
                      </a:r>
                    </a:p>
                    <a:p>
                      <a:r>
                        <a:rPr lang="en-US" sz="2000" dirty="0"/>
                        <a:t>Person[] list;  // current list</a:t>
                      </a:r>
                    </a:p>
                    <a:p>
                      <a:r>
                        <a:rPr lang="en-US" sz="2000" dirty="0"/>
                        <a:t>int count        // current number of persons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Methods:</a:t>
                      </a:r>
                    </a:p>
                    <a:p>
                      <a:r>
                        <a:rPr lang="en-US" sz="2000" dirty="0"/>
                        <a:t>Constructors</a:t>
                      </a:r>
                    </a:p>
                    <a:p>
                      <a:r>
                        <a:rPr lang="en-US" sz="2000" dirty="0"/>
                        <a:t>Getters, setters</a:t>
                      </a:r>
                    </a:p>
                    <a:p>
                      <a:r>
                        <a:rPr lang="en-US" sz="2000" dirty="0"/>
                        <a:t>void add();   // add a new person. Data are collected from keyboard</a:t>
                      </a:r>
                    </a:p>
                    <a:p>
                      <a:r>
                        <a:rPr lang="en-US" sz="2000" dirty="0"/>
                        <a:t>int</a:t>
                      </a:r>
                      <a:r>
                        <a:rPr lang="en-US" sz="2000" baseline="0" dirty="0"/>
                        <a:t> find (String aCode); // Find the index of the person whose code is known</a:t>
                      </a:r>
                    </a:p>
                    <a:p>
                      <a:r>
                        <a:rPr lang="en-US" sz="2000" baseline="0" dirty="0"/>
                        <a:t>void remove()/</a:t>
                      </a:r>
                      <a:r>
                        <a:rPr lang="en-US" sz="2000" dirty="0"/>
                        <a:t>/ remove a  person. His/</a:t>
                      </a:r>
                      <a:r>
                        <a:rPr lang="en-US" sz="2000" baseline="0" dirty="0"/>
                        <a:t> her code is accepted </a:t>
                      </a:r>
                      <a:r>
                        <a:rPr lang="en-US" sz="2000" dirty="0"/>
                        <a:t>from keyboard</a:t>
                      </a:r>
                    </a:p>
                    <a:p>
                      <a:r>
                        <a:rPr lang="en-US" sz="2000" dirty="0"/>
                        <a:t>void sort(); // descending sort the list based on their ages</a:t>
                      </a:r>
                    </a:p>
                    <a:p>
                      <a:r>
                        <a:rPr lang="en-US" sz="2000" dirty="0"/>
                        <a:t>void update(); // update a person, data are accepted from keyboard</a:t>
                      </a:r>
                    </a:p>
                    <a:p>
                      <a:r>
                        <a:rPr lang="en-US" sz="2000" dirty="0"/>
                        <a:t>void print(); // print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26969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82675"/>
          <a:ext cx="8382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Class</a:t>
                      </a:r>
                      <a:r>
                        <a:rPr lang="en-US" sz="2000" baseline="0" dirty="0"/>
                        <a:t> Menu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r>
                        <a:rPr lang="en-US" sz="2000" baseline="0" dirty="0"/>
                        <a:t> for a menu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Data</a:t>
                      </a:r>
                      <a:endParaRPr lang="en-US" sz="2000" b="0" u="none" dirty="0"/>
                    </a:p>
                    <a:p>
                      <a:r>
                        <a:rPr lang="en-US" sz="2000" b="0" u="none" dirty="0"/>
                        <a:t>String[]</a:t>
                      </a:r>
                      <a:r>
                        <a:rPr lang="en-US" sz="2000" b="0" u="none" baseline="0" dirty="0"/>
                        <a:t> hints; // list of hints</a:t>
                      </a:r>
                    </a:p>
                    <a:p>
                      <a:r>
                        <a:rPr lang="en-US" sz="2000" b="0" u="none" baseline="0" dirty="0"/>
                        <a:t>int n; // current number of hints</a:t>
                      </a:r>
                      <a:endParaRPr lang="en-US" sz="20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Methods:</a:t>
                      </a:r>
                      <a:endParaRPr lang="en-US" sz="2000" b="0" u="none" dirty="0"/>
                    </a:p>
                    <a:p>
                      <a:r>
                        <a:rPr lang="en-US" sz="2000" b="0" u="none" dirty="0"/>
                        <a:t>Menu(int n): constructor for initializing a menu containing n options</a:t>
                      </a:r>
                    </a:p>
                    <a:p>
                      <a:r>
                        <a:rPr lang="en-US" sz="2000" b="0" u="none" dirty="0"/>
                        <a:t>void</a:t>
                      </a:r>
                      <a:r>
                        <a:rPr lang="en-US" sz="2000" b="0" u="none" baseline="0" dirty="0"/>
                        <a:t> add (String aHint); // add an option</a:t>
                      </a:r>
                    </a:p>
                    <a:p>
                      <a:r>
                        <a:rPr lang="en-US" sz="2000" b="0" u="none" baseline="0" dirty="0"/>
                        <a:t>int getChoice(); // get an option</a:t>
                      </a:r>
                      <a:endParaRPr lang="en-US" sz="2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435475"/>
          <a:ext cx="83820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Class</a:t>
                      </a:r>
                      <a:r>
                        <a:rPr lang="en-US" sz="2000" baseline="0" dirty="0"/>
                        <a:t> ManagingProgram1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 for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Data</a:t>
                      </a:r>
                      <a:r>
                        <a:rPr lang="en-US" sz="2000" b="0" u="none" dirty="0"/>
                        <a:t>: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/>
                        <a:t>Methods:</a:t>
                      </a:r>
                      <a:endParaRPr lang="en-US" sz="2000" b="0" u="none" dirty="0"/>
                    </a:p>
                    <a:p>
                      <a:r>
                        <a:rPr lang="en-US" sz="2000" b="0" u="none" dirty="0"/>
                        <a:t>main(…): main method</a:t>
                      </a:r>
                      <a:r>
                        <a:rPr lang="en-US" sz="2000" b="0" u="none" baseline="0" dirty="0"/>
                        <a:t> of the program</a:t>
                      </a:r>
                      <a:endParaRPr lang="en-US" sz="2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94846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None/>
              <a:defRPr/>
            </a:pPr>
            <a:endParaRPr lang="en-US" sz="2800" b="1" u="sng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3400" b="1" u="sng">
                <a:latin typeface="Arial" charset="0"/>
                <a:cs typeface="Arial" charset="0"/>
              </a:rPr>
              <a:t>3.2- Program </a:t>
            </a:r>
            <a:r>
              <a:rPr lang="en-US" sz="3400" b="1" u="sng" dirty="0">
                <a:latin typeface="Arial" charset="0"/>
                <a:cs typeface="Arial" charset="0"/>
              </a:rPr>
              <a:t>structure</a:t>
            </a: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800" b="1" u="sng" dirty="0">
                <a:latin typeface="Arial" charset="0"/>
                <a:cs typeface="Arial" charset="0"/>
              </a:rPr>
              <a:t>Algorithms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800">
                <a:latin typeface="Arial" charset="0"/>
                <a:cs typeface="Arial" charset="0"/>
              </a:rPr>
              <a:t>Please see </a:t>
            </a:r>
            <a:r>
              <a:rPr lang="en-US" sz="2800" dirty="0">
                <a:latin typeface="Arial" charset="0"/>
                <a:cs typeface="Arial" charset="0"/>
              </a:rPr>
              <a:t>comments in codes.</a:t>
            </a:r>
          </a:p>
          <a:p>
            <a:pPr marL="49213" indent="-49213"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800" dirty="0">
              <a:latin typeface="Arial" charset="0"/>
              <a:cs typeface="Arial" charset="0"/>
              <a:sym typeface="Wingdings" pitchFamily="2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45</a:t>
            </a:fld>
            <a:endParaRPr kumimoji="0"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106" y="1905000"/>
            <a:ext cx="359769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257800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u="sng">
                <a:latin typeface="Arial" charset="0"/>
                <a:cs typeface="Arial" charset="0"/>
              </a:rPr>
              <a:t>3.3- User interface</a:t>
            </a:r>
            <a:endParaRPr lang="en-US" sz="2800" b="1" u="sng" dirty="0">
              <a:latin typeface="Arial" charset="0"/>
              <a:cs typeface="Arial" charset="0"/>
            </a:endParaRPr>
          </a:p>
          <a:p>
            <a:pPr marL="1373188" indent="-742950">
              <a:buNone/>
            </a:pPr>
            <a:endParaRPr lang="en-US" sz="2800"/>
          </a:p>
          <a:p>
            <a:pPr marL="1373188" indent="-742950">
              <a:buNone/>
            </a:pPr>
            <a:r>
              <a:rPr lang="en-US" sz="2800"/>
              <a:t>Menu of the program will be seen as:</a:t>
            </a:r>
          </a:p>
          <a:p>
            <a:pPr marL="1373188" indent="-742950">
              <a:buNone/>
            </a:pPr>
            <a:endParaRPr lang="en-US" sz="2800"/>
          </a:p>
          <a:p>
            <a:pPr marL="1373188" lvl="0" indent="-742950">
              <a:buNone/>
            </a:pPr>
            <a:r>
              <a:rPr lang="en-US" sz="2800"/>
              <a:t>1-Add new person</a:t>
            </a:r>
          </a:p>
          <a:p>
            <a:pPr marL="1373188" lvl="0" indent="-742950">
              <a:buNone/>
            </a:pPr>
            <a:r>
              <a:rPr lang="en-US" sz="2800"/>
              <a:t>2-Remove a person</a:t>
            </a:r>
          </a:p>
          <a:p>
            <a:pPr marL="1373188" lvl="0" indent="-742950">
              <a:buNone/>
            </a:pPr>
            <a:r>
              <a:rPr lang="en-US" sz="2800"/>
              <a:t>3-Update a person</a:t>
            </a:r>
          </a:p>
          <a:p>
            <a:pPr marL="1373188" lvl="0" indent="-742950">
              <a:buNone/>
            </a:pPr>
            <a:r>
              <a:rPr lang="en-US" sz="2800"/>
              <a:t>4-List</a:t>
            </a:r>
          </a:p>
          <a:p>
            <a:pPr marL="1373188" lvl="0" indent="-742950">
              <a:buNone/>
            </a:pPr>
            <a:r>
              <a:rPr lang="en-US" sz="2800"/>
              <a:t>5-Quit</a:t>
            </a:r>
          </a:p>
          <a:p>
            <a:pPr>
              <a:buNone/>
            </a:pPr>
            <a:endParaRPr lang="en-US" sz="2800" b="1" u="s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66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u="sng"/>
              <a:t>4- Implementation</a:t>
            </a:r>
            <a:endParaRPr lang="en-US" sz="2800"/>
          </a:p>
          <a:p>
            <a:pPr lvl="0">
              <a:buNone/>
            </a:pPr>
            <a:r>
              <a:rPr lang="en-US" sz="2000" b="1" i="1"/>
              <a:t>     Initial data of the program ( if any, file ………)</a:t>
            </a:r>
          </a:p>
          <a:p>
            <a:pPr lvl="0">
              <a:buNone/>
            </a:pPr>
            <a:r>
              <a:rPr lang="en-US" sz="2000" b="1" i="1"/>
              <a:t>            </a:t>
            </a:r>
            <a:r>
              <a:rPr lang="en-US" sz="2000"/>
              <a:t>Please explore the software structure</a:t>
            </a:r>
          </a:p>
          <a:p>
            <a:pPr lvl="0">
              <a:buNone/>
            </a:pPr>
            <a:r>
              <a:rPr lang="en-US" sz="2000" b="1" i="1"/>
              <a:t>     Software</a:t>
            </a:r>
            <a:endParaRPr lang="en-US" sz="2000"/>
          </a:p>
          <a:p>
            <a:pPr>
              <a:buNone/>
            </a:pPr>
            <a:r>
              <a:rPr lang="en-US" sz="2000"/>
              <a:t>            Please run the program</a:t>
            </a:r>
          </a:p>
          <a:p>
            <a:pPr>
              <a:buNone/>
              <a:defRPr/>
            </a:pPr>
            <a:r>
              <a:rPr lang="en-US" sz="2800" b="1" u="sng"/>
              <a:t>5- Testing</a:t>
            </a:r>
            <a:endParaRPr lang="en-US" sz="2800"/>
          </a:p>
          <a:p>
            <a:pPr>
              <a:buFont typeface="Arial" charset="0"/>
              <a:buNone/>
              <a:defRPr/>
            </a:pPr>
            <a:endParaRPr lang="en-US" sz="20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47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581400"/>
          <a:ext cx="83058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 new person</a:t>
                      </a:r>
                    </a:p>
                    <a:p>
                      <a:r>
                        <a:rPr lang="en-US"/>
                        <a:t>      Code: not duplicate</a:t>
                      </a:r>
                    </a:p>
                    <a:p>
                      <a:r>
                        <a:rPr lang="en-US"/>
                        <a:t>       Name: ….</a:t>
                      </a:r>
                    </a:p>
                    <a:p>
                      <a:r>
                        <a:rPr lang="en-US"/>
                        <a:t>       Age: 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</a:t>
                      </a:r>
                    </a:p>
                    <a:p>
                      <a:r>
                        <a:rPr lang="en-US"/>
                        <a:t>      Passed</a:t>
                      </a:r>
                    </a:p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       not passed</a:t>
                      </a:r>
                    </a:p>
                    <a:p>
                      <a:r>
                        <a:rPr lang="en-US"/>
                        <a:t>       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</a:t>
                      </a:r>
                      <a:r>
                        <a:rPr lang="en-US" baseline="0"/>
                        <a:t> aperson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……………….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835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>
                <a:solidFill>
                  <a:srgbClr val="FF0000"/>
                </a:solidFill>
              </a:rPr>
              <a:t>Code Conventions:</a:t>
            </a:r>
            <a:endParaRPr lang="en-US">
              <a:solidFill>
                <a:srgbClr val="FF0000"/>
              </a:solidFill>
            </a:endParaRPr>
          </a:p>
          <a:p>
            <a:pPr lvl="0"/>
            <a:r>
              <a:rPr lang="en-US" sz="2800" b="1"/>
              <a:t>Indentation: 4 blanks at the beginning of each code line</a:t>
            </a:r>
            <a:endParaRPr lang="en-US" sz="2800"/>
          </a:p>
          <a:p>
            <a:pPr lvl="0"/>
            <a:r>
              <a:rPr lang="en-US" sz="2800" b="1"/>
              <a:t>Comments in the code must be carried out.</a:t>
            </a:r>
            <a:endParaRPr lang="en-US" sz="2800"/>
          </a:p>
          <a:p>
            <a:pPr lvl="0"/>
            <a:r>
              <a:rPr lang="en-US" sz="2800" b="1"/>
              <a:t>Names: </a:t>
            </a:r>
            <a:endParaRPr lang="en-US" sz="2800"/>
          </a:p>
          <a:p>
            <a:pPr lvl="1"/>
            <a:r>
              <a:rPr lang="en-US" sz="2400" b="1"/>
              <a:t>One-word name: lowercase</a:t>
            </a:r>
            <a:endParaRPr lang="en-US" sz="2400"/>
          </a:p>
          <a:p>
            <a:pPr lvl="1"/>
            <a:r>
              <a:rPr lang="en-US" sz="2400" b="1"/>
              <a:t>Multi-word name: The first word: lowercase, remaining words: The first character is uppercase, others are lowercase. </a:t>
            </a:r>
            <a:endParaRPr lang="en-US" sz="2400"/>
          </a:p>
          <a:p>
            <a:pPr>
              <a:buNone/>
            </a:pPr>
            <a:r>
              <a:rPr lang="en-US" sz="2800" b="1"/>
              <a:t> </a:t>
            </a:r>
            <a:endParaRPr lang="en-US" sz="2800"/>
          </a:p>
          <a:p>
            <a:pPr>
              <a:buNone/>
            </a:pP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/>
              <a:t>A sample :</a:t>
            </a:r>
            <a:endParaRPr lang="en-US" sz="1600"/>
          </a:p>
          <a:p>
            <a:pPr>
              <a:buNone/>
            </a:pPr>
            <a:r>
              <a:rPr lang="en-US" sz="1600" b="1"/>
              <a:t>/*  </a:t>
            </a:r>
            <a:endParaRPr lang="en-US" sz="1600"/>
          </a:p>
          <a:p>
            <a:pPr>
              <a:buNone/>
            </a:pPr>
            <a:r>
              <a:rPr lang="en-US" sz="1600" b="1"/>
              <a:t>Author:  ……</a:t>
            </a:r>
            <a:endParaRPr lang="en-US" sz="1600"/>
          </a:p>
          <a:p>
            <a:pPr>
              <a:buNone/>
            </a:pPr>
            <a:r>
              <a:rPr lang="en-US" sz="1600" b="1"/>
              <a:t>   Date:   …….</a:t>
            </a:r>
            <a:endParaRPr lang="en-US" sz="1600"/>
          </a:p>
          <a:p>
            <a:pPr>
              <a:buNone/>
            </a:pPr>
            <a:r>
              <a:rPr lang="en-US" sz="1600" b="1"/>
              <a:t>   This class represents ……..   </a:t>
            </a:r>
            <a:endParaRPr lang="en-US" sz="1600"/>
          </a:p>
          <a:p>
            <a:pPr>
              <a:buNone/>
            </a:pPr>
            <a:r>
              <a:rPr lang="en-US" sz="1600" b="1"/>
              <a:t>*/</a:t>
            </a:r>
            <a:endParaRPr lang="en-US" sz="1600"/>
          </a:p>
          <a:p>
            <a:pPr>
              <a:buNone/>
            </a:pPr>
            <a:r>
              <a:rPr lang="en-US" sz="1600" b="1">
                <a:solidFill>
                  <a:srgbClr val="0000FF"/>
                </a:solidFill>
              </a:rPr>
              <a:t>class  ClassName …….   {</a:t>
            </a:r>
            <a:endParaRPr lang="en-US" sz="160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600" b="1"/>
              <a:t>    int data; </a:t>
            </a:r>
            <a:r>
              <a:rPr lang="en-US" sz="1600" b="1">
                <a:solidFill>
                  <a:srgbClr val="FF0000"/>
                </a:solidFill>
              </a:rPr>
              <a:t>//  Which does data represent?</a:t>
            </a: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/>
              <a:t>    ….</a:t>
            </a:r>
            <a:endParaRPr lang="en-US" sz="1600"/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    /*  What is the goal of the method</a:t>
            </a: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        Which does the return data represent?</a:t>
            </a: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    */</a:t>
            </a:r>
            <a:endParaRPr lang="en-US" sz="160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b="1"/>
              <a:t>    Method implementation ….. {</a:t>
            </a:r>
            <a:endParaRPr lang="en-US" sz="1600"/>
          </a:p>
          <a:p>
            <a:pPr>
              <a:buNone/>
            </a:pPr>
            <a:r>
              <a:rPr lang="en-US" sz="1600" b="1"/>
              <a:t>    …</a:t>
            </a:r>
            <a:endParaRPr lang="en-US" sz="1600"/>
          </a:p>
          <a:p>
            <a:pPr>
              <a:buNone/>
            </a:pPr>
            <a:r>
              <a:rPr lang="en-US" sz="1600" b="1"/>
              <a:t>    }</a:t>
            </a:r>
            <a:endParaRPr lang="en-US" sz="1600"/>
          </a:p>
          <a:p>
            <a:pPr>
              <a:buNone/>
            </a:pPr>
            <a:r>
              <a:rPr lang="en-US" sz="1600" b="1"/>
              <a:t> </a:t>
            </a:r>
            <a:r>
              <a:rPr lang="en-US" sz="1600" b="1">
                <a:solidFill>
                  <a:srgbClr val="0000FF"/>
                </a:solidFill>
              </a:rPr>
              <a:t>}</a:t>
            </a:r>
            <a:endParaRPr lang="en-US" sz="1600">
              <a:solidFill>
                <a:srgbClr val="0000FF"/>
              </a:solidFill>
            </a:endParaRPr>
          </a:p>
          <a:p>
            <a:pPr>
              <a:buNone/>
            </a:pPr>
            <a:endParaRPr lang="en-US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Session 03 - Classes and Objects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2-OOP Concepts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2133600" y="1905000"/>
            <a:ext cx="4343400" cy="1828800"/>
          </a:xfrm>
        </p:spPr>
        <p:txBody>
          <a:bodyPr/>
          <a:lstStyle/>
          <a:p>
            <a:pPr lvl="1"/>
            <a:r>
              <a:rPr lang="en-US" dirty="0">
                <a:latin typeface="Arial" charset="0"/>
                <a:cs typeface="Arial" charset="0"/>
              </a:rPr>
              <a:t>Encapsulation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Inheritance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Case study: Design Guide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2205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990600"/>
            <a:ext cx="14954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048000"/>
            <a:ext cx="17335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971800"/>
            <a:ext cx="20859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62675" y="12954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4695825" y="1719263"/>
            <a:ext cx="1781175" cy="261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48200" y="20574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50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6400" y="2752725"/>
            <a:ext cx="36290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1906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6256338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324600" y="3429000"/>
            <a:ext cx="25908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this:  reference of  the current object</a:t>
            </a:r>
          </a:p>
        </p:txBody>
      </p:sp>
      <p:sp>
        <p:nvSpPr>
          <p:cNvPr id="41989" name="Title 1"/>
          <p:cNvSpPr>
            <a:spLocks noGrp="1"/>
          </p:cNvSpPr>
          <p:nvPr>
            <p:ph type="title"/>
          </p:nvPr>
        </p:nvSpPr>
        <p:spPr>
          <a:xfrm>
            <a:off x="5257800" y="1295400"/>
            <a:ext cx="3886200" cy="19050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Case study</a:t>
            </a:r>
            <a:r>
              <a:rPr lang="en-US" sz="3600">
                <a:latin typeface="Arial" charset="0"/>
                <a:cs typeface="Arial" charset="0"/>
              </a:rPr>
              <a:t>: Code Supported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44725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990600"/>
            <a:ext cx="47529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987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1600200"/>
            <a:ext cx="88233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53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20836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44613"/>
            <a:ext cx="7162800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3308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54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879667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" y="952500"/>
            <a:ext cx="40449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92263"/>
            <a:ext cx="8229600" cy="480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55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844960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38" y="914400"/>
            <a:ext cx="47799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66421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56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69536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18383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47800"/>
            <a:ext cx="43624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57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Case study: 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181100"/>
            <a:ext cx="40481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6360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anatomy of a class, and how to declare fields, methods, and constructors.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Hints for </a:t>
            </a:r>
            <a:r>
              <a:rPr lang="en-US" sz="2800"/>
              <a:t>class design: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/>
              <a:t>Main noun </a:t>
            </a:r>
            <a:r>
              <a:rPr lang="en-US" sz="2000">
                <a:sym typeface="Wingdings" pitchFamily="2" charset="2"/>
              </a:rPr>
              <a:t>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>
                <a:sym typeface="Wingdings" pitchFamily="2" charset="2"/>
              </a:rPr>
              <a:t>Descriptive nouns  Fields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>
                <a:sym typeface="Wingdings" pitchFamily="2" charset="2"/>
              </a:rPr>
              <a:t>Methods: Constructors, Getters, Setters, Normal methods  </a:t>
            </a:r>
            <a:endParaRPr lang="en-US" sz="20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Creating and using objects.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To </a:t>
            </a:r>
            <a:r>
              <a:rPr lang="en-US" sz="2800" dirty="0"/>
              <a:t>instantiate </a:t>
            </a:r>
            <a:r>
              <a:rPr lang="en-US" sz="2800"/>
              <a:t>an object: Using appropiate constructior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/>
              <a:t>Use the</a:t>
            </a:r>
            <a:r>
              <a:rPr lang="en-US" sz="2800" dirty="0"/>
              <a:t> dot operator to access the object's instance variables and methods.</a:t>
            </a:r>
            <a:endParaRPr lang="en-US" sz="2800" b="1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OOP Concepts:</a:t>
            </a:r>
            <a:r>
              <a:rPr lang="en-US" b="1" dirty="0"/>
              <a:t> Encapsulation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5240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latin typeface="Arial" charset="0"/>
                <a:cs typeface="Arial" charset="0"/>
              </a:rPr>
              <a:t>A</a:t>
            </a:r>
            <a:r>
              <a:rPr lang="en-US" sz="2800" b="1" dirty="0">
                <a:highlight>
                  <a:srgbClr val="FFFF00"/>
                </a:highlight>
                <a:latin typeface="Arial" charset="0"/>
                <a:cs typeface="Arial" charset="0"/>
              </a:rPr>
              <a:t>ggregation</a:t>
            </a:r>
            <a:r>
              <a:rPr lang="en-US" sz="2800" b="1" dirty="0">
                <a:latin typeface="Arial" charset="0"/>
                <a:cs typeface="Arial" charset="0"/>
              </a:rPr>
              <a:t> of data and behavior.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Class = Data (fields/properties) + Methods 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Data of a class should be hidden from the outside.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All behaviors should be accessed only via methods.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 method should have a </a:t>
            </a:r>
            <a:r>
              <a:rPr lang="en-US" sz="2400" i="1" dirty="0">
                <a:highlight>
                  <a:srgbClr val="FFFF00"/>
                </a:highlight>
                <a:latin typeface="Arial" charset="0"/>
                <a:cs typeface="Arial" charset="0"/>
              </a:rPr>
              <a:t>boundary condition</a:t>
            </a:r>
            <a:r>
              <a:rPr lang="en-US" sz="2400" i="1" dirty="0">
                <a:latin typeface="Arial" charset="0"/>
                <a:cs typeface="Arial" charset="0"/>
              </a:rPr>
              <a:t>: </a:t>
            </a:r>
            <a:r>
              <a:rPr lang="en-US" sz="2400" dirty="0">
                <a:latin typeface="Arial" charset="0"/>
                <a:cs typeface="Arial" charset="0"/>
              </a:rPr>
              <a:t>Parameters must be checked (use if statement) in order to assure that data of an object are always valid.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Constructor</a:t>
            </a:r>
            <a:r>
              <a:rPr lang="en-US" sz="2400" dirty="0">
                <a:latin typeface="Arial" charset="0"/>
                <a:cs typeface="Arial" charset="0"/>
              </a:rPr>
              <a:t>: A special method it’s code will execute  when an object of this class is initialized.</a:t>
            </a:r>
            <a:endParaRPr lang="en-US" sz="2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ClrTx/>
              <a:buSz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OOP Concepts:</a:t>
            </a:r>
            <a:r>
              <a:rPr lang="en-US" b="1" dirty="0"/>
              <a:t> Inheritance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>
                <a:latin typeface="Arial" charset="0"/>
                <a:cs typeface="Arial" charset="0"/>
              </a:rPr>
              <a:t>Ability allows a class having members of an existed class </a:t>
            </a:r>
            <a:r>
              <a:rPr lang="en-US" sz="2800" dirty="0">
                <a:latin typeface="Arial" charset="0"/>
                <a:cs typeface="Arial" charset="0"/>
                <a:sym typeface="Wingdings" pitchFamily="2" charset="2"/>
              </a:rPr>
              <a:t> Re-used code, save time</a:t>
            </a:r>
            <a:endParaRPr lang="en-US" sz="2800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6400" y="2209800"/>
            <a:ext cx="2286000" cy="2209800"/>
            <a:chOff x="672" y="816"/>
            <a:chExt cx="1296" cy="139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72" y="1008"/>
              <a:ext cx="1296" cy="1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 b="1" dirty="0"/>
                <a:t>ID_Num</a:t>
              </a:r>
            </a:p>
            <a:p>
              <a:r>
                <a:rPr lang="en-US" sz="1400" b="1" dirty="0"/>
                <a:t>Name</a:t>
              </a:r>
            </a:p>
            <a:p>
              <a:r>
                <a:rPr lang="en-US" sz="1400" b="1" dirty="0"/>
                <a:t>YearOfBirth</a:t>
              </a:r>
            </a:p>
            <a:p>
              <a:r>
                <a:rPr lang="en-US" sz="1400" b="1" dirty="0"/>
                <a:t>Address</a:t>
              </a:r>
            </a:p>
            <a:p>
              <a:r>
                <a:rPr lang="en-US" sz="1400" b="1" i="1" dirty="0"/>
                <a:t>getID_Num()</a:t>
              </a:r>
            </a:p>
            <a:p>
              <a:r>
                <a:rPr lang="en-US" sz="1400" b="1" i="1" dirty="0"/>
                <a:t>setID_Num(newID)</a:t>
              </a:r>
            </a:p>
            <a:p>
              <a:r>
                <a:rPr lang="en-US" sz="1400" b="1" dirty="0"/>
                <a:t>......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72" y="816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class PERSON</a:t>
              </a: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5105400"/>
            <a:ext cx="2286000" cy="12192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76400" y="48006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24384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04800" y="4343400"/>
            <a:ext cx="1219200" cy="609600"/>
          </a:xfrm>
          <a:prstGeom prst="wedgeRectCallout">
            <a:avLst>
              <a:gd name="adj1" fmla="val 120051"/>
              <a:gd name="adj2" fmla="val -8693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 i="1" dirty="0"/>
              <a:t>“is a” relationship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096000" y="2514600"/>
            <a:ext cx="22860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ID_Num</a:t>
            </a:r>
          </a:p>
          <a:p>
            <a:r>
              <a:rPr lang="en-US" sz="1400" b="1" dirty="0"/>
              <a:t>Name</a:t>
            </a:r>
          </a:p>
          <a:p>
            <a:r>
              <a:rPr lang="en-US" sz="1400" b="1" dirty="0"/>
              <a:t>YearOfBirth</a:t>
            </a:r>
          </a:p>
          <a:p>
            <a:r>
              <a:rPr lang="en-US" sz="1400" b="1" dirty="0"/>
              <a:t>Address</a:t>
            </a:r>
          </a:p>
          <a:p>
            <a:r>
              <a:rPr lang="en-US" sz="1400" b="1" i="1" dirty="0"/>
              <a:t>getID_Num()</a:t>
            </a:r>
          </a:p>
          <a:p>
            <a:r>
              <a:rPr lang="en-US" sz="1400" b="1" i="1" dirty="0"/>
              <a:t>setID_Num(newID)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096000" y="2209800"/>
            <a:ext cx="2286000" cy="3048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 STUDENT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096000" y="4572000"/>
            <a:ext cx="2286000" cy="13716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/>
              <a:t>RollNum</a:t>
            </a:r>
          </a:p>
          <a:p>
            <a:r>
              <a:rPr lang="en-US" sz="1400" b="1" dirty="0"/>
              <a:t>Score</a:t>
            </a:r>
          </a:p>
          <a:p>
            <a:r>
              <a:rPr lang="en-US" sz="1400" b="1" i="1" dirty="0"/>
              <a:t>getScore()</a:t>
            </a:r>
          </a:p>
          <a:p>
            <a:r>
              <a:rPr lang="en-US" sz="1400" b="1" i="1" dirty="0"/>
              <a:t>setSore(newScore)</a:t>
            </a:r>
          </a:p>
          <a:p>
            <a:r>
              <a:rPr lang="en-US" sz="1400" b="1" dirty="0"/>
              <a:t>......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495800" y="2819400"/>
            <a:ext cx="9906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inherited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62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191000" y="4648200"/>
            <a:ext cx="1295400" cy="9906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extensions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962400" y="5257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867400" y="6019800"/>
            <a:ext cx="2590800" cy="4572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Son = Father + extensions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OOP Concepts: </a:t>
            </a:r>
            <a:r>
              <a:rPr lang="en-US" b="1" dirty="0"/>
              <a:t>Inheritance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sz="2800" dirty="0">
                <a:latin typeface="Arial" charset="0"/>
                <a:cs typeface="Arial" charset="0"/>
              </a:rPr>
              <a:t>How to detect father class?</a:t>
            </a:r>
          </a:p>
          <a:p>
            <a:pPr marL="0" indent="0">
              <a:buClrTx/>
              <a:buSzTx/>
              <a:buNone/>
            </a:pPr>
            <a:r>
              <a:rPr lang="en-US" sz="2800" dirty="0">
                <a:latin typeface="Arial" charset="0"/>
                <a:cs typeface="Arial" charset="0"/>
              </a:rPr>
              <a:t>Finding the intersection of concerned classes.</a:t>
            </a:r>
            <a:endParaRPr lang="en-US" sz="280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66800" y="3581400"/>
            <a:ext cx="6629400" cy="2971800"/>
            <a:chOff x="1066800" y="3429000"/>
            <a:chExt cx="6629400" cy="2971800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352800" y="34290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352800" y="3810000"/>
              <a:ext cx="1981200" cy="1143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066800" y="51816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Electric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066800" y="5562600"/>
              <a:ext cx="19812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3352800" y="54864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352800" y="5867400"/>
              <a:ext cx="1981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5715000" y="52578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5715000" y="5638800"/>
              <a:ext cx="19812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3048000" y="49530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V="1">
              <a:off x="4343400" y="4953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 flipH="1" flipV="1">
              <a:off x="5334000" y="49530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03 - Classes and Objects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OOP Concepts: </a:t>
            </a:r>
            <a:r>
              <a:rPr lang="en-US" b="1" dirty="0"/>
              <a:t>Polymorphism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>
                <a:latin typeface="Arial" charset="0"/>
                <a:cs typeface="Arial" charset="0"/>
              </a:rPr>
              <a:t>Ability allows many versions of a method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based on overloading and overriding methods techniques.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class can have some methods which have the same name but their 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method in father class can be overridden in it’s derived classes (body of a method can be replaced in derived classes).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2755</TotalTime>
  <Words>3597</Words>
  <Application>Microsoft Office PowerPoint</Application>
  <PresentationFormat>On-screen Show (4:3)</PresentationFormat>
  <Paragraphs>643</Paragraphs>
  <Slides>58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Courier</vt:lpstr>
      <vt:lpstr>Times New Roman</vt:lpstr>
      <vt:lpstr>Wingdings</vt:lpstr>
      <vt:lpstr>Office Theme</vt:lpstr>
      <vt:lpstr>Session 03  Classes and Objects  (http://docs.oracle.com/javase/tutorial/java/javaOO/index.html)</vt:lpstr>
      <vt:lpstr>Objectives</vt:lpstr>
      <vt:lpstr>1- Programming Paradigms</vt:lpstr>
      <vt:lpstr>Programming Paradigms: POP vs. OOP</vt:lpstr>
      <vt:lpstr>2-OOP Concepts</vt:lpstr>
      <vt:lpstr>OOP Concepts: Encapsulation</vt:lpstr>
      <vt:lpstr>OOP Concepts: Inheritance</vt:lpstr>
      <vt:lpstr>OOP Concepts: Inheritance</vt:lpstr>
      <vt:lpstr>OOP Concepts: Polymorphism</vt:lpstr>
      <vt:lpstr>3- How to Identity a Class</vt:lpstr>
      <vt:lpstr>4-Hints for class design</vt:lpstr>
      <vt:lpstr>Hints for class design</vt:lpstr>
      <vt:lpstr>5- Declaring/Using  a Java Class</vt:lpstr>
      <vt:lpstr>Defining Constructors</vt:lpstr>
      <vt:lpstr>Defining Methods</vt:lpstr>
      <vt:lpstr>Passing Arguments a Constructor/Method</vt:lpstr>
      <vt:lpstr>Creating Objects</vt:lpstr>
      <vt:lpstr>Type of Constructors Create/Use an object of a class</vt:lpstr>
      <vt:lpstr>Demo: If we do not implement any constructor, compiler will insert to the class a system default constructor</vt:lpstr>
      <vt:lpstr>Demo: If we do not implement any constructor, compiler will insert to the class a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system constructor</vt:lpstr>
      <vt:lpstr>Explain the result of the following program</vt:lpstr>
      <vt:lpstr>6- Common Modifiers</vt:lpstr>
      <vt:lpstr>Outside of a Class</vt:lpstr>
      <vt:lpstr>Common Modifiers</vt:lpstr>
      <vt:lpstr>Common Modifiers</vt:lpstr>
      <vt:lpstr>Demo: Overloading Method</vt:lpstr>
      <vt:lpstr>Demo: Methods with  Arbitrary Number of Arguments</vt:lpstr>
      <vt:lpstr>7- Memory Management in Java</vt:lpstr>
      <vt:lpstr>Memory Management in Java</vt:lpstr>
      <vt:lpstr>Memory Management in Java</vt:lpstr>
      <vt:lpstr>8- Garbage Collection</vt:lpstr>
      <vt:lpstr>Garbage Collection…</vt:lpstr>
      <vt:lpstr>Garbage Collection …</vt:lpstr>
      <vt:lpstr>Garbage Collection… </vt:lpstr>
      <vt:lpstr>9- Case study and Sample Report</vt:lpstr>
      <vt:lpstr>Case Study 1 Report</vt:lpstr>
      <vt:lpstr>Report…</vt:lpstr>
      <vt:lpstr>Report…</vt:lpstr>
      <vt:lpstr>Report…</vt:lpstr>
      <vt:lpstr>Report…</vt:lpstr>
      <vt:lpstr>Report…</vt:lpstr>
      <vt:lpstr>Report…</vt:lpstr>
      <vt:lpstr>Report…</vt:lpstr>
      <vt:lpstr>Recommendations</vt:lpstr>
      <vt:lpstr>Recommendations</vt:lpstr>
      <vt:lpstr>Case study: Design Guide</vt:lpstr>
      <vt:lpstr>Case study: Code Supported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Case study: Implementation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Vĩ Phong Lý</cp:lastModifiedBy>
  <cp:revision>431</cp:revision>
  <dcterms:created xsi:type="dcterms:W3CDTF">2007-08-21T04:43:22Z</dcterms:created>
  <dcterms:modified xsi:type="dcterms:W3CDTF">2022-02-15T08:38:22Z</dcterms:modified>
</cp:coreProperties>
</file>