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44"/>
  </p:notesMasterIdLst>
  <p:handoutMasterIdLst>
    <p:handoutMasterId r:id="rId45"/>
  </p:handoutMasterIdLst>
  <p:sldIdLst>
    <p:sldId id="439" r:id="rId2"/>
    <p:sldId id="440" r:id="rId3"/>
    <p:sldId id="530" r:id="rId4"/>
    <p:sldId id="531" r:id="rId5"/>
    <p:sldId id="532" r:id="rId6"/>
    <p:sldId id="556" r:id="rId7"/>
    <p:sldId id="564" r:id="rId8"/>
    <p:sldId id="563" r:id="rId9"/>
    <p:sldId id="547" r:id="rId10"/>
    <p:sldId id="548" r:id="rId11"/>
    <p:sldId id="505" r:id="rId12"/>
    <p:sldId id="512" r:id="rId13"/>
    <p:sldId id="500" r:id="rId14"/>
    <p:sldId id="538" r:id="rId15"/>
    <p:sldId id="568" r:id="rId16"/>
    <p:sldId id="569" r:id="rId17"/>
    <p:sldId id="570" r:id="rId18"/>
    <p:sldId id="565" r:id="rId19"/>
    <p:sldId id="558" r:id="rId20"/>
    <p:sldId id="559" r:id="rId21"/>
    <p:sldId id="560" r:id="rId22"/>
    <p:sldId id="544" r:id="rId23"/>
    <p:sldId id="549" r:id="rId24"/>
    <p:sldId id="550" r:id="rId25"/>
    <p:sldId id="551" r:id="rId26"/>
    <p:sldId id="546" r:id="rId27"/>
    <p:sldId id="571" r:id="rId28"/>
    <p:sldId id="585" r:id="rId29"/>
    <p:sldId id="586" r:id="rId30"/>
    <p:sldId id="574" r:id="rId31"/>
    <p:sldId id="575" r:id="rId32"/>
    <p:sldId id="587" r:id="rId33"/>
    <p:sldId id="588" r:id="rId34"/>
    <p:sldId id="576" r:id="rId35"/>
    <p:sldId id="577" r:id="rId36"/>
    <p:sldId id="578" r:id="rId37"/>
    <p:sldId id="579" r:id="rId38"/>
    <p:sldId id="580" r:id="rId39"/>
    <p:sldId id="581" r:id="rId40"/>
    <p:sldId id="582" r:id="rId41"/>
    <p:sldId id="583" r:id="rId42"/>
    <p:sldId id="490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8497" autoAdjust="0"/>
  </p:normalViewPr>
  <p:slideViewPr>
    <p:cSldViewPr>
      <p:cViewPr varScale="1">
        <p:scale>
          <a:sx n="64" d="100"/>
          <a:sy n="64" d="100"/>
        </p:scale>
        <p:origin x="147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06/04/2021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06/04/2021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07E4C3-44BD-4240-B430-1A88D0812EA3}" type="slidenum">
              <a:rPr lang="en-US" smtClean="0"/>
              <a:pPr eaLnBrk="1" hangingPunct="1"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explicitly program a parameterless constructor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class X any time you program 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 constructor for class X, to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 the “lost” default constructor.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46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07E4C3-44BD-4240-B430-1A88D0812EA3}" type="slidenum">
              <a:rPr lang="en-US" smtClean="0"/>
              <a:pPr eaLnBrk="1" hangingPunct="1"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1454C-C769-4732-B9CD-C1EE6A2A19C6}" type="datetime1">
              <a:rPr lang="en-US" smtClean="0"/>
              <a:pPr>
                <a:defRPr/>
              </a:pPr>
              <a:t>06/04/2021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B7A44-4BEB-4535-A06C-A1CE01569806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EAA55-C671-44C8-BCEC-E27D94330C51}" type="datetime1">
              <a:rPr lang="en-US" smtClean="0"/>
              <a:pPr>
                <a:defRPr/>
              </a:pPr>
              <a:t>06/04/2021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1F103-F7F0-413C-8D45-4DE332EFFEE7}" type="datetime1">
              <a:rPr lang="en-US" smtClean="0"/>
              <a:pPr>
                <a:defRPr/>
              </a:pPr>
              <a:t>06/04/2021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066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0F36E-4986-4C08-8665-13BADD55C8BE}" type="datetime1">
              <a:rPr lang="en-US" smtClean="0"/>
              <a:pPr>
                <a:defRPr/>
              </a:pPr>
              <a:t>06/04/2021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613525"/>
            <a:ext cx="5486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613525"/>
            <a:ext cx="685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0080D-FC77-4189-8579-7648AA21B5B1}" type="datetime1">
              <a:rPr lang="en-US" smtClean="0"/>
              <a:pPr>
                <a:defRPr/>
              </a:pPr>
              <a:t>06/04/2021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073EA-8928-4680-A219-4A51CDC06E03}" type="datetime1">
              <a:rPr lang="en-US" smtClean="0"/>
              <a:pPr>
                <a:defRPr/>
              </a:pPr>
              <a:t>06/04/2021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E5098-22FB-4492-972D-26A751870355}" type="datetime1">
              <a:rPr lang="en-US" smtClean="0"/>
              <a:pPr>
                <a:defRPr/>
              </a:pPr>
              <a:t>06/04/2021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9914-EF51-4BC9-B1C4-B5924C96F87E}" type="datetime1">
              <a:rPr lang="en-US" smtClean="0"/>
              <a:pPr>
                <a:defRPr/>
              </a:pPr>
              <a:t>06/04/2021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33D7B-AF9B-465F-8355-D89884ADD440}" type="datetime1">
              <a:rPr lang="en-US" smtClean="0"/>
              <a:pPr>
                <a:defRPr/>
              </a:pPr>
              <a:t>06/04/2021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C1666-4F2D-4C27-8925-AFB451308D77}" type="datetime1">
              <a:rPr lang="en-US" smtClean="0"/>
              <a:pPr>
                <a:defRPr/>
              </a:pPr>
              <a:t>06/04/2021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D5438-97FD-4F3D-A1AC-AA39FB34302E}" type="datetime1">
              <a:rPr lang="en-US" smtClean="0"/>
              <a:pPr>
                <a:defRPr/>
              </a:pPr>
              <a:t>06/04/2021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04098F4-A567-4EB0-8148-9432A33BF569}" type="datetime1">
              <a:rPr lang="en-US" smtClean="0"/>
              <a:pPr>
                <a:defRPr/>
              </a:pPr>
              <a:t>06/04/2021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  <a:cs typeface="Arial" charset="0"/>
              </a:rPr>
              <a:t>Session 05</a:t>
            </a:r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sz="4000" dirty="0">
                <a:latin typeface="Arial" charset="0"/>
                <a:cs typeface="Arial" charset="0"/>
              </a:rPr>
              <a:t>Interface and Inheritance</a:t>
            </a:r>
            <a:br>
              <a:rPr lang="en-US" sz="4000" dirty="0">
                <a:latin typeface="Arial" charset="0"/>
                <a:cs typeface="Arial" charset="0"/>
              </a:rPr>
            </a:br>
            <a:br>
              <a:rPr lang="en-US" dirty="0"/>
            </a:br>
            <a:r>
              <a:rPr lang="en-US" sz="2800" b="0" dirty="0"/>
              <a:t>(https://docs.oracle.com/javase/tutorial/java/IandI/)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44958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4000" dirty="0"/>
              <a:t>Inheritance…</a:t>
            </a:r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0075" y="2057400"/>
            <a:ext cx="46577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805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Overriding and Hiding Methods (1)</a:t>
            </a:r>
          </a:p>
        </p:txBody>
      </p:sp>
      <p:sp>
        <p:nvSpPr>
          <p:cNvPr id="614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Overriding a method</a:t>
            </a:r>
            <a:r>
              <a:rPr lang="en-US" sz="2800" dirty="0"/>
              <a:t>: An instance method in a subclass with the same signature (name, plus the number and the type of its parameters) and return type as an instance method in the superclass overrides the superclass's method.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dirty="0"/>
              <a:t>Use the </a:t>
            </a:r>
            <a:r>
              <a:rPr lang="en-US" sz="2400" b="1" dirty="0">
                <a:solidFill>
                  <a:srgbClr val="0000CC"/>
                </a:solidFill>
              </a:rPr>
              <a:t>@Override</a:t>
            </a:r>
            <a:r>
              <a:rPr lang="en-US" sz="2400" dirty="0"/>
              <a:t> annotation that instructs the compiler that you intend to override a method in the superclass (you may not use it because overriding is default in Java).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Hiding a method</a:t>
            </a:r>
            <a:r>
              <a:rPr lang="en-US" sz="2800" dirty="0"/>
              <a:t>: Re-implementing a static method implemented in super class</a:t>
            </a:r>
          </a:p>
        </p:txBody>
      </p:sp>
    </p:spTree>
    <p:extLst>
      <p:ext uri="{BB962C8B-B14F-4D97-AF65-F5344CB8AC3E}">
        <p14:creationId xmlns:p14="http://schemas.microsoft.com/office/powerpoint/2010/main" val="146753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600" b="1" dirty="0"/>
              <a:t>Overriding and Hiding Methods (2)</a:t>
            </a:r>
            <a:endParaRPr lang="en-US" sz="3600" b="1" dirty="0">
              <a:latin typeface="Calibri" pitchFamily="34" charset="0"/>
              <a:cs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806" y="838200"/>
            <a:ext cx="5515194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2743200"/>
            <a:ext cx="29866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rot="5400000" flipH="1" flipV="1">
            <a:off x="457200" y="3124200"/>
            <a:ext cx="25908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56406" y="3352006"/>
            <a:ext cx="30480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75406" y="2590006"/>
            <a:ext cx="30480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76200" y="3810000"/>
            <a:ext cx="2743200" cy="1588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1485900" y="3771900"/>
            <a:ext cx="2362200" cy="762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24400" y="2971800"/>
            <a:ext cx="1905000" cy="1295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4914900" y="2019300"/>
            <a:ext cx="1981200" cy="14478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4648201" y="1981200"/>
            <a:ext cx="2209799" cy="175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6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Polymorphism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ability of two or more objects belonging to </a:t>
            </a:r>
            <a:r>
              <a:rPr lang="en-US" b="1" i="1" dirty="0"/>
              <a:t>different </a:t>
            </a:r>
            <a:r>
              <a:rPr lang="en-US" dirty="0"/>
              <a:t>classes to respond to exactly the </a:t>
            </a:r>
            <a:r>
              <a:rPr lang="en-US" b="1" i="1" dirty="0"/>
              <a:t>same</a:t>
            </a:r>
            <a:r>
              <a:rPr lang="en-US" i="1" dirty="0"/>
              <a:t> </a:t>
            </a:r>
            <a:r>
              <a:rPr lang="en-US" dirty="0"/>
              <a:t>message (method call) in different class-specific ways</a:t>
            </a:r>
            <a:r>
              <a:rPr lang="en-US" b="1" dirty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b="1" i="1" dirty="0"/>
              <a:t>Inheritance combined with overriding facilitates polymorphism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60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126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Polymorphism…)</a:t>
            </a:r>
          </a:p>
        </p:txBody>
      </p:sp>
      <p:sp>
        <p:nvSpPr>
          <p:cNvPr id="1126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None/>
            </a:pPr>
            <a:r>
              <a:rPr lang="en-US" dirty="0">
                <a:latin typeface="Calibri" pitchFamily="34" charset="0"/>
                <a:cs typeface="Arial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476831"/>
              </p:ext>
            </p:extLst>
          </p:nvPr>
        </p:nvGraphicFramePr>
        <p:xfrm>
          <a:off x="3352800" y="1447800"/>
          <a:ext cx="2590800" cy="1630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97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Student</a:t>
                      </a:r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838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/>
                        <a:t> String name;</a:t>
                      </a:r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31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+ void print();</a:t>
                      </a:r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721046"/>
              </p:ext>
            </p:extLst>
          </p:nvPr>
        </p:nvGraphicFramePr>
        <p:xfrm>
          <a:off x="304800" y="4267200"/>
          <a:ext cx="3962400" cy="2021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937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GraduateStudent</a:t>
                      </a:r>
                      <a:b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737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/>
                        <a:t> String</a:t>
                      </a:r>
                      <a:r>
                        <a:rPr lang="en-US" sz="1800" baseline="0" dirty="0"/>
                        <a:t> underGraduateDegree;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092">
                <a:tc>
                  <a:txBody>
                    <a:bodyPr/>
                    <a:lstStyle/>
                    <a:p>
                      <a:r>
                        <a:rPr lang="en-US" sz="1800" dirty="0"/>
                        <a:t>+ GraduateStudent(String n, String</a:t>
                      </a:r>
                      <a:r>
                        <a:rPr lang="en-US" sz="1800" baseline="0" dirty="0"/>
                        <a:t> ug)</a:t>
                      </a:r>
                      <a:endParaRPr lang="en-US" sz="1800" dirty="0"/>
                    </a:p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+ void print();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053706"/>
              </p:ext>
            </p:extLst>
          </p:nvPr>
        </p:nvGraphicFramePr>
        <p:xfrm>
          <a:off x="4572000" y="4267200"/>
          <a:ext cx="4343400" cy="202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6455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UndergraduateStudent</a:t>
                      </a:r>
                      <a:b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047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/>
                        <a:t> String</a:t>
                      </a:r>
                      <a:r>
                        <a:rPr lang="en-US" sz="1800" baseline="0" dirty="0"/>
                        <a:t> highSchool;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697">
                <a:tc>
                  <a:txBody>
                    <a:bodyPr/>
                    <a:lstStyle/>
                    <a:p>
                      <a:r>
                        <a:rPr lang="en-US" sz="1800" dirty="0"/>
                        <a:t>+ UndergraduateStudent(String</a:t>
                      </a:r>
                      <a:r>
                        <a:rPr lang="en-US" sz="1800" baseline="0" dirty="0"/>
                        <a:t> n, String h)</a:t>
                      </a:r>
                      <a:endParaRPr lang="en-US" sz="1800" dirty="0"/>
                    </a:p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+ void print 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286000" y="3276600"/>
            <a:ext cx="2133600" cy="9906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4953000" y="3276600"/>
            <a:ext cx="2133600" cy="10668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70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Inherited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lum bright="-20000" contrast="6000"/>
          </a:blip>
          <a:srcRect/>
          <a:stretch>
            <a:fillRect/>
          </a:stretch>
        </p:blipFill>
        <p:spPr bwMode="auto">
          <a:xfrm>
            <a:off x="76200" y="2838450"/>
            <a:ext cx="5553075" cy="287655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lum bright="-20000" contrast="6000"/>
          </a:blip>
          <a:srcRect/>
          <a:stretch>
            <a:fillRect/>
          </a:stretch>
        </p:blipFill>
        <p:spPr bwMode="auto">
          <a:xfrm>
            <a:off x="3581400" y="1600200"/>
            <a:ext cx="3533775" cy="2486025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lum bright="-20000" contrast="6000"/>
          </a:blip>
          <a:srcRect/>
          <a:stretch>
            <a:fillRect/>
          </a:stretch>
        </p:blipFill>
        <p:spPr bwMode="auto">
          <a:xfrm>
            <a:off x="5810250" y="3733800"/>
            <a:ext cx="3257550" cy="232410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lum bright="-20000" contrast="6000"/>
          </a:blip>
          <a:srcRect/>
          <a:stretch>
            <a:fillRect/>
          </a:stretch>
        </p:blipFill>
        <p:spPr bwMode="auto">
          <a:xfrm>
            <a:off x="1019175" y="1676400"/>
            <a:ext cx="1724025" cy="104775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>
            <a:lum bright="-20000" contrast="6000"/>
          </a:blip>
          <a:srcRect/>
          <a:stretch>
            <a:fillRect/>
          </a:stretch>
        </p:blipFill>
        <p:spPr bwMode="auto">
          <a:xfrm>
            <a:off x="7391400" y="2743200"/>
            <a:ext cx="1428750" cy="866775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743200" y="1066800"/>
            <a:ext cx="6248400" cy="40011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Overridden method: An inherited method is re-written</a:t>
            </a: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rot="5400000">
            <a:off x="4886355" y="2143155"/>
            <a:ext cx="165729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 rot="5400000">
            <a:off x="2638455" y="1571655"/>
            <a:ext cx="333369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" y="5845314"/>
            <a:ext cx="4800600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Overloaded methods: Methods have the same name but their parameters are different in a class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rot="16200000" flipV="1">
            <a:off x="1744593" y="4808607"/>
            <a:ext cx="1654314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Overridden Method be Determined?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grpSp>
        <p:nvGrpSpPr>
          <p:cNvPr id="3" name="Group 30"/>
          <p:cNvGrpSpPr/>
          <p:nvPr/>
        </p:nvGrpSpPr>
        <p:grpSpPr>
          <a:xfrm>
            <a:off x="467086" y="1162050"/>
            <a:ext cx="8372114" cy="5391150"/>
            <a:chOff x="86086" y="1162050"/>
            <a:chExt cx="8372114" cy="53911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6086" y="1162050"/>
              <a:ext cx="6619514" cy="539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19506" y="4369777"/>
              <a:ext cx="2638694" cy="1776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Straight Arrow Connector 9"/>
            <p:cNvCxnSpPr/>
            <p:nvPr/>
          </p:nvCxnSpPr>
          <p:spPr>
            <a:xfrm rot="16200000" flipV="1">
              <a:off x="-38100" y="3619500"/>
              <a:ext cx="3505200" cy="2286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6200000" flipH="1">
              <a:off x="4114800" y="2819400"/>
              <a:ext cx="3200400" cy="15240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6200000" flipV="1">
              <a:off x="342900" y="4457700"/>
              <a:ext cx="23622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6200000" flipH="1">
              <a:off x="3848100" y="3086100"/>
              <a:ext cx="3733800" cy="15240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V="1">
              <a:off x="266700" y="3467100"/>
              <a:ext cx="2590800" cy="2286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4076700" y="3009900"/>
              <a:ext cx="3124200" cy="16764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4495800" y="3962400"/>
              <a:ext cx="2514600" cy="1447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6200000" flipV="1">
              <a:off x="495300" y="3238500"/>
              <a:ext cx="2514600" cy="1524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/>
              <a:t>How Can Overridden Methods be Determined?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4 - More on Classes and Nested Classes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5800" y="3505200"/>
            <a:ext cx="2133600" cy="243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Father(declaration)</a:t>
            </a:r>
          </a:p>
          <a:p>
            <a:r>
              <a:rPr lang="en-US" b="1" dirty="0">
                <a:solidFill>
                  <a:schemeClr val="tx1"/>
                </a:solidFill>
              </a:rPr>
              <a:t>int x=0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Method Table</a:t>
            </a:r>
          </a:p>
          <a:p>
            <a:r>
              <a:rPr lang="en-US" b="1" dirty="0">
                <a:solidFill>
                  <a:schemeClr val="tx1"/>
                </a:solidFill>
              </a:rPr>
              <a:t>(m1, 600)</a:t>
            </a:r>
          </a:p>
          <a:p>
            <a:r>
              <a:rPr lang="en-US" b="1" dirty="0">
                <a:solidFill>
                  <a:schemeClr val="tx1"/>
                </a:solidFill>
              </a:rPr>
              <a:t>(m2, 650)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0" y="50292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m2()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2000" y="53340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m1()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54102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600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400" y="51054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650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" y="57150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5800" y="1371600"/>
            <a:ext cx="2133600" cy="19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Son(declaration)</a:t>
            </a:r>
          </a:p>
          <a:p>
            <a:r>
              <a:rPr lang="en-US" b="1" dirty="0">
                <a:solidFill>
                  <a:schemeClr val="tx1"/>
                </a:solidFill>
              </a:rPr>
              <a:t>int y=2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Method Table</a:t>
            </a:r>
          </a:p>
          <a:p>
            <a:r>
              <a:rPr lang="en-US" b="1" dirty="0">
                <a:solidFill>
                  <a:schemeClr val="tx1"/>
                </a:solidFill>
              </a:rPr>
              <a:t>(m1, 600)</a:t>
            </a:r>
          </a:p>
          <a:p>
            <a:r>
              <a:rPr lang="en-US" b="1" dirty="0">
                <a:solidFill>
                  <a:schemeClr val="tx1"/>
                </a:solidFill>
              </a:rPr>
              <a:t>(m2, 800)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2000" y="28956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2400" y="28956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800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" y="3124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" y="6096000"/>
            <a:ext cx="2438400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Classes are loaded to static heap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752600"/>
            <a:ext cx="27432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31"/>
          <p:cNvSpPr/>
          <p:nvPr/>
        </p:nvSpPr>
        <p:spPr>
          <a:xfrm>
            <a:off x="3733800" y="41148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33800" y="3886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Class: 500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33800" y="5334001"/>
            <a:ext cx="1066800" cy="30480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obj: 8000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71800" y="4191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8000</a:t>
            </a:r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 rot="16200000" flipH="1">
            <a:off x="3163789" y="4611588"/>
            <a:ext cx="835223" cy="609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1"/>
          </p:cNvCxnSpPr>
          <p:nvPr/>
        </p:nvCxnSpPr>
        <p:spPr>
          <a:xfrm rot="10800000" flipV="1">
            <a:off x="2895600" y="4000500"/>
            <a:ext cx="838200" cy="17907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33800" y="5791200"/>
            <a:ext cx="1219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obj.m1();</a:t>
            </a:r>
          </a:p>
          <a:p>
            <a:r>
              <a:rPr lang="en-US" sz="1600" dirty="0"/>
              <a:t>obj.m2();</a:t>
            </a:r>
          </a:p>
        </p:txBody>
      </p:sp>
      <p:cxnSp>
        <p:nvCxnSpPr>
          <p:cNvPr id="42" name="Straight Arrow Connector 41"/>
          <p:cNvCxnSpPr>
            <a:stCxn id="40" idx="0"/>
          </p:cNvCxnSpPr>
          <p:nvPr/>
        </p:nvCxnSpPr>
        <p:spPr>
          <a:xfrm rot="16200000" flipV="1">
            <a:off x="3619500" y="5067300"/>
            <a:ext cx="1295400" cy="1524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629400" y="4139625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29400" y="36576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Class: 700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29400" y="5358826"/>
            <a:ext cx="1066800" cy="30480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obj: 9000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67400" y="421582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9000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16200000" flipH="1">
            <a:off x="6172200" y="4749225"/>
            <a:ext cx="838200" cy="381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29400" y="5816025"/>
            <a:ext cx="1219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obj.m1();</a:t>
            </a:r>
          </a:p>
          <a:p>
            <a:r>
              <a:rPr lang="en-US" sz="1600" dirty="0"/>
              <a:t>obj.m2();</a:t>
            </a:r>
          </a:p>
        </p:txBody>
      </p:sp>
      <p:cxnSp>
        <p:nvCxnSpPr>
          <p:cNvPr id="51" name="Straight Arrow Connector 50"/>
          <p:cNvCxnSpPr>
            <a:stCxn id="50" idx="0"/>
          </p:cNvCxnSpPr>
          <p:nvPr/>
        </p:nvCxnSpPr>
        <p:spPr>
          <a:xfrm rot="16200000" flipV="1">
            <a:off x="6426488" y="5003513"/>
            <a:ext cx="1396425" cy="228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629400" y="3886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y=2</a:t>
            </a:r>
          </a:p>
        </p:txBody>
      </p:sp>
      <p:cxnSp>
        <p:nvCxnSpPr>
          <p:cNvPr id="54" name="Straight Arrow Connector 53"/>
          <p:cNvCxnSpPr>
            <a:stCxn id="46" idx="1"/>
          </p:cNvCxnSpPr>
          <p:nvPr/>
        </p:nvCxnSpPr>
        <p:spPr>
          <a:xfrm rot="10800000">
            <a:off x="2895600" y="3276600"/>
            <a:ext cx="3733800" cy="4953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V="1">
            <a:off x="1943100" y="2400300"/>
            <a:ext cx="914400" cy="685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9" idx="2"/>
          </p:cNvCxnSpPr>
          <p:nvPr/>
        </p:nvCxnSpPr>
        <p:spPr>
          <a:xfrm rot="5400000">
            <a:off x="-723900" y="3695700"/>
            <a:ext cx="2895600" cy="533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0"/>
          </p:cNvCxnSpPr>
          <p:nvPr/>
        </p:nvCxnSpPr>
        <p:spPr>
          <a:xfrm rot="10800000" flipV="1">
            <a:off x="457200" y="2743200"/>
            <a:ext cx="533400" cy="152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1676400" y="4800600"/>
            <a:ext cx="1295400" cy="685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>
            <a:off x="342900" y="4991100"/>
            <a:ext cx="7620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 flipV="1">
            <a:off x="609600" y="4953000"/>
            <a:ext cx="3048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>
            <a:off x="4686300" y="2476502"/>
            <a:ext cx="1066802" cy="685798"/>
          </a:xfrm>
          <a:prstGeom prst="straightConnector1">
            <a:avLst/>
          </a:prstGeom>
          <a:ln w="571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6200000" flipH="1">
            <a:off x="6515100" y="3009900"/>
            <a:ext cx="685800" cy="304800"/>
          </a:xfrm>
          <a:prstGeom prst="straightConnector1">
            <a:avLst/>
          </a:prstGeom>
          <a:ln w="571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An </a:t>
            </a:r>
            <a:r>
              <a:rPr lang="en-US" sz="2800" i="1" dirty="0">
                <a:solidFill>
                  <a:srgbClr val="002060"/>
                </a:solidFill>
              </a:rPr>
              <a:t>interface</a:t>
            </a:r>
            <a:r>
              <a:rPr lang="en-US" sz="2800" dirty="0"/>
              <a:t> is a reference type, similar to a class, that can contain </a:t>
            </a:r>
            <a:r>
              <a:rPr lang="en-US" sz="2800" i="1" dirty="0">
                <a:solidFill>
                  <a:srgbClr val="FF0000"/>
                </a:solidFill>
              </a:rPr>
              <a:t>only</a:t>
            </a:r>
            <a:r>
              <a:rPr lang="en-US" sz="2800" dirty="0"/>
              <a:t> </a:t>
            </a:r>
            <a:r>
              <a:rPr lang="en-US" sz="2800" dirty="0">
                <a:solidFill>
                  <a:srgbClr val="002060"/>
                </a:solidFill>
              </a:rPr>
              <a:t>constants, initialized fields,  static methods, prototypes (abstract methods, default </a:t>
            </a:r>
            <a:r>
              <a:rPr lang="en-US" sz="2800">
                <a:solidFill>
                  <a:srgbClr val="002060"/>
                </a:solidFill>
              </a:rPr>
              <a:t>methods) and </a:t>
            </a:r>
            <a:r>
              <a:rPr lang="en-US" sz="2800" dirty="0">
                <a:solidFill>
                  <a:srgbClr val="002060"/>
                </a:solidFill>
              </a:rPr>
              <a:t>nested types.</a:t>
            </a:r>
          </a:p>
          <a:p>
            <a:r>
              <a:rPr lang="en-US" sz="2800" dirty="0"/>
              <a:t>It will be the </a:t>
            </a:r>
            <a:r>
              <a:rPr lang="en-US" sz="2800" b="1" dirty="0"/>
              <a:t>core</a:t>
            </a:r>
            <a:r>
              <a:rPr lang="en-US" sz="2800" dirty="0"/>
              <a:t> of some classes</a:t>
            </a:r>
          </a:p>
          <a:p>
            <a:r>
              <a:rPr lang="en-US" sz="2800" dirty="0"/>
              <a:t>Interfaces cannot be instantiated because they have no-body methods.</a:t>
            </a:r>
          </a:p>
          <a:p>
            <a:r>
              <a:rPr lang="en-US" sz="2800" dirty="0"/>
              <a:t>Interfaces can only be </a:t>
            </a:r>
            <a:r>
              <a:rPr lang="en-US" sz="2800" i="1" dirty="0"/>
              <a:t>implemented</a:t>
            </a:r>
            <a:r>
              <a:rPr lang="en-US" sz="2800" dirty="0"/>
              <a:t> by classes or </a:t>
            </a:r>
            <a:r>
              <a:rPr lang="en-US" sz="2800" i="1" dirty="0"/>
              <a:t>extended</a:t>
            </a:r>
            <a:r>
              <a:rPr lang="en-US" sz="2800" dirty="0"/>
              <a:t> by other interfaces.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95400"/>
            <a:ext cx="785310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cs typeface="Arial" charset="0"/>
              </a:rPr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/>
              <a:t>Benefits </a:t>
            </a:r>
            <a:r>
              <a:rPr lang="en-US" dirty="0"/>
              <a:t>of </a:t>
            </a:r>
            <a:r>
              <a:rPr lang="en-US"/>
              <a:t>OO implementation: Inheriatnce, Polymorphism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Working with Interfaces.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Working with Abstract Methods and Classes.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Anonymous Classes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/>
              <a:t>Enum Type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/>
              <a:t>Practice walkthroughs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Interfaces…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90600"/>
            <a:ext cx="713408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77000" y="2819400"/>
            <a:ext cx="2286000" cy="230832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m3(), m4() in A cannot implement m3(), m4() in InterfaceDemo, attempting to assign weaker access privileges, were public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5754469"/>
            <a:ext cx="8458200" cy="707886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Default methods of an interface must be overridden as public methods in concrete classes.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0" y="304800"/>
            <a:ext cx="2667000" cy="1981200"/>
          </a:xfrm>
        </p:spPr>
        <p:txBody>
          <a:bodyPr/>
          <a:lstStyle/>
          <a:p>
            <a:r>
              <a:rPr lang="en-US" b="1" dirty="0"/>
              <a:t>Interfaces…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3675" y="76200"/>
            <a:ext cx="58007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25" y="3962400"/>
            <a:ext cx="46005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4745552"/>
            <a:ext cx="2190750" cy="157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Abstract Classes</a:t>
            </a:r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Used to define </a:t>
            </a:r>
            <a:r>
              <a:rPr lang="en-US" sz="2800" b="1" i="1" dirty="0"/>
              <a:t>what </a:t>
            </a:r>
            <a:r>
              <a:rPr lang="en-US" sz="2800" b="1" dirty="0"/>
              <a:t>behaviors a class is required to perform without having to</a:t>
            </a:r>
            <a:br>
              <a:rPr lang="en-US" sz="2800" b="1" dirty="0"/>
            </a:br>
            <a:r>
              <a:rPr lang="en-US" sz="2800" b="1" dirty="0"/>
              <a:t>provide an explicit implementation.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It is the result of so-high generalization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Syntax to define a abstract class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i="1" dirty="0">
                <a:solidFill>
                  <a:srgbClr val="FF0000"/>
                </a:solidFill>
              </a:rPr>
              <a:t>public abstract class className{ ... }</a:t>
            </a:r>
          </a:p>
          <a:p>
            <a:pPr>
              <a:buClrTx/>
              <a:buFont typeface="Arial" charset="0"/>
              <a:buChar char="•"/>
            </a:pPr>
            <a:r>
              <a:rPr lang="en-US" sz="2800" dirty="0"/>
              <a:t>It isn’t necessary for all of the methods in an abstract class to be abstract.</a:t>
            </a:r>
          </a:p>
          <a:p>
            <a:pPr>
              <a:buClrTx/>
              <a:buFont typeface="Arial" charset="0"/>
              <a:buChar char="•"/>
            </a:pPr>
            <a:r>
              <a:rPr lang="en-US" sz="2800" dirty="0"/>
              <a:t>An abstract class can also declare implemented methods. 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br>
              <a:rPr lang="en-US" sz="2800" b="1" dirty="0"/>
            </a:br>
            <a:endParaRPr lang="en-US" sz="2800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32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Classes…</a:t>
            </a:r>
          </a:p>
        </p:txBody>
      </p:sp>
      <p:pic>
        <p:nvPicPr>
          <p:cNvPr id="56326" name="Picture 4"/>
          <p:cNvPicPr>
            <a:picLocks noChangeAspect="1" noChangeArrowheads="1"/>
          </p:cNvPicPr>
          <p:nvPr/>
        </p:nvPicPr>
        <p:blipFill>
          <a:blip r:embed="rId2">
            <a:lum bright="-11000"/>
          </a:blip>
          <a:srcRect/>
          <a:stretch>
            <a:fillRect/>
          </a:stretch>
        </p:blipFill>
        <p:spPr bwMode="auto">
          <a:xfrm>
            <a:off x="0" y="838200"/>
            <a:ext cx="5981700" cy="566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267200" y="5943600"/>
            <a:ext cx="762000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057775" y="4953000"/>
            <a:ext cx="3933825" cy="1733550"/>
            <a:chOff x="152400" y="4343400"/>
            <a:chExt cx="3933825" cy="1733550"/>
          </a:xfrm>
        </p:grpSpPr>
        <p:pic>
          <p:nvPicPr>
            <p:cNvPr id="56325" name="Picture 3"/>
            <p:cNvPicPr>
              <a:picLocks noChangeAspect="1" noChangeArrowheads="1"/>
            </p:cNvPicPr>
            <p:nvPr/>
          </p:nvPicPr>
          <p:blipFill>
            <a:blip r:embed="rId3">
              <a:lum bright="-11000"/>
            </a:blip>
            <a:srcRect/>
            <a:stretch>
              <a:fillRect/>
            </a:stretch>
          </p:blipFill>
          <p:spPr bwMode="auto">
            <a:xfrm>
              <a:off x="152400" y="4343400"/>
              <a:ext cx="3933825" cy="173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Oval 12"/>
            <p:cNvSpPr/>
            <p:nvPr/>
          </p:nvSpPr>
          <p:spPr>
            <a:xfrm>
              <a:off x="2133600" y="5105400"/>
              <a:ext cx="1600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Modified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60968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083938" cy="39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62000" y="4800600"/>
            <a:ext cx="7620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class have no abstract method but it is declared as an abstract class. So, we can not initiate an object of this class.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4572000" y="4114800"/>
            <a:ext cx="1600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24</a:t>
            </a:fld>
            <a:endParaRPr kumimoji="0"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Classes…</a:t>
            </a:r>
          </a:p>
        </p:txBody>
      </p:sp>
    </p:spTree>
    <p:extLst>
      <p:ext uri="{BB962C8B-B14F-4D97-AF65-F5344CB8AC3E}">
        <p14:creationId xmlns:p14="http://schemas.microsoft.com/office/powerpoint/2010/main" val="2815061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11310"/>
            <a:ext cx="6791324" cy="457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609600" y="29718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Error. Why?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Classes…</a:t>
            </a:r>
          </a:p>
        </p:txBody>
      </p:sp>
    </p:spTree>
    <p:extLst>
      <p:ext uri="{BB962C8B-B14F-4D97-AF65-F5344CB8AC3E}">
        <p14:creationId xmlns:p14="http://schemas.microsoft.com/office/powerpoint/2010/main" val="1087081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Implementing Abstract Methods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Derive a class from an abstract superclass, the subclass will inherit all of the superclass’s</a:t>
            </a:r>
            <a:br>
              <a:rPr lang="en-US" sz="2800" dirty="0"/>
            </a:br>
            <a:r>
              <a:rPr lang="en-US" sz="2800" dirty="0"/>
              <a:t>features, all of </a:t>
            </a:r>
            <a:r>
              <a:rPr lang="en-US" sz="2800" b="1" i="1" dirty="0"/>
              <a:t>abstract </a:t>
            </a:r>
            <a:r>
              <a:rPr lang="en-US" sz="2800" b="1" dirty="0"/>
              <a:t>methods </a:t>
            </a:r>
            <a:r>
              <a:rPr lang="en-US" sz="2800" dirty="0"/>
              <a:t>included</a:t>
            </a:r>
            <a:r>
              <a:rPr lang="en-US" sz="2800" b="1" dirty="0"/>
              <a:t>. 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To replace an inherited abstract method with</a:t>
            </a:r>
            <a:br>
              <a:rPr lang="en-US" sz="2800" dirty="0"/>
            </a:br>
            <a:r>
              <a:rPr lang="en-US" sz="2800" dirty="0"/>
              <a:t>a concrete version, the subclass need merely override it.</a:t>
            </a:r>
            <a:endParaRPr lang="en-US" sz="24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Abstract classes </a:t>
            </a:r>
            <a:r>
              <a:rPr lang="en-US" sz="2800" b="1" i="1" dirty="0"/>
              <a:t>cannot be instantiated</a:t>
            </a:r>
            <a:br>
              <a:rPr lang="en-US" sz="2800" b="1" dirty="0"/>
            </a:br>
            <a:br>
              <a:rPr lang="en-US" sz="2800" b="1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4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Anonymous Classes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915400" cy="5105400"/>
          </a:xfrm>
        </p:spPr>
        <p:txBody>
          <a:bodyPr/>
          <a:lstStyle/>
          <a:p>
            <a:pPr marL="60325" indent="-60325">
              <a:buNone/>
            </a:pPr>
            <a:r>
              <a:rPr lang="en-US" sz="2800" b="1" dirty="0"/>
              <a:t>Anonymous classes</a:t>
            </a:r>
            <a:r>
              <a:rPr lang="en-US" sz="2800" dirty="0"/>
              <a:t> </a:t>
            </a:r>
            <a:r>
              <a:rPr lang="en-US" sz="2400" dirty="0"/>
              <a:t>are classes which are not named but they are identified automatically by Java compiler.</a:t>
            </a:r>
            <a:endParaRPr lang="en-US" sz="2800" dirty="0"/>
          </a:p>
          <a:p>
            <a:pPr marL="60325" indent="-60325">
              <a:buNone/>
            </a:pPr>
            <a:r>
              <a:rPr lang="en-US" sz="2800" b="1" dirty="0"/>
              <a:t>Where are they? </a:t>
            </a:r>
            <a:r>
              <a:rPr lang="en-US" sz="2400" dirty="0"/>
              <a:t>They are identified at initializations of interface/abstract class object but abstract methods are implemented as attachments</a:t>
            </a:r>
            <a:r>
              <a:rPr lang="en-US" sz="2400" b="1" dirty="0"/>
              <a:t>.</a:t>
            </a:r>
            <a:endParaRPr lang="en-US" sz="2800" b="1" dirty="0"/>
          </a:p>
          <a:p>
            <a:pPr marL="60325" indent="-60325">
              <a:buNone/>
            </a:pPr>
            <a:r>
              <a:rPr lang="en-US" sz="2800" b="1" dirty="0"/>
              <a:t>Why are they used?</a:t>
            </a:r>
          </a:p>
          <a:p>
            <a:r>
              <a:rPr lang="en-US" sz="2400" dirty="0"/>
              <a:t>Enable you to make your code more concise. </a:t>
            </a:r>
          </a:p>
          <a:p>
            <a:r>
              <a:rPr lang="en-US" sz="2400" dirty="0"/>
              <a:t>Enable you to declare and instantiate a class at the same time. </a:t>
            </a:r>
          </a:p>
          <a:p>
            <a:r>
              <a:rPr lang="en-US" sz="2400" dirty="0"/>
              <a:t>They are like local classes except that they do not have a name. </a:t>
            </a:r>
          </a:p>
          <a:p>
            <a:r>
              <a:rPr lang="en-US" sz="2400" dirty="0"/>
              <a:t>Use them if you need to use a local class only once.</a:t>
            </a:r>
          </a:p>
          <a:p>
            <a:pPr marL="60325" indent="-60325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6060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Anonymous Class…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49338"/>
            <a:ext cx="5029200" cy="542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8154" y="4267200"/>
            <a:ext cx="343964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715000" y="2743200"/>
            <a:ext cx="1676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Anonymous class.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000" y="4876800"/>
            <a:ext cx="2971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Class name is given by the compiler:</a:t>
            </a:r>
          </a:p>
          <a:p>
            <a:pPr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ContainerClass$Number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5638800" y="5295900"/>
            <a:ext cx="838200" cy="114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28</a:t>
            </a:fld>
            <a:endParaRPr kumimoji="0"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Anonymous Class…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786598"/>
            <a:ext cx="5829300" cy="546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0" y="5029200"/>
            <a:ext cx="6858000" cy="10668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Anonymous class is a technique is commonly used to support programmer when only some methods are overridden only especially in event programming.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990600"/>
            <a:ext cx="2895600" cy="12192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Concrete methods but they can not be used because the class is declared as abstract one.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2743200"/>
            <a:ext cx="2895600" cy="1524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The abstract class can be used only when at least one of it’s methods is overridden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29</a:t>
            </a:fld>
            <a:endParaRPr kumimoji="0"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Implementing </a:t>
            </a:r>
            <a:br>
              <a:rPr lang="en-US" sz="3600" dirty="0"/>
            </a:br>
            <a:r>
              <a:rPr lang="en-US" sz="3600" dirty="0"/>
              <a:t>Object-Oriented Relationships</a:t>
            </a:r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3 common relations in classes:</a:t>
            </a:r>
          </a:p>
          <a:p>
            <a:pPr lvl="1"/>
            <a:r>
              <a:rPr lang="en-US" dirty="0"/>
              <a:t>“is a/ a kind of”</a:t>
            </a:r>
          </a:p>
          <a:p>
            <a:pPr lvl="1"/>
            <a:r>
              <a:rPr lang="en-US" dirty="0"/>
              <a:t>“has a”</a:t>
            </a:r>
          </a:p>
          <a:p>
            <a:pPr lvl="1"/>
            <a:r>
              <a:rPr lang="en-US" dirty="0"/>
              <a:t>association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Examples:</a:t>
            </a:r>
          </a:p>
          <a:p>
            <a:pPr lvl="1"/>
            <a:r>
              <a:rPr lang="en-US" dirty="0"/>
              <a:t>Student is a person</a:t>
            </a:r>
          </a:p>
          <a:p>
            <a:pPr lvl="1"/>
            <a:r>
              <a:rPr lang="en-US" dirty="0"/>
              <a:t>“A home is a house that has a family and a pet.”</a:t>
            </a:r>
          </a:p>
          <a:p>
            <a:pPr lvl="1"/>
            <a:r>
              <a:rPr lang="en-US" dirty="0"/>
              <a:t>An invoice contains </a:t>
            </a:r>
            <a:r>
              <a:rPr lang="en-US"/>
              <a:t>some products and a product </a:t>
            </a:r>
            <a:r>
              <a:rPr lang="en-US" dirty="0"/>
              <a:t>can be contained </a:t>
            </a:r>
            <a:r>
              <a:rPr lang="en-US"/>
              <a:t>in some invoices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9273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Enum Types (1)</a:t>
            </a:r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28956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 </a:t>
            </a:r>
            <a:r>
              <a:rPr lang="en-US" i="1" dirty="0"/>
              <a:t>enum type</a:t>
            </a:r>
            <a:r>
              <a:rPr lang="en-US" dirty="0"/>
              <a:t> is a special data type that enables for a variable to be a set of predefined constants.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We use enum types any time you need to represent a fixed set of named-constants (uppercase).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4648200"/>
            <a:ext cx="688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038600" y="4114800"/>
            <a:ext cx="2057400" cy="369332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New/ Java Enum</a:t>
            </a:r>
          </a:p>
        </p:txBody>
      </p:sp>
    </p:spTree>
    <p:extLst>
      <p:ext uri="{BB962C8B-B14F-4D97-AF65-F5344CB8AC3E}">
        <p14:creationId xmlns:p14="http://schemas.microsoft.com/office/powerpoint/2010/main" val="1508823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7391400" y="228600"/>
            <a:ext cx="1600200" cy="1828800"/>
          </a:xfrm>
        </p:spPr>
        <p:txBody>
          <a:bodyPr/>
          <a:lstStyle/>
          <a:p>
            <a:pPr algn="l"/>
            <a:r>
              <a:rPr lang="en-US" sz="3600" b="1" dirty="0"/>
              <a:t>Enum Types (2)</a:t>
            </a:r>
            <a:endParaRPr lang="en-US" sz="3600" b="1" dirty="0">
              <a:latin typeface="Calibri" pitchFamily="34" charset="0"/>
              <a:cs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" y="57150"/>
            <a:ext cx="656272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1900" y="4648200"/>
            <a:ext cx="5219700" cy="18764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410200"/>
            <a:ext cx="2832684" cy="981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3005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990600" y="152400"/>
            <a:ext cx="7391400" cy="533400"/>
          </a:xfrm>
        </p:spPr>
        <p:txBody>
          <a:bodyPr/>
          <a:lstStyle/>
          <a:p>
            <a:r>
              <a:rPr lang="en-US" sz="3600" b="1" dirty="0"/>
              <a:t>Enum Types (3)</a:t>
            </a:r>
            <a:endParaRPr lang="en-US" sz="3600" b="1" dirty="0">
              <a:latin typeface="Calibri" pitchFamily="34" charset="0"/>
              <a:cs typeface="Arial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6325" y="942975"/>
            <a:ext cx="6991350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3005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4 - More on Classes and Nested Classes</a:t>
            </a: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990600" y="228600"/>
            <a:ext cx="7391400" cy="685800"/>
          </a:xfrm>
        </p:spPr>
        <p:txBody>
          <a:bodyPr/>
          <a:lstStyle/>
          <a:p>
            <a:r>
              <a:rPr lang="en-US" sz="3600" b="1" dirty="0"/>
              <a:t>Enum Types (4)</a:t>
            </a:r>
            <a:endParaRPr lang="en-US" sz="3600" b="1" dirty="0">
              <a:latin typeface="Calibri" pitchFamily="34" charset="0"/>
              <a:cs typeface="Arial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719" y="1657350"/>
            <a:ext cx="8714564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3005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7239000" y="274638"/>
            <a:ext cx="1447800" cy="7159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0"/>
            <a:ext cx="53736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AAC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Compile-time error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Study_1A and Study_1C  are inconvertible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7010400" y="274638"/>
            <a:ext cx="1676400" cy="5635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AAC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Compile-time error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The  java.lang.Object class does not have the M() method</a:t>
            </a:r>
          </a:p>
        </p:txBody>
      </p:sp>
      <p:pic>
        <p:nvPicPr>
          <p:cNvPr id="5325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51165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7315200" y="274638"/>
            <a:ext cx="1371600" cy="5635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48371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AB and a ClassCastException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6858000" y="274638"/>
            <a:ext cx="1828800" cy="6397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49911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AAA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ACB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None of the others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ABC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7010400" y="274638"/>
            <a:ext cx="1676400" cy="6397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53213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ABC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AAA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ABA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Compile-time error</a:t>
            </a:r>
          </a:p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( Type conformity violation)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553200" y="274638"/>
            <a:ext cx="2133600" cy="7159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  120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 120A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 None of the others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 A120</a:t>
            </a:r>
          </a:p>
        </p:txBody>
      </p:sp>
      <p:pic>
        <p:nvPicPr>
          <p:cNvPr id="573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50704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126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Implementing </a:t>
            </a:r>
            <a:br>
              <a:rPr lang="en-US" sz="3200" dirty="0"/>
            </a:br>
            <a:r>
              <a:rPr lang="en-US" sz="3200" dirty="0"/>
              <a:t>Object-Oriented Relationships…</a:t>
            </a:r>
          </a:p>
        </p:txBody>
      </p:sp>
      <p:sp>
        <p:nvSpPr>
          <p:cNvPr id="1126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None/>
            </a:pPr>
            <a:r>
              <a:rPr lang="en-US" dirty="0">
                <a:latin typeface="Calibri" pitchFamily="34" charset="0"/>
                <a:cs typeface="Arial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48120"/>
              </p:ext>
            </p:extLst>
          </p:nvPr>
        </p:nvGraphicFramePr>
        <p:xfrm>
          <a:off x="3352800" y="1447801"/>
          <a:ext cx="2590800" cy="1946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Person</a:t>
                      </a:r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745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/>
                        <a:t> String name, address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dirty="0"/>
                        <a:t> String birthDate</a:t>
                      </a:r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745">
                <a:tc>
                  <a:txBody>
                    <a:bodyPr/>
                    <a:lstStyle/>
                    <a:p>
                      <a:r>
                        <a:rPr lang="en-US" sz="1800" dirty="0"/>
                        <a:t>+ String</a:t>
                      </a:r>
                      <a:r>
                        <a:rPr lang="en-US" sz="1800" baseline="0" dirty="0"/>
                        <a:t> getName();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+ void setName(String n);</a:t>
                      </a:r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395">
                <a:tc>
                  <a:txBody>
                    <a:bodyPr/>
                    <a:lstStyle/>
                    <a:p>
                      <a:r>
                        <a:rPr lang="en-US" sz="1200" dirty="0"/>
                        <a:t>…….</a:t>
                      </a:r>
                    </a:p>
                  </a:txBody>
                  <a:tcPr marT="45737" marB="457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43506"/>
              </p:ext>
            </p:extLst>
          </p:nvPr>
        </p:nvGraphicFramePr>
        <p:xfrm>
          <a:off x="304800" y="4267201"/>
          <a:ext cx="327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4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678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/>
                        <a:t> String</a:t>
                      </a:r>
                      <a:r>
                        <a:rPr lang="en-US" sz="1800" baseline="0" dirty="0"/>
                        <a:t> department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647">
                <a:tc>
                  <a:txBody>
                    <a:bodyPr/>
                    <a:lstStyle/>
                    <a:p>
                      <a:r>
                        <a:rPr lang="en-US" sz="1800" dirty="0"/>
                        <a:t>+ String getDepartment();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+ void setDepartment(String d);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678869"/>
              </p:ext>
            </p:extLst>
          </p:nvPr>
        </p:nvGraphicFramePr>
        <p:xfrm>
          <a:off x="5791200" y="4267201"/>
          <a:ext cx="2971800" cy="1944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9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58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/>
                        <a:t> String</a:t>
                      </a:r>
                      <a:r>
                        <a:rPr lang="en-US" sz="1800" baseline="0" dirty="0"/>
                        <a:t> studentId, majorField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aseline="0" dirty="0"/>
                        <a:t> String degreeSought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586">
                <a:tc>
                  <a:txBody>
                    <a:bodyPr/>
                    <a:lstStyle/>
                    <a:p>
                      <a:r>
                        <a:rPr lang="en-US" sz="1800" dirty="0"/>
                        <a:t>+ String getStudentId();</a:t>
                      </a:r>
                    </a:p>
                    <a:p>
                      <a:r>
                        <a:rPr lang="en-US" sz="1800" dirty="0"/>
                        <a:t>+ void setStudentID(String</a:t>
                      </a:r>
                      <a:r>
                        <a:rPr lang="en-US" sz="1800" baseline="0" dirty="0"/>
                        <a:t> id)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91">
                <a:tc>
                  <a:txBody>
                    <a:bodyPr/>
                    <a:lstStyle/>
                    <a:p>
                      <a:r>
                        <a:rPr lang="en-US" sz="1000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286000" y="3429000"/>
            <a:ext cx="1066800" cy="8382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5867400" y="3429000"/>
            <a:ext cx="1219200" cy="9144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81400" y="5257800"/>
            <a:ext cx="2209800" cy="1588"/>
          </a:xfrm>
          <a:prstGeom prst="straightConnector1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574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32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4888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teach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8600" y="1447800"/>
            <a:ext cx="2362200" cy="92333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relation “is a” is implemented as a sub-class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24600" y="1447800"/>
            <a:ext cx="236220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relation “has a” is implemented as reference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8600" y="5906869"/>
            <a:ext cx="33528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class Professor has the field Student[] students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53200" y="5943600"/>
            <a:ext cx="2514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class Student has the field Professor pr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200" y="2514600"/>
            <a:ext cx="2743200" cy="147732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Classes Professor, Student are sub-classes of the class Person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Sub-classes inherit the structure of super class</a:t>
            </a:r>
          </a:p>
        </p:txBody>
      </p:sp>
    </p:spTree>
    <p:extLst>
      <p:ext uri="{BB962C8B-B14F-4D97-AF65-F5344CB8AC3E}">
        <p14:creationId xmlns:p14="http://schemas.microsoft.com/office/powerpoint/2010/main" val="40588752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553200" y="274638"/>
            <a:ext cx="2133600" cy="6397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A7500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500A7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500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Compile-time error</a:t>
            </a:r>
          </a:p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( static  code can not access instance variables)</a:t>
            </a:r>
          </a:p>
        </p:txBody>
      </p:sp>
      <p:pic>
        <p:nvPicPr>
          <p:cNvPr id="5837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50482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7086600" y="274638"/>
            <a:ext cx="1600200" cy="639762"/>
          </a:xfrm>
        </p:spPr>
        <p:txBody>
          <a:bodyPr/>
          <a:lstStyle/>
          <a:p>
            <a:r>
              <a:rPr lang="en-US" b="1" dirty="0">
                <a:latin typeface="Arial" charset="0"/>
                <a:cs typeface="Arial" charset="0"/>
              </a:rPr>
              <a:t>Test</a:t>
            </a: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52292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18288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a) A1210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b) 10A12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00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c) 17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39624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d) None of the others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105400"/>
            <a:ext cx="2895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Compile-time error</a:t>
            </a:r>
          </a:p>
          <a:p>
            <a:pPr algn="ctr">
              <a:defRPr/>
            </a:pPr>
            <a:r>
              <a:rPr lang="en-US" dirty="0">
                <a:solidFill>
                  <a:srgbClr val="0000CC"/>
                </a:solidFill>
              </a:rPr>
              <a:t>( The y variable is out of scope)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05 - Interface and Inheritance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itchFamily="34" charset="0"/>
                <a:cs typeface="Arial" charset="0"/>
              </a:rPr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/>
              <a:t>Benefits </a:t>
            </a:r>
            <a:r>
              <a:rPr lang="en-US" dirty="0"/>
              <a:t>of </a:t>
            </a:r>
            <a:r>
              <a:rPr lang="en-US"/>
              <a:t>OO implementation: Inheriatance ans Polymorphism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Working with Interfaces.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Working with Abstract Methods and Classes.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Anonymous Classes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Enum Type</a:t>
            </a:r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Session 05 - Interface and Inheritance</a:t>
            </a:r>
          </a:p>
        </p:txBody>
      </p:sp>
      <p:sp>
        <p:nvSpPr>
          <p:cNvPr id="182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822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400" dirty="0"/>
              <a:t>There are some sub-classes from one super class </a:t>
            </a: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An inheritance is a relationship where objects share a common structure: the structure of one object is a sub-structure of another object.</a:t>
            </a:r>
          </a:p>
          <a:p>
            <a:pPr algn="just"/>
            <a:r>
              <a:rPr lang="en-US" sz="2400" dirty="0"/>
              <a:t>The </a:t>
            </a:r>
            <a:r>
              <a:rPr lang="en-US" sz="2400" u="sng" dirty="0"/>
              <a:t>extends</a:t>
            </a:r>
            <a:r>
              <a:rPr lang="en-US" sz="2400" dirty="0"/>
              <a:t> keyword is used to create sub-class.</a:t>
            </a:r>
          </a:p>
          <a:p>
            <a:pPr algn="just"/>
            <a:r>
              <a:rPr lang="en-US" sz="2400" dirty="0"/>
              <a:t>A class can be directly derived from </a:t>
            </a:r>
            <a:r>
              <a:rPr lang="en-US" sz="2400" dirty="0">
                <a:solidFill>
                  <a:srgbClr val="0000CC"/>
                </a:solidFill>
              </a:rPr>
              <a:t>only</a:t>
            </a:r>
            <a:r>
              <a:rPr lang="en-US" sz="2400" dirty="0"/>
              <a:t> one class ( Java is a single-inherited OOP language).</a:t>
            </a:r>
          </a:p>
          <a:p>
            <a:pPr algn="just"/>
            <a:r>
              <a:rPr lang="en-US" sz="2400" dirty="0"/>
              <a:t>If a class does not have any superclass, then it is implicitly derived from Object class.</a:t>
            </a:r>
          </a:p>
          <a:p>
            <a:pPr algn="just"/>
            <a:r>
              <a:rPr lang="en-US" sz="2400" dirty="0"/>
              <a:t>Unlike other members, constructor cannot be inherited ( constructor of super class can not initialize sub-class objects)</a:t>
            </a:r>
          </a:p>
        </p:txBody>
      </p:sp>
    </p:spTree>
    <p:extLst>
      <p:ext uri="{BB962C8B-B14F-4D97-AF65-F5344CB8AC3E}">
        <p14:creationId xmlns:p14="http://schemas.microsoft.com/office/powerpoint/2010/main" val="64065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Session 05 - Interface and Inheritance</a:t>
            </a:r>
          </a:p>
        </p:txBody>
      </p:sp>
      <p:sp>
        <p:nvSpPr>
          <p:cNvPr id="184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Inheritance…</a:t>
            </a:r>
          </a:p>
        </p:txBody>
      </p:sp>
      <p:sp>
        <p:nvSpPr>
          <p:cNvPr id="184323" name="Rectangle 3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533400"/>
          </a:xfrm>
        </p:spPr>
        <p:txBody>
          <a:bodyPr/>
          <a:lstStyle/>
          <a:p>
            <a:pPr algn="just"/>
            <a:r>
              <a:rPr lang="en-US" sz="2400" b="1" dirty="0">
                <a:solidFill>
                  <a:srgbClr val="0000CC"/>
                </a:solidFill>
              </a:rPr>
              <a:t>How to construct a class hierarchy? </a:t>
            </a:r>
            <a:r>
              <a:rPr lang="en-US" sz="2400" b="1" dirty="0">
                <a:solidFill>
                  <a:srgbClr val="0000CC"/>
                </a:solidFill>
                <a:sym typeface="Wingdings" pitchFamily="2" charset="2"/>
              </a:rPr>
              <a:t> Intersection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1905000"/>
            <a:ext cx="8915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Electric Products&lt;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guaranty, voltage, power&gt;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Ceramic  Products &lt;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type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Food  Products &lt;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code, name, make, price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, date, expiredDate &gt;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066800" y="3276600"/>
            <a:ext cx="6629400" cy="3276600"/>
            <a:chOff x="576" y="1680"/>
            <a:chExt cx="4176" cy="206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016" y="1680"/>
              <a:ext cx="1248" cy="24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Product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016" y="1920"/>
              <a:ext cx="1248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code</a:t>
              </a:r>
            </a:p>
            <a:p>
              <a:r>
                <a:rPr lang="en-US" dirty="0"/>
                <a:t>name</a:t>
              </a:r>
            </a:p>
            <a:p>
              <a:r>
                <a:rPr lang="en-US" dirty="0"/>
                <a:t>make</a:t>
              </a:r>
            </a:p>
            <a:p>
              <a:r>
                <a:rPr lang="en-US" dirty="0"/>
                <a:t>price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76" y="2976"/>
              <a:ext cx="1248" cy="24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ElectricProduct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76" y="3216"/>
              <a:ext cx="124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guaranty</a:t>
              </a:r>
            </a:p>
            <a:p>
              <a:r>
                <a:rPr lang="en-US" dirty="0"/>
                <a:t>voltage</a:t>
              </a:r>
            </a:p>
            <a:p>
              <a:r>
                <a:rPr lang="en-US" dirty="0"/>
                <a:t>power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016" y="2976"/>
              <a:ext cx="1248" cy="24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Ceramic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016" y="3216"/>
              <a:ext cx="124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type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504" y="2976"/>
              <a:ext cx="1248" cy="24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Food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504" y="3216"/>
              <a:ext cx="124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date</a:t>
              </a:r>
            </a:p>
            <a:p>
              <a:r>
                <a:rPr lang="en-US" dirty="0"/>
                <a:t>expiredDate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1632" y="2640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2640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012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Session 05 - Interface and Inheritance</a:t>
            </a:r>
          </a:p>
        </p:txBody>
      </p:sp>
      <p:sp>
        <p:nvSpPr>
          <p:cNvPr id="183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000" dirty="0"/>
            </a:br>
            <a:r>
              <a:rPr lang="en-US" sz="4000" dirty="0"/>
              <a:t> Inheritance…: “super” Keyword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83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Constructors Are </a:t>
            </a:r>
            <a:r>
              <a:rPr lang="en-US" b="1" dirty="0"/>
              <a:t>Not</a:t>
            </a:r>
            <a:r>
              <a:rPr lang="en-US" dirty="0"/>
              <a:t> Inherited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super(...) for Constructor Reuse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super(arguments); </a:t>
            </a:r>
            <a:r>
              <a:rPr lang="en-US" sz="2400" i="1" dirty="0"/>
              <a:t>//invoke a superclass constructor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The call </a:t>
            </a:r>
            <a:r>
              <a:rPr lang="en-US" b="1" i="1" dirty="0"/>
              <a:t>must </a:t>
            </a:r>
            <a:r>
              <a:rPr lang="en-US" b="1" dirty="0"/>
              <a:t>be the </a:t>
            </a:r>
            <a:r>
              <a:rPr lang="en-US" b="1" i="1" dirty="0"/>
              <a:t>first </a:t>
            </a:r>
            <a:r>
              <a:rPr lang="en-US" b="1" dirty="0"/>
              <a:t>statement in the</a:t>
            </a:r>
            <a:br>
              <a:rPr lang="en-US" b="1" dirty="0"/>
            </a:br>
            <a:r>
              <a:rPr lang="en-US" b="1" dirty="0"/>
              <a:t>subclass constructor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Replacing the Default Parameterless Constructor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15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Session 05 - Interface and Inheritance</a:t>
            </a:r>
          </a:p>
        </p:txBody>
      </p:sp>
      <p:sp>
        <p:nvSpPr>
          <p:cNvPr id="183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br>
              <a:rPr lang="en-US" b="1" dirty="0"/>
            </a:br>
            <a:r>
              <a:rPr lang="en-US" sz="4000" dirty="0"/>
              <a:t> Inheritance…: “super” Keyword </a:t>
            </a:r>
            <a:br>
              <a:rPr lang="en-US" sz="4000" dirty="0"/>
            </a:br>
            <a:br>
              <a:rPr lang="en-US" dirty="0"/>
            </a:br>
            <a:endParaRPr lang="en-US" b="1" dirty="0"/>
          </a:p>
        </p:txBody>
      </p:sp>
      <p:sp>
        <p:nvSpPr>
          <p:cNvPr id="183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We use the Java keyword super as the qualifier for a method call:</a:t>
            </a:r>
            <a:br>
              <a:rPr lang="en-US" dirty="0"/>
            </a:br>
            <a:r>
              <a:rPr lang="en-US" i="1" dirty="0"/>
              <a:t>super. methodName(arguments);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Whenever we wish to invoke the version of method methodName that was defined by our superclass.</a:t>
            </a:r>
          </a:p>
          <a:p>
            <a:pPr algn="just"/>
            <a:r>
              <a:rPr lang="en-US" b="1" u="sng" dirty="0"/>
              <a:t>super()</a:t>
            </a:r>
            <a:r>
              <a:rPr lang="en-US" dirty="0"/>
              <a:t> is used to access the superclass's constructor. And It must be the first statement in the constructor of the subclass.</a:t>
            </a:r>
          </a:p>
          <a:p>
            <a:pPr marL="0" indent="0">
              <a:buClrTx/>
              <a:buSzTx/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0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4000" dirty="0"/>
              <a:t>Inheritance…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463" y="914400"/>
            <a:ext cx="80930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2001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2553</TotalTime>
  <Words>1820</Words>
  <Application>Microsoft Office PowerPoint</Application>
  <PresentationFormat>On-screen Show (4:3)</PresentationFormat>
  <Paragraphs>297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Wingdings</vt:lpstr>
      <vt:lpstr>Office Theme</vt:lpstr>
      <vt:lpstr>Session 05 Interface and Inheritance  (https://docs.oracle.com/javase/tutorial/java/IandI/)</vt:lpstr>
      <vt:lpstr>Objectives</vt:lpstr>
      <vt:lpstr>Implementing  Object-Oriented Relationships</vt:lpstr>
      <vt:lpstr>Implementing  Object-Oriented Relationships…</vt:lpstr>
      <vt:lpstr>Inheritance</vt:lpstr>
      <vt:lpstr>Inheritance…</vt:lpstr>
      <vt:lpstr>  Inheritance…: “super” Keyword </vt:lpstr>
      <vt:lpstr>   Inheritance…: “super” Keyword   </vt:lpstr>
      <vt:lpstr>Inheritance…</vt:lpstr>
      <vt:lpstr>Inheritance…</vt:lpstr>
      <vt:lpstr>Overriding and Hiding Methods (1)</vt:lpstr>
      <vt:lpstr>Overriding and Hiding Methods (2)</vt:lpstr>
      <vt:lpstr>Polymorphism</vt:lpstr>
      <vt:lpstr>Polymorphism…)</vt:lpstr>
      <vt:lpstr>Overriding Inherited Methods</vt:lpstr>
      <vt:lpstr>How Can Overridden Method be Determined?</vt:lpstr>
      <vt:lpstr>How Can Overridden Methods be Determined?</vt:lpstr>
      <vt:lpstr>Interfaces</vt:lpstr>
      <vt:lpstr>Interfaces…</vt:lpstr>
      <vt:lpstr>Interfaces…</vt:lpstr>
      <vt:lpstr>Interfaces…</vt:lpstr>
      <vt:lpstr>Abstract Classes</vt:lpstr>
      <vt:lpstr>Abstract Classes…</vt:lpstr>
      <vt:lpstr>Abstract Classes…</vt:lpstr>
      <vt:lpstr>Abstract Classes…</vt:lpstr>
      <vt:lpstr>  Implementing Abstract Methods  </vt:lpstr>
      <vt:lpstr>Anonymous Classes</vt:lpstr>
      <vt:lpstr>Anonymous Class…</vt:lpstr>
      <vt:lpstr>Anonymous Class…</vt:lpstr>
      <vt:lpstr>Enum Types (1)</vt:lpstr>
      <vt:lpstr>Enum Types (2)</vt:lpstr>
      <vt:lpstr>Enum Types (3)</vt:lpstr>
      <vt:lpstr>Enum Types (4)</vt:lpstr>
      <vt:lpstr>Test</vt:lpstr>
      <vt:lpstr>Test</vt:lpstr>
      <vt:lpstr>Test</vt:lpstr>
      <vt:lpstr>Test</vt:lpstr>
      <vt:lpstr>Test</vt:lpstr>
      <vt:lpstr>Test</vt:lpstr>
      <vt:lpstr>Test</vt:lpstr>
      <vt:lpstr>Test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Nguyễn Trọng Tiến</cp:lastModifiedBy>
  <cp:revision>510</cp:revision>
  <dcterms:created xsi:type="dcterms:W3CDTF">2007-08-21T04:43:22Z</dcterms:created>
  <dcterms:modified xsi:type="dcterms:W3CDTF">2021-04-06T11:05:00Z</dcterms:modified>
</cp:coreProperties>
</file>