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9"/>
  </p:notesMasterIdLst>
  <p:handoutMasterIdLst>
    <p:handoutMasterId r:id="rId30"/>
  </p:handoutMasterIdLst>
  <p:sldIdLst>
    <p:sldId id="314" r:id="rId2"/>
    <p:sldId id="315" r:id="rId3"/>
    <p:sldId id="344" r:id="rId4"/>
    <p:sldId id="345" r:id="rId5"/>
    <p:sldId id="316" r:id="rId6"/>
    <p:sldId id="323" r:id="rId7"/>
    <p:sldId id="278" r:id="rId8"/>
    <p:sldId id="319" r:id="rId9"/>
    <p:sldId id="346" r:id="rId10"/>
    <p:sldId id="324" r:id="rId11"/>
    <p:sldId id="325" r:id="rId12"/>
    <p:sldId id="353" r:id="rId13"/>
    <p:sldId id="348" r:id="rId14"/>
    <p:sldId id="352" r:id="rId15"/>
    <p:sldId id="349" r:id="rId16"/>
    <p:sldId id="351" r:id="rId17"/>
    <p:sldId id="336" r:id="rId18"/>
    <p:sldId id="326" r:id="rId19"/>
    <p:sldId id="339" r:id="rId20"/>
    <p:sldId id="327" r:id="rId21"/>
    <p:sldId id="337" r:id="rId22"/>
    <p:sldId id="328" r:id="rId23"/>
    <p:sldId id="329" r:id="rId24"/>
    <p:sldId id="341" r:id="rId25"/>
    <p:sldId id="354" r:id="rId26"/>
    <p:sldId id="331" r:id="rId27"/>
    <p:sldId id="342" r:id="rId28"/>
  </p:sldIdLst>
  <p:sldSz cx="9144000" cy="6858000" type="screen4x3"/>
  <p:notesSz cx="6754813" cy="9859963"/>
  <p:defaultTextStyle>
    <a:defPPr>
      <a:defRPr lang="en-US"/>
    </a:defPPr>
    <a:lvl1pPr algn="l" rtl="0" fontAlgn="base">
      <a:spcBef>
        <a:spcPct val="50000"/>
      </a:spcBef>
      <a:spcAft>
        <a:spcPct val="0"/>
      </a:spcAft>
      <a:defRPr sz="1600" kern="1200">
        <a:solidFill>
          <a:schemeClr val="tx1"/>
        </a:solidFill>
        <a:latin typeface="Times New Roman" pitchFamily="18" charset="0"/>
        <a:ea typeface="+mn-ea"/>
        <a:cs typeface="Times New Roman" pitchFamily="18" charset="0"/>
      </a:defRPr>
    </a:lvl1pPr>
    <a:lvl2pPr marL="457200" algn="l" rtl="0" fontAlgn="base">
      <a:spcBef>
        <a:spcPct val="50000"/>
      </a:spcBef>
      <a:spcAft>
        <a:spcPct val="0"/>
      </a:spcAft>
      <a:defRPr sz="1600" kern="1200">
        <a:solidFill>
          <a:schemeClr val="tx1"/>
        </a:solidFill>
        <a:latin typeface="Times New Roman" pitchFamily="18" charset="0"/>
        <a:ea typeface="+mn-ea"/>
        <a:cs typeface="Times New Roman" pitchFamily="18" charset="0"/>
      </a:defRPr>
    </a:lvl2pPr>
    <a:lvl3pPr marL="914400" algn="l" rtl="0" fontAlgn="base">
      <a:spcBef>
        <a:spcPct val="50000"/>
      </a:spcBef>
      <a:spcAft>
        <a:spcPct val="0"/>
      </a:spcAft>
      <a:defRPr sz="1600" kern="1200">
        <a:solidFill>
          <a:schemeClr val="tx1"/>
        </a:solidFill>
        <a:latin typeface="Times New Roman" pitchFamily="18" charset="0"/>
        <a:ea typeface="+mn-ea"/>
        <a:cs typeface="Times New Roman" pitchFamily="18" charset="0"/>
      </a:defRPr>
    </a:lvl3pPr>
    <a:lvl4pPr marL="1371600" algn="l" rtl="0" fontAlgn="base">
      <a:spcBef>
        <a:spcPct val="50000"/>
      </a:spcBef>
      <a:spcAft>
        <a:spcPct val="0"/>
      </a:spcAft>
      <a:defRPr sz="1600" kern="1200">
        <a:solidFill>
          <a:schemeClr val="tx1"/>
        </a:solidFill>
        <a:latin typeface="Times New Roman" pitchFamily="18" charset="0"/>
        <a:ea typeface="+mn-ea"/>
        <a:cs typeface="Times New Roman" pitchFamily="18" charset="0"/>
      </a:defRPr>
    </a:lvl4pPr>
    <a:lvl5pPr marL="1828800" algn="l" rtl="0" fontAlgn="base">
      <a:spcBef>
        <a:spcPct val="50000"/>
      </a:spcBef>
      <a:spcAft>
        <a:spcPct val="0"/>
      </a:spcAft>
      <a:defRPr sz="16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6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16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16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16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EC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29" autoAdjust="0"/>
  </p:normalViewPr>
  <p:slideViewPr>
    <p:cSldViewPr>
      <p:cViewPr>
        <p:scale>
          <a:sx n="66" d="100"/>
          <a:sy n="66" d="100"/>
        </p:scale>
        <p:origin x="-1200" y="-7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28675" name="Rectangle 3"/>
          <p:cNvSpPr>
            <a:spLocks noGrp="1" noChangeArrowheads="1"/>
          </p:cNvSpPr>
          <p:nvPr>
            <p:ph type="dt" sz="quarter" idx="1"/>
          </p:nvPr>
        </p:nvSpPr>
        <p:spPr bwMode="auto">
          <a:xfrm>
            <a:off x="3827463"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8676" name="Rectangle 4"/>
          <p:cNvSpPr>
            <a:spLocks noGrp="1" noChangeArrowheads="1"/>
          </p:cNvSpPr>
          <p:nvPr>
            <p:ph type="ftr" sz="quarter" idx="2"/>
          </p:nvPr>
        </p:nvSpPr>
        <p:spPr bwMode="auto">
          <a:xfrm>
            <a:off x="0" y="936625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8677" name="Rectangle 5"/>
          <p:cNvSpPr>
            <a:spLocks noGrp="1" noChangeArrowheads="1"/>
          </p:cNvSpPr>
          <p:nvPr>
            <p:ph type="sldNum" sz="quarter" idx="3"/>
          </p:nvPr>
        </p:nvSpPr>
        <p:spPr bwMode="auto">
          <a:xfrm>
            <a:off x="3827463" y="936625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5FD6D8F-C924-4716-A490-6422579270B4}" type="slidenum">
              <a:rPr lang="en-US"/>
              <a:pPr>
                <a:defRPr/>
              </a:pPr>
              <a:t>‹#›</a:t>
            </a:fld>
            <a:endParaRPr lang="en-US"/>
          </a:p>
        </p:txBody>
      </p:sp>
    </p:spTree>
    <p:extLst>
      <p:ext uri="{BB962C8B-B14F-4D97-AF65-F5344CB8AC3E}">
        <p14:creationId xmlns:p14="http://schemas.microsoft.com/office/powerpoint/2010/main" val="26894429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2291" name="Rectangle 3"/>
          <p:cNvSpPr>
            <a:spLocks noGrp="1" noChangeArrowheads="1"/>
          </p:cNvSpPr>
          <p:nvPr>
            <p:ph type="dt" idx="1"/>
          </p:nvPr>
        </p:nvSpPr>
        <p:spPr bwMode="auto">
          <a:xfrm>
            <a:off x="3827463"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37892" name="Rectangle 4"/>
          <p:cNvSpPr>
            <a:spLocks noChangeArrowheads="1" noTextEdit="1"/>
          </p:cNvSpPr>
          <p:nvPr>
            <p:ph type="sldImg" idx="2"/>
          </p:nvPr>
        </p:nvSpPr>
        <p:spPr bwMode="auto">
          <a:xfrm>
            <a:off x="912813" y="739775"/>
            <a:ext cx="4929187" cy="3697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00113" y="4683125"/>
            <a:ext cx="4954587" cy="4437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936625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2295" name="Rectangle 7"/>
          <p:cNvSpPr>
            <a:spLocks noGrp="1" noChangeArrowheads="1"/>
          </p:cNvSpPr>
          <p:nvPr>
            <p:ph type="sldNum" sz="quarter" idx="5"/>
          </p:nvPr>
        </p:nvSpPr>
        <p:spPr bwMode="auto">
          <a:xfrm>
            <a:off x="3827463" y="936625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1EE854D-8B30-40C7-B96B-6D775F5E24AA}" type="slidenum">
              <a:rPr lang="en-US"/>
              <a:pPr>
                <a:defRPr/>
              </a:pPr>
              <a:t>‹#›</a:t>
            </a:fld>
            <a:endParaRPr lang="en-US"/>
          </a:p>
        </p:txBody>
      </p:sp>
    </p:spTree>
    <p:extLst>
      <p:ext uri="{BB962C8B-B14F-4D97-AF65-F5344CB8AC3E}">
        <p14:creationId xmlns:p14="http://schemas.microsoft.com/office/powerpoint/2010/main" val="168324246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msdn.microsoft.com/en-us/library/system.windows.forms.control.validated.aspx" TargetMode="External"/><Relationship Id="rId3" Type="http://schemas.openxmlformats.org/officeDocument/2006/relationships/hyperlink" Target="http://msdn.microsoft.com/en-us/library/system.windows.forms.control.focus.aspx" TargetMode="External"/><Relationship Id="rId7" Type="http://schemas.openxmlformats.org/officeDocument/2006/relationships/hyperlink" Target="http://msdn.microsoft.com/en-us/library/system.windows.forms.control.validating.aspx"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msdn.microsoft.com/en-us/library/system.windows.forms.control.leave.aspx" TargetMode="External"/><Relationship Id="rId5" Type="http://schemas.openxmlformats.org/officeDocument/2006/relationships/hyperlink" Target="http://msdn.microsoft.com/en-us/library/system.windows.forms.control.lostfocus.aspx" TargetMode="External"/><Relationship Id="rId4" Type="http://schemas.openxmlformats.org/officeDocument/2006/relationships/hyperlink" Target="http://msdn.microsoft.com/en-us/library/system.windows.forms.control.gotfocus.aspx"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Ch12 (fig12_06-07)</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can restrict the values that a field can accept by using</a:t>
            </a:r>
          </a:p>
          <a:p>
            <a:r>
              <a:rPr lang="en-US" smtClean="0"/>
              <a:t>standard controls such as combo boxes, list boxes, radio buttons,</a:t>
            </a:r>
          </a:p>
          <a:p>
            <a:r>
              <a:rPr lang="en-US" smtClean="0"/>
              <a:t>and check boxes. These allow users to select from a set of</a:t>
            </a:r>
          </a:p>
          <a:p>
            <a:r>
              <a:rPr lang="en-US" smtClean="0"/>
              <a:t>given values rather than permit free keyboard entry.</a:t>
            </a:r>
          </a:p>
          <a:p>
            <a:r>
              <a:rPr lang="en-US" smtClean="0"/>
              <a:t>á You can capture the user’s keystrokes and analyze them for</a:t>
            </a:r>
          </a:p>
          <a:p>
            <a:r>
              <a:rPr lang="en-US" smtClean="0"/>
              <a:t>validity. Some fields may require the user to enter only alphabetic</a:t>
            </a:r>
          </a:p>
          <a:p>
            <a:r>
              <a:rPr lang="en-US" smtClean="0"/>
              <a:t>values but no numeric values or special characters; in</a:t>
            </a:r>
          </a:p>
          <a:p>
            <a:r>
              <a:rPr lang="en-US" smtClean="0"/>
              <a:t>that case, you can accept the keystrokes for alphabetic characters</a:t>
            </a:r>
          </a:p>
          <a:p>
            <a:r>
              <a:rPr lang="en-US" smtClean="0"/>
              <a:t>while rejecting others.</a:t>
            </a:r>
          </a:p>
          <a:p>
            <a:r>
              <a:rPr lang="en-US" smtClean="0"/>
              <a:t>á You can restrict entry in some data fields by enabling or disabling</a:t>
            </a:r>
          </a:p>
          <a:p>
            <a:r>
              <a:rPr lang="en-US" smtClean="0"/>
              <a:t>them, depending on the state of other fields.</a:t>
            </a:r>
          </a:p>
          <a:p>
            <a:r>
              <a:rPr lang="en-US" smtClean="0"/>
              <a:t>á You can analyze the contents of the data field as a whole and</a:t>
            </a:r>
          </a:p>
          <a:p>
            <a:r>
              <a:rPr lang="en-US" smtClean="0"/>
              <a:t>warn the user of any incorrect values when he or she attempts</a:t>
            </a:r>
          </a:p>
          <a:p>
            <a:r>
              <a:rPr lang="en-US" smtClean="0"/>
              <a:t>to leave the field or close the window.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Xử lý tổ hợp phím:</a:t>
            </a:r>
          </a:p>
          <a:p>
            <a:r>
              <a:rPr lang="en-US" smtClean="0"/>
              <a:t>private void txtX_KeyDown(object sender, KeyEventArgs e)</a:t>
            </a:r>
          </a:p>
          <a:p>
            <a:r>
              <a:rPr lang="en-US" smtClean="0"/>
              <a:t>        {</a:t>
            </a:r>
          </a:p>
          <a:p>
            <a:r>
              <a:rPr lang="en-US" smtClean="0"/>
              <a:t>            if (e.Alt &amp;&amp; e.KeyCode.ToString() == "F")</a:t>
            </a:r>
          </a:p>
          <a:p>
            <a:r>
              <a:rPr lang="en-US" smtClean="0"/>
              <a:t>            {               </a:t>
            </a:r>
          </a:p>
          <a:p>
            <a:r>
              <a:rPr lang="en-US" smtClean="0"/>
              <a:t>                MessageBox.Show("You pressed Alt+F");</a:t>
            </a:r>
          </a:p>
          <a:p>
            <a:r>
              <a:rPr lang="en-US" smtClean="0"/>
              <a:t>            }</a:t>
            </a:r>
          </a:p>
          <a:p>
            <a:r>
              <a:rPr lang="en-US"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Thử bằng cách: </a:t>
            </a:r>
          </a:p>
          <a:p>
            <a:r>
              <a:rPr lang="en-US" smtClean="0"/>
              <a:t>MessageBox.Show(e.KeyCode.ToString());</a:t>
            </a:r>
          </a:p>
          <a:p>
            <a:r>
              <a:rPr lang="en-US" smtClean="0"/>
              <a:t>MessageBox.Show(e.KeyData.ToString());</a:t>
            </a:r>
          </a:p>
          <a:p>
            <a:r>
              <a:rPr lang="en-US" smtClean="0"/>
              <a:t>MessageBox.Show(e.KeyValue.ToString());</a:t>
            </a:r>
          </a:p>
          <a:p>
            <a:endParaRPr lang="en-US" smtClean="0"/>
          </a:p>
          <a:p>
            <a:r>
              <a:rPr lang="en-US" smtClean="0"/>
              <a:t>private void textBox1_KeyDown(object sender, KeyEventArgs e)</a:t>
            </a:r>
          </a:p>
          <a:p>
            <a:r>
              <a:rPr lang="en-US" smtClean="0"/>
              <a:t>        {</a:t>
            </a:r>
          </a:p>
          <a:p>
            <a:r>
              <a:rPr lang="en-US" smtClean="0"/>
              <a:t>            if (e.KeyCode== Keys.Enter)</a:t>
            </a:r>
          </a:p>
          <a:p>
            <a:r>
              <a:rPr lang="en-US" smtClean="0"/>
              <a:t>            {</a:t>
            </a:r>
          </a:p>
          <a:p>
            <a:r>
              <a:rPr lang="en-US" smtClean="0"/>
              <a:t>                MessageBox.Show("enter");</a:t>
            </a:r>
          </a:p>
          <a:p>
            <a:r>
              <a:rPr lang="en-US" smtClean="0"/>
              <a:t>            }</a:t>
            </a:r>
          </a:p>
          <a:p>
            <a:r>
              <a:rPr lang="en-US" smtClean="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rgbClr val="0070C0"/>
                </a:solidFill>
              </a:rPr>
              <a:t>Validating: </a:t>
            </a:r>
            <a:r>
              <a:rPr lang="en-US" b="1" smtClean="0"/>
              <a:t>làm cho hợp lệ; phê chuẩn</a:t>
            </a:r>
          </a:p>
          <a:p>
            <a:r>
              <a:rPr lang="en-US" smtClean="0"/>
              <a:t>When you change the focus by using the mouse or by calling the </a:t>
            </a:r>
            <a:r>
              <a:rPr lang="en-US" smtClean="0">
                <a:hlinkClick r:id="rId3"/>
              </a:rPr>
              <a:t>Focus</a:t>
            </a:r>
            <a:r>
              <a:rPr lang="en-US" smtClean="0"/>
              <a:t> method, focus events occur in the following order:</a:t>
            </a:r>
          </a:p>
          <a:p>
            <a:r>
              <a:rPr lang="en-US" smtClean="0"/>
              <a:t>Enter</a:t>
            </a:r>
          </a:p>
          <a:p>
            <a:r>
              <a:rPr lang="en-US" smtClean="0">
                <a:hlinkClick r:id="rId4"/>
              </a:rPr>
              <a:t>GotFocus</a:t>
            </a:r>
            <a:endParaRPr lang="en-US" smtClean="0"/>
          </a:p>
          <a:p>
            <a:r>
              <a:rPr lang="en-US" smtClean="0">
                <a:hlinkClick r:id="rId5"/>
              </a:rPr>
              <a:t>LostFocus</a:t>
            </a:r>
            <a:endParaRPr lang="en-US" smtClean="0"/>
          </a:p>
          <a:p>
            <a:r>
              <a:rPr lang="en-US" smtClean="0">
                <a:hlinkClick r:id="rId6"/>
              </a:rPr>
              <a:t>Leave</a:t>
            </a:r>
            <a:endParaRPr lang="en-US" smtClean="0"/>
          </a:p>
          <a:p>
            <a:r>
              <a:rPr lang="en-US" smtClean="0">
                <a:hlinkClick r:id="rId7"/>
              </a:rPr>
              <a:t>Validating</a:t>
            </a:r>
            <a:endParaRPr lang="en-US" smtClean="0"/>
          </a:p>
          <a:p>
            <a:r>
              <a:rPr lang="en-US" smtClean="0">
                <a:hlinkClick r:id="rId8"/>
              </a:rPr>
              <a:t>Validated</a:t>
            </a:r>
            <a:endParaRPr lang="en-US"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retain : giữ lại</a:t>
            </a:r>
          </a:p>
          <a:p>
            <a:pPr eaLnBrk="1" hangingPunct="1"/>
            <a:r>
              <a:rPr lang="en-US" smtClean="0"/>
              <a:t>regardless of: bất kể</a:t>
            </a:r>
          </a:p>
          <a:p>
            <a:pPr eaLnBrk="1" hangingPunct="1"/>
            <a:r>
              <a:rPr lang="en-US" smtClean="0"/>
              <a:t>suppressed: </a:t>
            </a:r>
            <a:r>
              <a:rPr lang="vi-VN" smtClean="0"/>
              <a:t>bỏ, cấm hoạt động</a:t>
            </a:r>
            <a:endParaRPr lang="en-US" smtClean="0"/>
          </a:p>
          <a:p>
            <a:pPr eaLnBrk="1" hangingPunct="1"/>
            <a:r>
              <a:rPr lang="en-US" smtClean="0"/>
              <a:t>When you want a control to respond, regardless of the validation status of other controls, you should set the  </a:t>
            </a:r>
            <a:r>
              <a:rPr lang="en-US" i="1" smtClean="0"/>
              <a:t>CausesValidation</a:t>
            </a:r>
            <a:r>
              <a:rPr lang="en-US" smtClean="0"/>
              <a:t> property of that control to </a:t>
            </a:r>
            <a:r>
              <a:rPr lang="en-US" i="1" smtClean="0"/>
              <a:t>false. </a:t>
            </a:r>
            <a:r>
              <a:rPr lang="en-US" smtClean="0"/>
              <a:t>The CausesValidation property value is typically set to false for controls such as a Help button.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vấn đề: Khi đang nhập bị lỗi và user muốn đóng ct: set CausesValidation=false cho nút đóng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vấn đề 1: Khi đang nhập bị lỗi và user muốn đóng ct: set CausesValidation=false cho nút đóng </a:t>
            </a:r>
          </a:p>
          <a:p>
            <a:r>
              <a:rPr lang="en-US" smtClean="0"/>
              <a:t>vấn đề 2: nếu control kế tiếp có CausesValidation=false thì sự kiện </a:t>
            </a:r>
            <a:r>
              <a:rPr lang="en-US" smtClean="0">
                <a:solidFill>
                  <a:srgbClr val="FF0000"/>
                </a:solidFill>
              </a:rPr>
              <a:t>Validating của control hiện tại sẽ không dc thực thi.</a:t>
            </a:r>
            <a:endParaRPr lang="en-US" smtClean="0"/>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defRPr/>
            </a:pPr>
            <a:r>
              <a:rPr lang="en-US" smtClean="0"/>
              <a:t>dùng Focus() và dùng e.Cancel sẽ khác nhau khi dùng với Validated: (debug sẽ thấy rõ)</a:t>
            </a:r>
          </a:p>
          <a:p>
            <a:pPr>
              <a:defRPr/>
            </a:pPr>
            <a:r>
              <a:rPr lang="en-US" smtClean="0"/>
              <a:t>+ Focus() + Validated: Validated() vẫn chạy khi Validating chạy xong</a:t>
            </a:r>
          </a:p>
          <a:p>
            <a:pPr>
              <a:defRPr/>
            </a:pPr>
            <a:r>
              <a:rPr lang="en-US" smtClean="0"/>
              <a:t>+ e.Cancel + Validated: Validated() không chạy khi Validating chạy xong</a:t>
            </a:r>
          </a:p>
          <a:p>
            <a:pPr>
              <a:defRPr/>
            </a:pPr>
            <a:r>
              <a:rPr lang="en-US" smtClean="0"/>
              <a:t>2. Muốn nhấn nút đóng form khi đang nhập liệu (có Validating), ngoài việc cho nút đó có CausesValidation = false,</a:t>
            </a:r>
          </a:p>
          <a:p>
            <a:pPr>
              <a:defRPr/>
            </a:pPr>
            <a:r>
              <a:rPr lang="en-US" smtClean="0"/>
              <a:t>thì nội dung còn được viết 1 trong 2 cách:</a:t>
            </a:r>
          </a:p>
          <a:p>
            <a:pPr>
              <a:defRPr/>
            </a:pPr>
            <a:r>
              <a:rPr lang="en-US" smtClean="0"/>
              <a:t>+ Application.Exit();</a:t>
            </a:r>
          </a:p>
          <a:p>
            <a:pPr>
              <a:defRPr/>
            </a:pPr>
            <a:r>
              <a:rPr lang="en-US" smtClean="0"/>
              <a:t>+ textbox1.CausesValidation = false; // viết thêm tương tự cho các textbox còn lại có xử lý Validating</a:t>
            </a:r>
          </a:p>
          <a:p>
            <a:pPr>
              <a:defRPr/>
            </a:pPr>
            <a:r>
              <a:rPr lang="en-US" smtClean="0"/>
              <a:t>   this.Close();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Debugging in nonbreak mode: For example, the programmer might print the value of a variable when its value changes to determine whether the variable is assigned the correct value.</a:t>
            </a:r>
          </a:p>
          <a:p>
            <a:r>
              <a:rPr lang="en-US" smtClean="0"/>
              <a:t>Example 1:         static void Main(string[] args)</a:t>
            </a:r>
          </a:p>
          <a:p>
            <a:r>
              <a:rPr lang="en-US" smtClean="0"/>
              <a:t>        {</a:t>
            </a:r>
          </a:p>
          <a:p>
            <a:r>
              <a:rPr lang="en-US" smtClean="0"/>
              <a:t>            int[] testArray = { 1, 2, 3, 4, 5 };</a:t>
            </a:r>
          </a:p>
          <a:p>
            <a:r>
              <a:rPr lang="en-US" smtClean="0"/>
              <a:t>            foreach (int k in testArray)</a:t>
            </a:r>
          </a:p>
          <a:p>
            <a:r>
              <a:rPr lang="en-US" smtClean="0"/>
              <a:t>            {</a:t>
            </a:r>
          </a:p>
          <a:p>
            <a:r>
              <a:rPr lang="en-US" smtClean="0"/>
              <a:t>                Console.WriteLine(k);</a:t>
            </a:r>
          </a:p>
          <a:p>
            <a:r>
              <a:rPr lang="en-US" smtClean="0"/>
              <a:t>            }</a:t>
            </a:r>
          </a:p>
          <a:p>
            <a:r>
              <a:rPr lang="en-US" smtClean="0"/>
              <a:t>            Console.ReadKey();</a:t>
            </a:r>
          </a:p>
          <a:p>
            <a:r>
              <a:rPr lang="en-US" smtClean="0"/>
              <a:t>        }</a:t>
            </a:r>
          </a:p>
          <a:p>
            <a:r>
              <a:rPr lang="en-US" smtClean="0"/>
              <a:t>Example 2: Remove selected items in listbox</a:t>
            </a:r>
          </a:p>
          <a:p>
            <a:r>
              <a:rPr lang="en-US" smtClean="0"/>
              <a:t>Example 3: Xem giá trị khởi tạo cho mảng chuỗi (null or “”)</a:t>
            </a:r>
          </a:p>
          <a:p>
            <a:r>
              <a:rPr lang="en-US" smtClean="0"/>
              <a:t>Example 4: Xem kết quả thực hiện hàm Split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Bên trong khối try là một biểu thức mà nó có thể phát sinh một ngoại lệ. </a:t>
            </a:r>
          </a:p>
          <a:p>
            <a:pPr eaLnBrk="1" hangingPunct="1"/>
            <a:r>
              <a:rPr lang="en-US" smtClean="0"/>
              <a:t>Nếu nó tìm thấy những khối catch, nó sẽ chọn ra một khối hợp lý nhất (có nhiều cách để nó xác định cái nào là thích hợp nhất), và thực hiện đoạn mã bên trong khối catch. Chương trình bên trong khối catch phải xử lý một sự kiện hoặc ném trả lại nó.</a:t>
            </a:r>
          </a:p>
          <a:p>
            <a:pPr eaLnBrk="1" hangingPunct="1"/>
            <a:r>
              <a:rPr lang="en-US" smtClean="0"/>
              <a:t>Nếu không có ngoại lệ nào xảy ra trong try, chương trình sẽ bỏ qua các dòng lệnh trong catch và finally</a:t>
            </a:r>
          </a:p>
          <a:p>
            <a:pPr eaLnBrk="1" hangingPunct="1"/>
            <a:r>
              <a:rPr lang="en-US" smtClean="0"/>
              <a:t>Trong trường hợp này, nó sẽ phát sinh một ngoại lệ là DivideByZeroException (lỗi chia cho 0). Khi phép chia xảy ra, thời gian chạy sẽ ngừng xử lý mã và tìm một khối try trong chương trình mà trong đó ngoại lệ xảy ra. Khi nó tìm thấy những khối try, nó tiếp tục đi liên hệ đến những khối catch.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Bên trong khối try là một biểu thức mà nó có thể phát sinh một ngoại lệ. </a:t>
            </a:r>
          </a:p>
          <a:p>
            <a:pPr eaLnBrk="1" hangingPunct="1"/>
            <a:r>
              <a:rPr lang="en-US" smtClean="0"/>
              <a:t>Nếu nó tìm thấy những khối catch, nó sẽ chọn ra một khối hợp lý nhất (có nhiều cách để nó xác định cái nào là thích hợp nhất), và thực hiện đoạn mã bên trong khối catch. Chương trình bên trong khối catch phải xử lý một sự kiện hoặc ném trả lại nó.</a:t>
            </a:r>
          </a:p>
          <a:p>
            <a:pPr eaLnBrk="1" hangingPunct="1"/>
            <a:r>
              <a:rPr lang="en-US" smtClean="0"/>
              <a:t>Nếu không có ngoại lệ nào xảy ra trong try, chương trình sẽ bỏ qua các dòng lệnh trong catch và finally</a:t>
            </a:r>
          </a:p>
          <a:p>
            <a:pPr eaLnBrk="1" hangingPunct="1"/>
            <a:r>
              <a:rPr lang="en-US" smtClean="0"/>
              <a:t>Trong trường hợp này, nó sẽ phát sinh một ngoại lệ là DivideByZeroException (lỗi chia cho 0). Khi phép chia xảy ra, thời gian chạy sẽ ngừng xử lý mã và tìm một khối try trong chương trình mà trong đó ngoại lệ xảy ra. Khi nó tìm thấy những khối try, nó tiếp tục đi liên hệ đến những khối catch.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Example: check invalid date:</a:t>
            </a:r>
          </a:p>
          <a:p>
            <a:r>
              <a:rPr lang="en-US" smtClean="0"/>
              <a:t>try</a:t>
            </a:r>
          </a:p>
          <a:p>
            <a:r>
              <a:rPr lang="en-US" smtClean="0"/>
              <a:t>            {</a:t>
            </a:r>
          </a:p>
          <a:p>
            <a:r>
              <a:rPr lang="en-US" smtClean="0"/>
              <a:t>                DateTime date = Convert.ToDateTime(inputTextBox.Text);</a:t>
            </a:r>
          </a:p>
          <a:p>
            <a:r>
              <a:rPr lang="en-US" smtClean="0"/>
              <a:t>                MessageBox.Show(date.ToShortDateString());</a:t>
            </a:r>
          </a:p>
          <a:p>
            <a:r>
              <a:rPr lang="en-US" smtClean="0"/>
              <a:t>            }</a:t>
            </a:r>
          </a:p>
          <a:p>
            <a:r>
              <a:rPr lang="en-US" smtClean="0"/>
              <a:t>            catch (FormatException)</a:t>
            </a:r>
          </a:p>
          <a:p>
            <a:r>
              <a:rPr lang="en-US" smtClean="0"/>
              <a:t>            {</a:t>
            </a:r>
          </a:p>
          <a:p>
            <a:r>
              <a:rPr lang="en-US" smtClean="0"/>
              <a:t>                MessageBox.Show("Ngày không hợp lệ!");</a:t>
            </a:r>
          </a:p>
          <a:p>
            <a:r>
              <a:rPr lang="en-US" smtClean="0"/>
              <a:t>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smtClean="0"/>
              <a:t>catch ( System.ArithmeticException)</a:t>
            </a:r>
          </a:p>
          <a:p>
            <a:pPr eaLnBrk="1" hangingPunct="1"/>
            <a:r>
              <a:rPr lang="en-US" sz="1000" smtClean="0"/>
              <a:t>{</a:t>
            </a:r>
          </a:p>
          <a:p>
            <a:pPr eaLnBrk="1" hangingPunct="1"/>
            <a:r>
              <a:rPr lang="en-US" sz="1000" smtClean="0"/>
              <a:t>throw;</a:t>
            </a:r>
          </a:p>
          <a:p>
            <a:pPr eaLnBrk="1" hangingPunct="1"/>
            <a:r>
              <a:rPr lang="en-US" sz="1000" smtClean="0"/>
              <a:t>}</a:t>
            </a:r>
          </a:p>
          <a:p>
            <a:pPr eaLnBrk="1" hangingPunct="1"/>
            <a:r>
              <a:rPr lang="en-US" sz="1000" smtClean="0"/>
              <a:t>Cú pháp để thực hiện phát sinh lại cùng một ngoại lệ mà không có bất cứ bổ sung hay hiệu</a:t>
            </a:r>
          </a:p>
          <a:p>
            <a:pPr eaLnBrk="1" hangingPunct="1"/>
            <a:r>
              <a:rPr lang="en-US" sz="1000" smtClean="0"/>
              <a:t>chỉnh nào là : </a:t>
            </a:r>
            <a:r>
              <a:rPr lang="en-US" sz="1000" b="1" smtClean="0"/>
              <a:t>throw</a:t>
            </a:r>
            <a:r>
              <a:rPr lang="en-US" sz="1000" smtClean="0"/>
              <a:t>.</a:t>
            </a:r>
          </a:p>
          <a:p>
            <a:pPr eaLnBrk="1" hangingPunct="1"/>
            <a:endParaRPr lang="en-US" sz="1000" b="1" i="1" smtClean="0"/>
          </a:p>
          <a:p>
            <a:pPr eaLnBrk="1" hangingPunct="1"/>
            <a:r>
              <a:rPr lang="en-US" sz="1000" b="1" i="1" smtClean="0"/>
              <a:t>Phát sinh và bắt giữ ngoại lệ</a:t>
            </a:r>
          </a:p>
          <a:p>
            <a:pPr eaLnBrk="1" hangingPunct="1"/>
            <a:r>
              <a:rPr lang="en-US" sz="1000" smtClean="0"/>
              <a:t>Trong ngôn ngữ C#, chúng ta chỉ có thể phát sinh (throw) những đối tượng các kiểu dữ</a:t>
            </a:r>
          </a:p>
          <a:p>
            <a:pPr eaLnBrk="1" hangingPunct="1"/>
            <a:r>
              <a:rPr lang="en-US" sz="1000" smtClean="0"/>
              <a:t>liệu là System.Exception, hay những đối tượng được dẫn xuất từ kiểu dữ liệu này.</a:t>
            </a:r>
          </a:p>
          <a:p>
            <a:pPr eaLnBrk="1" hangingPunct="1"/>
            <a:r>
              <a:rPr lang="en-US" sz="1000" smtClean="0"/>
              <a:t>Namespace System của CLR chứa một số các kiểu dữ liệu xử lý ngoại lệ mà chúng ta có thể</a:t>
            </a:r>
          </a:p>
          <a:p>
            <a:pPr eaLnBrk="1" hangingPunct="1"/>
            <a:r>
              <a:rPr lang="en-US" sz="1000" smtClean="0"/>
              <a:t>sử dụng trong chương trình. Những kiểu dữ liệu ngoại lệ này bao gồm ArgumentNull-</a:t>
            </a:r>
          </a:p>
          <a:p>
            <a:pPr eaLnBrk="1" hangingPunct="1"/>
            <a:r>
              <a:rPr lang="en-US" sz="1000" smtClean="0"/>
              <a:t>Exception, InValidCastException, và OverflowException, cũng như nhiều lớp khác nữa.</a:t>
            </a:r>
          </a:p>
          <a:p>
            <a:pPr eaLnBrk="1" hangingPunct="1"/>
            <a:r>
              <a:rPr lang="en-US" sz="1000" b="1" i="1" smtClean="0"/>
              <a:t>Câu lệnh throw</a:t>
            </a:r>
          </a:p>
          <a:p>
            <a:pPr eaLnBrk="1" hangingPunct="1"/>
            <a:r>
              <a:rPr lang="en-US" sz="1000" smtClean="0"/>
              <a:t>Để phát tín hiệu một sự không bình thường trong một lớp của ngôn ngữ C#, chúng ta phát</a:t>
            </a:r>
          </a:p>
          <a:p>
            <a:pPr eaLnBrk="1" hangingPunct="1"/>
            <a:r>
              <a:rPr lang="en-US" sz="1000" smtClean="0"/>
              <a:t>sinh một ngoại lệ. Để làm được điều này, chúng ta sử dụng từ khóa </a:t>
            </a:r>
            <a:r>
              <a:rPr lang="en-US" sz="1000" b="1" smtClean="0"/>
              <a:t>throw</a:t>
            </a:r>
            <a:r>
              <a:rPr lang="en-US" sz="1000" smtClean="0"/>
              <a:t>. Dòng lệnh sau tạo</a:t>
            </a:r>
          </a:p>
          <a:p>
            <a:pPr eaLnBrk="1" hangingPunct="1"/>
            <a:r>
              <a:rPr lang="en-US" sz="1000" smtClean="0"/>
              <a:t>ra một thể hiện mới của System.Exception và sau đó throw nó:</a:t>
            </a:r>
          </a:p>
          <a:p>
            <a:pPr eaLnBrk="1" hangingPunct="1"/>
            <a:r>
              <a:rPr lang="en-US" sz="1000" smtClean="0"/>
              <a:t>throw new System.Exception();</a:t>
            </a:r>
          </a:p>
          <a:p>
            <a:pPr eaLnBrk="1" hangingPunct="1"/>
            <a:r>
              <a:rPr lang="en-US" sz="1000" smtClean="0"/>
              <a:t>Khi phát sinh ngoại lệ thì ngay tức khắc sẽ làm ngừng việc thực thi trong khi CLR sẽ tìm</a:t>
            </a:r>
          </a:p>
          <a:p>
            <a:pPr eaLnBrk="1" hangingPunct="1"/>
            <a:r>
              <a:rPr lang="en-US" sz="1000" smtClean="0"/>
              <a:t>kiếm một trình xử lý ngoại lệ. Nếu một trình xử lý ngoại lệ không được tìm thấy trong</a:t>
            </a:r>
          </a:p>
          <a:p>
            <a:pPr eaLnBrk="1" hangingPunct="1"/>
            <a:r>
              <a:rPr lang="en-US" sz="1000" smtClean="0"/>
              <a:t>phương thức hiện thời, thì CLR tiếp tục tìm trong phương thức gọi cho đến khi nào tìm thấy.</a:t>
            </a:r>
          </a:p>
          <a:p>
            <a:pPr eaLnBrk="1" hangingPunct="1"/>
            <a:r>
              <a:rPr lang="en-US" sz="1000" smtClean="0"/>
              <a:t>Nếu CLR trả về lớp Main() mà không tìm thấy bất cứ trình xử lý ngoại lệ nào, thì nó sẽ kết</a:t>
            </a:r>
          </a:p>
          <a:p>
            <a:pPr eaLnBrk="1" hangingPunct="1"/>
            <a:r>
              <a:rPr lang="en-US" sz="1000" smtClean="0"/>
              <a:t>thúc chương trình.</a:t>
            </a:r>
          </a:p>
          <a:p>
            <a:pPr eaLnBrk="1" hangingPunct="1"/>
            <a:endParaRPr lang="en-US" sz="10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t>
            </a:r>
            <a:r>
              <a:rPr lang="en-US" b="1" smtClean="0"/>
              <a:t>ApplicationException</a:t>
            </a:r>
            <a:r>
              <a:rPr lang="en-US" smtClean="0"/>
              <a:t> class differentiates between exceptions defined by applications versus exceptions defined by the system</a:t>
            </a:r>
          </a:p>
          <a:p>
            <a:r>
              <a:rPr lang="en-US" b="1" smtClean="0"/>
              <a:t>SystemException</a:t>
            </a:r>
            <a:r>
              <a:rPr lang="en-US" smtClean="0"/>
              <a:t> is thrown by the common language runtime when errors occur that are nonfatal and recoverable by user programs. These errors result from failed runtime check (such as an array out-of-bound error), and can occur during the execution of any method.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Tự tạo một lớp xử lý ngoại lệ. Ví dụ, tạo lớp xử lý ngoại lệ khi nhập vào số âm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600"/>
            </a:lvl1pPr>
          </a:lstStyle>
          <a:p>
            <a:pPr>
              <a:defRPr/>
            </a:pPr>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94AEE839-861F-4D13-A9F4-EF80E81D00EF}" type="slidenum">
              <a:rPr lang="en-US"/>
              <a:pPr>
                <a:defRPr/>
              </a:pPr>
              <a:t>‹#›</a:t>
            </a:fld>
            <a:endParaRPr lang="en-US"/>
          </a:p>
        </p:txBody>
      </p:sp>
    </p:spTree>
    <p:extLst>
      <p:ext uri="{BB962C8B-B14F-4D97-AF65-F5344CB8AC3E}">
        <p14:creationId xmlns:p14="http://schemas.microsoft.com/office/powerpoint/2010/main" val="289225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14C8A65-8A6F-459D-A109-F8079F2639B9}" type="slidenum">
              <a:rPr lang="en-US"/>
              <a:pPr>
                <a:defRPr/>
              </a:pPr>
              <a:t>‹#›</a:t>
            </a:fld>
            <a:endParaRPr lang="en-US"/>
          </a:p>
        </p:txBody>
      </p:sp>
    </p:spTree>
    <p:extLst>
      <p:ext uri="{BB962C8B-B14F-4D97-AF65-F5344CB8AC3E}">
        <p14:creationId xmlns:p14="http://schemas.microsoft.com/office/powerpoint/2010/main" val="250220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12"/>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23BA61B-0583-4886-A23A-3198D7F38B09}" type="slidenum">
              <a:rPr lang="en-US"/>
              <a:pPr>
                <a:defRPr/>
              </a:pPr>
              <a:t>‹#›</a:t>
            </a:fld>
            <a:endParaRPr lang="en-US"/>
          </a:p>
        </p:txBody>
      </p:sp>
    </p:spTree>
    <p:extLst>
      <p:ext uri="{BB962C8B-B14F-4D97-AF65-F5344CB8AC3E}">
        <p14:creationId xmlns:p14="http://schemas.microsoft.com/office/powerpoint/2010/main" val="13749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lvl1pPr>
              <a:defRPr sz="4000">
                <a:solidFill>
                  <a:srgbClr val="FF0000"/>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457200" y="1371600"/>
            <a:ext cx="8458200" cy="5029200"/>
          </a:xfrm>
        </p:spPr>
        <p:txBody>
          <a:bodyPr/>
          <a:lstStyle>
            <a:lvl1pPr>
              <a:spcBef>
                <a:spcPts val="600"/>
              </a:spcBef>
              <a:defRPr/>
            </a:lvl1pPr>
            <a:lvl2pPr>
              <a:spcBef>
                <a:spcPts val="600"/>
              </a:spcBef>
              <a:defRPr sz="2400">
                <a:solidFill>
                  <a:srgbClr val="002060"/>
                </a:solidFill>
              </a:defRPr>
            </a:lvl2pPr>
            <a:lvl3pPr>
              <a:spcBef>
                <a:spcPts val="600"/>
              </a:spcBef>
              <a:defRPr sz="2200"/>
            </a:lvl3pPr>
            <a:lvl4pPr>
              <a:spcBef>
                <a:spcPts val="600"/>
              </a:spcBef>
              <a:defRPr sz="2000"/>
            </a:lvl4pPr>
            <a:lvl5pPr>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xfrm>
            <a:off x="8080375" y="6416675"/>
            <a:ext cx="987425" cy="365125"/>
          </a:xfrm>
        </p:spPr>
        <p:txBody>
          <a:bodyPr/>
          <a:lstStyle>
            <a:lvl1pPr algn="r">
              <a:defRPr/>
            </a:lvl1pPr>
          </a:lstStyle>
          <a:p>
            <a:pPr>
              <a:defRPr/>
            </a:pPr>
            <a:r>
              <a:rPr lang="en-US"/>
              <a:t>Slide </a:t>
            </a:r>
            <a:fld id="{185C9943-76F0-4A63-A9CB-C452FD89C841}" type="slidenum">
              <a:rPr lang="en-US"/>
              <a:pPr>
                <a:defRPr/>
              </a:pPr>
              <a:t>‹#›</a:t>
            </a:fld>
            <a:endParaRPr lang="en-US"/>
          </a:p>
        </p:txBody>
      </p:sp>
    </p:spTree>
    <p:extLst>
      <p:ext uri="{BB962C8B-B14F-4D97-AF65-F5344CB8AC3E}">
        <p14:creationId xmlns:p14="http://schemas.microsoft.com/office/powerpoint/2010/main" val="318146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49C5F764-509D-478C-AE7A-60F9A515F128}" type="slidenum">
              <a:rPr lang="en-US"/>
              <a:pPr>
                <a:defRPr/>
              </a:pPr>
              <a:t>‹#›</a:t>
            </a:fld>
            <a:endParaRPr lang="en-US"/>
          </a:p>
        </p:txBody>
      </p:sp>
    </p:spTree>
    <p:extLst>
      <p:ext uri="{BB962C8B-B14F-4D97-AF65-F5344CB8AC3E}">
        <p14:creationId xmlns:p14="http://schemas.microsoft.com/office/powerpoint/2010/main" val="7961294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840BD3B-AE64-4942-AB4F-C1DFB340BD52}" type="slidenum">
              <a:rPr lang="en-US"/>
              <a:pPr>
                <a:defRPr/>
              </a:pPr>
              <a:t>‹#›</a:t>
            </a:fld>
            <a:endParaRPr lang="en-US"/>
          </a:p>
        </p:txBody>
      </p:sp>
    </p:spTree>
    <p:extLst>
      <p:ext uri="{BB962C8B-B14F-4D97-AF65-F5344CB8AC3E}">
        <p14:creationId xmlns:p14="http://schemas.microsoft.com/office/powerpoint/2010/main" val="182578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7F39F19F-1457-4266-AEE0-4D316C91C156}" type="slidenum">
              <a:rPr lang="en-US"/>
              <a:pPr>
                <a:defRPr/>
              </a:pPr>
              <a:t>‹#›</a:t>
            </a:fld>
            <a:endParaRPr lang="en-US"/>
          </a:p>
        </p:txBody>
      </p:sp>
    </p:spTree>
    <p:extLst>
      <p:ext uri="{BB962C8B-B14F-4D97-AF65-F5344CB8AC3E}">
        <p14:creationId xmlns:p14="http://schemas.microsoft.com/office/powerpoint/2010/main" val="20579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6BD74E6C-EB5B-406D-9369-190D62BB6444}" type="slidenum">
              <a:rPr lang="en-US"/>
              <a:pPr>
                <a:defRPr/>
              </a:pPr>
              <a:t>‹#›</a:t>
            </a:fld>
            <a:endParaRPr lang="en-US"/>
          </a:p>
        </p:txBody>
      </p:sp>
    </p:spTree>
    <p:extLst>
      <p:ext uri="{BB962C8B-B14F-4D97-AF65-F5344CB8AC3E}">
        <p14:creationId xmlns:p14="http://schemas.microsoft.com/office/powerpoint/2010/main" val="401104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6DE0D85E-A215-4DC9-B7BC-E503235F46CF}" type="slidenum">
              <a:rPr lang="en-US"/>
              <a:pPr>
                <a:defRPr/>
              </a:pPr>
              <a:t>‹#›</a:t>
            </a:fld>
            <a:endParaRPr lang="en-US"/>
          </a:p>
        </p:txBody>
      </p:sp>
    </p:spTree>
    <p:extLst>
      <p:ext uri="{BB962C8B-B14F-4D97-AF65-F5344CB8AC3E}">
        <p14:creationId xmlns:p14="http://schemas.microsoft.com/office/powerpoint/2010/main" val="64608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92379277-2821-4138-8E9D-B4679DD71F93}" type="slidenum">
              <a:rPr lang="en-US"/>
              <a:pPr>
                <a:defRPr/>
              </a:pPr>
              <a:t>‹#›</a:t>
            </a:fld>
            <a:endParaRPr lang="en-US"/>
          </a:p>
        </p:txBody>
      </p:sp>
    </p:spTree>
    <p:extLst>
      <p:ext uri="{BB962C8B-B14F-4D97-AF65-F5344CB8AC3E}">
        <p14:creationId xmlns:p14="http://schemas.microsoft.com/office/powerpoint/2010/main" val="104124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0E4BBF9E-1595-49D6-ADDB-0DEBB4045E88}" type="slidenum">
              <a:rPr lang="en-US"/>
              <a:pPr>
                <a:defRPr/>
              </a:pPr>
              <a:t>‹#›</a:t>
            </a:fld>
            <a:endParaRPr lang="en-US"/>
          </a:p>
        </p:txBody>
      </p:sp>
    </p:spTree>
    <p:extLst>
      <p:ext uri="{BB962C8B-B14F-4D97-AF65-F5344CB8AC3E}">
        <p14:creationId xmlns:p14="http://schemas.microsoft.com/office/powerpoint/2010/main" val="215995687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defRPr>
            </a:lvl1pPr>
          </a:lstStyle>
          <a:p>
            <a:pPr>
              <a:defRPr/>
            </a:pPr>
            <a:fld id="{C7B6DF73-A191-40AF-82C5-A8778E25253A}" type="slidenum">
              <a:rPr lang="en-US"/>
              <a:pPr>
                <a:defRPr/>
              </a:pPr>
              <a:t>‹#›</a:t>
            </a:fld>
            <a:endParaRPr lang="en-US"/>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2" r:id="rId4"/>
    <p:sldLayoutId id="2147483893" r:id="rId5"/>
    <p:sldLayoutId id="2147483898" r:id="rId6"/>
    <p:sldLayoutId id="2147483899" r:id="rId7"/>
    <p:sldLayoutId id="2147483900" r:id="rId8"/>
    <p:sldLayoutId id="2147483901" r:id="rId9"/>
    <p:sldLayoutId id="2147483894" r:id="rId10"/>
    <p:sldLayoutId id="2147483902"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ctrTitle"/>
          </p:nvPr>
        </p:nvSpPr>
        <p:spPr/>
        <p:txBody>
          <a:bodyPr/>
          <a:lstStyle/>
          <a:p>
            <a:pPr eaLnBrk="1" hangingPunct="1"/>
            <a:r>
              <a:rPr lang="en-US" sz="3600" b="1" smtClean="0">
                <a:solidFill>
                  <a:srgbClr val="0070C0"/>
                </a:solidFill>
                <a:latin typeface="Times New Roman" pitchFamily="18" charset="0"/>
              </a:rPr>
              <a:t>Debugging and Error Handling</a:t>
            </a:r>
            <a:endParaRPr lang="en-US" sz="3600" b="1" smtClean="0">
              <a:solidFill>
                <a:srgbClr val="0070C0"/>
              </a:solidFill>
            </a:endParaRPr>
          </a:p>
        </p:txBody>
      </p:sp>
      <p:sp>
        <p:nvSpPr>
          <p:cNvPr id="6" name="Subtitle 5"/>
          <p:cNvSpPr>
            <a:spLocks noGrp="1"/>
          </p:cNvSpPr>
          <p:nvPr>
            <p:ph type="subTitle" idx="1"/>
          </p:nvPr>
        </p:nvSpPr>
        <p:spPr/>
        <p:txBody>
          <a:bodyPr>
            <a:normAutofit/>
          </a:bodyPr>
          <a:lstStyle/>
          <a:p>
            <a:pPr eaLnBrk="1" fontAlgn="auto" hangingPunct="1">
              <a:spcAft>
                <a:spcPts val="0"/>
              </a:spcAft>
              <a:buFont typeface="Wingdings 3"/>
              <a:buNone/>
              <a:defRPr/>
            </a:pPr>
            <a:r>
              <a:rPr lang="en-US" sz="2400" smtClean="0"/>
              <a:t>Chapter 6</a:t>
            </a:r>
            <a:endParaRPr lang="en-US" sz="2400"/>
          </a:p>
        </p:txBody>
      </p:sp>
      <p:sp>
        <p:nvSpPr>
          <p:cNvPr id="10244" name="Rectangle 1"/>
          <p:cNvSpPr>
            <a:spLocks noChangeArrowheads="1"/>
          </p:cNvSpPr>
          <p:nvPr/>
        </p:nvSpPr>
        <p:spPr bwMode="auto">
          <a:xfrm>
            <a:off x="3887788" y="5943600"/>
            <a:ext cx="43275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800"/>
              <a:t>Ebook: Beginning Visual C# 2010, chapter 7</a:t>
            </a:r>
          </a:p>
          <a:p>
            <a:pPr algn="r"/>
            <a:r>
              <a:rPr lang="en-US" sz="1800"/>
              <a:t>Reference: CSharp How to Program, part 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Example: </a:t>
            </a:r>
            <a:r>
              <a:rPr lang="en-US" i="1" smtClean="0"/>
              <a:t>try…catch</a:t>
            </a:r>
          </a:p>
        </p:txBody>
      </p:sp>
      <p:sp>
        <p:nvSpPr>
          <p:cNvPr id="239619" name="Rectangle 3"/>
          <p:cNvSpPr>
            <a:spLocks noGrp="1" noChangeArrowheads="1"/>
          </p:cNvSpPr>
          <p:nvPr>
            <p:ph sz="quarter" idx="1"/>
          </p:nvPr>
        </p:nvSpPr>
        <p:spPr/>
        <p:txBody>
          <a:bodyPr/>
          <a:lstStyle/>
          <a:p>
            <a:pPr eaLnBrk="1" hangingPunct="1">
              <a:spcBef>
                <a:spcPct val="0"/>
              </a:spcBef>
              <a:buFont typeface="Wingdings 3" pitchFamily="18" charset="2"/>
              <a:buNone/>
            </a:pPr>
            <a:r>
              <a:rPr lang="en-US" sz="1600" smtClean="0">
                <a:solidFill>
                  <a:srgbClr val="275AFF"/>
                </a:solidFill>
                <a:cs typeface="Courier New" pitchFamily="49" charset="0"/>
              </a:rPr>
              <a:t>private void</a:t>
            </a:r>
            <a:r>
              <a:rPr lang="en-US" sz="1600" smtClean="0">
                <a:solidFill>
                  <a:srgbClr val="000000"/>
                </a:solidFill>
                <a:cs typeface="Courier New" pitchFamily="49" charset="0"/>
              </a:rPr>
              <a:t> divideButton_Click( </a:t>
            </a:r>
            <a:r>
              <a:rPr lang="en-US" sz="1600" smtClean="0">
                <a:solidFill>
                  <a:srgbClr val="275AFF"/>
                </a:solidFill>
                <a:cs typeface="Courier New" pitchFamily="49" charset="0"/>
              </a:rPr>
              <a:t>object</a:t>
            </a:r>
            <a:r>
              <a:rPr lang="en-US" sz="1600" smtClean="0">
                <a:solidFill>
                  <a:srgbClr val="000000"/>
                </a:solidFill>
                <a:cs typeface="Courier New" pitchFamily="49" charset="0"/>
              </a:rPr>
              <a:t> sender, System.EventArgs e ){</a:t>
            </a:r>
            <a:endParaRPr lang="en-US" sz="1600" smtClean="0">
              <a:solidFill>
                <a:srgbClr val="000000"/>
              </a:solidFill>
              <a:cs typeface="Times New Roman" pitchFamily="18" charset="0"/>
            </a:endParaRPr>
          </a:p>
          <a:p>
            <a:pPr eaLnBrk="1" hangingPunct="1">
              <a:spcBef>
                <a:spcPct val="0"/>
              </a:spcBef>
              <a:buFont typeface="Wingdings 3" pitchFamily="18" charset="2"/>
              <a:buNone/>
            </a:pPr>
            <a:r>
              <a:rPr lang="en-US" sz="1600" smtClean="0">
                <a:solidFill>
                  <a:srgbClr val="000000"/>
                </a:solidFill>
                <a:cs typeface="Courier New" pitchFamily="49" charset="0"/>
              </a:rPr>
              <a:t>	lblOutput.Text = </a:t>
            </a:r>
            <a:r>
              <a:rPr lang="en-US" sz="1600" smtClean="0">
                <a:solidFill>
                  <a:srgbClr val="4DA6FF"/>
                </a:solidFill>
                <a:cs typeface="Courier New" pitchFamily="49" charset="0"/>
              </a:rPr>
              <a:t>""</a:t>
            </a:r>
            <a:r>
              <a:rPr lang="en-US" sz="1600" smtClean="0">
                <a:solidFill>
                  <a:srgbClr val="000000"/>
                </a:solidFill>
                <a:cs typeface="Courier New" pitchFamily="49" charset="0"/>
              </a:rPr>
              <a:t>;</a:t>
            </a:r>
            <a:endParaRPr lang="en-US" sz="1600" smtClean="0">
              <a:solidFill>
                <a:srgbClr val="008000"/>
              </a:solidFill>
              <a:cs typeface="Times New Roman" pitchFamily="18" charset="0"/>
            </a:endParaRPr>
          </a:p>
          <a:p>
            <a:pPr eaLnBrk="1" hangingPunct="1">
              <a:spcBef>
                <a:spcPct val="0"/>
              </a:spcBef>
              <a:buFont typeface="Wingdings 3" pitchFamily="18" charset="2"/>
              <a:buNone/>
            </a:pPr>
            <a:r>
              <a:rPr lang="en-US" sz="1600" smtClean="0">
                <a:solidFill>
                  <a:srgbClr val="275AFF"/>
                </a:solidFill>
                <a:cs typeface="Courier New" pitchFamily="49" charset="0"/>
              </a:rPr>
              <a:t>	try</a:t>
            </a:r>
            <a:endParaRPr lang="en-US" sz="1600" smtClean="0">
              <a:solidFill>
                <a:srgbClr val="000000"/>
              </a:solidFill>
              <a:cs typeface="Times New Roman" pitchFamily="18" charset="0"/>
            </a:endParaRPr>
          </a:p>
          <a:p>
            <a:pPr eaLnBrk="1" hangingPunct="1">
              <a:spcBef>
                <a:spcPct val="0"/>
              </a:spcBef>
              <a:buFont typeface="Wingdings 3" pitchFamily="18" charset="2"/>
              <a:buNone/>
            </a:pPr>
            <a:r>
              <a:rPr lang="en-US" sz="1600" smtClean="0">
                <a:solidFill>
                  <a:srgbClr val="000000"/>
                </a:solidFill>
                <a:cs typeface="Courier New" pitchFamily="49" charset="0"/>
              </a:rPr>
              <a:t>	{</a:t>
            </a:r>
            <a:endParaRPr lang="en-US" sz="1600" smtClean="0">
              <a:solidFill>
                <a:srgbClr val="000000"/>
              </a:solidFill>
              <a:cs typeface="Times New Roman" pitchFamily="18" charset="0"/>
            </a:endParaRPr>
          </a:p>
          <a:p>
            <a:pPr eaLnBrk="1" hangingPunct="1">
              <a:spcBef>
                <a:spcPct val="0"/>
              </a:spcBef>
              <a:buFont typeface="Wingdings 3" pitchFamily="18" charset="2"/>
              <a:buNone/>
            </a:pPr>
            <a:r>
              <a:rPr lang="en-US" sz="1600" smtClean="0">
                <a:solidFill>
                  <a:srgbClr val="275AFF"/>
                </a:solidFill>
                <a:cs typeface="Courier New" pitchFamily="49" charset="0"/>
              </a:rPr>
              <a:t>	      int</a:t>
            </a:r>
            <a:r>
              <a:rPr lang="en-US" sz="1600" smtClean="0">
                <a:solidFill>
                  <a:srgbClr val="000000"/>
                </a:solidFill>
                <a:cs typeface="Courier New" pitchFamily="49" charset="0"/>
              </a:rPr>
              <a:t> x = Convert.ToInt32( txtX.Text );</a:t>
            </a:r>
            <a:endParaRPr lang="en-US" sz="1600" smtClean="0">
              <a:solidFill>
                <a:srgbClr val="000000"/>
              </a:solidFill>
              <a:cs typeface="Times New Roman" pitchFamily="18" charset="0"/>
            </a:endParaRPr>
          </a:p>
          <a:p>
            <a:pPr eaLnBrk="1" hangingPunct="1">
              <a:spcBef>
                <a:spcPct val="0"/>
              </a:spcBef>
              <a:buFont typeface="Wingdings 3" pitchFamily="18" charset="2"/>
              <a:buNone/>
            </a:pPr>
            <a:r>
              <a:rPr lang="en-US" sz="1600" smtClean="0">
                <a:solidFill>
                  <a:srgbClr val="275AFF"/>
                </a:solidFill>
                <a:cs typeface="Courier New" pitchFamily="49" charset="0"/>
              </a:rPr>
              <a:t>	      int</a:t>
            </a:r>
            <a:r>
              <a:rPr lang="en-US" sz="1600" smtClean="0">
                <a:solidFill>
                  <a:srgbClr val="000000"/>
                </a:solidFill>
                <a:cs typeface="Courier New" pitchFamily="49" charset="0"/>
              </a:rPr>
              <a:t> y = Convert.ToInt32( txtY.Text );</a:t>
            </a:r>
            <a:endParaRPr lang="en-US" sz="1600" smtClean="0">
              <a:solidFill>
                <a:srgbClr val="000000"/>
              </a:solidFill>
              <a:cs typeface="Times New Roman" pitchFamily="18" charset="0"/>
            </a:endParaRPr>
          </a:p>
          <a:p>
            <a:pPr eaLnBrk="1" hangingPunct="1">
              <a:spcBef>
                <a:spcPct val="0"/>
              </a:spcBef>
              <a:buFont typeface="Wingdings 3" pitchFamily="18" charset="2"/>
              <a:buNone/>
            </a:pPr>
            <a:r>
              <a:rPr lang="en-US" sz="1600" smtClean="0">
                <a:solidFill>
                  <a:srgbClr val="275AFF"/>
                </a:solidFill>
                <a:cs typeface="Courier New" pitchFamily="49" charset="0"/>
              </a:rPr>
              <a:t>  	      int</a:t>
            </a:r>
            <a:r>
              <a:rPr lang="en-US" sz="1600" smtClean="0">
                <a:solidFill>
                  <a:srgbClr val="000000"/>
                </a:solidFill>
                <a:cs typeface="Courier New" pitchFamily="49" charset="0"/>
              </a:rPr>
              <a:t> result = x / y;</a:t>
            </a:r>
            <a:endParaRPr lang="en-US" sz="1600" smtClean="0">
              <a:solidFill>
                <a:srgbClr val="000000"/>
              </a:solidFill>
              <a:cs typeface="Times New Roman" pitchFamily="18" charset="0"/>
            </a:endParaRPr>
          </a:p>
          <a:p>
            <a:pPr eaLnBrk="1" hangingPunct="1">
              <a:spcBef>
                <a:spcPct val="0"/>
              </a:spcBef>
              <a:buFont typeface="Wingdings 3" pitchFamily="18" charset="2"/>
              <a:buNone/>
            </a:pPr>
            <a:r>
              <a:rPr lang="en-US" sz="1600" smtClean="0">
                <a:solidFill>
                  <a:srgbClr val="000000"/>
                </a:solidFill>
                <a:cs typeface="Courier New" pitchFamily="49" charset="0"/>
              </a:rPr>
              <a:t>	      lblOutput.Text = result.ToString();</a:t>
            </a:r>
            <a:endParaRPr lang="en-US" sz="1600" smtClean="0">
              <a:solidFill>
                <a:srgbClr val="000000"/>
              </a:solidFill>
              <a:cs typeface="Times New Roman" pitchFamily="18" charset="0"/>
            </a:endParaRPr>
          </a:p>
          <a:p>
            <a:pPr eaLnBrk="1" hangingPunct="1">
              <a:spcBef>
                <a:spcPct val="0"/>
              </a:spcBef>
              <a:buFont typeface="Wingdings 3" pitchFamily="18" charset="2"/>
              <a:buNone/>
            </a:pPr>
            <a:r>
              <a:rPr lang="en-US" sz="1600" smtClean="0">
                <a:solidFill>
                  <a:srgbClr val="000000"/>
                </a:solidFill>
                <a:cs typeface="Courier New" pitchFamily="49" charset="0"/>
              </a:rPr>
              <a:t>	}</a:t>
            </a:r>
            <a:endParaRPr lang="en-US" sz="1600" smtClean="0">
              <a:solidFill>
                <a:srgbClr val="000000"/>
              </a:solidFill>
              <a:cs typeface="Times New Roman" pitchFamily="18" charset="0"/>
            </a:endParaRPr>
          </a:p>
          <a:p>
            <a:pPr eaLnBrk="1" hangingPunct="1">
              <a:buFont typeface="Wingdings 3" pitchFamily="18" charset="2"/>
              <a:buNone/>
            </a:pPr>
            <a:r>
              <a:rPr lang="en-US" sz="1600" smtClean="0">
                <a:solidFill>
                  <a:srgbClr val="275AFF"/>
                </a:solidFill>
                <a:cs typeface="Courier New" pitchFamily="49" charset="0"/>
              </a:rPr>
              <a:t>	catch</a:t>
            </a:r>
            <a:r>
              <a:rPr lang="en-US" sz="1600" smtClean="0">
                <a:solidFill>
                  <a:srgbClr val="000000"/>
                </a:solidFill>
                <a:cs typeface="Courier New" pitchFamily="49" charset="0"/>
              </a:rPr>
              <a:t> ( FormatException ) {</a:t>
            </a:r>
            <a:endParaRPr lang="en-US" sz="1600" smtClean="0">
              <a:solidFill>
                <a:srgbClr val="000000"/>
              </a:solidFill>
              <a:cs typeface="Times New Roman" pitchFamily="18" charset="0"/>
            </a:endParaRPr>
          </a:p>
          <a:p>
            <a:pPr eaLnBrk="1" hangingPunct="1">
              <a:buFont typeface="Wingdings 3" pitchFamily="18" charset="2"/>
              <a:buNone/>
            </a:pPr>
            <a:r>
              <a:rPr lang="en-US" sz="1600" smtClean="0">
                <a:solidFill>
                  <a:srgbClr val="000000"/>
                </a:solidFill>
                <a:cs typeface="Courier New" pitchFamily="49" charset="0"/>
              </a:rPr>
              <a:t>	      MessageBox.Show( </a:t>
            </a:r>
            <a:r>
              <a:rPr lang="en-US" sz="1600" smtClean="0">
                <a:solidFill>
                  <a:srgbClr val="4DA6FF"/>
                </a:solidFill>
                <a:cs typeface="Courier New" pitchFamily="49" charset="0"/>
              </a:rPr>
              <a:t>"You must enter two integers"</a:t>
            </a:r>
            <a:r>
              <a:rPr lang="en-US" sz="1600" smtClean="0">
                <a:solidFill>
                  <a:srgbClr val="000000"/>
                </a:solidFill>
                <a:cs typeface="Courier New" pitchFamily="49" charset="0"/>
              </a:rPr>
              <a:t>, </a:t>
            </a:r>
            <a:r>
              <a:rPr lang="en-US" sz="1600" smtClean="0">
                <a:solidFill>
                  <a:srgbClr val="4DA6FF"/>
                </a:solidFill>
                <a:cs typeface="Courier New" pitchFamily="49" charset="0"/>
              </a:rPr>
              <a:t>"Invalid Number Format"</a:t>
            </a:r>
            <a:r>
              <a:rPr lang="en-US" sz="1600" smtClean="0">
                <a:solidFill>
                  <a:srgbClr val="000000"/>
                </a:solidFill>
                <a:cs typeface="Courier New" pitchFamily="49" charset="0"/>
              </a:rPr>
              <a:t>, </a:t>
            </a:r>
            <a:endParaRPr lang="en-US" sz="1600" smtClean="0">
              <a:solidFill>
                <a:srgbClr val="000000"/>
              </a:solidFill>
              <a:cs typeface="Times New Roman" pitchFamily="18" charset="0"/>
            </a:endParaRPr>
          </a:p>
          <a:p>
            <a:pPr eaLnBrk="1" hangingPunct="1">
              <a:buFont typeface="Wingdings 3" pitchFamily="18" charset="2"/>
              <a:buNone/>
            </a:pPr>
            <a:r>
              <a:rPr lang="en-US" sz="1600" smtClean="0">
                <a:solidFill>
                  <a:srgbClr val="000000"/>
                </a:solidFill>
                <a:cs typeface="Courier New" pitchFamily="49" charset="0"/>
              </a:rPr>
              <a:t>				MessageBoxButtons.</a:t>
            </a:r>
            <a:r>
              <a:rPr lang="en-US" sz="1600" smtClean="0">
                <a:solidFill>
                  <a:srgbClr val="4DA6FF"/>
                </a:solidFill>
                <a:cs typeface="Courier New" pitchFamily="49" charset="0"/>
              </a:rPr>
              <a:t>OK</a:t>
            </a:r>
            <a:r>
              <a:rPr lang="en-US" sz="1600" smtClean="0">
                <a:solidFill>
                  <a:srgbClr val="000000"/>
                </a:solidFill>
                <a:cs typeface="Courier New" pitchFamily="49" charset="0"/>
              </a:rPr>
              <a:t>, MessageBoxIcon.</a:t>
            </a:r>
            <a:r>
              <a:rPr lang="en-US" sz="1600" smtClean="0">
                <a:solidFill>
                  <a:srgbClr val="4DA6FF"/>
                </a:solidFill>
                <a:cs typeface="Courier New" pitchFamily="49" charset="0"/>
              </a:rPr>
              <a:t>Error</a:t>
            </a:r>
            <a:r>
              <a:rPr lang="en-US" sz="1600" smtClean="0">
                <a:solidFill>
                  <a:srgbClr val="000000"/>
                </a:solidFill>
                <a:cs typeface="Courier New" pitchFamily="49" charset="0"/>
              </a:rPr>
              <a:t> );</a:t>
            </a:r>
            <a:endParaRPr lang="en-US" sz="1600" smtClean="0">
              <a:solidFill>
                <a:srgbClr val="000000"/>
              </a:solidFill>
              <a:cs typeface="Times New Roman" pitchFamily="18" charset="0"/>
            </a:endParaRPr>
          </a:p>
          <a:p>
            <a:pPr eaLnBrk="1" hangingPunct="1">
              <a:buFont typeface="Wingdings 3" pitchFamily="18" charset="2"/>
              <a:buNone/>
            </a:pPr>
            <a:r>
              <a:rPr lang="en-US" sz="1600" smtClean="0">
                <a:solidFill>
                  <a:srgbClr val="000000"/>
                </a:solidFill>
                <a:cs typeface="Courier New" pitchFamily="49" charset="0"/>
              </a:rPr>
              <a:t>	}</a:t>
            </a:r>
            <a:endParaRPr lang="en-US" sz="1600" smtClean="0">
              <a:solidFill>
                <a:srgbClr val="000000"/>
              </a:solidFill>
              <a:cs typeface="Times New Roman" pitchFamily="18" charset="0"/>
            </a:endParaRPr>
          </a:p>
          <a:p>
            <a:pPr eaLnBrk="1" hangingPunct="1">
              <a:buFont typeface="Wingdings 3" pitchFamily="18" charset="2"/>
              <a:buNone/>
            </a:pPr>
            <a:r>
              <a:rPr lang="en-US" sz="1600" smtClean="0">
                <a:solidFill>
                  <a:srgbClr val="275AFF"/>
                </a:solidFill>
                <a:cs typeface="Courier New" pitchFamily="49" charset="0"/>
              </a:rPr>
              <a:t>	catch</a:t>
            </a:r>
            <a:r>
              <a:rPr lang="en-US" sz="1600" smtClean="0">
                <a:solidFill>
                  <a:srgbClr val="000000"/>
                </a:solidFill>
                <a:cs typeface="Courier New" pitchFamily="49" charset="0"/>
              </a:rPr>
              <a:t> ( DivideByZeroException er ) {</a:t>
            </a:r>
            <a:endParaRPr lang="en-US" sz="1600" smtClean="0">
              <a:solidFill>
                <a:srgbClr val="000000"/>
              </a:solidFill>
              <a:cs typeface="Times New Roman" pitchFamily="18" charset="0"/>
            </a:endParaRPr>
          </a:p>
          <a:p>
            <a:pPr eaLnBrk="1" hangingPunct="1">
              <a:buFont typeface="Wingdings 3" pitchFamily="18" charset="2"/>
              <a:buNone/>
            </a:pPr>
            <a:r>
              <a:rPr lang="en-US" sz="1600" smtClean="0">
                <a:solidFill>
                  <a:srgbClr val="000000"/>
                </a:solidFill>
                <a:cs typeface="Courier New" pitchFamily="49" charset="0"/>
              </a:rPr>
              <a:t>	      MessageBox.Show( er.Message, </a:t>
            </a:r>
            <a:r>
              <a:rPr lang="en-US" sz="1600" smtClean="0">
                <a:solidFill>
                  <a:srgbClr val="4DA6FF"/>
                </a:solidFill>
                <a:cs typeface="Courier New" pitchFamily="49" charset="0"/>
              </a:rPr>
              <a:t>"Attempted to Divide by Zero"</a:t>
            </a:r>
            <a:r>
              <a:rPr lang="en-US" sz="1600" smtClean="0">
                <a:solidFill>
                  <a:srgbClr val="000000"/>
                </a:solidFill>
                <a:cs typeface="Courier New" pitchFamily="49" charset="0"/>
              </a:rPr>
              <a:t>,</a:t>
            </a:r>
            <a:endParaRPr lang="en-US" sz="1600" smtClean="0">
              <a:solidFill>
                <a:srgbClr val="000000"/>
              </a:solidFill>
              <a:cs typeface="Times New Roman" pitchFamily="18" charset="0"/>
            </a:endParaRPr>
          </a:p>
          <a:p>
            <a:pPr eaLnBrk="1" hangingPunct="1">
              <a:buFont typeface="Wingdings 3" pitchFamily="18" charset="2"/>
              <a:buNone/>
            </a:pPr>
            <a:r>
              <a:rPr lang="en-US" sz="1600" smtClean="0">
                <a:solidFill>
                  <a:srgbClr val="000000"/>
                </a:solidFill>
                <a:cs typeface="Courier New" pitchFamily="49" charset="0"/>
              </a:rPr>
              <a:t>				MessageBoxButtons.</a:t>
            </a:r>
            <a:r>
              <a:rPr lang="en-US" sz="1600" smtClean="0">
                <a:solidFill>
                  <a:srgbClr val="4DA6FF"/>
                </a:solidFill>
                <a:cs typeface="Courier New" pitchFamily="49" charset="0"/>
              </a:rPr>
              <a:t>OK</a:t>
            </a:r>
            <a:r>
              <a:rPr lang="en-US" sz="1600" smtClean="0">
                <a:solidFill>
                  <a:srgbClr val="000000"/>
                </a:solidFill>
                <a:cs typeface="Courier New" pitchFamily="49" charset="0"/>
              </a:rPr>
              <a:t>, MessageBoxIcon.</a:t>
            </a:r>
            <a:r>
              <a:rPr lang="en-US" sz="1600" smtClean="0">
                <a:solidFill>
                  <a:srgbClr val="4DA6FF"/>
                </a:solidFill>
                <a:cs typeface="Courier New" pitchFamily="49" charset="0"/>
              </a:rPr>
              <a:t>Error</a:t>
            </a:r>
            <a:r>
              <a:rPr lang="en-US" sz="1600" smtClean="0">
                <a:solidFill>
                  <a:srgbClr val="000000"/>
                </a:solidFill>
                <a:cs typeface="Courier New" pitchFamily="49" charset="0"/>
              </a:rPr>
              <a:t> );</a:t>
            </a:r>
          </a:p>
          <a:p>
            <a:pPr eaLnBrk="1" hangingPunct="1">
              <a:buFont typeface="Wingdings 3" pitchFamily="18" charset="2"/>
              <a:buNone/>
            </a:pPr>
            <a:r>
              <a:rPr lang="en-US" sz="1600" smtClean="0">
                <a:solidFill>
                  <a:srgbClr val="000000"/>
                </a:solidFill>
                <a:cs typeface="Courier New" pitchFamily="49" charset="0"/>
              </a:rPr>
              <a:t>	}</a:t>
            </a:r>
            <a:endParaRPr lang="en-US" sz="1600" smtClean="0">
              <a:solidFill>
                <a:srgbClr val="000000"/>
              </a:solidFill>
              <a:cs typeface="Times New Roman" pitchFamily="18" charset="0"/>
            </a:endParaRPr>
          </a:p>
          <a:p>
            <a:pPr eaLnBrk="1" hangingPunct="1">
              <a:buFont typeface="Wingdings 3" pitchFamily="18" charset="2"/>
              <a:buNone/>
            </a:pPr>
            <a:r>
              <a:rPr lang="en-US" sz="1600" smtClean="0">
                <a:solidFill>
                  <a:srgbClr val="000000"/>
                </a:solidFill>
                <a:cs typeface="Courier New" pitchFamily="49" charset="0"/>
              </a:rPr>
              <a:t>}</a:t>
            </a:r>
            <a:endParaRPr lang="en-US" sz="1600" smtClean="0">
              <a:solidFill>
                <a:srgbClr val="5F5F5F"/>
              </a:solidFill>
              <a:cs typeface="Times New Roman" pitchFamily="18" charset="0"/>
            </a:endParaRPr>
          </a:p>
        </p:txBody>
      </p:sp>
      <p:pic>
        <p:nvPicPr>
          <p:cNvPr id="1946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676400"/>
            <a:ext cx="38862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2EFCB6DF-69C1-4993-8D4B-C7C2BDF9D194}" type="slidenum">
              <a:rPr lang="en-US" sz="1400" smtClean="0">
                <a:solidFill>
                  <a:schemeClr val="tx2"/>
                </a:solidFill>
              </a:rPr>
              <a:pPr eaLnBrk="1" hangingPunct="1"/>
              <a:t>10</a:t>
            </a:fld>
            <a:endParaRPr lang="en-US" sz="140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9619">
                                            <p:txEl>
                                              <p:pRg st="2" end="2"/>
                                            </p:txEl>
                                          </p:spTgt>
                                        </p:tgtEl>
                                        <p:attrNameLst>
                                          <p:attrName>style.visibility</p:attrName>
                                        </p:attrNameLst>
                                      </p:cBhvr>
                                      <p:to>
                                        <p:strVal val="visible"/>
                                      </p:to>
                                    </p:set>
                                    <p:animEffect transition="in" filter="blinds(horizontal)">
                                      <p:cBhvr>
                                        <p:cTn id="7" dur="500"/>
                                        <p:tgtEl>
                                          <p:spTgt spid="2396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9619">
                                            <p:txEl>
                                              <p:pRg st="3" end="3"/>
                                            </p:txEl>
                                          </p:spTgt>
                                        </p:tgtEl>
                                        <p:attrNameLst>
                                          <p:attrName>style.visibility</p:attrName>
                                        </p:attrNameLst>
                                      </p:cBhvr>
                                      <p:to>
                                        <p:strVal val="visible"/>
                                      </p:to>
                                    </p:set>
                                    <p:animEffect transition="in" filter="blinds(horizontal)">
                                      <p:cBhvr>
                                        <p:cTn id="10" dur="500"/>
                                        <p:tgtEl>
                                          <p:spTgt spid="239619">
                                            <p:txEl>
                                              <p:pRg st="3" end="3"/>
                                            </p:txEl>
                                          </p:spTgt>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239619">
                                            <p:txEl>
                                              <p:pRg st="8" end="8"/>
                                            </p:txEl>
                                          </p:spTgt>
                                        </p:tgtEl>
                                        <p:attrNameLst>
                                          <p:attrName>style.visibility</p:attrName>
                                        </p:attrNameLst>
                                      </p:cBhvr>
                                      <p:to>
                                        <p:strVal val="visible"/>
                                      </p:to>
                                    </p:set>
                                    <p:animEffect transition="in" filter="blinds(horizontal)">
                                      <p:cBhvr>
                                        <p:cTn id="14" dur="500"/>
                                        <p:tgtEl>
                                          <p:spTgt spid="239619">
                                            <p:txEl>
                                              <p:pRg st="8" end="8"/>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39619">
                                            <p:txEl>
                                              <p:pRg st="9" end="9"/>
                                            </p:txEl>
                                          </p:spTgt>
                                        </p:tgtEl>
                                        <p:attrNameLst>
                                          <p:attrName>style.visibility</p:attrName>
                                        </p:attrNameLst>
                                      </p:cBhvr>
                                      <p:to>
                                        <p:strVal val="visible"/>
                                      </p:to>
                                    </p:set>
                                    <p:animEffect transition="in" filter="blinds(horizontal)">
                                      <p:cBhvr>
                                        <p:cTn id="19" dur="500"/>
                                        <p:tgtEl>
                                          <p:spTgt spid="239619">
                                            <p:txEl>
                                              <p:pRg st="9" end="9"/>
                                            </p:txEl>
                                          </p:spTgt>
                                        </p:tgtEl>
                                      </p:cBhvr>
                                    </p:animEffect>
                                  </p:childTnLst>
                                </p:cTn>
                              </p:par>
                            </p:childTnLst>
                          </p:cTn>
                        </p:par>
                        <p:par>
                          <p:cTn id="20" fill="hold" nodeType="afterGroup">
                            <p:stCondLst>
                              <p:cond delay="500"/>
                            </p:stCondLst>
                            <p:childTnLst>
                              <p:par>
                                <p:cTn id="21" presetID="3" presetClass="entr" presetSubtype="10" fill="hold" nodeType="afterEffect">
                                  <p:stCondLst>
                                    <p:cond delay="0"/>
                                  </p:stCondLst>
                                  <p:childTnLst>
                                    <p:set>
                                      <p:cBhvr>
                                        <p:cTn id="22" dur="1" fill="hold">
                                          <p:stCondLst>
                                            <p:cond delay="0"/>
                                          </p:stCondLst>
                                        </p:cTn>
                                        <p:tgtEl>
                                          <p:spTgt spid="239619">
                                            <p:txEl>
                                              <p:pRg st="10" end="10"/>
                                            </p:txEl>
                                          </p:spTgt>
                                        </p:tgtEl>
                                        <p:attrNameLst>
                                          <p:attrName>style.visibility</p:attrName>
                                        </p:attrNameLst>
                                      </p:cBhvr>
                                      <p:to>
                                        <p:strVal val="visible"/>
                                      </p:to>
                                    </p:set>
                                    <p:animEffect transition="in" filter="blinds(horizontal)">
                                      <p:cBhvr>
                                        <p:cTn id="23" dur="500"/>
                                        <p:tgtEl>
                                          <p:spTgt spid="239619">
                                            <p:txEl>
                                              <p:pRg st="10" end="10"/>
                                            </p:txEl>
                                          </p:spTgt>
                                        </p:tgtEl>
                                      </p:cBhvr>
                                    </p:animEffect>
                                  </p:childTnLst>
                                </p:cTn>
                              </p:par>
                            </p:childTnLst>
                          </p:cTn>
                        </p:par>
                        <p:par>
                          <p:cTn id="24" fill="hold" nodeType="afterGroup">
                            <p:stCondLst>
                              <p:cond delay="1000"/>
                            </p:stCondLst>
                            <p:childTnLst>
                              <p:par>
                                <p:cTn id="25" presetID="3" presetClass="entr" presetSubtype="10" fill="hold" nodeType="afterEffect">
                                  <p:stCondLst>
                                    <p:cond delay="0"/>
                                  </p:stCondLst>
                                  <p:childTnLst>
                                    <p:set>
                                      <p:cBhvr>
                                        <p:cTn id="26" dur="1" fill="hold">
                                          <p:stCondLst>
                                            <p:cond delay="0"/>
                                          </p:stCondLst>
                                        </p:cTn>
                                        <p:tgtEl>
                                          <p:spTgt spid="239619">
                                            <p:txEl>
                                              <p:pRg st="11" end="11"/>
                                            </p:txEl>
                                          </p:spTgt>
                                        </p:tgtEl>
                                        <p:attrNameLst>
                                          <p:attrName>style.visibility</p:attrName>
                                        </p:attrNameLst>
                                      </p:cBhvr>
                                      <p:to>
                                        <p:strVal val="visible"/>
                                      </p:to>
                                    </p:set>
                                    <p:animEffect transition="in" filter="blinds(horizontal)">
                                      <p:cBhvr>
                                        <p:cTn id="27" dur="500"/>
                                        <p:tgtEl>
                                          <p:spTgt spid="239619">
                                            <p:txEl>
                                              <p:pRg st="11" end="11"/>
                                            </p:txEl>
                                          </p:spTgt>
                                        </p:tgtEl>
                                      </p:cBhvr>
                                    </p:animEffect>
                                  </p:childTnLst>
                                </p:cTn>
                              </p:par>
                            </p:childTnLst>
                          </p:cTn>
                        </p:par>
                        <p:par>
                          <p:cTn id="28" fill="hold" nodeType="afterGroup">
                            <p:stCondLst>
                              <p:cond delay="1500"/>
                            </p:stCondLst>
                            <p:childTnLst>
                              <p:par>
                                <p:cTn id="29" presetID="3" presetClass="entr" presetSubtype="10" fill="hold" nodeType="afterEffect">
                                  <p:stCondLst>
                                    <p:cond delay="0"/>
                                  </p:stCondLst>
                                  <p:childTnLst>
                                    <p:set>
                                      <p:cBhvr>
                                        <p:cTn id="30" dur="1" fill="hold">
                                          <p:stCondLst>
                                            <p:cond delay="0"/>
                                          </p:stCondLst>
                                        </p:cTn>
                                        <p:tgtEl>
                                          <p:spTgt spid="239619">
                                            <p:txEl>
                                              <p:pRg st="12" end="12"/>
                                            </p:txEl>
                                          </p:spTgt>
                                        </p:tgtEl>
                                        <p:attrNameLst>
                                          <p:attrName>style.visibility</p:attrName>
                                        </p:attrNameLst>
                                      </p:cBhvr>
                                      <p:to>
                                        <p:strVal val="visible"/>
                                      </p:to>
                                    </p:set>
                                    <p:animEffect transition="in" filter="blinds(horizontal)">
                                      <p:cBhvr>
                                        <p:cTn id="31" dur="500"/>
                                        <p:tgtEl>
                                          <p:spTgt spid="239619">
                                            <p:txEl>
                                              <p:pRg st="12" end="1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39619">
                                            <p:txEl>
                                              <p:pRg st="13" end="13"/>
                                            </p:txEl>
                                          </p:spTgt>
                                        </p:tgtEl>
                                        <p:attrNameLst>
                                          <p:attrName>style.visibility</p:attrName>
                                        </p:attrNameLst>
                                      </p:cBhvr>
                                      <p:to>
                                        <p:strVal val="visible"/>
                                      </p:to>
                                    </p:set>
                                    <p:animEffect transition="in" filter="blinds(horizontal)">
                                      <p:cBhvr>
                                        <p:cTn id="36" dur="500"/>
                                        <p:tgtEl>
                                          <p:spTgt spid="239619">
                                            <p:txEl>
                                              <p:pRg st="13" end="13"/>
                                            </p:txEl>
                                          </p:spTgt>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239619">
                                            <p:txEl>
                                              <p:pRg st="14" end="14"/>
                                            </p:txEl>
                                          </p:spTgt>
                                        </p:tgtEl>
                                        <p:attrNameLst>
                                          <p:attrName>style.visibility</p:attrName>
                                        </p:attrNameLst>
                                      </p:cBhvr>
                                      <p:to>
                                        <p:strVal val="visible"/>
                                      </p:to>
                                    </p:set>
                                    <p:animEffect transition="in" filter="blinds(horizontal)">
                                      <p:cBhvr>
                                        <p:cTn id="40" dur="500"/>
                                        <p:tgtEl>
                                          <p:spTgt spid="239619">
                                            <p:txEl>
                                              <p:pRg st="14" end="14"/>
                                            </p:txEl>
                                          </p:spTgt>
                                        </p:tgtEl>
                                      </p:cBhvr>
                                    </p:animEffect>
                                  </p:childTnLst>
                                </p:cTn>
                              </p:par>
                            </p:childTnLst>
                          </p:cTn>
                        </p:par>
                        <p:par>
                          <p:cTn id="41" fill="hold" nodeType="afterGroup">
                            <p:stCondLst>
                              <p:cond delay="1000"/>
                            </p:stCondLst>
                            <p:childTnLst>
                              <p:par>
                                <p:cTn id="42" presetID="3" presetClass="entr" presetSubtype="10" fill="hold" nodeType="afterEffect">
                                  <p:stCondLst>
                                    <p:cond delay="0"/>
                                  </p:stCondLst>
                                  <p:childTnLst>
                                    <p:set>
                                      <p:cBhvr>
                                        <p:cTn id="43" dur="1" fill="hold">
                                          <p:stCondLst>
                                            <p:cond delay="0"/>
                                          </p:stCondLst>
                                        </p:cTn>
                                        <p:tgtEl>
                                          <p:spTgt spid="239619">
                                            <p:txEl>
                                              <p:pRg st="15" end="15"/>
                                            </p:txEl>
                                          </p:spTgt>
                                        </p:tgtEl>
                                        <p:attrNameLst>
                                          <p:attrName>style.visibility</p:attrName>
                                        </p:attrNameLst>
                                      </p:cBhvr>
                                      <p:to>
                                        <p:strVal val="visible"/>
                                      </p:to>
                                    </p:set>
                                    <p:animEffect transition="in" filter="blinds(horizontal)">
                                      <p:cBhvr>
                                        <p:cTn id="44" dur="500"/>
                                        <p:tgtEl>
                                          <p:spTgt spid="239619">
                                            <p:txEl>
                                              <p:pRg st="15" end="15"/>
                                            </p:txEl>
                                          </p:spTgt>
                                        </p:tgtEl>
                                      </p:cBhvr>
                                    </p:animEffect>
                                  </p:childTnLst>
                                </p:cTn>
                              </p:par>
                            </p:childTnLst>
                          </p:cTn>
                        </p:par>
                        <p:par>
                          <p:cTn id="45" fill="hold" nodeType="afterGroup">
                            <p:stCondLst>
                              <p:cond delay="1500"/>
                            </p:stCondLst>
                            <p:childTnLst>
                              <p:par>
                                <p:cTn id="46" presetID="3" presetClass="entr" presetSubtype="10" fill="hold" nodeType="afterEffect">
                                  <p:stCondLst>
                                    <p:cond delay="0"/>
                                  </p:stCondLst>
                                  <p:childTnLst>
                                    <p:set>
                                      <p:cBhvr>
                                        <p:cTn id="47" dur="1" fill="hold">
                                          <p:stCondLst>
                                            <p:cond delay="0"/>
                                          </p:stCondLst>
                                        </p:cTn>
                                        <p:tgtEl>
                                          <p:spTgt spid="239619">
                                            <p:txEl>
                                              <p:pRg st="16" end="16"/>
                                            </p:txEl>
                                          </p:spTgt>
                                        </p:tgtEl>
                                        <p:attrNameLst>
                                          <p:attrName>style.visibility</p:attrName>
                                        </p:attrNameLst>
                                      </p:cBhvr>
                                      <p:to>
                                        <p:strVal val="visible"/>
                                      </p:to>
                                    </p:set>
                                    <p:animEffect transition="in" filter="blinds(horizontal)">
                                      <p:cBhvr>
                                        <p:cTn id="48" dur="500"/>
                                        <p:tgtEl>
                                          <p:spTgt spid="23961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The </a:t>
            </a:r>
            <a:r>
              <a:rPr lang="en-US" i="1" smtClean="0"/>
              <a:t>throw</a:t>
            </a:r>
            <a:r>
              <a:rPr lang="en-US" b="1" smtClean="0"/>
              <a:t> </a:t>
            </a:r>
            <a:r>
              <a:rPr lang="en-US" smtClean="0"/>
              <a:t>statement</a:t>
            </a:r>
          </a:p>
        </p:txBody>
      </p:sp>
      <p:sp>
        <p:nvSpPr>
          <p:cNvPr id="297987" name="Rectangle 3"/>
          <p:cNvSpPr>
            <a:spLocks noGrp="1" noChangeArrowheads="1"/>
          </p:cNvSpPr>
          <p:nvPr>
            <p:ph sz="quarter" idx="1"/>
          </p:nvPr>
        </p:nvSpPr>
        <p:spPr/>
        <p:txBody>
          <a:bodyPr>
            <a:normAutofit fontScale="92500" lnSpcReduction="10000"/>
          </a:bodyPr>
          <a:lstStyle/>
          <a:p>
            <a:pPr marL="274320" indent="-274320" eaLnBrk="1" fontAlgn="auto" hangingPunct="1">
              <a:spcAft>
                <a:spcPts val="0"/>
              </a:spcAft>
              <a:buFont typeface="Wingdings 3"/>
              <a:buChar char=""/>
              <a:defRPr/>
            </a:pPr>
            <a:r>
              <a:rPr lang="en-US" smtClean="0"/>
              <a:t>A </a:t>
            </a:r>
            <a:r>
              <a:rPr lang="en-US" i="1" smtClean="0"/>
              <a:t>throw</a:t>
            </a:r>
            <a:r>
              <a:rPr lang="en-US" smtClean="0"/>
              <a:t> statement explicitly generates an exception in code</a:t>
            </a:r>
          </a:p>
          <a:p>
            <a:pPr marL="274320" indent="-274320" eaLnBrk="1" fontAlgn="auto" hangingPunct="1">
              <a:spcAft>
                <a:spcPts val="0"/>
              </a:spcAft>
              <a:buFont typeface="Wingdings 3"/>
              <a:buChar char=""/>
              <a:defRPr/>
            </a:pPr>
            <a:r>
              <a:rPr lang="en-US" smtClean="0"/>
              <a:t>There are two ways you can use the </a:t>
            </a:r>
            <a:r>
              <a:rPr lang="en-US" i="1" smtClean="0"/>
              <a:t>throw</a:t>
            </a:r>
            <a:r>
              <a:rPr lang="en-US" smtClean="0"/>
              <a:t> statement</a:t>
            </a:r>
          </a:p>
          <a:p>
            <a:pPr marL="548640" lvl="1" indent="-274320" eaLnBrk="1" fontAlgn="auto" hangingPunct="1">
              <a:spcAft>
                <a:spcPts val="0"/>
              </a:spcAft>
              <a:buFont typeface="Wingdings 3"/>
              <a:buChar char=""/>
              <a:defRPr/>
            </a:pPr>
            <a:r>
              <a:rPr lang="en-US" smtClean="0"/>
              <a:t>Rethrow the exception in a catch block:</a:t>
            </a:r>
          </a:p>
          <a:p>
            <a:pPr marL="822960" lvl="2" eaLnBrk="1" fontAlgn="auto" hangingPunct="1">
              <a:spcAft>
                <a:spcPts val="0"/>
              </a:spcAft>
              <a:buClr>
                <a:schemeClr val="bg1">
                  <a:shade val="50000"/>
                </a:schemeClr>
              </a:buClr>
              <a:buFont typeface="Wingdings 3"/>
              <a:buNone/>
              <a:defRPr/>
            </a:pPr>
            <a:r>
              <a:rPr lang="en-US" sz="2400" smtClean="0">
                <a:solidFill>
                  <a:srgbClr val="0070C0"/>
                </a:solidFill>
              </a:rPr>
              <a:t>catch(Exception e)</a:t>
            </a:r>
          </a:p>
          <a:p>
            <a:pPr marL="822960" lvl="2" eaLnBrk="1" fontAlgn="auto" hangingPunct="1">
              <a:spcAft>
                <a:spcPts val="0"/>
              </a:spcAft>
              <a:buClr>
                <a:schemeClr val="bg1">
                  <a:shade val="50000"/>
                </a:schemeClr>
              </a:buClr>
              <a:buFont typeface="Wingdings 3"/>
              <a:buNone/>
              <a:defRPr/>
            </a:pPr>
            <a:r>
              <a:rPr lang="en-US" sz="2400" smtClean="0">
                <a:solidFill>
                  <a:srgbClr val="0070C0"/>
                </a:solidFill>
              </a:rPr>
              <a:t>{</a:t>
            </a:r>
          </a:p>
          <a:p>
            <a:pPr marL="822960" lvl="2" eaLnBrk="1" fontAlgn="auto" hangingPunct="1">
              <a:spcAft>
                <a:spcPts val="0"/>
              </a:spcAft>
              <a:buClr>
                <a:schemeClr val="bg1">
                  <a:shade val="50000"/>
                </a:schemeClr>
              </a:buClr>
              <a:buFont typeface="Wingdings 3"/>
              <a:buNone/>
              <a:defRPr/>
            </a:pPr>
            <a:r>
              <a:rPr lang="en-US" sz="2400" smtClean="0">
                <a:solidFill>
                  <a:srgbClr val="0070C0"/>
                </a:solidFill>
              </a:rPr>
              <a:t>	// Add code to create an entry in event log</a:t>
            </a:r>
          </a:p>
          <a:p>
            <a:pPr marL="822960" lvl="2" eaLnBrk="1" fontAlgn="auto" hangingPunct="1">
              <a:spcAft>
                <a:spcPts val="0"/>
              </a:spcAft>
              <a:buClr>
                <a:schemeClr val="bg1">
                  <a:shade val="50000"/>
                </a:schemeClr>
              </a:buClr>
              <a:buFont typeface="Wingdings 3"/>
              <a:buNone/>
              <a:defRPr/>
            </a:pPr>
            <a:r>
              <a:rPr lang="en-US" sz="2400" smtClean="0">
                <a:solidFill>
                  <a:srgbClr val="0070C0"/>
                </a:solidFill>
              </a:rPr>
              <a:t>	</a:t>
            </a:r>
            <a:r>
              <a:rPr lang="en-US" sz="2400" i="1" smtClean="0">
                <a:solidFill>
                  <a:srgbClr val="FF0000"/>
                </a:solidFill>
              </a:rPr>
              <a:t>throw</a:t>
            </a:r>
            <a:r>
              <a:rPr lang="en-US" sz="2400" smtClean="0">
                <a:solidFill>
                  <a:srgbClr val="FF0000"/>
                </a:solidFill>
              </a:rPr>
              <a:t>;</a:t>
            </a:r>
          </a:p>
          <a:p>
            <a:pPr marL="822960" lvl="2" eaLnBrk="1" fontAlgn="auto" hangingPunct="1">
              <a:spcAft>
                <a:spcPts val="0"/>
              </a:spcAft>
              <a:buClr>
                <a:schemeClr val="bg1">
                  <a:shade val="50000"/>
                </a:schemeClr>
              </a:buClr>
              <a:buFont typeface="Wingdings 3"/>
              <a:buNone/>
              <a:defRPr/>
            </a:pPr>
            <a:r>
              <a:rPr lang="en-US" sz="2400" smtClean="0">
                <a:solidFill>
                  <a:srgbClr val="0070C0"/>
                </a:solidFill>
              </a:rPr>
              <a:t>}</a:t>
            </a:r>
          </a:p>
          <a:p>
            <a:pPr marL="548640" lvl="1" indent="-274320" eaLnBrk="1" fontAlgn="auto" hangingPunct="1">
              <a:spcAft>
                <a:spcPts val="0"/>
              </a:spcAft>
              <a:buFont typeface="Wingdings 3"/>
              <a:buChar char=""/>
              <a:defRPr/>
            </a:pPr>
            <a:r>
              <a:rPr lang="en-US" smtClean="0"/>
              <a:t>Throw explicitly created exceptions</a:t>
            </a:r>
            <a:endParaRPr lang="en-US" sz="6400" smtClean="0"/>
          </a:p>
          <a:p>
            <a:pPr marL="274320" indent="-274320" eaLnBrk="1" fontAlgn="auto" hangingPunct="1">
              <a:spcAft>
                <a:spcPts val="0"/>
              </a:spcAft>
              <a:buFont typeface="Wingdings 3"/>
              <a:buNone/>
              <a:defRPr/>
            </a:pPr>
            <a:r>
              <a:rPr lang="en-US" sz="2000" smtClean="0"/>
              <a:t>	</a:t>
            </a:r>
            <a:r>
              <a:rPr lang="en-US" sz="2000"/>
              <a:t> </a:t>
            </a:r>
            <a:r>
              <a:rPr lang="en-US" sz="2000" smtClean="0"/>
              <a:t>    </a:t>
            </a:r>
            <a:r>
              <a:rPr lang="en-US" sz="2200" smtClean="0">
                <a:solidFill>
                  <a:srgbClr val="0070C0"/>
                </a:solidFill>
              </a:rPr>
              <a:t>string strMessage = “EndDate should be greater than the StartDate”;</a:t>
            </a:r>
          </a:p>
          <a:p>
            <a:pPr marL="274320" indent="-274320" eaLnBrk="1" fontAlgn="auto" hangingPunct="1">
              <a:spcAft>
                <a:spcPts val="0"/>
              </a:spcAft>
              <a:buFont typeface="Wingdings 3"/>
              <a:buNone/>
              <a:defRPr/>
            </a:pPr>
            <a:r>
              <a:rPr lang="en-US" sz="2200" smtClean="0">
                <a:solidFill>
                  <a:srgbClr val="0070C0"/>
                </a:solidFill>
              </a:rPr>
              <a:t>	     ArgumentOutOfRangeException exp =</a:t>
            </a:r>
          </a:p>
          <a:p>
            <a:pPr marL="274320" indent="-274320" eaLnBrk="1" fontAlgn="auto" hangingPunct="1">
              <a:spcAft>
                <a:spcPts val="0"/>
              </a:spcAft>
              <a:buFont typeface="Wingdings 3"/>
              <a:buNone/>
              <a:defRPr/>
            </a:pPr>
            <a:r>
              <a:rPr lang="en-US" sz="2200" smtClean="0">
                <a:solidFill>
                  <a:srgbClr val="0070C0"/>
                </a:solidFill>
              </a:rPr>
              <a:t>			new ArgumentOutOfRangeException(strMessage);</a:t>
            </a:r>
          </a:p>
          <a:p>
            <a:pPr marL="274320" indent="-274320" eaLnBrk="1" fontAlgn="auto" hangingPunct="1">
              <a:spcAft>
                <a:spcPts val="0"/>
              </a:spcAft>
              <a:buFont typeface="Wingdings 3"/>
              <a:buNone/>
              <a:defRPr/>
            </a:pPr>
            <a:r>
              <a:rPr lang="en-US" sz="2200" smtClean="0">
                <a:solidFill>
                  <a:srgbClr val="0070C0"/>
                </a:solidFill>
              </a:rPr>
              <a:t>	     </a:t>
            </a:r>
            <a:r>
              <a:rPr lang="en-US" sz="2200" i="1" smtClean="0">
                <a:solidFill>
                  <a:srgbClr val="FF0000"/>
                </a:solidFill>
              </a:rPr>
              <a:t>throw exp;</a:t>
            </a:r>
          </a:p>
        </p:txBody>
      </p:sp>
      <p:sp>
        <p:nvSpPr>
          <p:cNvPr id="204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A23412D3-D908-4889-A833-020E4F064A82}" type="slidenum">
              <a:rPr lang="en-US" sz="1400" smtClean="0">
                <a:solidFill>
                  <a:schemeClr val="tx2"/>
                </a:solidFill>
              </a:rPr>
              <a:pPr eaLnBrk="1" hangingPunct="1"/>
              <a:t>11</a:t>
            </a:fld>
            <a:endParaRPr lang="en-US" sz="1400" smtClean="0">
              <a:solidFill>
                <a:schemeClr val="tx2"/>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.NET Exception hierarchy</a:t>
            </a:r>
          </a:p>
        </p:txBody>
      </p:sp>
      <p:sp>
        <p:nvSpPr>
          <p:cNvPr id="21507" name="Content Placeholder 2"/>
          <p:cNvSpPr>
            <a:spLocks noGrp="1"/>
          </p:cNvSpPr>
          <p:nvPr>
            <p:ph sz="quarter" idx="1"/>
          </p:nvPr>
        </p:nvSpPr>
        <p:spPr/>
        <p:txBody>
          <a:bodyPr/>
          <a:lstStyle/>
          <a:p>
            <a:pPr eaLnBrk="1" hangingPunct="1"/>
            <a:r>
              <a:rPr lang="en-US" smtClean="0"/>
              <a:t>The FCL provides two categories of exceptions</a:t>
            </a:r>
          </a:p>
          <a:p>
            <a:pPr lvl="1" eaLnBrk="1" hangingPunct="1"/>
            <a:r>
              <a:rPr lang="en-US" smtClean="0"/>
              <a:t>ApplicationException : represents exceptions thrown by the users program</a:t>
            </a:r>
          </a:p>
          <a:p>
            <a:pPr lvl="1" eaLnBrk="1" hangingPunct="1"/>
            <a:r>
              <a:rPr lang="en-US" smtClean="0"/>
              <a:t>SystemException</a:t>
            </a:r>
            <a:r>
              <a:rPr lang="en-US" smtClean="0">
                <a:solidFill>
                  <a:schemeClr val="bg2"/>
                </a:solidFill>
              </a:rPr>
              <a:t> </a:t>
            </a:r>
            <a:r>
              <a:rPr lang="en-US" smtClean="0"/>
              <a:t>: represents exceptions thrown by the CLR</a:t>
            </a:r>
          </a:p>
          <a:p>
            <a:pPr eaLnBrk="1" hangingPunct="1"/>
            <a:endParaRPr lang="en-US" smtClean="0"/>
          </a:p>
        </p:txBody>
      </p:sp>
      <p:sp>
        <p:nvSpPr>
          <p:cNvPr id="215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rgbClr val="464653"/>
                </a:solidFill>
              </a:rPr>
              <a:t>Slide </a:t>
            </a:r>
            <a:fld id="{9EE3DB84-AB85-491F-8AAD-60CD9E0A4C71}" type="slidenum">
              <a:rPr lang="en-US" sz="1400" smtClean="0">
                <a:solidFill>
                  <a:srgbClr val="464653"/>
                </a:solidFill>
              </a:rPr>
              <a:pPr eaLnBrk="1" hangingPunct="1"/>
              <a:t>12</a:t>
            </a:fld>
            <a:endParaRPr lang="en-US" sz="1400" smtClean="0">
              <a:solidFill>
                <a:srgbClr val="464653"/>
              </a:solidFill>
            </a:endParaRPr>
          </a:p>
        </p:txBody>
      </p:sp>
      <p:sp>
        <p:nvSpPr>
          <p:cNvPr id="5" name="Rectangle 4"/>
          <p:cNvSpPr>
            <a:spLocks noChangeArrowheads="1"/>
          </p:cNvSpPr>
          <p:nvPr/>
        </p:nvSpPr>
        <p:spPr bwMode="auto">
          <a:xfrm>
            <a:off x="3578225" y="3341688"/>
            <a:ext cx="2286000" cy="479425"/>
          </a:xfrm>
          <a:prstGeom prst="rect">
            <a:avLst/>
          </a:prstGeom>
          <a:solidFill>
            <a:schemeClr val="bg2"/>
          </a:solidFill>
          <a:ln w="9525">
            <a:solidFill>
              <a:schemeClr val="tx1"/>
            </a:solidFill>
            <a:miter lim="800000"/>
            <a:headEnd/>
            <a:tailEnd/>
          </a:ln>
        </p:spPr>
        <p:txBody>
          <a:bodyPr wrap="none"/>
          <a:lstStyle/>
          <a:p>
            <a:pPr algn="ctr">
              <a:defRPr/>
            </a:pPr>
            <a:r>
              <a:rPr lang="en-US" sz="2400" b="1">
                <a:solidFill>
                  <a:schemeClr val="tx1">
                    <a:lumMod val="95000"/>
                    <a:lumOff val="5000"/>
                  </a:schemeClr>
                </a:solidFill>
              </a:rPr>
              <a:t>Exception</a:t>
            </a:r>
          </a:p>
        </p:txBody>
      </p:sp>
      <p:sp>
        <p:nvSpPr>
          <p:cNvPr id="6" name="Rectangle 6"/>
          <p:cNvSpPr>
            <a:spLocks noChangeArrowheads="1"/>
          </p:cNvSpPr>
          <p:nvPr/>
        </p:nvSpPr>
        <p:spPr bwMode="auto">
          <a:xfrm>
            <a:off x="990600" y="4932363"/>
            <a:ext cx="2895600" cy="477837"/>
          </a:xfrm>
          <a:prstGeom prst="rect">
            <a:avLst/>
          </a:prstGeom>
          <a:solidFill>
            <a:schemeClr val="bg2"/>
          </a:solidFill>
          <a:ln w="9525">
            <a:solidFill>
              <a:schemeClr val="tx1"/>
            </a:solidFill>
            <a:miter lim="800000"/>
            <a:headEnd/>
            <a:tailEnd/>
          </a:ln>
        </p:spPr>
        <p:txBody>
          <a:bodyPr wrap="none"/>
          <a:lstStyle/>
          <a:p>
            <a:pPr algn="ctr">
              <a:defRPr/>
            </a:pPr>
            <a:r>
              <a:rPr lang="en-US" sz="2000" b="1">
                <a:solidFill>
                  <a:schemeClr val="tx1">
                    <a:lumMod val="95000"/>
                    <a:lumOff val="5000"/>
                  </a:schemeClr>
                </a:solidFill>
              </a:rPr>
              <a:t>ApplicationException</a:t>
            </a:r>
          </a:p>
        </p:txBody>
      </p:sp>
      <p:sp>
        <p:nvSpPr>
          <p:cNvPr id="7" name="Rectangle 7"/>
          <p:cNvSpPr>
            <a:spLocks noChangeArrowheads="1"/>
          </p:cNvSpPr>
          <p:nvPr/>
        </p:nvSpPr>
        <p:spPr bwMode="auto">
          <a:xfrm>
            <a:off x="5943600" y="4932363"/>
            <a:ext cx="2514600" cy="477837"/>
          </a:xfrm>
          <a:prstGeom prst="rect">
            <a:avLst/>
          </a:prstGeom>
          <a:solidFill>
            <a:schemeClr val="bg2"/>
          </a:solidFill>
          <a:ln w="9525">
            <a:solidFill>
              <a:schemeClr val="tx1"/>
            </a:solidFill>
            <a:miter lim="800000"/>
            <a:headEnd/>
            <a:tailEnd/>
          </a:ln>
        </p:spPr>
        <p:txBody>
          <a:bodyPr wrap="none"/>
          <a:lstStyle/>
          <a:p>
            <a:pPr algn="ctr">
              <a:defRPr/>
            </a:pPr>
            <a:r>
              <a:rPr lang="en-US" sz="2000" b="1">
                <a:solidFill>
                  <a:schemeClr val="tx1">
                    <a:lumMod val="95000"/>
                    <a:lumOff val="5000"/>
                  </a:schemeClr>
                </a:solidFill>
              </a:rPr>
              <a:t>SystemException</a:t>
            </a:r>
          </a:p>
        </p:txBody>
      </p:sp>
      <p:sp>
        <p:nvSpPr>
          <p:cNvPr id="21512" name="Line 8"/>
          <p:cNvSpPr>
            <a:spLocks noChangeShapeType="1"/>
          </p:cNvSpPr>
          <p:nvPr/>
        </p:nvSpPr>
        <p:spPr bwMode="auto">
          <a:xfrm flipH="1">
            <a:off x="4721225" y="3827463"/>
            <a:ext cx="0" cy="609600"/>
          </a:xfrm>
          <a:prstGeom prst="line">
            <a:avLst/>
          </a:prstGeom>
          <a:noFill/>
          <a:ln w="28575">
            <a:solidFill>
              <a:schemeClr val="tx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9" name="Straight Connector 8"/>
          <p:cNvCxnSpPr>
            <a:stCxn id="6" idx="0"/>
          </p:cNvCxnSpPr>
          <p:nvPr/>
        </p:nvCxnSpPr>
        <p:spPr>
          <a:xfrm flipV="1">
            <a:off x="2438400" y="4437063"/>
            <a:ext cx="0" cy="4953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0"/>
          </p:cNvCxnSpPr>
          <p:nvPr/>
        </p:nvCxnSpPr>
        <p:spPr>
          <a:xfrm flipV="1">
            <a:off x="7200900" y="4437063"/>
            <a:ext cx="0" cy="4953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38400" y="4437063"/>
            <a:ext cx="47625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t>Programmer-defined Exception classes</a:t>
            </a:r>
            <a:endParaRPr lang="en-US"/>
          </a:p>
        </p:txBody>
      </p:sp>
      <p:sp>
        <p:nvSpPr>
          <p:cNvPr id="22531" name="Rectangle 3"/>
          <p:cNvSpPr>
            <a:spLocks noGrp="1" noChangeArrowheads="1"/>
          </p:cNvSpPr>
          <p:nvPr>
            <p:ph sz="quarter" idx="1"/>
          </p:nvPr>
        </p:nvSpPr>
        <p:spPr/>
        <p:txBody>
          <a:bodyPr/>
          <a:lstStyle/>
          <a:p>
            <a:pPr eaLnBrk="1" hangingPunct="1"/>
            <a:r>
              <a:rPr lang="en-US" smtClean="0"/>
              <a:t>Creating customized exception types</a:t>
            </a:r>
          </a:p>
          <a:p>
            <a:pPr lvl="1" eaLnBrk="1" hangingPunct="1"/>
            <a:r>
              <a:rPr lang="en-US" smtClean="0"/>
              <a:t>Should derive from class </a:t>
            </a:r>
            <a:r>
              <a:rPr lang="en-US" b="1" smtClean="0"/>
              <a:t>ApplicationException</a:t>
            </a:r>
          </a:p>
          <a:p>
            <a:pPr lvl="1" eaLnBrk="1" hangingPunct="1"/>
            <a:r>
              <a:rPr lang="en-US" smtClean="0"/>
              <a:t>Should end with “</a:t>
            </a:r>
            <a:r>
              <a:rPr lang="en-US" b="1" smtClean="0"/>
              <a:t>Exception</a:t>
            </a:r>
            <a:r>
              <a:rPr lang="en-US" smtClean="0"/>
              <a:t>”</a:t>
            </a:r>
          </a:p>
          <a:p>
            <a:pPr lvl="1" eaLnBrk="1" hangingPunct="1"/>
            <a:r>
              <a:rPr lang="en-US" smtClean="0"/>
              <a:t>Should define </a:t>
            </a:r>
            <a:r>
              <a:rPr lang="en-US" b="1" smtClean="0"/>
              <a:t>three constructors</a:t>
            </a:r>
          </a:p>
          <a:p>
            <a:pPr lvl="2" eaLnBrk="1" hangingPunct="1"/>
            <a:r>
              <a:rPr lang="en-US" smtClean="0"/>
              <a:t>A default</a:t>
            </a:r>
            <a:r>
              <a:rPr lang="en-US" i="1" smtClean="0"/>
              <a:t> </a:t>
            </a:r>
            <a:r>
              <a:rPr lang="en-US" smtClean="0"/>
              <a:t>constructor</a:t>
            </a:r>
          </a:p>
          <a:p>
            <a:pPr lvl="2" eaLnBrk="1" hangingPunct="1"/>
            <a:r>
              <a:rPr lang="en-US" smtClean="0"/>
              <a:t>A constructor that receives a string argument</a:t>
            </a:r>
          </a:p>
          <a:p>
            <a:pPr lvl="2" eaLnBrk="1" hangingPunct="1"/>
            <a:r>
              <a:rPr lang="en-US" smtClean="0"/>
              <a:t>A constructor that takes a string argument and an Exception argument</a:t>
            </a:r>
          </a:p>
        </p:txBody>
      </p:sp>
      <p:sp>
        <p:nvSpPr>
          <p:cNvPr id="225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rgbClr val="464653"/>
                </a:solidFill>
              </a:rPr>
              <a:t>Slide </a:t>
            </a:r>
            <a:fld id="{4F0E3818-3D08-44AE-B8CE-15FB0564C653}" type="slidenum">
              <a:rPr lang="en-US" sz="1400" smtClean="0">
                <a:solidFill>
                  <a:srgbClr val="464653"/>
                </a:solidFill>
              </a:rPr>
              <a:pPr eaLnBrk="1" hangingPunct="1"/>
              <a:t>13</a:t>
            </a:fld>
            <a:endParaRPr lang="en-US" sz="1400" smtClean="0">
              <a:solidFill>
                <a:srgbClr val="464653"/>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a:t>Programmer-defined Exception classes: Example</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39290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0" y="1600200"/>
            <a:ext cx="39290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191000"/>
            <a:ext cx="39290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354513"/>
            <a:ext cx="2895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en-US"/>
              <a:t>Programmer-defined Exception </a:t>
            </a:r>
            <a:r>
              <a:rPr lang="en-US" smtClean="0"/>
              <a:t>classes: Example (cont.)</a:t>
            </a:r>
            <a:endParaRPr lang="en-US" smtClean="0">
              <a:latin typeface="Courier New" pitchFamily="49" charset="0"/>
            </a:endParaRPr>
          </a:p>
        </p:txBody>
      </p:sp>
      <p:sp>
        <p:nvSpPr>
          <p:cNvPr id="24579" name="Rectangle 3"/>
          <p:cNvSpPr>
            <a:spLocks noGrp="1" noChangeArrowheads="1"/>
          </p:cNvSpPr>
          <p:nvPr>
            <p:ph sz="quarter" idx="1"/>
          </p:nvPr>
        </p:nvSpPr>
        <p:spPr/>
        <p:txBody>
          <a:bodyPr/>
          <a:lstStyle/>
          <a:p>
            <a:pPr eaLnBrk="1" hangingPunct="1">
              <a:spcBef>
                <a:spcPct val="0"/>
              </a:spcBef>
              <a:buFont typeface="Wingdings 3" pitchFamily="18" charset="2"/>
              <a:buNone/>
            </a:pPr>
            <a:r>
              <a:rPr lang="en-US" sz="2000" smtClean="0">
                <a:solidFill>
                  <a:srgbClr val="275AFF"/>
                </a:solidFill>
                <a:cs typeface="Courier New" pitchFamily="49" charset="0"/>
              </a:rPr>
              <a:t>class</a:t>
            </a:r>
            <a:r>
              <a:rPr lang="en-US" sz="2000" smtClean="0">
                <a:solidFill>
                  <a:srgbClr val="000000"/>
                </a:solidFill>
                <a:cs typeface="Courier New" pitchFamily="49" charset="0"/>
              </a:rPr>
              <a:t> </a:t>
            </a:r>
            <a:r>
              <a:rPr lang="en-US" sz="2000" smtClean="0">
                <a:solidFill>
                  <a:srgbClr val="FF0000"/>
                </a:solidFill>
                <a:cs typeface="Courier New" pitchFamily="49" charset="0"/>
              </a:rPr>
              <a:t>NegativeNumberException</a:t>
            </a:r>
            <a:r>
              <a:rPr lang="en-US" sz="2000" smtClean="0">
                <a:solidFill>
                  <a:srgbClr val="000000"/>
                </a:solidFill>
                <a:cs typeface="Courier New" pitchFamily="49" charset="0"/>
              </a:rPr>
              <a:t> :  ApplicationException</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000000"/>
                </a:solidFill>
                <a:cs typeface="Courier New" pitchFamily="49" charset="0"/>
              </a:rPr>
              <a:t>{</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a:t>
            </a:r>
            <a:r>
              <a:rPr lang="en-US" sz="2000" smtClean="0">
                <a:solidFill>
                  <a:srgbClr val="275AFF"/>
                </a:solidFill>
                <a:cs typeface="Courier New" pitchFamily="49" charset="0"/>
              </a:rPr>
              <a:t>public</a:t>
            </a:r>
            <a:r>
              <a:rPr lang="en-US" sz="2000" smtClean="0">
                <a:solidFill>
                  <a:srgbClr val="000000"/>
                </a:solidFill>
                <a:cs typeface="Courier New" pitchFamily="49" charset="0"/>
              </a:rPr>
              <a:t> NegativeNumberException() : </a:t>
            </a:r>
            <a:r>
              <a:rPr lang="en-US" sz="2000" smtClean="0">
                <a:solidFill>
                  <a:srgbClr val="275AFF"/>
                </a:solidFill>
                <a:cs typeface="Courier New" pitchFamily="49" charset="0"/>
              </a:rPr>
              <a:t>base</a:t>
            </a:r>
            <a:r>
              <a:rPr lang="en-US" sz="2000" smtClean="0">
                <a:solidFill>
                  <a:srgbClr val="000000"/>
                </a:solidFill>
                <a:cs typeface="Courier New" pitchFamily="49" charset="0"/>
              </a:rPr>
              <a:t>( </a:t>
            </a:r>
            <a:r>
              <a:rPr lang="en-US" sz="2000" smtClean="0">
                <a:solidFill>
                  <a:srgbClr val="4DA6FF"/>
                </a:solidFill>
                <a:cs typeface="Courier New" pitchFamily="49" charset="0"/>
              </a:rPr>
              <a:t>"Phai nhap vao so khong am"</a:t>
            </a:r>
            <a:r>
              <a:rPr lang="en-US" sz="2000" smtClean="0">
                <a:solidFill>
                  <a:srgbClr val="000000"/>
                </a:solidFill>
                <a:cs typeface="Courier New" pitchFamily="49" charset="0"/>
              </a:rPr>
              <a:t>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a:t>
            </a:r>
            <a:r>
              <a:rPr lang="en-US" sz="2000" smtClean="0">
                <a:solidFill>
                  <a:srgbClr val="275AFF"/>
                </a:solidFill>
                <a:cs typeface="Courier New" pitchFamily="49" charset="0"/>
              </a:rPr>
              <a:t>public</a:t>
            </a:r>
            <a:r>
              <a:rPr lang="en-US" sz="2000" smtClean="0">
                <a:solidFill>
                  <a:srgbClr val="000000"/>
                </a:solidFill>
                <a:cs typeface="Courier New" pitchFamily="49" charset="0"/>
              </a:rPr>
              <a:t> NegativeNumberException( </a:t>
            </a:r>
            <a:r>
              <a:rPr lang="en-US" sz="2000" smtClean="0">
                <a:solidFill>
                  <a:srgbClr val="275AFF"/>
                </a:solidFill>
                <a:cs typeface="Courier New" pitchFamily="49" charset="0"/>
              </a:rPr>
              <a:t>string</a:t>
            </a:r>
            <a:r>
              <a:rPr lang="en-US" sz="2000" smtClean="0">
                <a:solidFill>
                  <a:srgbClr val="000000"/>
                </a:solidFill>
                <a:cs typeface="Courier New" pitchFamily="49" charset="0"/>
              </a:rPr>
              <a:t> message ) : </a:t>
            </a:r>
            <a:r>
              <a:rPr lang="en-US" sz="2000" smtClean="0">
                <a:solidFill>
                  <a:srgbClr val="275AFF"/>
                </a:solidFill>
                <a:cs typeface="Courier New" pitchFamily="49" charset="0"/>
              </a:rPr>
              <a:t>base</a:t>
            </a:r>
            <a:r>
              <a:rPr lang="en-US" sz="2000" smtClean="0">
                <a:solidFill>
                  <a:srgbClr val="000000"/>
                </a:solidFill>
                <a:cs typeface="Courier New" pitchFamily="49" charset="0"/>
              </a:rPr>
              <a:t>( message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a:t>
            </a:r>
            <a:r>
              <a:rPr lang="en-US" sz="2000" smtClean="0">
                <a:solidFill>
                  <a:srgbClr val="275AFF"/>
                </a:solidFill>
                <a:cs typeface="Courier New" pitchFamily="49" charset="0"/>
              </a:rPr>
              <a:t>public</a:t>
            </a:r>
            <a:r>
              <a:rPr lang="en-US" sz="2000" smtClean="0">
                <a:solidFill>
                  <a:srgbClr val="000000"/>
                </a:solidFill>
                <a:cs typeface="Courier New" pitchFamily="49" charset="0"/>
              </a:rPr>
              <a:t> NegativeNumberException(  </a:t>
            </a:r>
            <a:r>
              <a:rPr lang="en-US" sz="2000" smtClean="0">
                <a:solidFill>
                  <a:srgbClr val="275AFF"/>
                </a:solidFill>
                <a:cs typeface="Courier New" pitchFamily="49" charset="0"/>
              </a:rPr>
              <a:t>string</a:t>
            </a:r>
            <a:r>
              <a:rPr lang="en-US" sz="2000" smtClean="0">
                <a:solidFill>
                  <a:srgbClr val="000000"/>
                </a:solidFill>
                <a:cs typeface="Courier New" pitchFamily="49" charset="0"/>
              </a:rPr>
              <a:t> message, Exception inner )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 </a:t>
            </a:r>
            <a:r>
              <a:rPr lang="en-US" sz="2000" smtClean="0">
                <a:solidFill>
                  <a:srgbClr val="275AFF"/>
                </a:solidFill>
                <a:cs typeface="Courier New" pitchFamily="49" charset="0"/>
              </a:rPr>
              <a:t>base</a:t>
            </a:r>
            <a:r>
              <a:rPr lang="en-US" sz="2000" smtClean="0">
                <a:solidFill>
                  <a:srgbClr val="000000"/>
                </a:solidFill>
                <a:cs typeface="Courier New" pitchFamily="49" charset="0"/>
              </a:rPr>
              <a:t>( message, inner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5F5F5F"/>
                </a:solidFill>
                <a:cs typeface="Times New Roman" pitchFamily="18" charset="0"/>
              </a:rPr>
              <a:t>   </a:t>
            </a:r>
            <a:r>
              <a:rPr lang="en-US" sz="2000" smtClean="0">
                <a:solidFill>
                  <a:srgbClr val="000000"/>
                </a:solidFill>
                <a:cs typeface="Courier New" pitchFamily="49" charset="0"/>
              </a:rPr>
              <a:t>   }</a:t>
            </a:r>
            <a:endParaRPr lang="en-US" sz="2000" smtClean="0">
              <a:solidFill>
                <a:srgbClr val="000000"/>
              </a:solidFill>
              <a:cs typeface="Times New Roman" pitchFamily="18" charset="0"/>
            </a:endParaRPr>
          </a:p>
          <a:p>
            <a:pPr eaLnBrk="1" hangingPunct="1">
              <a:spcBef>
                <a:spcPct val="0"/>
              </a:spcBef>
              <a:buFont typeface="Wingdings 3" pitchFamily="18" charset="2"/>
              <a:buNone/>
            </a:pPr>
            <a:r>
              <a:rPr lang="en-US" sz="2000" smtClean="0">
                <a:solidFill>
                  <a:srgbClr val="000000"/>
                </a:solidFill>
                <a:cs typeface="Courier New" pitchFamily="49" charset="0"/>
              </a:rPr>
              <a:t>}</a:t>
            </a:r>
            <a:endParaRPr lang="en-US" sz="2000" smtClean="0">
              <a:solidFill>
                <a:srgbClr val="000000"/>
              </a:solidFill>
              <a:cs typeface="Times New Roman" pitchFamily="18" charset="0"/>
            </a:endParaRPr>
          </a:p>
          <a:p>
            <a:pPr eaLnBrk="1" hangingPunct="1">
              <a:spcBef>
                <a:spcPct val="0"/>
              </a:spcBef>
              <a:buFont typeface="Wingdings 3" pitchFamily="18" charset="2"/>
              <a:buNone/>
            </a:pPr>
            <a:endParaRPr lang="en-US" sz="200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eaLnBrk="1" hangingPunct="1">
              <a:defRPr/>
            </a:pPr>
            <a:r>
              <a:rPr lang="en-US"/>
              <a:t>Programmer-defined Exception classes: Example (cont.)</a:t>
            </a:r>
            <a:endParaRPr lang="en-US" smtClean="0">
              <a:latin typeface="Courier New" pitchFamily="49" charset="0"/>
            </a:endParaRPr>
          </a:p>
        </p:txBody>
      </p:sp>
      <p:sp>
        <p:nvSpPr>
          <p:cNvPr id="254980" name="Rectangle 4"/>
          <p:cNvSpPr>
            <a:spLocks noGrp="1" noChangeArrowheads="1"/>
          </p:cNvSpPr>
          <p:nvPr>
            <p:ph sz="quarter" idx="1"/>
          </p:nvPr>
        </p:nvSpPr>
        <p:spPr/>
        <p:txBody>
          <a:bodyPr>
            <a:noAutofit/>
          </a:bodyPr>
          <a:lstStyle/>
          <a:p>
            <a:pPr eaLnBrk="1" fontAlgn="auto" hangingPunct="1">
              <a:spcBef>
                <a:spcPts val="0"/>
              </a:spcBef>
              <a:spcAft>
                <a:spcPts val="0"/>
              </a:spcAft>
              <a:buFont typeface="Wingdings 3"/>
              <a:buNone/>
              <a:defRPr/>
            </a:pPr>
            <a:r>
              <a:rPr lang="en-US" sz="1600" smtClean="0">
                <a:solidFill>
                  <a:srgbClr val="275AFF"/>
                </a:solidFill>
                <a:cs typeface="Courier New" pitchFamily="49" charset="0"/>
              </a:rPr>
              <a:t>private </a:t>
            </a:r>
            <a:r>
              <a:rPr lang="en-US" sz="1600">
                <a:solidFill>
                  <a:srgbClr val="275AFF"/>
                </a:solidFill>
                <a:cs typeface="Courier New" pitchFamily="49" charset="0"/>
              </a:rPr>
              <a:t>void</a:t>
            </a:r>
            <a:r>
              <a:rPr lang="en-US" sz="1600">
                <a:solidFill>
                  <a:srgbClr val="000000"/>
                </a:solidFill>
                <a:cs typeface="Courier New" pitchFamily="49" charset="0"/>
              </a:rPr>
              <a:t> squareRootButton_Click</a:t>
            </a:r>
            <a:r>
              <a:rPr lang="en-US" sz="1600" smtClean="0">
                <a:solidFill>
                  <a:srgbClr val="000000"/>
                </a:solidFill>
                <a:cs typeface="Courier New" pitchFamily="49" charset="0"/>
              </a:rPr>
              <a:t>( </a:t>
            </a:r>
            <a:r>
              <a:rPr lang="en-US" sz="1600">
                <a:solidFill>
                  <a:srgbClr val="275AFF"/>
                </a:solidFill>
                <a:cs typeface="Courier New" pitchFamily="49" charset="0"/>
              </a:rPr>
              <a:t>object</a:t>
            </a:r>
            <a:r>
              <a:rPr lang="en-US" sz="1600">
                <a:solidFill>
                  <a:srgbClr val="000000"/>
                </a:solidFill>
                <a:cs typeface="Courier New" pitchFamily="49" charset="0"/>
              </a:rPr>
              <a:t> sender, System.EventArgs e </a:t>
            </a:r>
            <a:r>
              <a:rPr lang="en-US" sz="1600" smtClean="0">
                <a:solidFill>
                  <a:srgbClr val="000000"/>
                </a:solidFill>
                <a:cs typeface="Courier New" pitchFamily="49" charset="0"/>
              </a:rPr>
              <a:t>)  {</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000000"/>
                </a:solidFill>
                <a:cs typeface="Courier New" pitchFamily="49" charset="0"/>
              </a:rPr>
              <a:t>	outputLabel.Text </a:t>
            </a:r>
            <a:r>
              <a:rPr lang="en-US" sz="1600">
                <a:solidFill>
                  <a:srgbClr val="000000"/>
                </a:solidFill>
                <a:cs typeface="Courier New" pitchFamily="49" charset="0"/>
              </a:rPr>
              <a:t>= </a:t>
            </a:r>
            <a:r>
              <a:rPr lang="en-US" sz="1600" smtClean="0">
                <a:solidFill>
                  <a:srgbClr val="4DA6FF"/>
                </a:solidFill>
                <a:cs typeface="Courier New" pitchFamily="49" charset="0"/>
              </a:rPr>
              <a:t>""</a:t>
            </a:r>
            <a:r>
              <a:rPr lang="en-US" sz="1600" smtClean="0">
                <a:solidFill>
                  <a:srgbClr val="000000"/>
                </a:solidFill>
                <a:cs typeface="Courier New" pitchFamily="49" charset="0"/>
              </a:rPr>
              <a:t>;</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275AFF"/>
                </a:solidFill>
                <a:cs typeface="Courier New" pitchFamily="49" charset="0"/>
              </a:rPr>
              <a:t>	try</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000000"/>
                </a:solidFill>
                <a:cs typeface="Courier New" pitchFamily="49" charset="0"/>
              </a:rPr>
              <a:t>	{</a:t>
            </a:r>
          </a:p>
          <a:p>
            <a:pPr eaLnBrk="1" fontAlgn="auto" hangingPunct="1">
              <a:spcBef>
                <a:spcPts val="0"/>
              </a:spcBef>
              <a:spcAft>
                <a:spcPts val="0"/>
              </a:spcAft>
              <a:buFont typeface="Wingdings 3" pitchFamily="18" charset="2"/>
              <a:buNone/>
              <a:defRPr/>
            </a:pPr>
            <a:r>
              <a:rPr lang="en-US" sz="1600" smtClean="0">
                <a:solidFill>
                  <a:srgbClr val="275AFF"/>
                </a:solidFill>
                <a:cs typeface="Courier New" pitchFamily="49" charset="0"/>
              </a:rPr>
              <a:t>	      double</a:t>
            </a:r>
            <a:r>
              <a:rPr lang="en-US" sz="1600" smtClean="0"/>
              <a:t> </a:t>
            </a:r>
            <a:r>
              <a:rPr lang="en-US" sz="1600"/>
              <a:t>input = Double.Parse(inputTextBox.Text</a:t>
            </a:r>
            <a:r>
              <a:rPr lang="en-US" sz="1600" smtClean="0"/>
              <a:t>);</a:t>
            </a:r>
          </a:p>
          <a:p>
            <a:pPr eaLnBrk="1" fontAlgn="auto" hangingPunct="1">
              <a:spcBef>
                <a:spcPts val="0"/>
              </a:spcBef>
              <a:spcAft>
                <a:spcPts val="0"/>
              </a:spcAft>
              <a:buFont typeface="Wingdings 3"/>
              <a:buNone/>
              <a:defRPr/>
            </a:pPr>
            <a:r>
              <a:rPr lang="en-US" sz="1600" smtClean="0">
                <a:solidFill>
                  <a:srgbClr val="275AFF"/>
                </a:solidFill>
                <a:cs typeface="Courier New" pitchFamily="49" charset="0"/>
              </a:rPr>
              <a:t>	      if</a:t>
            </a:r>
            <a:r>
              <a:rPr lang="en-US" sz="1600" smtClean="0">
                <a:solidFill>
                  <a:srgbClr val="000000"/>
                </a:solidFill>
                <a:cs typeface="Courier New" pitchFamily="49" charset="0"/>
              </a:rPr>
              <a:t> </a:t>
            </a:r>
            <a:r>
              <a:rPr lang="en-US" sz="1600">
                <a:solidFill>
                  <a:srgbClr val="000000"/>
                </a:solidFill>
                <a:cs typeface="Courier New" pitchFamily="49" charset="0"/>
              </a:rPr>
              <a:t>( </a:t>
            </a:r>
            <a:r>
              <a:rPr lang="en-US" sz="1600"/>
              <a:t>input </a:t>
            </a:r>
            <a:r>
              <a:rPr lang="en-US" sz="1600" smtClean="0">
                <a:solidFill>
                  <a:srgbClr val="000000"/>
                </a:solidFill>
                <a:cs typeface="Courier New" pitchFamily="49" charset="0"/>
              </a:rPr>
              <a:t> </a:t>
            </a:r>
            <a:r>
              <a:rPr lang="en-US" sz="1600">
                <a:solidFill>
                  <a:srgbClr val="000000"/>
                </a:solidFill>
                <a:cs typeface="Courier New" pitchFamily="49" charset="0"/>
              </a:rPr>
              <a:t>&lt; </a:t>
            </a:r>
            <a:r>
              <a:rPr lang="en-US" sz="1600">
                <a:solidFill>
                  <a:srgbClr val="4DA6FF"/>
                </a:solidFill>
                <a:cs typeface="Courier New" pitchFamily="49" charset="0"/>
              </a:rPr>
              <a:t>0</a:t>
            </a:r>
            <a:r>
              <a:rPr lang="en-US" sz="1600">
                <a:solidFill>
                  <a:srgbClr val="000000"/>
                </a:solidFill>
                <a:cs typeface="Courier New" pitchFamily="49" charset="0"/>
              </a:rPr>
              <a:t> )</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275AFF"/>
                </a:solidFill>
                <a:cs typeface="Courier New" pitchFamily="49" charset="0"/>
              </a:rPr>
              <a:t>	         throw </a:t>
            </a:r>
            <a:r>
              <a:rPr lang="en-US" sz="1600">
                <a:solidFill>
                  <a:srgbClr val="275AFF"/>
                </a:solidFill>
                <a:cs typeface="Courier New" pitchFamily="49" charset="0"/>
              </a:rPr>
              <a:t>new</a:t>
            </a:r>
            <a:r>
              <a:rPr lang="en-US" sz="1600">
                <a:solidFill>
                  <a:srgbClr val="000000"/>
                </a:solidFill>
                <a:cs typeface="Courier New" pitchFamily="49" charset="0"/>
              </a:rPr>
              <a:t> </a:t>
            </a:r>
            <a:r>
              <a:rPr lang="en-US" sz="1600">
                <a:solidFill>
                  <a:srgbClr val="FF0000"/>
                </a:solidFill>
                <a:cs typeface="Courier New" pitchFamily="49" charset="0"/>
              </a:rPr>
              <a:t>NegativeNumberException</a:t>
            </a:r>
            <a:r>
              <a:rPr lang="en-US" sz="1600" smtClean="0">
                <a:solidFill>
                  <a:srgbClr val="000000"/>
                </a:solidFill>
                <a:cs typeface="Courier New" pitchFamily="49" charset="0"/>
              </a:rPr>
              <a:t>( </a:t>
            </a:r>
            <a:r>
              <a:rPr lang="en-US" sz="1600" smtClean="0">
                <a:solidFill>
                  <a:srgbClr val="4DA6FF"/>
                </a:solidFill>
                <a:cs typeface="Courier New" pitchFamily="49" charset="0"/>
              </a:rPr>
              <a:t>"</a:t>
            </a:r>
            <a:r>
              <a:rPr lang="en-US" sz="1600">
                <a:solidFill>
                  <a:srgbClr val="4DA6FF"/>
                </a:solidFill>
                <a:cs typeface="Courier New" pitchFamily="49" charset="0"/>
              </a:rPr>
              <a:t>Square root of negative number not permitted"</a:t>
            </a:r>
            <a:r>
              <a:rPr lang="en-US" sz="1600">
                <a:solidFill>
                  <a:srgbClr val="000000"/>
                </a:solidFill>
                <a:cs typeface="Courier New" pitchFamily="49" charset="0"/>
              </a:rPr>
              <a:t> </a:t>
            </a:r>
            <a:r>
              <a:rPr lang="en-US" sz="1600" smtClean="0">
                <a:solidFill>
                  <a:srgbClr val="000000"/>
                </a:solidFill>
                <a:cs typeface="Courier New" pitchFamily="49" charset="0"/>
              </a:rPr>
              <a:t>);</a:t>
            </a:r>
            <a:endParaRPr lang="en-US" sz="1600">
              <a:solidFill>
                <a:srgbClr val="000000"/>
              </a:solidFill>
              <a:cs typeface="Times New Roman" pitchFamily="18" charset="0"/>
            </a:endParaRPr>
          </a:p>
          <a:p>
            <a:pPr marL="0" indent="0">
              <a:spcBef>
                <a:spcPts val="0"/>
              </a:spcBef>
              <a:spcAft>
                <a:spcPts val="0"/>
              </a:spcAft>
              <a:buFont typeface="Wingdings 3" pitchFamily="18" charset="2"/>
              <a:buNone/>
              <a:defRPr/>
            </a:pPr>
            <a:r>
              <a:rPr lang="en-US" sz="1600">
                <a:solidFill>
                  <a:srgbClr val="275AFF"/>
                </a:solidFill>
                <a:cs typeface="Courier New" pitchFamily="49" charset="0"/>
              </a:rPr>
              <a:t> </a:t>
            </a:r>
            <a:r>
              <a:rPr lang="en-US" sz="1600" smtClean="0">
                <a:solidFill>
                  <a:srgbClr val="275AFF"/>
                </a:solidFill>
                <a:cs typeface="Courier New" pitchFamily="49" charset="0"/>
              </a:rPr>
              <a:t>          double</a:t>
            </a:r>
            <a:r>
              <a:rPr lang="en-US" sz="1600" smtClean="0">
                <a:solidFill>
                  <a:srgbClr val="000000"/>
                </a:solidFill>
                <a:cs typeface="Courier New" pitchFamily="49" charset="0"/>
              </a:rPr>
              <a:t> </a:t>
            </a:r>
            <a:r>
              <a:rPr lang="en-US" sz="1600">
                <a:solidFill>
                  <a:srgbClr val="000000"/>
                </a:solidFill>
                <a:cs typeface="Courier New" pitchFamily="49" charset="0"/>
              </a:rPr>
              <a:t>result = </a:t>
            </a:r>
            <a:r>
              <a:rPr lang="en-US" sz="1600" smtClean="0">
                <a:solidFill>
                  <a:srgbClr val="000000"/>
                </a:solidFill>
                <a:cs typeface="Courier New" pitchFamily="49" charset="0"/>
              </a:rPr>
              <a:t> </a:t>
            </a:r>
            <a:r>
              <a:rPr lang="en-US" sz="1600"/>
              <a:t>Math.Sqrt(input);</a:t>
            </a:r>
          </a:p>
          <a:p>
            <a:pPr eaLnBrk="1" fontAlgn="auto" hangingPunct="1">
              <a:spcBef>
                <a:spcPts val="0"/>
              </a:spcBef>
              <a:spcAft>
                <a:spcPts val="0"/>
              </a:spcAft>
              <a:buFont typeface="Wingdings 3"/>
              <a:buNone/>
              <a:defRPr/>
            </a:pPr>
            <a:r>
              <a:rPr lang="en-US" sz="1600" smtClean="0">
                <a:solidFill>
                  <a:srgbClr val="000000"/>
                </a:solidFill>
                <a:cs typeface="Courier New" pitchFamily="49" charset="0"/>
              </a:rPr>
              <a:t>	      outputLabel.Text </a:t>
            </a:r>
            <a:r>
              <a:rPr lang="en-US" sz="1600">
                <a:solidFill>
                  <a:srgbClr val="000000"/>
                </a:solidFill>
                <a:cs typeface="Courier New" pitchFamily="49" charset="0"/>
              </a:rPr>
              <a:t>= result.ToString();  </a:t>
            </a:r>
            <a:endParaRPr lang="en-US" sz="1600">
              <a:solidFill>
                <a:srgbClr val="008000"/>
              </a:solidFill>
              <a:cs typeface="Courier New" pitchFamily="49" charset="0"/>
            </a:endParaRPr>
          </a:p>
          <a:p>
            <a:pPr eaLnBrk="1" fontAlgn="auto" hangingPunct="1">
              <a:spcBef>
                <a:spcPts val="0"/>
              </a:spcBef>
              <a:spcAft>
                <a:spcPts val="0"/>
              </a:spcAft>
              <a:buFont typeface="Wingdings 3"/>
              <a:buNone/>
              <a:defRPr/>
            </a:pPr>
            <a:r>
              <a:rPr lang="en-US" sz="1600" smtClean="0">
                <a:solidFill>
                  <a:srgbClr val="000000"/>
                </a:solidFill>
                <a:cs typeface="Courier New" pitchFamily="49" charset="0"/>
              </a:rPr>
              <a:t>	}</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008000"/>
                </a:solidFill>
                <a:cs typeface="Courier New" pitchFamily="49" charset="0"/>
              </a:rPr>
              <a:t>	</a:t>
            </a:r>
            <a:r>
              <a:rPr lang="en-US" sz="1600" smtClean="0">
                <a:solidFill>
                  <a:srgbClr val="008000"/>
                </a:solidFill>
                <a:latin typeface="Arial" pitchFamily="34" charset="0"/>
                <a:cs typeface="Arial" pitchFamily="34" charset="0"/>
              </a:rPr>
              <a:t>// </a:t>
            </a:r>
            <a:r>
              <a:rPr lang="en-US" sz="1600">
                <a:solidFill>
                  <a:srgbClr val="008000"/>
                </a:solidFill>
                <a:latin typeface="Arial" pitchFamily="34" charset="0"/>
                <a:cs typeface="Arial" pitchFamily="34" charset="0"/>
              </a:rPr>
              <a:t>BẮT lỗi định dạng số không hợp lệ</a:t>
            </a:r>
            <a:endParaRPr lang="en-US" sz="1600">
              <a:solidFill>
                <a:srgbClr val="000000"/>
              </a:solidFill>
              <a:latin typeface="Arial" pitchFamily="34" charset="0"/>
              <a:cs typeface="Arial" pitchFamily="34" charset="0"/>
            </a:endParaRPr>
          </a:p>
          <a:p>
            <a:pPr eaLnBrk="1" fontAlgn="auto" hangingPunct="1">
              <a:spcBef>
                <a:spcPts val="0"/>
              </a:spcBef>
              <a:spcAft>
                <a:spcPts val="0"/>
              </a:spcAft>
              <a:buFont typeface="Wingdings 3"/>
              <a:buNone/>
              <a:defRPr/>
            </a:pPr>
            <a:r>
              <a:rPr lang="en-US" sz="1600" smtClean="0">
                <a:solidFill>
                  <a:srgbClr val="275AFF"/>
                </a:solidFill>
                <a:cs typeface="Courier New" pitchFamily="49" charset="0"/>
              </a:rPr>
              <a:t>	catch</a:t>
            </a:r>
            <a:r>
              <a:rPr lang="en-US" sz="1600" smtClean="0">
                <a:solidFill>
                  <a:srgbClr val="000000"/>
                </a:solidFill>
                <a:cs typeface="Courier New" pitchFamily="49" charset="0"/>
              </a:rPr>
              <a:t> </a:t>
            </a:r>
            <a:r>
              <a:rPr lang="en-US" sz="1600">
                <a:solidFill>
                  <a:srgbClr val="000000"/>
                </a:solidFill>
                <a:cs typeface="Courier New" pitchFamily="49" charset="0"/>
              </a:rPr>
              <a:t>( FormatException </a:t>
            </a:r>
            <a:r>
              <a:rPr lang="en-US" sz="1600" smtClean="0">
                <a:solidFill>
                  <a:srgbClr val="000000"/>
                </a:solidFill>
                <a:cs typeface="Courier New" pitchFamily="49" charset="0"/>
              </a:rPr>
              <a:t>error )</a:t>
            </a:r>
            <a:r>
              <a:rPr lang="en-US" sz="1600" smtClean="0">
                <a:solidFill>
                  <a:srgbClr val="5F5F5F"/>
                </a:solidFill>
                <a:cs typeface="Times New Roman" pitchFamily="18" charset="0"/>
              </a:rPr>
              <a:t>   </a:t>
            </a:r>
            <a:r>
              <a:rPr lang="en-US" sz="1600" smtClean="0">
                <a:solidFill>
                  <a:srgbClr val="000000"/>
                </a:solidFill>
                <a:cs typeface="Courier New" pitchFamily="49" charset="0"/>
              </a:rPr>
              <a:t>      {</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000000"/>
                </a:solidFill>
                <a:cs typeface="Courier New" pitchFamily="49" charset="0"/>
              </a:rPr>
              <a:t>		MessageBox.Show</a:t>
            </a:r>
            <a:r>
              <a:rPr lang="en-US" sz="1600">
                <a:solidFill>
                  <a:srgbClr val="000000"/>
                </a:solidFill>
                <a:cs typeface="Courier New" pitchFamily="49" charset="0"/>
              </a:rPr>
              <a:t>( </a:t>
            </a:r>
            <a:r>
              <a:rPr lang="en-US" sz="1600" smtClean="0">
                <a:solidFill>
                  <a:srgbClr val="000000"/>
                </a:solidFill>
                <a:cs typeface="Courier New" pitchFamily="49" charset="0"/>
              </a:rPr>
              <a:t>error.Message, </a:t>
            </a:r>
            <a:r>
              <a:rPr lang="en-US" sz="1600">
                <a:solidFill>
                  <a:srgbClr val="4DA6FF"/>
                </a:solidFill>
                <a:cs typeface="Courier New" pitchFamily="49" charset="0"/>
              </a:rPr>
              <a:t>"Invalid Operation"</a:t>
            </a:r>
            <a:r>
              <a:rPr lang="en-US" sz="1600">
                <a:solidFill>
                  <a:srgbClr val="000000"/>
                </a:solidFill>
                <a:cs typeface="Courier New" pitchFamily="49" charset="0"/>
              </a:rPr>
              <a:t>, MessageBoxButtons.</a:t>
            </a:r>
            <a:r>
              <a:rPr lang="en-US" sz="1600">
                <a:solidFill>
                  <a:srgbClr val="4DA6FF"/>
                </a:solidFill>
                <a:cs typeface="Courier New" pitchFamily="49" charset="0"/>
              </a:rPr>
              <a:t>OK</a:t>
            </a:r>
            <a:r>
              <a:rPr lang="en-US" sz="1600">
                <a:solidFill>
                  <a:srgbClr val="000000"/>
                </a:solidFill>
                <a:cs typeface="Courier New" pitchFamily="49" charset="0"/>
              </a:rPr>
              <a:t>, </a:t>
            </a:r>
            <a:endParaRPr lang="en-US" sz="1600" smtClean="0">
              <a:solidFill>
                <a:srgbClr val="000000"/>
              </a:solidFill>
              <a:cs typeface="Courier New" pitchFamily="49" charset="0"/>
            </a:endParaRPr>
          </a:p>
          <a:p>
            <a:pPr eaLnBrk="1" fontAlgn="auto" hangingPunct="1">
              <a:spcBef>
                <a:spcPts val="0"/>
              </a:spcBef>
              <a:spcAft>
                <a:spcPts val="0"/>
              </a:spcAft>
              <a:buFont typeface="Wingdings 3"/>
              <a:buNone/>
              <a:defRPr/>
            </a:pPr>
            <a:r>
              <a:rPr lang="en-US" sz="1600">
                <a:solidFill>
                  <a:srgbClr val="000000"/>
                </a:solidFill>
                <a:cs typeface="Courier New" pitchFamily="49" charset="0"/>
              </a:rPr>
              <a:t>	</a:t>
            </a:r>
            <a:r>
              <a:rPr lang="en-US" sz="1600" smtClean="0">
                <a:solidFill>
                  <a:srgbClr val="000000"/>
                </a:solidFill>
                <a:cs typeface="Courier New" pitchFamily="49" charset="0"/>
              </a:rPr>
              <a:t>					MessageBoxIcon.</a:t>
            </a:r>
            <a:r>
              <a:rPr lang="en-US" sz="1600" smtClean="0">
                <a:solidFill>
                  <a:srgbClr val="4DA6FF"/>
                </a:solidFill>
                <a:cs typeface="Courier New" pitchFamily="49" charset="0"/>
              </a:rPr>
              <a:t>Error</a:t>
            </a:r>
            <a:r>
              <a:rPr lang="en-US" sz="1600" smtClean="0">
                <a:solidFill>
                  <a:srgbClr val="000000"/>
                </a:solidFill>
                <a:cs typeface="Courier New" pitchFamily="49" charset="0"/>
              </a:rPr>
              <a:t> </a:t>
            </a:r>
            <a:r>
              <a:rPr lang="en-US" sz="1600">
                <a:solidFill>
                  <a:srgbClr val="000000"/>
                </a:solidFill>
                <a:cs typeface="Courier New" pitchFamily="49" charset="0"/>
              </a:rPr>
              <a:t>);</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5F5F5F"/>
                </a:solidFill>
                <a:cs typeface="Times New Roman" pitchFamily="18" charset="0"/>
              </a:rPr>
              <a:t>   </a:t>
            </a:r>
            <a:r>
              <a:rPr lang="en-US" sz="1600" smtClean="0">
                <a:solidFill>
                  <a:srgbClr val="000000"/>
                </a:solidFill>
                <a:cs typeface="Courier New" pitchFamily="49" charset="0"/>
              </a:rPr>
              <a:t>      </a:t>
            </a:r>
            <a:r>
              <a:rPr lang="en-US" sz="1600">
                <a:solidFill>
                  <a:srgbClr val="000000"/>
                </a:solidFill>
                <a:cs typeface="Courier New" pitchFamily="49" charset="0"/>
              </a:rPr>
              <a:t>}</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008000"/>
                </a:solidFill>
                <a:cs typeface="Courier New" pitchFamily="49" charset="0"/>
              </a:rPr>
              <a:t>	</a:t>
            </a:r>
            <a:r>
              <a:rPr lang="en-US" sz="1600" smtClean="0">
                <a:solidFill>
                  <a:srgbClr val="008000"/>
                </a:solidFill>
                <a:latin typeface="Arial" pitchFamily="34" charset="0"/>
                <a:cs typeface="Arial" pitchFamily="34" charset="0"/>
              </a:rPr>
              <a:t>// </a:t>
            </a:r>
            <a:r>
              <a:rPr lang="en-US" sz="1600">
                <a:solidFill>
                  <a:srgbClr val="008000"/>
                </a:solidFill>
                <a:latin typeface="Arial" pitchFamily="34" charset="0"/>
                <a:cs typeface="Arial" pitchFamily="34" charset="0"/>
              </a:rPr>
              <a:t>BẮT lỗi nhập số </a:t>
            </a:r>
            <a:r>
              <a:rPr lang="en-US" sz="1600" smtClean="0">
                <a:solidFill>
                  <a:srgbClr val="008000"/>
                </a:solidFill>
                <a:latin typeface="Arial" pitchFamily="34" charset="0"/>
                <a:cs typeface="Arial" pitchFamily="34" charset="0"/>
              </a:rPr>
              <a:t>âm</a:t>
            </a:r>
            <a:endParaRPr lang="en-US" sz="1600">
              <a:solidFill>
                <a:srgbClr val="000000"/>
              </a:solidFill>
              <a:latin typeface="Arial" pitchFamily="34" charset="0"/>
              <a:cs typeface="Arial" pitchFamily="34" charset="0"/>
            </a:endParaRPr>
          </a:p>
          <a:p>
            <a:pPr eaLnBrk="1" fontAlgn="auto" hangingPunct="1">
              <a:spcBef>
                <a:spcPts val="0"/>
              </a:spcBef>
              <a:spcAft>
                <a:spcPts val="0"/>
              </a:spcAft>
              <a:buFont typeface="Wingdings 3"/>
              <a:buNone/>
              <a:defRPr/>
            </a:pPr>
            <a:r>
              <a:rPr lang="en-US" sz="1600" smtClean="0">
                <a:solidFill>
                  <a:srgbClr val="275AFF"/>
                </a:solidFill>
                <a:cs typeface="Courier New" pitchFamily="49" charset="0"/>
              </a:rPr>
              <a:t>	catch</a:t>
            </a:r>
            <a:r>
              <a:rPr lang="en-US" sz="1600" smtClean="0">
                <a:solidFill>
                  <a:srgbClr val="000000"/>
                </a:solidFill>
                <a:cs typeface="Courier New" pitchFamily="49" charset="0"/>
              </a:rPr>
              <a:t> </a:t>
            </a:r>
            <a:r>
              <a:rPr lang="en-US" sz="1600">
                <a:solidFill>
                  <a:srgbClr val="000000"/>
                </a:solidFill>
                <a:cs typeface="Courier New" pitchFamily="49" charset="0"/>
              </a:rPr>
              <a:t>( </a:t>
            </a:r>
            <a:r>
              <a:rPr lang="en-US" sz="1600">
                <a:solidFill>
                  <a:srgbClr val="FF0000"/>
                </a:solidFill>
                <a:cs typeface="Courier New" pitchFamily="49" charset="0"/>
              </a:rPr>
              <a:t>NegativeNumberException</a:t>
            </a:r>
            <a:r>
              <a:rPr lang="en-US" sz="1600">
                <a:solidFill>
                  <a:srgbClr val="000000"/>
                </a:solidFill>
                <a:cs typeface="Courier New" pitchFamily="49" charset="0"/>
              </a:rPr>
              <a:t> error </a:t>
            </a:r>
            <a:r>
              <a:rPr lang="en-US" sz="1600" smtClean="0">
                <a:solidFill>
                  <a:srgbClr val="000000"/>
                </a:solidFill>
                <a:cs typeface="Courier New" pitchFamily="49" charset="0"/>
              </a:rPr>
              <a:t>)</a:t>
            </a:r>
            <a:r>
              <a:rPr lang="en-US" sz="1600" smtClean="0">
                <a:solidFill>
                  <a:srgbClr val="5F5F5F"/>
                </a:solidFill>
                <a:cs typeface="Times New Roman" pitchFamily="18" charset="0"/>
              </a:rPr>
              <a:t> </a:t>
            </a:r>
            <a:r>
              <a:rPr lang="en-US" sz="1600" smtClean="0">
                <a:solidFill>
                  <a:srgbClr val="000000"/>
                </a:solidFill>
                <a:cs typeface="Courier New" pitchFamily="49" charset="0"/>
              </a:rPr>
              <a:t>      </a:t>
            </a:r>
            <a:r>
              <a:rPr lang="en-US" sz="1600">
                <a:solidFill>
                  <a:srgbClr val="000000"/>
                </a:solidFill>
                <a:cs typeface="Courier New" pitchFamily="49" charset="0"/>
              </a:rPr>
              <a:t>{</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000000"/>
                </a:solidFill>
                <a:cs typeface="Courier New" pitchFamily="49" charset="0"/>
              </a:rPr>
              <a:t>		MessageBox.Show</a:t>
            </a:r>
            <a:r>
              <a:rPr lang="en-US" sz="1600">
                <a:solidFill>
                  <a:srgbClr val="000000"/>
                </a:solidFill>
                <a:cs typeface="Courier New" pitchFamily="49" charset="0"/>
              </a:rPr>
              <a:t>( error.Message, </a:t>
            </a:r>
            <a:r>
              <a:rPr lang="en-US" sz="1600">
                <a:solidFill>
                  <a:srgbClr val="4DA6FF"/>
                </a:solidFill>
                <a:cs typeface="Courier New" pitchFamily="49" charset="0"/>
              </a:rPr>
              <a:t>"Invalid Operation</a:t>
            </a:r>
            <a:r>
              <a:rPr lang="en-US" sz="1600" smtClean="0">
                <a:solidFill>
                  <a:srgbClr val="4DA6FF"/>
                </a:solidFill>
                <a:cs typeface="Courier New" pitchFamily="49" charset="0"/>
              </a:rPr>
              <a:t>"</a:t>
            </a:r>
            <a:r>
              <a:rPr lang="en-US" sz="1600" smtClean="0">
                <a:solidFill>
                  <a:srgbClr val="000000"/>
                </a:solidFill>
                <a:cs typeface="Courier New" pitchFamily="49" charset="0"/>
              </a:rPr>
              <a:t>, </a:t>
            </a:r>
            <a:r>
              <a:rPr lang="en-US" sz="1600">
                <a:solidFill>
                  <a:srgbClr val="000000"/>
                </a:solidFill>
                <a:cs typeface="Courier New" pitchFamily="49" charset="0"/>
              </a:rPr>
              <a:t>MessageBoxButtons.</a:t>
            </a:r>
            <a:r>
              <a:rPr lang="en-US" sz="1600">
                <a:solidFill>
                  <a:srgbClr val="4DA6FF"/>
                </a:solidFill>
                <a:cs typeface="Courier New" pitchFamily="49" charset="0"/>
              </a:rPr>
              <a:t>OK</a:t>
            </a:r>
            <a:r>
              <a:rPr lang="en-US" sz="1600">
                <a:solidFill>
                  <a:srgbClr val="000000"/>
                </a:solidFill>
                <a:cs typeface="Courier New" pitchFamily="49" charset="0"/>
              </a:rPr>
              <a:t>, </a:t>
            </a:r>
            <a:endParaRPr lang="en-US" sz="1600" smtClean="0">
              <a:solidFill>
                <a:srgbClr val="000000"/>
              </a:solidFill>
              <a:cs typeface="Courier New" pitchFamily="49" charset="0"/>
            </a:endParaRPr>
          </a:p>
          <a:p>
            <a:pPr eaLnBrk="1" fontAlgn="auto" hangingPunct="1">
              <a:spcBef>
                <a:spcPts val="0"/>
              </a:spcBef>
              <a:spcAft>
                <a:spcPts val="0"/>
              </a:spcAft>
              <a:buFont typeface="Wingdings 3"/>
              <a:buNone/>
              <a:defRPr/>
            </a:pPr>
            <a:r>
              <a:rPr lang="en-US" sz="1600">
                <a:solidFill>
                  <a:srgbClr val="000000"/>
                </a:solidFill>
                <a:cs typeface="Courier New" pitchFamily="49" charset="0"/>
              </a:rPr>
              <a:t>	</a:t>
            </a:r>
            <a:r>
              <a:rPr lang="en-US" sz="1600" smtClean="0">
                <a:solidFill>
                  <a:srgbClr val="000000"/>
                </a:solidFill>
                <a:cs typeface="Courier New" pitchFamily="49" charset="0"/>
              </a:rPr>
              <a:t>					MessageBoxIcon.</a:t>
            </a:r>
            <a:r>
              <a:rPr lang="en-US" sz="1600" smtClean="0">
                <a:solidFill>
                  <a:srgbClr val="4DA6FF"/>
                </a:solidFill>
                <a:cs typeface="Courier New" pitchFamily="49" charset="0"/>
              </a:rPr>
              <a:t>Error</a:t>
            </a:r>
            <a:r>
              <a:rPr lang="en-US" sz="1600" smtClean="0">
                <a:solidFill>
                  <a:srgbClr val="000000"/>
                </a:solidFill>
                <a:cs typeface="Courier New" pitchFamily="49" charset="0"/>
              </a:rPr>
              <a:t> </a:t>
            </a:r>
            <a:r>
              <a:rPr lang="en-US" sz="1600">
                <a:solidFill>
                  <a:srgbClr val="000000"/>
                </a:solidFill>
                <a:cs typeface="Courier New" pitchFamily="49" charset="0"/>
              </a:rPr>
              <a:t>);</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5F5F5F"/>
                </a:solidFill>
                <a:cs typeface="Times New Roman" pitchFamily="18" charset="0"/>
              </a:rPr>
              <a:t>   </a:t>
            </a:r>
            <a:r>
              <a:rPr lang="en-US" sz="1600" smtClean="0">
                <a:solidFill>
                  <a:srgbClr val="000000"/>
                </a:solidFill>
                <a:cs typeface="Courier New" pitchFamily="49" charset="0"/>
              </a:rPr>
              <a:t>      </a:t>
            </a:r>
            <a:r>
              <a:rPr lang="en-US" sz="1600">
                <a:solidFill>
                  <a:srgbClr val="000000"/>
                </a:solidFill>
                <a:cs typeface="Courier New" pitchFamily="49" charset="0"/>
              </a:rPr>
              <a:t>}</a:t>
            </a:r>
            <a:endParaRPr lang="en-US" sz="1600">
              <a:solidFill>
                <a:srgbClr val="000000"/>
              </a:solidFill>
              <a:cs typeface="Times New Roman" pitchFamily="18" charset="0"/>
            </a:endParaRPr>
          </a:p>
          <a:p>
            <a:pPr eaLnBrk="1" fontAlgn="auto" hangingPunct="1">
              <a:spcBef>
                <a:spcPts val="0"/>
              </a:spcBef>
              <a:spcAft>
                <a:spcPts val="0"/>
              </a:spcAft>
              <a:buFont typeface="Wingdings 3"/>
              <a:buNone/>
              <a:defRPr/>
            </a:pPr>
            <a:r>
              <a:rPr lang="en-US" sz="1600" smtClean="0">
                <a:solidFill>
                  <a:srgbClr val="000000"/>
                </a:solidFill>
                <a:cs typeface="Courier New" pitchFamily="49" charset="0"/>
              </a:rPr>
              <a:t>}</a:t>
            </a:r>
            <a:endParaRPr lang="en-US" sz="16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Validating user input </a:t>
            </a:r>
          </a:p>
        </p:txBody>
      </p:sp>
      <p:sp>
        <p:nvSpPr>
          <p:cNvPr id="26627" name="Content Placeholder 2"/>
          <p:cNvSpPr>
            <a:spLocks noGrp="1"/>
          </p:cNvSpPr>
          <p:nvPr>
            <p:ph sz="quarter" idx="1"/>
          </p:nvPr>
        </p:nvSpPr>
        <p:spPr/>
        <p:txBody>
          <a:bodyPr/>
          <a:lstStyle/>
          <a:p>
            <a:r>
              <a:rPr lang="en-US" smtClean="0"/>
              <a:t>When getting data from the user, you must ensure that the entered data is valid</a:t>
            </a:r>
          </a:p>
          <a:p>
            <a:r>
              <a:rPr lang="en-US" smtClean="0"/>
              <a:t>You can use various techniques for validating data:</a:t>
            </a:r>
          </a:p>
          <a:p>
            <a:pPr lvl="1"/>
            <a:r>
              <a:rPr lang="en-US" smtClean="0"/>
              <a:t>By using standard controls such as comboboxes, listboxes, radiobuttons, checkboxes, numericupdown, trackbar,...</a:t>
            </a:r>
          </a:p>
          <a:p>
            <a:pPr lvl="1"/>
            <a:r>
              <a:rPr lang="en-US" smtClean="0"/>
              <a:t>By enabling or disabling data fields, depending on the state of other fields</a:t>
            </a:r>
          </a:p>
          <a:p>
            <a:pPr lvl="1"/>
            <a:r>
              <a:rPr lang="en-US" smtClean="0"/>
              <a:t>By capturing the user’s keystrokes and analyze them for validity</a:t>
            </a:r>
          </a:p>
          <a:p>
            <a:pPr lvl="1"/>
            <a:r>
              <a:rPr lang="en-US" smtClean="0"/>
              <a:t>By analyzing the contents of the data field as a whole and warn the user of any incorrect values when the user attempts to leave the field or close the window</a:t>
            </a:r>
          </a:p>
        </p:txBody>
      </p:sp>
      <p:sp>
        <p:nvSpPr>
          <p:cNvPr id="2662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723F0708-3145-479B-95DD-267040AE3F0F}" type="slidenum">
              <a:rPr lang="en-US" sz="1400" smtClean="0">
                <a:solidFill>
                  <a:schemeClr val="tx2"/>
                </a:solidFill>
              </a:rPr>
              <a:pPr eaLnBrk="1" hangingPunct="1"/>
              <a:t>17</a:t>
            </a:fld>
            <a:endParaRPr lang="en-US" sz="140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Keystroke-level validation</a:t>
            </a:r>
          </a:p>
        </p:txBody>
      </p:sp>
      <p:sp>
        <p:nvSpPr>
          <p:cNvPr id="2765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A7A89605-218E-4806-A700-FA4AE498C24A}" type="slidenum">
              <a:rPr lang="en-US" sz="1400" smtClean="0">
                <a:solidFill>
                  <a:schemeClr val="tx2"/>
                </a:solidFill>
              </a:rPr>
              <a:pPr eaLnBrk="1" hangingPunct="1"/>
              <a:t>18</a:t>
            </a:fld>
            <a:endParaRPr lang="en-US" sz="1400" smtClean="0">
              <a:solidFill>
                <a:schemeClr val="tx2"/>
              </a:solidFill>
            </a:endParaRPr>
          </a:p>
        </p:txBody>
      </p:sp>
      <p:sp>
        <p:nvSpPr>
          <p:cNvPr id="27652" name="Rectangle 3"/>
          <p:cNvSpPr>
            <a:spLocks noGrp="1" noChangeArrowheads="1"/>
          </p:cNvSpPr>
          <p:nvPr>
            <p:ph sz="quarter" idx="1"/>
          </p:nvPr>
        </p:nvSpPr>
        <p:spPr/>
        <p:txBody>
          <a:bodyPr/>
          <a:lstStyle/>
          <a:p>
            <a:r>
              <a:rPr lang="en-US" smtClean="0"/>
              <a:t>When pressing a key on a control, three events occur in the following order:</a:t>
            </a:r>
          </a:p>
          <a:p>
            <a:pPr lvl="1" eaLnBrk="1" hangingPunct="1"/>
            <a:r>
              <a:rPr lang="en-US" smtClean="0"/>
              <a:t>KeyDown event</a:t>
            </a:r>
          </a:p>
          <a:p>
            <a:pPr lvl="1" eaLnBrk="1" hangingPunct="1"/>
            <a:r>
              <a:rPr lang="en-US" smtClean="0"/>
              <a:t>KeyPress event</a:t>
            </a:r>
          </a:p>
          <a:p>
            <a:pPr lvl="1" eaLnBrk="1" hangingPunct="1"/>
            <a:r>
              <a:rPr lang="en-US" smtClean="0"/>
              <a:t>KeyUp event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KeyPressEventArgs class</a:t>
            </a:r>
          </a:p>
        </p:txBody>
      </p:sp>
      <p:sp>
        <p:nvSpPr>
          <p:cNvPr id="28675" name="Content Placeholder 2"/>
          <p:cNvSpPr>
            <a:spLocks noGrp="1"/>
          </p:cNvSpPr>
          <p:nvPr>
            <p:ph sz="quarter" idx="1"/>
          </p:nvPr>
        </p:nvSpPr>
        <p:spPr/>
        <p:txBody>
          <a:bodyPr/>
          <a:lstStyle/>
          <a:p>
            <a:r>
              <a:rPr lang="en-US" smtClean="0"/>
              <a:t>Properties</a:t>
            </a:r>
          </a:p>
          <a:p>
            <a:pPr lvl="1"/>
            <a:r>
              <a:rPr lang="en-US" smtClean="0"/>
              <a:t>KeyChar: returns the character value that corresponds to the key</a:t>
            </a:r>
          </a:p>
          <a:p>
            <a:pPr lvl="1"/>
            <a:r>
              <a:rPr lang="en-US" smtClean="0"/>
              <a:t>Handled: indicates whether the event has been handled</a:t>
            </a:r>
          </a:p>
          <a:p>
            <a:r>
              <a:rPr lang="en-US" smtClean="0"/>
              <a:t>Example: not allow to input alphabets</a:t>
            </a:r>
          </a:p>
          <a:p>
            <a:pPr>
              <a:buFont typeface="Wingdings 3" pitchFamily="18" charset="2"/>
              <a:buNone/>
            </a:pPr>
            <a:r>
              <a:rPr lang="en-US" sz="2800" smtClean="0"/>
              <a:t>	</a:t>
            </a:r>
            <a:r>
              <a:rPr lang="en-US" sz="2000" smtClean="0"/>
              <a:t>private void txtX_KeyPress(object sender, KeyPressEventArgs e)</a:t>
            </a:r>
          </a:p>
          <a:p>
            <a:pPr>
              <a:buFont typeface="Wingdings 3" pitchFamily="18" charset="2"/>
              <a:buNone/>
            </a:pPr>
            <a:r>
              <a:rPr lang="en-US" sz="2000" smtClean="0"/>
              <a:t>    {</a:t>
            </a:r>
          </a:p>
          <a:p>
            <a:pPr>
              <a:buFont typeface="Wingdings 3" pitchFamily="18" charset="2"/>
              <a:buNone/>
            </a:pPr>
            <a:r>
              <a:rPr lang="en-US" sz="2000" smtClean="0"/>
              <a:t>            if ((e.KeyChar &gt;= 'A' &amp;&amp; e.KeyChar &lt;= 'Z') ||</a:t>
            </a:r>
          </a:p>
          <a:p>
            <a:pPr>
              <a:buFont typeface="Wingdings 3" pitchFamily="18" charset="2"/>
              <a:buNone/>
            </a:pPr>
            <a:r>
              <a:rPr lang="en-US" sz="2000" smtClean="0"/>
              <a:t>                (e.KeyChar &gt;= 'a' &amp;&amp; e.KeyChar &lt;= 'z'))</a:t>
            </a:r>
          </a:p>
          <a:p>
            <a:pPr>
              <a:buFont typeface="Wingdings 3" pitchFamily="18" charset="2"/>
              <a:buNone/>
            </a:pPr>
            <a:r>
              <a:rPr lang="en-US" sz="2000" smtClean="0"/>
              <a:t>                e.Handled = true;</a:t>
            </a:r>
          </a:p>
          <a:p>
            <a:pPr>
              <a:buFont typeface="Wingdings 3" pitchFamily="18" charset="2"/>
              <a:buNone/>
            </a:pPr>
            <a:r>
              <a:rPr lang="en-US" sz="2000" smtClean="0"/>
              <a:t>	}</a:t>
            </a:r>
          </a:p>
          <a:p>
            <a:endParaRPr lang="en-US" smtClean="0"/>
          </a:p>
        </p:txBody>
      </p:sp>
      <p:sp>
        <p:nvSpPr>
          <p:cNvPr id="2867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3B29F6E8-27F5-48D7-AC87-23C06555DDC8}" type="slidenum">
              <a:rPr lang="en-US" sz="1400" smtClean="0">
                <a:solidFill>
                  <a:schemeClr val="tx2"/>
                </a:solidFill>
              </a:rPr>
              <a:pPr eaLnBrk="1" hangingPunct="1"/>
              <a:t>19</a:t>
            </a:fld>
            <a:endParaRPr lang="en-US" sz="1400" smtClean="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Contents</a:t>
            </a:r>
          </a:p>
        </p:txBody>
      </p:sp>
      <p:sp>
        <p:nvSpPr>
          <p:cNvPr id="11267" name="Content Placeholder 3"/>
          <p:cNvSpPr>
            <a:spLocks noGrp="1"/>
          </p:cNvSpPr>
          <p:nvPr>
            <p:ph sz="quarter" idx="1"/>
          </p:nvPr>
        </p:nvSpPr>
        <p:spPr/>
        <p:txBody>
          <a:bodyPr/>
          <a:lstStyle/>
          <a:p>
            <a:pPr eaLnBrk="1" hangingPunct="1"/>
            <a:r>
              <a:rPr lang="en-US" smtClean="0">
                <a:solidFill>
                  <a:srgbClr val="0070C0"/>
                </a:solidFill>
              </a:rPr>
              <a:t>Introduction</a:t>
            </a:r>
          </a:p>
          <a:p>
            <a:pPr eaLnBrk="1" hangingPunct="1"/>
            <a:r>
              <a:rPr lang="en-US" smtClean="0">
                <a:solidFill>
                  <a:srgbClr val="0070C0"/>
                </a:solidFill>
              </a:rPr>
              <a:t>Debugging</a:t>
            </a:r>
          </a:p>
          <a:p>
            <a:pPr eaLnBrk="1" hangingPunct="1"/>
            <a:r>
              <a:rPr lang="en-US" smtClean="0">
                <a:solidFill>
                  <a:srgbClr val="0070C0"/>
                </a:solidFill>
              </a:rPr>
              <a:t>Error Handling</a:t>
            </a:r>
          </a:p>
        </p:txBody>
      </p:sp>
      <p:sp>
        <p:nvSpPr>
          <p:cNvPr id="11268"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8557BA07-6271-4052-A901-371EBD9CC05B}" type="slidenum">
              <a:rPr lang="en-US" sz="1400" smtClean="0">
                <a:solidFill>
                  <a:schemeClr val="tx2"/>
                </a:solidFill>
              </a:rPr>
              <a:pPr eaLnBrk="1" hangingPunct="1"/>
              <a:t>2</a:t>
            </a:fld>
            <a:endParaRPr lang="en-US" sz="1400" smtClean="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KeyEventArgs class</a:t>
            </a:r>
          </a:p>
        </p:txBody>
      </p:sp>
      <p:sp>
        <p:nvSpPr>
          <p:cNvPr id="296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2F2A9506-2B73-4B1D-A108-4EDE73F36B28}" type="slidenum">
              <a:rPr lang="en-US" sz="1400" smtClean="0">
                <a:solidFill>
                  <a:schemeClr val="tx2"/>
                </a:solidFill>
              </a:rPr>
              <a:pPr eaLnBrk="1" hangingPunct="1"/>
              <a:t>20</a:t>
            </a:fld>
            <a:endParaRPr lang="en-US" sz="1400" smtClean="0">
              <a:solidFill>
                <a:schemeClr val="tx2"/>
              </a:solidFill>
            </a:endParaRPr>
          </a:p>
        </p:txBody>
      </p:sp>
      <p:sp>
        <p:nvSpPr>
          <p:cNvPr id="25604" name="Rectangle 3"/>
          <p:cNvSpPr>
            <a:spLocks noGrp="1" noChangeArrowheads="1"/>
          </p:cNvSpPr>
          <p:nvPr>
            <p:ph sz="quarter" idx="1"/>
          </p:nvPr>
        </p:nvSpPr>
        <p:spPr/>
        <p:txBody>
          <a:bodyPr/>
          <a:lstStyle/>
          <a:p>
            <a:r>
              <a:rPr lang="en-US" smtClean="0"/>
              <a:t>Properties</a:t>
            </a:r>
          </a:p>
          <a:p>
            <a:pPr lvl="1">
              <a:spcBef>
                <a:spcPts val="200"/>
              </a:spcBef>
            </a:pPr>
            <a:r>
              <a:rPr lang="en-US" smtClean="0"/>
              <a:t>Alt: </a:t>
            </a:r>
            <a:r>
              <a:rPr lang="en-US" i="1" smtClean="0"/>
              <a:t>returns true if the Alt key is pressed; otherwise, returns false</a:t>
            </a:r>
            <a:r>
              <a:rPr lang="en-US" smtClean="0"/>
              <a:t>	</a:t>
            </a:r>
          </a:p>
          <a:p>
            <a:pPr lvl="1" eaLnBrk="1" hangingPunct="1">
              <a:lnSpc>
                <a:spcPct val="90000"/>
              </a:lnSpc>
              <a:spcBef>
                <a:spcPts val="200"/>
              </a:spcBef>
            </a:pPr>
            <a:r>
              <a:rPr lang="en-US" smtClean="0"/>
              <a:t>Control: …</a:t>
            </a:r>
          </a:p>
          <a:p>
            <a:pPr lvl="1" eaLnBrk="1" hangingPunct="1">
              <a:lnSpc>
                <a:spcPct val="90000"/>
              </a:lnSpc>
              <a:spcBef>
                <a:spcPts val="200"/>
              </a:spcBef>
            </a:pPr>
            <a:r>
              <a:rPr lang="en-US" smtClean="0"/>
              <a:t>Handled: </a:t>
            </a:r>
            <a:r>
              <a:rPr lang="en-US" i="1" smtClean="0"/>
              <a:t>indicates whether the event has been handled</a:t>
            </a:r>
          </a:p>
          <a:p>
            <a:pPr lvl="1" eaLnBrk="1" hangingPunct="1">
              <a:lnSpc>
                <a:spcPct val="90000"/>
              </a:lnSpc>
              <a:spcBef>
                <a:spcPts val="200"/>
              </a:spcBef>
            </a:pPr>
            <a:r>
              <a:rPr lang="en-US" smtClean="0"/>
              <a:t>KeyCode: </a:t>
            </a:r>
            <a:r>
              <a:rPr lang="en-US" i="1" smtClean="0"/>
              <a:t>returns the keyboard code for the event</a:t>
            </a:r>
            <a:endParaRPr lang="en-US" smtClean="0"/>
          </a:p>
          <a:p>
            <a:pPr lvl="1" eaLnBrk="1" hangingPunct="1">
              <a:lnSpc>
                <a:spcPct val="90000"/>
              </a:lnSpc>
              <a:spcBef>
                <a:spcPts val="200"/>
              </a:spcBef>
            </a:pPr>
            <a:r>
              <a:rPr lang="en-US" smtClean="0"/>
              <a:t>KeyData: </a:t>
            </a:r>
            <a:r>
              <a:rPr lang="en-US" i="1" smtClean="0"/>
              <a:t>returns the key code for the pressed key, combination of modifier keys (Ctrl, Shift, and Alt) </a:t>
            </a:r>
          </a:p>
          <a:p>
            <a:pPr lvl="1" eaLnBrk="1" hangingPunct="1">
              <a:lnSpc>
                <a:spcPct val="90000"/>
              </a:lnSpc>
              <a:spcBef>
                <a:spcPts val="200"/>
              </a:spcBef>
            </a:pPr>
            <a:r>
              <a:rPr lang="en-US" smtClean="0"/>
              <a:t>KeyValue: </a:t>
            </a:r>
            <a:r>
              <a:rPr lang="en-US" i="1" smtClean="0"/>
              <a:t>returns the integer representation of the KeyData</a:t>
            </a:r>
          </a:p>
          <a:p>
            <a:pPr lvl="1">
              <a:spcBef>
                <a:spcPts val="200"/>
              </a:spcBef>
            </a:pPr>
            <a:r>
              <a:rPr lang="en-US" smtClean="0"/>
              <a:t>Modifiers: </a:t>
            </a:r>
            <a:r>
              <a:rPr lang="en-US" i="1" smtClean="0"/>
              <a:t>returns the modifier flags that indicate what combination of modifier keys (Ctrl, Shift, and Alt) are pressed</a:t>
            </a:r>
          </a:p>
          <a:p>
            <a:pPr lvl="1" eaLnBrk="1" hangingPunct="1">
              <a:lnSpc>
                <a:spcPct val="90000"/>
              </a:lnSpc>
              <a:spcBef>
                <a:spcPts val="200"/>
              </a:spcBef>
            </a:pPr>
            <a:r>
              <a:rPr lang="en-US" smtClean="0"/>
              <a:t>Shift: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Effect transition="in" filter="blinds(horizontal)">
                                      <p:cBhvr>
                                        <p:cTn id="7" dur="500"/>
                                        <p:tgtEl>
                                          <p:spTgt spid="2560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12" dur="500"/>
                                        <p:tgtEl>
                                          <p:spTgt spid="2560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4">
                                            <p:txEl>
                                              <p:pRg st="3" end="3"/>
                                            </p:txEl>
                                          </p:spTgt>
                                        </p:tgtEl>
                                        <p:attrNameLst>
                                          <p:attrName>style.visibility</p:attrName>
                                        </p:attrNameLst>
                                      </p:cBhvr>
                                      <p:to>
                                        <p:strVal val="visible"/>
                                      </p:to>
                                    </p:set>
                                    <p:animEffect transition="in" filter="blinds(horizontal)">
                                      <p:cBhvr>
                                        <p:cTn id="17" dur="500"/>
                                        <p:tgtEl>
                                          <p:spTgt spid="2560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04">
                                            <p:txEl>
                                              <p:pRg st="4" end="4"/>
                                            </p:txEl>
                                          </p:spTgt>
                                        </p:tgtEl>
                                        <p:attrNameLst>
                                          <p:attrName>style.visibility</p:attrName>
                                        </p:attrNameLst>
                                      </p:cBhvr>
                                      <p:to>
                                        <p:strVal val="visible"/>
                                      </p:to>
                                    </p:set>
                                    <p:animEffect transition="in" filter="blinds(horizontal)">
                                      <p:cBhvr>
                                        <p:cTn id="22" dur="500"/>
                                        <p:tgtEl>
                                          <p:spTgt spid="2560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04">
                                            <p:txEl>
                                              <p:pRg st="5" end="5"/>
                                            </p:txEl>
                                          </p:spTgt>
                                        </p:tgtEl>
                                        <p:attrNameLst>
                                          <p:attrName>style.visibility</p:attrName>
                                        </p:attrNameLst>
                                      </p:cBhvr>
                                      <p:to>
                                        <p:strVal val="visible"/>
                                      </p:to>
                                    </p:set>
                                    <p:animEffect transition="in" filter="blinds(horizontal)">
                                      <p:cBhvr>
                                        <p:cTn id="27" dur="500"/>
                                        <p:tgtEl>
                                          <p:spTgt spid="2560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604">
                                            <p:txEl>
                                              <p:pRg st="6" end="6"/>
                                            </p:txEl>
                                          </p:spTgt>
                                        </p:tgtEl>
                                        <p:attrNameLst>
                                          <p:attrName>style.visibility</p:attrName>
                                        </p:attrNameLst>
                                      </p:cBhvr>
                                      <p:to>
                                        <p:strVal val="visible"/>
                                      </p:to>
                                    </p:set>
                                    <p:animEffect transition="in" filter="blinds(horizontal)">
                                      <p:cBhvr>
                                        <p:cTn id="32" dur="500"/>
                                        <p:tgtEl>
                                          <p:spTgt spid="2560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604">
                                            <p:txEl>
                                              <p:pRg st="7" end="7"/>
                                            </p:txEl>
                                          </p:spTgt>
                                        </p:tgtEl>
                                        <p:attrNameLst>
                                          <p:attrName>style.visibility</p:attrName>
                                        </p:attrNameLst>
                                      </p:cBhvr>
                                      <p:to>
                                        <p:strVal val="visible"/>
                                      </p:to>
                                    </p:set>
                                    <p:animEffect transition="in" filter="blinds(horizontal)">
                                      <p:cBhvr>
                                        <p:cTn id="37" dur="500"/>
                                        <p:tgtEl>
                                          <p:spTgt spid="2560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5604">
                                            <p:txEl>
                                              <p:pRg st="8" end="8"/>
                                            </p:txEl>
                                          </p:spTgt>
                                        </p:tgtEl>
                                        <p:attrNameLst>
                                          <p:attrName>style.visibility</p:attrName>
                                        </p:attrNameLst>
                                      </p:cBhvr>
                                      <p:to>
                                        <p:strVal val="visible"/>
                                      </p:to>
                                    </p:set>
                                    <p:animEffect transition="in" filter="blinds(horizontal)">
                                      <p:cBhvr>
                                        <p:cTn id="42" dur="500"/>
                                        <p:tgtEl>
                                          <p:spTgt spid="256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KeyEventArgs class (cont.)</a:t>
            </a:r>
          </a:p>
        </p:txBody>
      </p:sp>
      <p:sp>
        <p:nvSpPr>
          <p:cNvPr id="30723" name="Content Placeholder 2"/>
          <p:cNvSpPr>
            <a:spLocks noGrp="1"/>
          </p:cNvSpPr>
          <p:nvPr>
            <p:ph sz="quarter" idx="1"/>
          </p:nvPr>
        </p:nvSpPr>
        <p:spPr/>
        <p:txBody>
          <a:bodyPr/>
          <a:lstStyle/>
          <a:p>
            <a:pPr>
              <a:spcBef>
                <a:spcPts val="300"/>
              </a:spcBef>
            </a:pPr>
            <a:r>
              <a:rPr lang="en-US" smtClean="0"/>
              <a:t>Example: </a:t>
            </a:r>
            <a:r>
              <a:rPr lang="en-US" smtClean="0">
                <a:solidFill>
                  <a:srgbClr val="002060"/>
                </a:solidFill>
              </a:rPr>
              <a:t>catch Enter key</a:t>
            </a:r>
          </a:p>
          <a:p>
            <a:pPr>
              <a:spcBef>
                <a:spcPts val="300"/>
              </a:spcBef>
              <a:buFont typeface="Wingdings 3" pitchFamily="18" charset="2"/>
              <a:buNone/>
            </a:pPr>
            <a:r>
              <a:rPr lang="en-US" smtClean="0"/>
              <a:t>	</a:t>
            </a:r>
            <a:r>
              <a:rPr lang="en-US" sz="2000" smtClean="0">
                <a:solidFill>
                  <a:srgbClr val="0070C0"/>
                </a:solidFill>
              </a:rPr>
              <a:t>private</a:t>
            </a:r>
            <a:r>
              <a:rPr lang="en-US" sz="2000" smtClean="0"/>
              <a:t> </a:t>
            </a:r>
            <a:r>
              <a:rPr lang="en-US" sz="2000" smtClean="0">
                <a:solidFill>
                  <a:srgbClr val="0070C0"/>
                </a:solidFill>
              </a:rPr>
              <a:t>void</a:t>
            </a:r>
            <a:r>
              <a:rPr lang="en-US" sz="2000" smtClean="0"/>
              <a:t> TextBox1_KeyDown( </a:t>
            </a:r>
            <a:r>
              <a:rPr lang="en-US" sz="2000" smtClean="0">
                <a:solidFill>
                  <a:srgbClr val="0070C0"/>
                </a:solidFill>
              </a:rPr>
              <a:t>object</a:t>
            </a:r>
            <a:r>
              <a:rPr lang="en-US" sz="2000" smtClean="0"/>
              <a:t> sender, </a:t>
            </a:r>
            <a:r>
              <a:rPr lang="en-US" sz="2000" smtClean="0">
                <a:solidFill>
                  <a:srgbClr val="0070C0"/>
                </a:solidFill>
              </a:rPr>
              <a:t>KeyEventArgs</a:t>
            </a:r>
            <a:r>
              <a:rPr lang="en-US" sz="2000" smtClean="0"/>
              <a:t> e )</a:t>
            </a:r>
          </a:p>
          <a:p>
            <a:pPr>
              <a:spcBef>
                <a:spcPts val="300"/>
              </a:spcBef>
              <a:buFont typeface="Wingdings 3" pitchFamily="18" charset="2"/>
              <a:buNone/>
            </a:pPr>
            <a:r>
              <a:rPr lang="en-US" sz="2000" smtClean="0"/>
              <a:t>    {</a:t>
            </a:r>
          </a:p>
          <a:p>
            <a:pPr>
              <a:spcBef>
                <a:spcPts val="300"/>
              </a:spcBef>
              <a:buFont typeface="Wingdings 3" pitchFamily="18" charset="2"/>
              <a:buNone/>
            </a:pPr>
            <a:r>
              <a:rPr lang="en-US" sz="2000" smtClean="0"/>
              <a:t>            </a:t>
            </a:r>
            <a:r>
              <a:rPr lang="en-US" sz="2000" smtClean="0">
                <a:solidFill>
                  <a:srgbClr val="0070C0"/>
                </a:solidFill>
              </a:rPr>
              <a:t>if</a:t>
            </a:r>
            <a:r>
              <a:rPr lang="en-US" sz="2000" smtClean="0"/>
              <a:t> (e.KeyCode == Keys.Enter)</a:t>
            </a:r>
          </a:p>
          <a:p>
            <a:pPr>
              <a:spcBef>
                <a:spcPts val="300"/>
              </a:spcBef>
              <a:buFont typeface="Wingdings 3" pitchFamily="18" charset="2"/>
              <a:buNone/>
            </a:pPr>
            <a:r>
              <a:rPr lang="en-US" sz="2000" smtClean="0"/>
              <a:t>                MessageBox.Show("You pressed Enter key");            </a:t>
            </a:r>
          </a:p>
          <a:p>
            <a:pPr>
              <a:spcBef>
                <a:spcPts val="300"/>
              </a:spcBef>
              <a:buFont typeface="Wingdings 3" pitchFamily="18" charset="2"/>
              <a:buNone/>
            </a:pPr>
            <a:r>
              <a:rPr lang="en-US" sz="2000" smtClean="0"/>
              <a:t>	}</a:t>
            </a:r>
          </a:p>
          <a:p>
            <a:pPr>
              <a:spcBef>
                <a:spcPts val="300"/>
              </a:spcBef>
            </a:pPr>
            <a:r>
              <a:rPr lang="en-US" smtClean="0"/>
              <a:t>Example: </a:t>
            </a:r>
            <a:r>
              <a:rPr lang="en-US" smtClean="0">
                <a:solidFill>
                  <a:srgbClr val="002060"/>
                </a:solidFill>
              </a:rPr>
              <a:t>catch keys combination</a:t>
            </a:r>
          </a:p>
          <a:p>
            <a:pPr>
              <a:spcBef>
                <a:spcPts val="300"/>
              </a:spcBef>
              <a:buFont typeface="Wingdings 3" pitchFamily="18" charset="2"/>
              <a:buNone/>
            </a:pPr>
            <a:r>
              <a:rPr lang="en-US" sz="2000" smtClean="0"/>
              <a:t>	</a:t>
            </a:r>
            <a:r>
              <a:rPr lang="en-US" sz="2000" smtClean="0">
                <a:solidFill>
                  <a:srgbClr val="0070C0"/>
                </a:solidFill>
              </a:rPr>
              <a:t>private</a:t>
            </a:r>
            <a:r>
              <a:rPr lang="en-US" sz="2000" smtClean="0"/>
              <a:t> </a:t>
            </a:r>
            <a:r>
              <a:rPr lang="en-US" sz="2000" smtClean="0">
                <a:solidFill>
                  <a:srgbClr val="0070C0"/>
                </a:solidFill>
              </a:rPr>
              <a:t>void</a:t>
            </a:r>
            <a:r>
              <a:rPr lang="en-US" sz="2000" smtClean="0"/>
              <a:t> TextBox1_KeyDown( </a:t>
            </a:r>
            <a:r>
              <a:rPr lang="en-US" sz="2000" smtClean="0">
                <a:solidFill>
                  <a:srgbClr val="0070C0"/>
                </a:solidFill>
              </a:rPr>
              <a:t>object</a:t>
            </a:r>
            <a:r>
              <a:rPr lang="en-US" sz="2000" smtClean="0"/>
              <a:t> sender, </a:t>
            </a:r>
            <a:r>
              <a:rPr lang="en-US" sz="2000" smtClean="0">
                <a:solidFill>
                  <a:srgbClr val="0070C0"/>
                </a:solidFill>
              </a:rPr>
              <a:t>KeyEventArgs</a:t>
            </a:r>
            <a:r>
              <a:rPr lang="en-US" sz="2000" smtClean="0"/>
              <a:t> e )</a:t>
            </a:r>
          </a:p>
          <a:p>
            <a:pPr>
              <a:spcBef>
                <a:spcPts val="300"/>
              </a:spcBef>
              <a:buFont typeface="Wingdings 3" pitchFamily="18" charset="2"/>
              <a:buNone/>
            </a:pPr>
            <a:r>
              <a:rPr lang="en-US" sz="2000" smtClean="0"/>
              <a:t>    {</a:t>
            </a:r>
          </a:p>
          <a:p>
            <a:pPr>
              <a:spcBef>
                <a:spcPts val="300"/>
              </a:spcBef>
              <a:buFont typeface="Wingdings 3" pitchFamily="18" charset="2"/>
              <a:buNone/>
            </a:pPr>
            <a:r>
              <a:rPr lang="en-US" sz="2000" smtClean="0"/>
              <a:t>            </a:t>
            </a:r>
            <a:r>
              <a:rPr lang="en-US" sz="2000" smtClean="0">
                <a:solidFill>
                  <a:srgbClr val="0070C0"/>
                </a:solidFill>
              </a:rPr>
              <a:t>if</a:t>
            </a:r>
            <a:r>
              <a:rPr lang="en-US" sz="2000" smtClean="0"/>
              <a:t> (e.Alt &amp;&amp; e.KeyCode.ToString() == "F")</a:t>
            </a:r>
          </a:p>
          <a:p>
            <a:pPr>
              <a:spcBef>
                <a:spcPts val="300"/>
              </a:spcBef>
              <a:buFont typeface="Wingdings 3" pitchFamily="18" charset="2"/>
              <a:buNone/>
            </a:pPr>
            <a:r>
              <a:rPr lang="en-US" sz="2000" smtClean="0"/>
              <a:t>            {               </a:t>
            </a:r>
          </a:p>
          <a:p>
            <a:pPr>
              <a:spcBef>
                <a:spcPts val="300"/>
              </a:spcBef>
              <a:buFont typeface="Wingdings 3" pitchFamily="18" charset="2"/>
              <a:buNone/>
            </a:pPr>
            <a:r>
              <a:rPr lang="en-US" sz="2000" smtClean="0"/>
              <a:t>                MessageBox.Show("You pressed Alt+F combination");</a:t>
            </a:r>
          </a:p>
          <a:p>
            <a:pPr>
              <a:spcBef>
                <a:spcPts val="300"/>
              </a:spcBef>
              <a:buFont typeface="Wingdings 3" pitchFamily="18" charset="2"/>
              <a:buNone/>
            </a:pPr>
            <a:r>
              <a:rPr lang="en-US" sz="2000" smtClean="0"/>
              <a:t>            }</a:t>
            </a:r>
          </a:p>
          <a:p>
            <a:pPr>
              <a:spcBef>
                <a:spcPts val="300"/>
              </a:spcBef>
              <a:buFont typeface="Wingdings 3" pitchFamily="18" charset="2"/>
              <a:buNone/>
            </a:pPr>
            <a:r>
              <a:rPr lang="en-US" sz="2000" smtClean="0"/>
              <a:t>    }</a:t>
            </a:r>
          </a:p>
        </p:txBody>
      </p:sp>
      <p:sp>
        <p:nvSpPr>
          <p:cNvPr id="307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7FC126FD-1369-41CC-9B9B-031B23B146D7}" type="slidenum">
              <a:rPr lang="en-US" sz="1400" smtClean="0">
                <a:solidFill>
                  <a:schemeClr val="tx2"/>
                </a:solidFill>
              </a:rPr>
              <a:pPr eaLnBrk="1" hangingPunct="1"/>
              <a:t>21</a:t>
            </a:fld>
            <a:endParaRPr lang="en-US" sz="1400" smtClean="0">
              <a:solidFill>
                <a:schemeClr val="tx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Field-level validation</a:t>
            </a:r>
          </a:p>
        </p:txBody>
      </p:sp>
      <p:sp>
        <p:nvSpPr>
          <p:cNvPr id="3174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C098BE8A-A38E-46BB-A325-69B9DDA22B23}" type="slidenum">
              <a:rPr lang="en-US" sz="1400" smtClean="0">
                <a:solidFill>
                  <a:schemeClr val="tx2"/>
                </a:solidFill>
              </a:rPr>
              <a:pPr eaLnBrk="1" hangingPunct="1"/>
              <a:t>22</a:t>
            </a:fld>
            <a:endParaRPr lang="en-US" sz="1400" smtClean="0">
              <a:solidFill>
                <a:schemeClr val="tx2"/>
              </a:solidFill>
            </a:endParaRPr>
          </a:p>
        </p:txBody>
      </p:sp>
      <p:sp>
        <p:nvSpPr>
          <p:cNvPr id="31748" name="Rectangle 3"/>
          <p:cNvSpPr>
            <a:spLocks noGrp="1" noChangeArrowheads="1"/>
          </p:cNvSpPr>
          <p:nvPr>
            <p:ph sz="quarter" idx="1"/>
          </p:nvPr>
        </p:nvSpPr>
        <p:spPr/>
        <p:txBody>
          <a:bodyPr/>
          <a:lstStyle/>
          <a:p>
            <a:pPr eaLnBrk="1" hangingPunct="1"/>
            <a:r>
              <a:rPr lang="en-US" smtClean="0"/>
              <a:t>When you change the focus by using the keyboard (TAB, SHIFT+TAB, ...), by calling the Select or SelectNextControl methods, or by setting the ActiveControl property to the current form, focus events occur in the following order:</a:t>
            </a:r>
            <a:endParaRPr lang="en-US" smtClean="0">
              <a:solidFill>
                <a:srgbClr val="0070C0"/>
              </a:solidFill>
            </a:endParaRPr>
          </a:p>
          <a:p>
            <a:pPr lvl="1" eaLnBrk="1" hangingPunct="1"/>
            <a:r>
              <a:rPr lang="en-US" smtClean="0">
                <a:solidFill>
                  <a:srgbClr val="0070C0"/>
                </a:solidFill>
              </a:rPr>
              <a:t>Enter</a:t>
            </a:r>
            <a:r>
              <a:rPr lang="en-US" smtClean="0"/>
              <a:t>: </a:t>
            </a:r>
            <a:r>
              <a:rPr lang="en-US" i="1" smtClean="0"/>
              <a:t>Occurs when a control is entered</a:t>
            </a:r>
          </a:p>
          <a:p>
            <a:pPr lvl="1" eaLnBrk="1" hangingPunct="1"/>
            <a:r>
              <a:rPr lang="en-US" smtClean="0">
                <a:solidFill>
                  <a:srgbClr val="0070C0"/>
                </a:solidFill>
              </a:rPr>
              <a:t>GotFocus</a:t>
            </a:r>
            <a:r>
              <a:rPr lang="en-US" smtClean="0"/>
              <a:t>: </a:t>
            </a:r>
            <a:r>
              <a:rPr lang="en-US" i="1" smtClean="0"/>
              <a:t>Occurs when a control receives focus</a:t>
            </a:r>
          </a:p>
          <a:p>
            <a:pPr lvl="1" eaLnBrk="1" hangingPunct="1"/>
            <a:r>
              <a:rPr lang="en-US" smtClean="0">
                <a:solidFill>
                  <a:srgbClr val="0070C0"/>
                </a:solidFill>
              </a:rPr>
              <a:t>Leave</a:t>
            </a:r>
            <a:r>
              <a:rPr lang="en-US" smtClean="0"/>
              <a:t>: </a:t>
            </a:r>
            <a:r>
              <a:rPr lang="en-US" i="1" smtClean="0"/>
              <a:t>Occurs when focus leaves a control</a:t>
            </a:r>
          </a:p>
          <a:p>
            <a:pPr lvl="1" eaLnBrk="1" hangingPunct="1"/>
            <a:r>
              <a:rPr lang="en-US" smtClean="0">
                <a:solidFill>
                  <a:srgbClr val="0070C0"/>
                </a:solidFill>
              </a:rPr>
              <a:t>Validating</a:t>
            </a:r>
            <a:r>
              <a:rPr lang="en-US" smtClean="0"/>
              <a:t>: </a:t>
            </a:r>
            <a:r>
              <a:rPr lang="en-US" i="1" smtClean="0"/>
              <a:t>Occurs when a control is validating</a:t>
            </a:r>
          </a:p>
          <a:p>
            <a:pPr lvl="1" eaLnBrk="1" hangingPunct="1"/>
            <a:r>
              <a:rPr lang="en-US" smtClean="0">
                <a:solidFill>
                  <a:srgbClr val="0070C0"/>
                </a:solidFill>
              </a:rPr>
              <a:t>Validated</a:t>
            </a:r>
            <a:r>
              <a:rPr lang="en-US" smtClean="0"/>
              <a:t>: </a:t>
            </a:r>
            <a:r>
              <a:rPr lang="en-US" i="1" smtClean="0"/>
              <a:t>Occurs when a control is finished validating</a:t>
            </a:r>
          </a:p>
          <a:p>
            <a:pPr lvl="1" eaLnBrk="1" hangingPunct="1"/>
            <a:r>
              <a:rPr lang="en-US" smtClean="0">
                <a:solidFill>
                  <a:srgbClr val="0070C0"/>
                </a:solidFill>
              </a:rPr>
              <a:t>LostFocus</a:t>
            </a:r>
            <a:r>
              <a:rPr lang="en-US" smtClean="0"/>
              <a:t>: </a:t>
            </a:r>
            <a:r>
              <a:rPr lang="en-US" i="1" smtClean="0"/>
              <a:t>Occurs when a control looses focus</a:t>
            </a:r>
          </a:p>
          <a:p>
            <a:pPr eaLnBrk="1" hangingPunct="1"/>
            <a:r>
              <a:rPr lang="en-US" smtClean="0"/>
              <a:t>The </a:t>
            </a:r>
            <a:r>
              <a:rPr lang="en-US" i="1" smtClean="0"/>
              <a:t>Validating</a:t>
            </a:r>
            <a:r>
              <a:rPr lang="en-US" smtClean="0"/>
              <a:t> event is the ideal place to store the validating logic for a field</a:t>
            </a:r>
            <a:endParaRPr lang="en-US" i="1"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The Validating event</a:t>
            </a:r>
          </a:p>
        </p:txBody>
      </p:sp>
      <p:sp>
        <p:nvSpPr>
          <p:cNvPr id="3277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9AFCABAA-B7C0-4FB6-AA9D-E9BCC9ABD34B}" type="slidenum">
              <a:rPr lang="en-US" sz="1400" smtClean="0">
                <a:solidFill>
                  <a:schemeClr val="tx2"/>
                </a:solidFill>
              </a:rPr>
              <a:pPr eaLnBrk="1" hangingPunct="1"/>
              <a:t>23</a:t>
            </a:fld>
            <a:endParaRPr lang="en-US" sz="1400" smtClean="0">
              <a:solidFill>
                <a:schemeClr val="tx2"/>
              </a:solidFill>
            </a:endParaRPr>
          </a:p>
        </p:txBody>
      </p:sp>
      <p:sp>
        <p:nvSpPr>
          <p:cNvPr id="32772" name="Rectangle 3"/>
          <p:cNvSpPr>
            <a:spLocks noGrp="1" noChangeArrowheads="1"/>
          </p:cNvSpPr>
          <p:nvPr>
            <p:ph sz="quarter" idx="1"/>
          </p:nvPr>
        </p:nvSpPr>
        <p:spPr/>
        <p:txBody>
          <a:bodyPr/>
          <a:lstStyle/>
          <a:p>
            <a:pPr eaLnBrk="1" hangingPunct="1"/>
            <a:r>
              <a:rPr lang="en-US" smtClean="0"/>
              <a:t>In the </a:t>
            </a:r>
            <a:r>
              <a:rPr lang="en-US" i="1" smtClean="0"/>
              <a:t>Validating</a:t>
            </a:r>
            <a:r>
              <a:rPr lang="en-US" smtClean="0"/>
              <a:t> event, to retain the focus in the current control, forcing the user to fix the problem before proceeding further</a:t>
            </a:r>
          </a:p>
          <a:p>
            <a:r>
              <a:rPr lang="en-US" smtClean="0"/>
              <a:t>To do this, you can use either of the following techniques</a:t>
            </a:r>
          </a:p>
          <a:p>
            <a:pPr lvl="1" eaLnBrk="1" hangingPunct="1"/>
            <a:r>
              <a:rPr lang="en-US" smtClean="0"/>
              <a:t>Use the Focus() method of the control to transfer the focus back to the field</a:t>
            </a:r>
          </a:p>
          <a:p>
            <a:pPr lvl="1" eaLnBrk="1" hangingPunct="1"/>
            <a:r>
              <a:rPr lang="en-US" smtClean="0"/>
              <a:t>Set the </a:t>
            </a:r>
            <a:r>
              <a:rPr lang="en-US" i="1" smtClean="0"/>
              <a:t>Cancel </a:t>
            </a:r>
            <a:r>
              <a:rPr lang="en-US" smtClean="0"/>
              <a:t>property</a:t>
            </a:r>
            <a:r>
              <a:rPr lang="en-US" i="1" smtClean="0"/>
              <a:t> </a:t>
            </a:r>
            <a:r>
              <a:rPr lang="en-US" smtClean="0"/>
              <a:t>of</a:t>
            </a:r>
            <a:r>
              <a:rPr lang="en-US" i="1" smtClean="0"/>
              <a:t> CancelEventArgs </a:t>
            </a:r>
            <a:r>
              <a:rPr lang="en-US" smtClean="0"/>
              <a:t>to </a:t>
            </a:r>
            <a:r>
              <a:rPr lang="en-US" i="1" smtClean="0"/>
              <a:t>true</a:t>
            </a:r>
            <a:r>
              <a:rPr lang="en-US" smtClean="0"/>
              <a:t> to cancel the Validating event</a:t>
            </a:r>
          </a:p>
          <a:p>
            <a:pPr eaLnBrk="1" hangingPunct="1"/>
            <a:r>
              <a:rPr lang="en-US" smtClean="0"/>
              <a:t>If the CausesValidation property is set to false, the Validating and Validated events are suppressed</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The Validating event (cont.)</a:t>
            </a:r>
          </a:p>
        </p:txBody>
      </p:sp>
      <p:sp>
        <p:nvSpPr>
          <p:cNvPr id="31747" name="Content Placeholder 2"/>
          <p:cNvSpPr>
            <a:spLocks noGrp="1"/>
          </p:cNvSpPr>
          <p:nvPr>
            <p:ph sz="quarter" idx="1"/>
          </p:nvPr>
        </p:nvSpPr>
        <p:spPr/>
        <p:txBody>
          <a:bodyPr/>
          <a:lstStyle/>
          <a:p>
            <a:pPr>
              <a:lnSpc>
                <a:spcPct val="90000"/>
              </a:lnSpc>
              <a:spcBef>
                <a:spcPts val="0"/>
              </a:spcBef>
              <a:defRPr/>
            </a:pPr>
            <a:r>
              <a:rPr lang="en-US" smtClean="0"/>
              <a:t>Example 1:</a:t>
            </a:r>
          </a:p>
          <a:p>
            <a:pPr>
              <a:lnSpc>
                <a:spcPct val="85000"/>
              </a:lnSpc>
              <a:spcBef>
                <a:spcPts val="0"/>
              </a:spcBef>
              <a:buFont typeface="Wingdings 3" pitchFamily="18" charset="2"/>
              <a:buNone/>
              <a:defRPr/>
            </a:pPr>
            <a:r>
              <a:rPr lang="en-US" smtClean="0"/>
              <a:t>	</a:t>
            </a:r>
            <a:r>
              <a:rPr lang="en-US" sz="2000" smtClean="0">
                <a:solidFill>
                  <a:srgbClr val="FF0000"/>
                </a:solidFill>
              </a:rPr>
              <a:t>private void txtX_Validating(object sender, CancelEventArgs e)</a:t>
            </a:r>
          </a:p>
          <a:p>
            <a:pPr>
              <a:lnSpc>
                <a:spcPct val="85000"/>
              </a:lnSpc>
              <a:spcBef>
                <a:spcPts val="0"/>
              </a:spcBef>
              <a:buFont typeface="Wingdings 3" pitchFamily="18" charset="2"/>
              <a:buNone/>
              <a:defRPr/>
            </a:pPr>
            <a:r>
              <a:rPr lang="en-US" sz="2000" smtClean="0"/>
              <a:t>    {</a:t>
            </a:r>
          </a:p>
          <a:p>
            <a:pPr>
              <a:lnSpc>
                <a:spcPct val="85000"/>
              </a:lnSpc>
              <a:spcBef>
                <a:spcPts val="0"/>
              </a:spcBef>
              <a:buFont typeface="Wingdings 3" pitchFamily="18" charset="2"/>
              <a:buNone/>
              <a:defRPr/>
            </a:pPr>
            <a:r>
              <a:rPr lang="en-US" sz="2000" smtClean="0"/>
              <a:t>            try {</a:t>
            </a:r>
          </a:p>
          <a:p>
            <a:pPr>
              <a:lnSpc>
                <a:spcPct val="85000"/>
              </a:lnSpc>
              <a:spcBef>
                <a:spcPts val="0"/>
              </a:spcBef>
              <a:buFont typeface="Wingdings 3" pitchFamily="18" charset="2"/>
              <a:buNone/>
              <a:defRPr/>
            </a:pPr>
            <a:r>
              <a:rPr lang="en-US" sz="2000" smtClean="0"/>
              <a:t>                int x = Convert.ToInt32(txtX.Text);</a:t>
            </a:r>
          </a:p>
          <a:p>
            <a:pPr>
              <a:lnSpc>
                <a:spcPct val="85000"/>
              </a:lnSpc>
              <a:spcBef>
                <a:spcPts val="0"/>
              </a:spcBef>
              <a:buFont typeface="Wingdings 3" pitchFamily="18" charset="2"/>
              <a:buNone/>
              <a:defRPr/>
            </a:pPr>
            <a:r>
              <a:rPr lang="en-US" sz="2000" smtClean="0"/>
              <a:t>                if (x &lt; 0)</a:t>
            </a:r>
          </a:p>
          <a:p>
            <a:pPr>
              <a:lnSpc>
                <a:spcPct val="85000"/>
              </a:lnSpc>
              <a:spcBef>
                <a:spcPts val="0"/>
              </a:spcBef>
              <a:buFont typeface="Wingdings 3" pitchFamily="18" charset="2"/>
              <a:buNone/>
              <a:defRPr/>
            </a:pPr>
            <a:r>
              <a:rPr lang="en-US" sz="2000" smtClean="0"/>
              <a:t>                {</a:t>
            </a:r>
          </a:p>
          <a:p>
            <a:pPr>
              <a:lnSpc>
                <a:spcPct val="85000"/>
              </a:lnSpc>
              <a:spcBef>
                <a:spcPts val="0"/>
              </a:spcBef>
              <a:buFont typeface="Wingdings 3" pitchFamily="18" charset="2"/>
              <a:buNone/>
              <a:defRPr/>
            </a:pPr>
            <a:r>
              <a:rPr lang="en-US" sz="2000" smtClean="0"/>
              <a:t>                    MessageBox.Show("Please enter a value &gt; 0");</a:t>
            </a:r>
          </a:p>
          <a:p>
            <a:pPr>
              <a:lnSpc>
                <a:spcPct val="85000"/>
              </a:lnSpc>
              <a:spcBef>
                <a:spcPts val="0"/>
              </a:spcBef>
              <a:buFont typeface="Wingdings 3" pitchFamily="18" charset="2"/>
              <a:buNone/>
              <a:defRPr/>
            </a:pPr>
            <a:r>
              <a:rPr lang="en-US" sz="2000" smtClean="0"/>
              <a:t>                    txtX.SelectAll();</a:t>
            </a:r>
          </a:p>
          <a:p>
            <a:pPr>
              <a:lnSpc>
                <a:spcPct val="85000"/>
              </a:lnSpc>
              <a:spcBef>
                <a:spcPts val="0"/>
              </a:spcBef>
              <a:buFont typeface="Wingdings 3" pitchFamily="18" charset="2"/>
              <a:buNone/>
              <a:defRPr/>
            </a:pPr>
            <a:r>
              <a:rPr lang="en-US" sz="2000" smtClean="0"/>
              <a:t>                    </a:t>
            </a:r>
            <a:r>
              <a:rPr lang="en-US" sz="2000" smtClean="0">
                <a:solidFill>
                  <a:srgbClr val="FF0000"/>
                </a:solidFill>
              </a:rPr>
              <a:t>txtX.Focus();		// e.Cancel = true;</a:t>
            </a:r>
          </a:p>
          <a:p>
            <a:pPr>
              <a:lnSpc>
                <a:spcPct val="85000"/>
              </a:lnSpc>
              <a:spcBef>
                <a:spcPts val="0"/>
              </a:spcBef>
              <a:buFont typeface="Wingdings 3" pitchFamily="18" charset="2"/>
              <a:buNone/>
              <a:defRPr/>
            </a:pPr>
            <a:r>
              <a:rPr lang="en-US" sz="2000" smtClean="0"/>
              <a:t>                }</a:t>
            </a:r>
          </a:p>
          <a:p>
            <a:pPr>
              <a:lnSpc>
                <a:spcPct val="85000"/>
              </a:lnSpc>
              <a:spcBef>
                <a:spcPts val="0"/>
              </a:spcBef>
              <a:buFont typeface="Wingdings 3" pitchFamily="18" charset="2"/>
              <a:buNone/>
              <a:defRPr/>
            </a:pPr>
            <a:r>
              <a:rPr lang="en-US" sz="2000" smtClean="0"/>
              <a:t>            }</a:t>
            </a:r>
          </a:p>
          <a:p>
            <a:pPr>
              <a:lnSpc>
                <a:spcPct val="85000"/>
              </a:lnSpc>
              <a:spcBef>
                <a:spcPts val="0"/>
              </a:spcBef>
              <a:buFont typeface="Wingdings 3" pitchFamily="18" charset="2"/>
              <a:buNone/>
              <a:defRPr/>
            </a:pPr>
            <a:r>
              <a:rPr lang="en-US" sz="2000" smtClean="0"/>
              <a:t>            catch (Exception ex)  {</a:t>
            </a:r>
          </a:p>
          <a:p>
            <a:pPr>
              <a:lnSpc>
                <a:spcPct val="85000"/>
              </a:lnSpc>
              <a:spcBef>
                <a:spcPts val="0"/>
              </a:spcBef>
              <a:buFont typeface="Wingdings 3" pitchFamily="18" charset="2"/>
              <a:buNone/>
              <a:defRPr/>
            </a:pPr>
            <a:r>
              <a:rPr lang="en-US" sz="2000" smtClean="0"/>
              <a:t>                MessageBox.Show(ex.Message);</a:t>
            </a:r>
          </a:p>
          <a:p>
            <a:pPr>
              <a:lnSpc>
                <a:spcPct val="85000"/>
              </a:lnSpc>
              <a:spcBef>
                <a:spcPts val="0"/>
              </a:spcBef>
              <a:buFont typeface="Wingdings 3" pitchFamily="18" charset="2"/>
              <a:buNone/>
              <a:defRPr/>
            </a:pPr>
            <a:r>
              <a:rPr lang="en-US" sz="2000" b="1"/>
              <a:t>	</a:t>
            </a:r>
            <a:r>
              <a:rPr lang="en-US" sz="2000" b="1" smtClean="0"/>
              <a:t>	   </a:t>
            </a:r>
            <a:r>
              <a:rPr lang="en-US" sz="2000" smtClean="0"/>
              <a:t>txtX.SelectAll</a:t>
            </a:r>
            <a:r>
              <a:rPr lang="en-US" sz="2000"/>
              <a:t>();</a:t>
            </a:r>
          </a:p>
          <a:p>
            <a:pPr>
              <a:lnSpc>
                <a:spcPct val="85000"/>
              </a:lnSpc>
              <a:spcBef>
                <a:spcPts val="0"/>
              </a:spcBef>
              <a:buFont typeface="Wingdings 3" pitchFamily="18" charset="2"/>
              <a:buNone/>
              <a:defRPr/>
            </a:pPr>
            <a:r>
              <a:rPr lang="en-US" sz="2000" smtClean="0">
                <a:solidFill>
                  <a:srgbClr val="FF0000"/>
                </a:solidFill>
              </a:rPr>
              <a:t>                </a:t>
            </a:r>
            <a:r>
              <a:rPr lang="en-US" sz="2000">
                <a:solidFill>
                  <a:srgbClr val="FF0000"/>
                </a:solidFill>
              </a:rPr>
              <a:t>txtX.Focus();		// e.Cancel = true</a:t>
            </a:r>
            <a:r>
              <a:rPr lang="en-US" sz="2000" smtClean="0">
                <a:solidFill>
                  <a:srgbClr val="FF0000"/>
                </a:solidFill>
              </a:rPr>
              <a:t>;</a:t>
            </a:r>
            <a:endParaRPr lang="en-US" sz="2000" b="1" smtClean="0">
              <a:solidFill>
                <a:srgbClr val="FF0000"/>
              </a:solidFill>
            </a:endParaRPr>
          </a:p>
          <a:p>
            <a:pPr>
              <a:lnSpc>
                <a:spcPct val="85000"/>
              </a:lnSpc>
              <a:spcBef>
                <a:spcPts val="0"/>
              </a:spcBef>
              <a:buFont typeface="Wingdings 3" pitchFamily="18" charset="2"/>
              <a:buNone/>
              <a:defRPr/>
            </a:pPr>
            <a:r>
              <a:rPr lang="en-US" sz="2000" smtClean="0"/>
              <a:t>            }</a:t>
            </a:r>
          </a:p>
          <a:p>
            <a:pPr marL="290513" indent="-290513">
              <a:lnSpc>
                <a:spcPct val="85000"/>
              </a:lnSpc>
              <a:spcBef>
                <a:spcPts val="0"/>
              </a:spcBef>
              <a:buFont typeface="Wingdings 3" pitchFamily="18" charset="2"/>
              <a:buNone/>
              <a:defRPr/>
            </a:pPr>
            <a:r>
              <a:rPr lang="en-US" sz="2000" smtClean="0"/>
              <a:t>    }</a:t>
            </a:r>
          </a:p>
        </p:txBody>
      </p:sp>
      <p:sp>
        <p:nvSpPr>
          <p:cNvPr id="337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B04AF9F5-F934-46D4-9181-23671FA4F1FB}" type="slidenum">
              <a:rPr lang="en-US" sz="1400" smtClean="0">
                <a:solidFill>
                  <a:schemeClr val="tx2"/>
                </a:solidFill>
              </a:rPr>
              <a:pPr eaLnBrk="1" hangingPunct="1"/>
              <a:t>24</a:t>
            </a:fld>
            <a:endParaRPr lang="en-US" sz="1400" smtClean="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The Validating event (cont.)</a:t>
            </a:r>
          </a:p>
        </p:txBody>
      </p:sp>
      <p:sp>
        <p:nvSpPr>
          <p:cNvPr id="31747" name="Content Placeholder 2"/>
          <p:cNvSpPr>
            <a:spLocks noGrp="1"/>
          </p:cNvSpPr>
          <p:nvPr>
            <p:ph sz="quarter" idx="1"/>
          </p:nvPr>
        </p:nvSpPr>
        <p:spPr/>
        <p:txBody>
          <a:bodyPr/>
          <a:lstStyle/>
          <a:p>
            <a:pPr>
              <a:lnSpc>
                <a:spcPct val="90000"/>
              </a:lnSpc>
              <a:spcBef>
                <a:spcPts val="0"/>
              </a:spcBef>
              <a:defRPr/>
            </a:pPr>
            <a:r>
              <a:rPr lang="en-US" smtClean="0"/>
              <a:t>Example 2:</a:t>
            </a:r>
          </a:p>
          <a:p>
            <a:pPr>
              <a:lnSpc>
                <a:spcPct val="80000"/>
              </a:lnSpc>
              <a:spcBef>
                <a:spcPts val="0"/>
              </a:spcBef>
              <a:buFont typeface="Wingdings 3" pitchFamily="18" charset="2"/>
              <a:buNone/>
              <a:defRPr/>
            </a:pPr>
            <a:r>
              <a:rPr lang="en-US" smtClean="0"/>
              <a:t>	</a:t>
            </a:r>
            <a:r>
              <a:rPr lang="en-US" sz="2000" smtClean="0">
                <a:solidFill>
                  <a:srgbClr val="FF0000"/>
                </a:solidFill>
              </a:rPr>
              <a:t>private void txtX_Validating(object sender, CancelEventArgs e)</a:t>
            </a:r>
            <a:r>
              <a:rPr lang="en-US" sz="2000" smtClean="0"/>
              <a:t>  {</a:t>
            </a:r>
          </a:p>
          <a:p>
            <a:pPr>
              <a:lnSpc>
                <a:spcPct val="80000"/>
              </a:lnSpc>
              <a:spcBef>
                <a:spcPts val="0"/>
              </a:spcBef>
              <a:buFont typeface="Wingdings 3" pitchFamily="18" charset="2"/>
              <a:buNone/>
              <a:defRPr/>
            </a:pPr>
            <a:r>
              <a:rPr lang="en-US" sz="2000" smtClean="0"/>
              <a:t>            try {</a:t>
            </a:r>
          </a:p>
          <a:p>
            <a:pPr>
              <a:lnSpc>
                <a:spcPct val="80000"/>
              </a:lnSpc>
              <a:spcBef>
                <a:spcPts val="0"/>
              </a:spcBef>
              <a:buFont typeface="Wingdings 3" pitchFamily="18" charset="2"/>
              <a:buNone/>
              <a:defRPr/>
            </a:pPr>
            <a:r>
              <a:rPr lang="en-US" sz="2000" smtClean="0"/>
              <a:t>                int x = Convert.ToInt32(txtX.Text);</a:t>
            </a:r>
          </a:p>
          <a:p>
            <a:pPr>
              <a:lnSpc>
                <a:spcPct val="80000"/>
              </a:lnSpc>
              <a:spcBef>
                <a:spcPts val="0"/>
              </a:spcBef>
              <a:buFont typeface="Wingdings 3" pitchFamily="18" charset="2"/>
              <a:buNone/>
              <a:defRPr/>
            </a:pPr>
            <a:r>
              <a:rPr lang="en-US" sz="2000" smtClean="0"/>
              <a:t>                if (x &lt; 0)  {</a:t>
            </a:r>
          </a:p>
          <a:p>
            <a:pPr>
              <a:lnSpc>
                <a:spcPct val="80000"/>
              </a:lnSpc>
              <a:spcBef>
                <a:spcPts val="0"/>
              </a:spcBef>
              <a:buFont typeface="Wingdings 3" pitchFamily="18" charset="2"/>
              <a:buNone/>
              <a:defRPr/>
            </a:pPr>
            <a:r>
              <a:rPr lang="en-US" sz="2000" smtClean="0"/>
              <a:t>                    MessageBox.Show("Please enter a value &gt; 0");</a:t>
            </a:r>
          </a:p>
          <a:p>
            <a:pPr>
              <a:lnSpc>
                <a:spcPct val="80000"/>
              </a:lnSpc>
              <a:spcBef>
                <a:spcPts val="0"/>
              </a:spcBef>
              <a:buFont typeface="Wingdings 3" pitchFamily="18" charset="2"/>
              <a:buNone/>
              <a:defRPr/>
            </a:pPr>
            <a:r>
              <a:rPr lang="en-US" sz="2000" smtClean="0"/>
              <a:t>                    </a:t>
            </a:r>
            <a:r>
              <a:rPr lang="en-US" sz="2000" smtClean="0">
                <a:solidFill>
                  <a:srgbClr val="C00000"/>
                </a:solidFill>
              </a:rPr>
              <a:t>txtX.BackColor </a:t>
            </a:r>
            <a:r>
              <a:rPr lang="en-US" sz="2000">
                <a:solidFill>
                  <a:srgbClr val="C00000"/>
                </a:solidFill>
              </a:rPr>
              <a:t>= Color.Red</a:t>
            </a:r>
            <a:r>
              <a:rPr lang="en-US" sz="2000" smtClean="0">
                <a:solidFill>
                  <a:srgbClr val="C00000"/>
                </a:solidFill>
              </a:rPr>
              <a:t>;</a:t>
            </a:r>
          </a:p>
          <a:p>
            <a:pPr>
              <a:lnSpc>
                <a:spcPct val="80000"/>
              </a:lnSpc>
              <a:spcBef>
                <a:spcPts val="0"/>
              </a:spcBef>
              <a:buFont typeface="Wingdings 3" pitchFamily="18" charset="2"/>
              <a:buNone/>
              <a:defRPr/>
            </a:pPr>
            <a:r>
              <a:rPr lang="en-US" sz="2000"/>
              <a:t>	</a:t>
            </a:r>
            <a:r>
              <a:rPr lang="en-US" sz="2000" smtClean="0"/>
              <a:t>	       txtX.SelectAll();   e.Cancel = true;</a:t>
            </a:r>
          </a:p>
          <a:p>
            <a:pPr>
              <a:lnSpc>
                <a:spcPct val="80000"/>
              </a:lnSpc>
              <a:spcBef>
                <a:spcPts val="0"/>
              </a:spcBef>
              <a:buFont typeface="Wingdings 3" pitchFamily="18" charset="2"/>
              <a:buNone/>
              <a:defRPr/>
            </a:pPr>
            <a:r>
              <a:rPr lang="en-US" sz="2000" smtClean="0"/>
              <a:t>                }</a:t>
            </a:r>
          </a:p>
          <a:p>
            <a:pPr>
              <a:lnSpc>
                <a:spcPct val="80000"/>
              </a:lnSpc>
              <a:spcBef>
                <a:spcPts val="0"/>
              </a:spcBef>
              <a:buFont typeface="Wingdings 3" pitchFamily="18" charset="2"/>
              <a:buNone/>
              <a:defRPr/>
            </a:pPr>
            <a:r>
              <a:rPr lang="en-US" sz="2000" smtClean="0"/>
              <a:t>            }</a:t>
            </a:r>
          </a:p>
          <a:p>
            <a:pPr>
              <a:lnSpc>
                <a:spcPct val="80000"/>
              </a:lnSpc>
              <a:spcBef>
                <a:spcPts val="0"/>
              </a:spcBef>
              <a:buFont typeface="Wingdings 3" pitchFamily="18" charset="2"/>
              <a:buNone/>
              <a:defRPr/>
            </a:pPr>
            <a:r>
              <a:rPr lang="en-US" sz="2000" smtClean="0"/>
              <a:t>            catch (Exception ex)  {</a:t>
            </a:r>
          </a:p>
          <a:p>
            <a:pPr>
              <a:lnSpc>
                <a:spcPct val="80000"/>
              </a:lnSpc>
              <a:spcBef>
                <a:spcPts val="0"/>
              </a:spcBef>
              <a:buFont typeface="Wingdings 3" pitchFamily="18" charset="2"/>
              <a:buNone/>
              <a:defRPr/>
            </a:pPr>
            <a:r>
              <a:rPr lang="en-US" sz="2000" smtClean="0"/>
              <a:t>                MessageBox.Show(ex.Message);     </a:t>
            </a:r>
            <a:r>
              <a:rPr lang="en-US" sz="2000" smtClean="0">
                <a:solidFill>
                  <a:srgbClr val="C00000"/>
                </a:solidFill>
              </a:rPr>
              <a:t>txtX.BackColor </a:t>
            </a:r>
            <a:r>
              <a:rPr lang="en-US" sz="2000">
                <a:solidFill>
                  <a:srgbClr val="C00000"/>
                </a:solidFill>
              </a:rPr>
              <a:t>= Color.Red</a:t>
            </a:r>
            <a:r>
              <a:rPr lang="en-US" sz="2000" smtClean="0">
                <a:solidFill>
                  <a:srgbClr val="C00000"/>
                </a:solidFill>
              </a:rPr>
              <a:t>;</a:t>
            </a:r>
          </a:p>
          <a:p>
            <a:pPr>
              <a:lnSpc>
                <a:spcPct val="80000"/>
              </a:lnSpc>
              <a:spcBef>
                <a:spcPts val="0"/>
              </a:spcBef>
              <a:buFont typeface="Wingdings 3" pitchFamily="18" charset="2"/>
              <a:buNone/>
              <a:defRPr/>
            </a:pPr>
            <a:r>
              <a:rPr lang="en-US" sz="2000" b="1"/>
              <a:t>	</a:t>
            </a:r>
            <a:r>
              <a:rPr lang="en-US" sz="2000" b="1" smtClean="0"/>
              <a:t>	   </a:t>
            </a:r>
            <a:r>
              <a:rPr lang="en-US" sz="2000" smtClean="0"/>
              <a:t>txtX.SelectAll();</a:t>
            </a:r>
            <a:r>
              <a:rPr lang="en-US" sz="2000" smtClean="0">
                <a:solidFill>
                  <a:srgbClr val="FF0000"/>
                </a:solidFill>
              </a:rPr>
              <a:t>  </a:t>
            </a:r>
            <a:r>
              <a:rPr lang="en-US" sz="2000" smtClean="0"/>
              <a:t>e.Cancel </a:t>
            </a:r>
            <a:r>
              <a:rPr lang="en-US" sz="2000"/>
              <a:t>= true</a:t>
            </a:r>
            <a:r>
              <a:rPr lang="en-US" sz="2000" smtClean="0"/>
              <a:t>;</a:t>
            </a:r>
            <a:endParaRPr lang="en-US" sz="2000" b="1" smtClean="0"/>
          </a:p>
          <a:p>
            <a:pPr>
              <a:lnSpc>
                <a:spcPct val="80000"/>
              </a:lnSpc>
              <a:spcBef>
                <a:spcPts val="0"/>
              </a:spcBef>
              <a:buFont typeface="Wingdings 3" pitchFamily="18" charset="2"/>
              <a:buNone/>
              <a:defRPr/>
            </a:pPr>
            <a:r>
              <a:rPr lang="en-US" sz="2000" smtClean="0"/>
              <a:t>            }</a:t>
            </a:r>
          </a:p>
          <a:p>
            <a:pPr marL="290513" indent="-290513">
              <a:lnSpc>
                <a:spcPct val="80000"/>
              </a:lnSpc>
              <a:spcBef>
                <a:spcPts val="0"/>
              </a:spcBef>
              <a:buFont typeface="Wingdings 3" pitchFamily="18" charset="2"/>
              <a:buNone/>
              <a:defRPr/>
            </a:pPr>
            <a:r>
              <a:rPr lang="en-US" sz="2000" smtClean="0"/>
              <a:t>    }</a:t>
            </a:r>
          </a:p>
        </p:txBody>
      </p:sp>
      <p:sp>
        <p:nvSpPr>
          <p:cNvPr id="348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rgbClr val="464653"/>
                </a:solidFill>
              </a:rPr>
              <a:t>Slide </a:t>
            </a:r>
            <a:fld id="{CE7471C6-2081-4525-B863-5943A9AC4254}" type="slidenum">
              <a:rPr lang="en-US" sz="1400" smtClean="0">
                <a:solidFill>
                  <a:srgbClr val="464653"/>
                </a:solidFill>
              </a:rPr>
              <a:pPr eaLnBrk="1" hangingPunct="1"/>
              <a:t>25</a:t>
            </a:fld>
            <a:endParaRPr lang="en-US" sz="1400" smtClean="0">
              <a:solidFill>
                <a:srgbClr val="464653"/>
              </a:solidFill>
            </a:endParaRPr>
          </a:p>
        </p:txBody>
      </p:sp>
      <p:sp>
        <p:nvSpPr>
          <p:cNvPr id="2" name="Rectangle 1"/>
          <p:cNvSpPr/>
          <p:nvPr/>
        </p:nvSpPr>
        <p:spPr>
          <a:xfrm>
            <a:off x="668338" y="5334000"/>
            <a:ext cx="7256462" cy="923925"/>
          </a:xfrm>
          <a:prstGeom prst="rect">
            <a:avLst/>
          </a:prstGeom>
        </p:spPr>
        <p:txBody>
          <a:bodyPr>
            <a:spAutoFit/>
          </a:bodyPr>
          <a:lstStyle/>
          <a:p>
            <a:pPr>
              <a:lnSpc>
                <a:spcPct val="90000"/>
              </a:lnSpc>
              <a:spcBef>
                <a:spcPts val="0"/>
              </a:spcBef>
              <a:defRPr/>
            </a:pPr>
            <a:r>
              <a:rPr lang="en-US" sz="2000">
                <a:solidFill>
                  <a:srgbClr val="FF0000"/>
                </a:solidFill>
                <a:latin typeface="+mn-lt"/>
                <a:cs typeface="+mn-cs"/>
              </a:rPr>
              <a:t>private void txtX_Validated(object sender, EventArgs e) {</a:t>
            </a:r>
          </a:p>
          <a:p>
            <a:pPr>
              <a:lnSpc>
                <a:spcPct val="90000"/>
              </a:lnSpc>
              <a:spcBef>
                <a:spcPts val="0"/>
              </a:spcBef>
              <a:defRPr/>
            </a:pPr>
            <a:r>
              <a:rPr lang="en-US" sz="2000">
                <a:solidFill>
                  <a:srgbClr val="C00000"/>
                </a:solidFill>
                <a:latin typeface="+mn-lt"/>
                <a:cs typeface="+mn-cs"/>
              </a:rPr>
              <a:t>            txtX.BackColor = Color.White;</a:t>
            </a:r>
          </a:p>
          <a:p>
            <a:pPr>
              <a:lnSpc>
                <a:spcPct val="90000"/>
              </a:lnSpc>
              <a:spcBef>
                <a:spcPts val="0"/>
              </a:spcBef>
              <a:defRPr/>
            </a:pPr>
            <a:r>
              <a:rPr lang="en-US" sz="2000">
                <a:latin typeface="+mn-lt"/>
                <a:cs typeface="+mn-cs"/>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The </a:t>
            </a:r>
            <a:r>
              <a:rPr lang="en-US" i="1" smtClean="0"/>
              <a:t>ErrorProvider</a:t>
            </a:r>
            <a:r>
              <a:rPr lang="en-US" smtClean="0"/>
              <a:t> component</a:t>
            </a:r>
          </a:p>
        </p:txBody>
      </p:sp>
      <p:sp>
        <p:nvSpPr>
          <p:cNvPr id="3584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B389C17B-4FE8-44CF-A47A-BD8DF9D75EE6}" type="slidenum">
              <a:rPr lang="en-US" sz="1400" smtClean="0">
                <a:solidFill>
                  <a:schemeClr val="tx2"/>
                </a:solidFill>
              </a:rPr>
              <a:pPr eaLnBrk="1" hangingPunct="1"/>
              <a:t>26</a:t>
            </a:fld>
            <a:endParaRPr lang="en-US" sz="1400" smtClean="0">
              <a:solidFill>
                <a:schemeClr val="tx2"/>
              </a:solidFill>
            </a:endParaRPr>
          </a:p>
        </p:txBody>
      </p:sp>
      <p:sp>
        <p:nvSpPr>
          <p:cNvPr id="35844" name="Rectangle 3"/>
          <p:cNvSpPr>
            <a:spLocks noGrp="1" noChangeArrowheads="1"/>
          </p:cNvSpPr>
          <p:nvPr>
            <p:ph sz="quarter" idx="1"/>
          </p:nvPr>
        </p:nvSpPr>
        <p:spPr/>
        <p:txBody>
          <a:bodyPr/>
          <a:lstStyle/>
          <a:p>
            <a:pPr eaLnBrk="1" hangingPunct="1"/>
            <a:r>
              <a:rPr lang="en-US" smtClean="0"/>
              <a:t>You can display an error to alert the user about invalid data input by using </a:t>
            </a:r>
            <a:r>
              <a:rPr lang="en-US" i="1" smtClean="0"/>
              <a:t>ErrorProvider</a:t>
            </a:r>
            <a:r>
              <a:rPr lang="en-US" smtClean="0"/>
              <a:t> component</a:t>
            </a:r>
          </a:p>
          <a:p>
            <a:pPr lvl="2" eaLnBrk="1" hangingPunct="1"/>
            <a:r>
              <a:rPr lang="en-US" smtClean="0"/>
              <a:t>BlinkRate 		property</a:t>
            </a:r>
          </a:p>
          <a:p>
            <a:pPr lvl="2" eaLnBrk="1" hangingPunct="1"/>
            <a:r>
              <a:rPr lang="en-US" smtClean="0"/>
              <a:t>BlinkStyle 		property</a:t>
            </a:r>
          </a:p>
          <a:p>
            <a:pPr lvl="2" eaLnBrk="1" hangingPunct="1"/>
            <a:r>
              <a:rPr lang="en-US" smtClean="0"/>
              <a:t>ContainerControl 	property</a:t>
            </a:r>
          </a:p>
          <a:p>
            <a:pPr lvl="2" eaLnBrk="1" hangingPunct="1"/>
            <a:r>
              <a:rPr lang="en-US" smtClean="0"/>
              <a:t>GetError()  		method</a:t>
            </a:r>
          </a:p>
          <a:p>
            <a:pPr lvl="2" eaLnBrk="1" hangingPunct="1"/>
            <a:r>
              <a:rPr lang="en-US" smtClean="0"/>
              <a:t>Icon 			property</a:t>
            </a:r>
          </a:p>
          <a:p>
            <a:pPr lvl="2" eaLnBrk="1" hangingPunct="1"/>
            <a:r>
              <a:rPr lang="en-US" b="1" smtClean="0"/>
              <a:t>SetError() 		method</a:t>
            </a:r>
          </a:p>
          <a:p>
            <a:pPr lvl="2" eaLnBrk="1" hangingPunct="1"/>
            <a:r>
              <a:rPr lang="en-US" smtClean="0"/>
              <a:t>SetIconAlignment() 	method</a:t>
            </a:r>
          </a:p>
          <a:p>
            <a:pPr lvl="2" eaLnBrk="1" hangingPunct="1"/>
            <a:r>
              <a:rPr lang="en-US" smtClean="0"/>
              <a:t>SetIconPadding() 	method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The </a:t>
            </a:r>
            <a:r>
              <a:rPr lang="en-US" i="1" smtClean="0"/>
              <a:t>ErrorProvider</a:t>
            </a:r>
            <a:r>
              <a:rPr lang="en-US" smtClean="0"/>
              <a:t> component</a:t>
            </a:r>
          </a:p>
        </p:txBody>
      </p:sp>
      <p:sp>
        <p:nvSpPr>
          <p:cNvPr id="36867" name="Content Placeholder 2"/>
          <p:cNvSpPr>
            <a:spLocks noGrp="1"/>
          </p:cNvSpPr>
          <p:nvPr>
            <p:ph sz="quarter" idx="1"/>
          </p:nvPr>
        </p:nvSpPr>
        <p:spPr/>
        <p:txBody>
          <a:bodyPr/>
          <a:lstStyle/>
          <a:p>
            <a:r>
              <a:rPr lang="en-US" smtClean="0"/>
              <a:t>Example:</a:t>
            </a:r>
          </a:p>
          <a:p>
            <a:pPr>
              <a:lnSpc>
                <a:spcPct val="90000"/>
              </a:lnSpc>
              <a:spcBef>
                <a:spcPct val="0"/>
              </a:spcBef>
              <a:buFont typeface="Wingdings 3" pitchFamily="18" charset="2"/>
              <a:buNone/>
            </a:pPr>
            <a:r>
              <a:rPr lang="en-US" smtClean="0">
                <a:solidFill>
                  <a:srgbClr val="FF0000"/>
                </a:solidFill>
              </a:rPr>
              <a:t>	</a:t>
            </a:r>
            <a:r>
              <a:rPr lang="en-US" sz="2000" smtClean="0">
                <a:solidFill>
                  <a:srgbClr val="FF0000"/>
                </a:solidFill>
              </a:rPr>
              <a:t> private void txtX_Validating(object sender,  CancelEventArgs e)  {</a:t>
            </a:r>
          </a:p>
          <a:p>
            <a:pPr>
              <a:lnSpc>
                <a:spcPct val="90000"/>
              </a:lnSpc>
              <a:spcBef>
                <a:spcPct val="0"/>
              </a:spcBef>
              <a:buFont typeface="Wingdings 3" pitchFamily="18" charset="2"/>
              <a:buNone/>
            </a:pPr>
            <a:r>
              <a:rPr lang="en-US" sz="2000" smtClean="0"/>
              <a:t>            try {</a:t>
            </a:r>
          </a:p>
          <a:p>
            <a:pPr>
              <a:lnSpc>
                <a:spcPct val="90000"/>
              </a:lnSpc>
              <a:spcBef>
                <a:spcPct val="0"/>
              </a:spcBef>
              <a:buFont typeface="Wingdings 3" pitchFamily="18" charset="2"/>
              <a:buNone/>
            </a:pPr>
            <a:r>
              <a:rPr lang="en-US" sz="2000" smtClean="0"/>
              <a:t>                int x = Convert.ToInt32(txtX.Text);</a:t>
            </a:r>
          </a:p>
          <a:p>
            <a:pPr>
              <a:lnSpc>
                <a:spcPct val="90000"/>
              </a:lnSpc>
              <a:spcBef>
                <a:spcPct val="0"/>
              </a:spcBef>
              <a:buFont typeface="Wingdings 3" pitchFamily="18" charset="2"/>
              <a:buNone/>
            </a:pPr>
            <a:r>
              <a:rPr lang="en-US" sz="2000" smtClean="0"/>
              <a:t>                if (x &lt; 0)   {</a:t>
            </a:r>
          </a:p>
          <a:p>
            <a:pPr>
              <a:lnSpc>
                <a:spcPct val="90000"/>
              </a:lnSpc>
              <a:spcBef>
                <a:spcPct val="0"/>
              </a:spcBef>
              <a:buFont typeface="Wingdings 3" pitchFamily="18" charset="2"/>
              <a:buNone/>
            </a:pPr>
            <a:r>
              <a:rPr lang="en-US" sz="2000" smtClean="0"/>
              <a:t>                    </a:t>
            </a:r>
            <a:r>
              <a:rPr lang="en-US" sz="2000" smtClean="0">
                <a:solidFill>
                  <a:srgbClr val="FF0000"/>
                </a:solidFill>
              </a:rPr>
              <a:t>errorProvider1.SetError(txtX, "Please enter a value &gt; 0");</a:t>
            </a:r>
          </a:p>
          <a:p>
            <a:pPr>
              <a:lnSpc>
                <a:spcPct val="90000"/>
              </a:lnSpc>
              <a:spcBef>
                <a:spcPct val="0"/>
              </a:spcBef>
              <a:buFont typeface="Wingdings 3" pitchFamily="18" charset="2"/>
              <a:buNone/>
            </a:pPr>
            <a:r>
              <a:rPr lang="en-US" sz="2000" smtClean="0"/>
              <a:t>                    txtX.SelectAll();  e.Cancel = true;</a:t>
            </a:r>
          </a:p>
          <a:p>
            <a:pPr>
              <a:lnSpc>
                <a:spcPct val="90000"/>
              </a:lnSpc>
              <a:spcBef>
                <a:spcPct val="0"/>
              </a:spcBef>
              <a:buFont typeface="Wingdings 3" pitchFamily="18" charset="2"/>
              <a:buNone/>
            </a:pPr>
            <a:r>
              <a:rPr lang="en-US" sz="2000" smtClean="0"/>
              <a:t>                }</a:t>
            </a:r>
          </a:p>
          <a:p>
            <a:pPr>
              <a:lnSpc>
                <a:spcPct val="90000"/>
              </a:lnSpc>
              <a:spcBef>
                <a:spcPct val="0"/>
              </a:spcBef>
              <a:buFont typeface="Wingdings 3" pitchFamily="18" charset="2"/>
              <a:buNone/>
            </a:pPr>
            <a:r>
              <a:rPr lang="en-US" sz="2000" smtClean="0"/>
              <a:t>            }</a:t>
            </a:r>
          </a:p>
          <a:p>
            <a:pPr>
              <a:lnSpc>
                <a:spcPct val="90000"/>
              </a:lnSpc>
              <a:spcBef>
                <a:spcPct val="0"/>
              </a:spcBef>
              <a:buFont typeface="Wingdings 3" pitchFamily="18" charset="2"/>
              <a:buNone/>
            </a:pPr>
            <a:r>
              <a:rPr lang="en-US" sz="2000" smtClean="0"/>
              <a:t>            catch (Exception ex)  {</a:t>
            </a:r>
          </a:p>
          <a:p>
            <a:pPr>
              <a:lnSpc>
                <a:spcPct val="90000"/>
              </a:lnSpc>
              <a:spcBef>
                <a:spcPct val="0"/>
              </a:spcBef>
              <a:buFont typeface="Wingdings 3" pitchFamily="18" charset="2"/>
              <a:buNone/>
            </a:pPr>
            <a:r>
              <a:rPr lang="en-US" sz="2000" smtClean="0"/>
              <a:t>                </a:t>
            </a:r>
            <a:r>
              <a:rPr lang="en-US" sz="2000" smtClean="0">
                <a:solidFill>
                  <a:srgbClr val="FF0000"/>
                </a:solidFill>
              </a:rPr>
              <a:t>errorProvider1.SetError(txtX, ex.Message);</a:t>
            </a:r>
          </a:p>
          <a:p>
            <a:pPr>
              <a:lnSpc>
                <a:spcPct val="90000"/>
              </a:lnSpc>
              <a:spcBef>
                <a:spcPct val="0"/>
              </a:spcBef>
              <a:buFont typeface="Wingdings 3" pitchFamily="18" charset="2"/>
              <a:buNone/>
            </a:pPr>
            <a:r>
              <a:rPr lang="en-US" sz="2000" smtClean="0"/>
              <a:t>                txtX.SelectAll();  e.Cancel = true;</a:t>
            </a:r>
          </a:p>
          <a:p>
            <a:pPr>
              <a:lnSpc>
                <a:spcPct val="90000"/>
              </a:lnSpc>
              <a:spcBef>
                <a:spcPct val="0"/>
              </a:spcBef>
              <a:buFont typeface="Wingdings 3" pitchFamily="18" charset="2"/>
              <a:buNone/>
            </a:pPr>
            <a:r>
              <a:rPr lang="en-US" sz="2000" smtClean="0"/>
              <a:t>            }</a:t>
            </a:r>
          </a:p>
          <a:p>
            <a:pPr>
              <a:lnSpc>
                <a:spcPct val="90000"/>
              </a:lnSpc>
              <a:spcBef>
                <a:spcPct val="0"/>
              </a:spcBef>
              <a:buFont typeface="Wingdings 3" pitchFamily="18" charset="2"/>
              <a:buNone/>
            </a:pPr>
            <a:r>
              <a:rPr lang="en-US" sz="2000" smtClean="0"/>
              <a:t>	}</a:t>
            </a:r>
          </a:p>
        </p:txBody>
      </p:sp>
      <p:sp>
        <p:nvSpPr>
          <p:cNvPr id="368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4A360191-F3CF-4223-B47C-53842172EFA1}" type="slidenum">
              <a:rPr lang="en-US" sz="1400" smtClean="0">
                <a:solidFill>
                  <a:schemeClr val="tx2"/>
                </a:solidFill>
              </a:rPr>
              <a:pPr eaLnBrk="1" hangingPunct="1"/>
              <a:t>27</a:t>
            </a:fld>
            <a:endParaRPr lang="en-US" sz="1400" smtClean="0">
              <a:solidFill>
                <a:schemeClr val="tx2"/>
              </a:solidFill>
            </a:endParaRPr>
          </a:p>
        </p:txBody>
      </p:sp>
      <p:sp>
        <p:nvSpPr>
          <p:cNvPr id="5" name="Rectangle 4"/>
          <p:cNvSpPr/>
          <p:nvPr/>
        </p:nvSpPr>
        <p:spPr>
          <a:xfrm>
            <a:off x="744538" y="5410200"/>
            <a:ext cx="7256462" cy="1046163"/>
          </a:xfrm>
          <a:prstGeom prst="rect">
            <a:avLst/>
          </a:prstGeom>
        </p:spPr>
        <p:txBody>
          <a:bodyPr>
            <a:spAutoFit/>
          </a:bodyPr>
          <a:lstStyle/>
          <a:p>
            <a:pPr>
              <a:lnSpc>
                <a:spcPct val="90000"/>
              </a:lnSpc>
              <a:spcBef>
                <a:spcPts val="0"/>
              </a:spcBef>
              <a:defRPr/>
            </a:pPr>
            <a:r>
              <a:rPr lang="en-US" sz="2000">
                <a:solidFill>
                  <a:srgbClr val="FF0000"/>
                </a:solidFill>
                <a:latin typeface="+mn-lt"/>
                <a:cs typeface="+mn-cs"/>
              </a:rPr>
              <a:t>private void txtX_Validated(object sender, EventArgs e) {</a:t>
            </a:r>
          </a:p>
          <a:p>
            <a:pPr eaLnBrk="0" hangingPunct="0">
              <a:spcBef>
                <a:spcPct val="30000"/>
              </a:spcBef>
              <a:defRPr/>
            </a:pPr>
            <a:r>
              <a:rPr lang="en-US" sz="2000">
                <a:solidFill>
                  <a:srgbClr val="C00000"/>
                </a:solidFill>
                <a:latin typeface="+mn-lt"/>
                <a:cs typeface="+mn-cs"/>
              </a:rPr>
              <a:t>            </a:t>
            </a:r>
            <a:r>
              <a:rPr lang="en-US" sz="2000">
                <a:latin typeface="+mn-lt"/>
                <a:cs typeface="+mn-cs"/>
              </a:rPr>
              <a:t>errorProvider1.SetError(txtX, "");</a:t>
            </a:r>
          </a:p>
          <a:p>
            <a:pPr>
              <a:lnSpc>
                <a:spcPct val="90000"/>
              </a:lnSpc>
              <a:spcBef>
                <a:spcPts val="0"/>
              </a:spcBef>
              <a:defRPr/>
            </a:pPr>
            <a:r>
              <a:rPr lang="en-US" sz="2000">
                <a:latin typeface="+mn-lt"/>
                <a:cs typeface="+mn-cs"/>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2075" tIns="46038" rIns="92075" bIns="46038" anchor="ctr"/>
          <a:lstStyle/>
          <a:p>
            <a:pPr eaLnBrk="1" hangingPunct="1"/>
            <a:r>
              <a:rPr lang="en-US" smtClean="0"/>
              <a:t>Introduction</a:t>
            </a:r>
          </a:p>
        </p:txBody>
      </p:sp>
      <p:sp>
        <p:nvSpPr>
          <p:cNvPr id="12291" name="Rectangle 3"/>
          <p:cNvSpPr>
            <a:spLocks noGrp="1" noChangeArrowheads="1"/>
          </p:cNvSpPr>
          <p:nvPr>
            <p:ph idx="1"/>
          </p:nvPr>
        </p:nvSpPr>
        <p:spPr/>
        <p:txBody>
          <a:bodyPr lIns="92075" tIns="46038" rIns="92075" bIns="46038"/>
          <a:lstStyle/>
          <a:p>
            <a:pPr eaLnBrk="1" hangingPunct="1">
              <a:spcBef>
                <a:spcPct val="75000"/>
              </a:spcBef>
            </a:pPr>
            <a:r>
              <a:rPr lang="en-US" smtClean="0"/>
              <a:t>Errors in program:  a program can have three types of errors:</a:t>
            </a:r>
          </a:p>
          <a:p>
            <a:pPr lvl="1" eaLnBrk="1" hangingPunct="1">
              <a:spcBef>
                <a:spcPct val="75000"/>
              </a:spcBef>
            </a:pPr>
            <a:r>
              <a:rPr lang="en-US" i="1" smtClean="0"/>
              <a:t>Compile-time errors: </a:t>
            </a:r>
            <a:r>
              <a:rPr lang="en-US" smtClean="0"/>
              <a:t>The compiler will find syntax errors and other basic problems</a:t>
            </a:r>
          </a:p>
          <a:p>
            <a:pPr lvl="1" eaLnBrk="1" hangingPunct="1">
              <a:spcBef>
                <a:spcPct val="75000"/>
              </a:spcBef>
            </a:pPr>
            <a:r>
              <a:rPr lang="en-US" i="1" smtClean="0"/>
              <a:t>Run-time errors: </a:t>
            </a:r>
            <a:r>
              <a:rPr lang="en-US" smtClean="0"/>
              <a:t>A problem can occur during program execution, such as trying to divide by zero, which causes a program to terminate abnormally</a:t>
            </a:r>
          </a:p>
          <a:p>
            <a:pPr lvl="1" eaLnBrk="1" hangingPunct="1">
              <a:spcBef>
                <a:spcPct val="75000"/>
              </a:spcBef>
            </a:pPr>
            <a:r>
              <a:rPr lang="en-US" i="1" smtClean="0"/>
              <a:t>Logical errors: </a:t>
            </a:r>
            <a:r>
              <a:rPr lang="en-US" smtClean="0"/>
              <a:t>A program may run, but produce incorrect results, perhaps using an incorrect formula</a:t>
            </a:r>
          </a:p>
        </p:txBody>
      </p:sp>
      <p:sp>
        <p:nvSpPr>
          <p:cNvPr id="5" name="Slide Number Placeholder 4"/>
          <p:cNvSpPr txBox="1">
            <a:spLocks noGrp="1"/>
          </p:cNvSpPr>
          <p:nvPr/>
        </p:nvSpPr>
        <p:spPr bwMode="auto">
          <a:xfrm>
            <a:off x="6858000" y="6324600"/>
            <a:ext cx="1905000" cy="381000"/>
          </a:xfrm>
          <a:prstGeom prst="rect">
            <a:avLst/>
          </a:prstGeom>
          <a:noFill/>
          <a:ln>
            <a:miter lim="800000"/>
            <a:headEnd/>
            <a:tailEnd/>
          </a:ln>
        </p:spPr>
        <p:txBody>
          <a:bodyPr anchor="b"/>
          <a:lstStyle/>
          <a:p>
            <a:pPr algn="r">
              <a:spcBef>
                <a:spcPct val="0"/>
              </a:spcBef>
              <a:defRPr/>
            </a:pPr>
            <a:r>
              <a:rPr lang="en-US" sz="1000">
                <a:solidFill>
                  <a:srgbClr val="FF4C00"/>
                </a:solidFill>
                <a:latin typeface="+mn-lt"/>
                <a:cs typeface="+mn-cs"/>
              </a:rPr>
              <a:t>1-</a:t>
            </a:r>
            <a:fld id="{044861BA-6EBD-4719-9609-90437AB01F91}" type="slidenum">
              <a:rPr lang="en-US" sz="1000">
                <a:solidFill>
                  <a:srgbClr val="FF4C00"/>
                </a:solidFill>
                <a:latin typeface="+mn-lt"/>
                <a:cs typeface="+mn-cs"/>
              </a:rPr>
              <a:pPr algn="r">
                <a:spcBef>
                  <a:spcPct val="0"/>
                </a:spcBef>
                <a:defRPr/>
              </a:pPr>
              <a:t>3</a:t>
            </a:fld>
            <a:endParaRPr lang="en-US" sz="1000">
              <a:solidFill>
                <a:srgbClr val="FF4C00"/>
              </a:solidFill>
              <a:latin typeface="+mn-lt"/>
              <a:cs typeface="+mn-cs"/>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Debugging</a:t>
            </a:r>
          </a:p>
        </p:txBody>
      </p:sp>
      <p:sp>
        <p:nvSpPr>
          <p:cNvPr id="13315" name="Content Placeholder 2"/>
          <p:cNvSpPr>
            <a:spLocks noGrp="1"/>
          </p:cNvSpPr>
          <p:nvPr>
            <p:ph sz="quarter" idx="1"/>
          </p:nvPr>
        </p:nvSpPr>
        <p:spPr/>
        <p:txBody>
          <a:bodyPr/>
          <a:lstStyle/>
          <a:p>
            <a:r>
              <a:rPr lang="en-US" smtClean="0"/>
              <a:t>Debugging is the process of finding and correcting logic errors in applications</a:t>
            </a:r>
          </a:p>
          <a:p>
            <a:pPr lvl="1"/>
            <a:r>
              <a:rPr lang="en-US" smtClean="0"/>
              <a:t> Applications are executed in two ways: with debugging enabled (F5) or without debugging enabled (Ctrl+F5)</a:t>
            </a:r>
          </a:p>
          <a:p>
            <a:r>
              <a:rPr lang="en-US" smtClean="0"/>
              <a:t>Techniques</a:t>
            </a:r>
          </a:p>
          <a:p>
            <a:pPr lvl="1"/>
            <a:r>
              <a:rPr lang="en-US" smtClean="0"/>
              <a:t>Debugging in nonbreak mode</a:t>
            </a:r>
          </a:p>
          <a:p>
            <a:pPr lvl="2"/>
            <a:r>
              <a:rPr lang="en-US" smtClean="0"/>
              <a:t>Outputting debugging information: Console.WriteLine(), Debug.WriteLine()</a:t>
            </a:r>
          </a:p>
          <a:p>
            <a:pPr lvl="1"/>
            <a:r>
              <a:rPr lang="en-US" smtClean="0"/>
              <a:t>Debugging in break mode</a:t>
            </a:r>
          </a:p>
          <a:p>
            <a:pPr lvl="2"/>
            <a:r>
              <a:rPr lang="en-US" smtClean="0"/>
              <a:t>Using Breakpoints</a:t>
            </a:r>
          </a:p>
          <a:p>
            <a:r>
              <a:rPr lang="en-US" smtClean="0"/>
              <a:t>Some windows in Debug\Windows:  Autos,  Locals,  Watch</a:t>
            </a:r>
          </a:p>
        </p:txBody>
      </p:sp>
      <p:sp>
        <p:nvSpPr>
          <p:cNvPr id="1331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D07CCFA7-EEEA-447D-A405-FAC38CAC9EF2}" type="slidenum">
              <a:rPr lang="en-US" sz="1400" smtClean="0">
                <a:solidFill>
                  <a:schemeClr val="tx2"/>
                </a:solidFill>
              </a:rPr>
              <a:pPr eaLnBrk="1" hangingPunct="1"/>
              <a:t>4</a:t>
            </a:fld>
            <a:endParaRPr lang="en-US" sz="1400" smtClean="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Error Handling</a:t>
            </a:r>
          </a:p>
        </p:txBody>
      </p:sp>
      <p:sp>
        <p:nvSpPr>
          <p:cNvPr id="14339" name="Content Placeholder 2"/>
          <p:cNvSpPr>
            <a:spLocks noGrp="1"/>
          </p:cNvSpPr>
          <p:nvPr>
            <p:ph sz="quarter" idx="1"/>
          </p:nvPr>
        </p:nvSpPr>
        <p:spPr/>
        <p:txBody>
          <a:bodyPr/>
          <a:lstStyle/>
          <a:p>
            <a:pPr eaLnBrk="1" hangingPunct="1"/>
            <a:r>
              <a:rPr lang="en-US" smtClean="0"/>
              <a:t>An </a:t>
            </a:r>
            <a:r>
              <a:rPr lang="en-US" smtClean="0">
                <a:solidFill>
                  <a:srgbClr val="002060"/>
                </a:solidFill>
              </a:rPr>
              <a:t>exception</a:t>
            </a:r>
            <a:r>
              <a:rPr lang="en-US" smtClean="0"/>
              <a:t> is an indication of a problem that occurs during a program's execution </a:t>
            </a:r>
          </a:p>
          <a:p>
            <a:pPr lvl="1" eaLnBrk="1" hangingPunct="1"/>
            <a:r>
              <a:rPr lang="en-US" i="1" smtClean="0"/>
              <a:t>format error,</a:t>
            </a:r>
          </a:p>
          <a:p>
            <a:pPr lvl="1" eaLnBrk="1" hangingPunct="1"/>
            <a:r>
              <a:rPr lang="en-US" i="1" smtClean="0"/>
              <a:t>arithmetic overflow,</a:t>
            </a:r>
            <a:endParaRPr lang="en-US" smtClean="0"/>
          </a:p>
          <a:p>
            <a:pPr lvl="1" eaLnBrk="1" hangingPunct="1"/>
            <a:r>
              <a:rPr lang="en-US" i="1" smtClean="0"/>
              <a:t>out-of range array subscripts</a:t>
            </a:r>
            <a:r>
              <a:rPr lang="en-US" smtClean="0"/>
              <a:t>, </a:t>
            </a:r>
          </a:p>
          <a:p>
            <a:pPr lvl="1" eaLnBrk="1" hangingPunct="1"/>
            <a:r>
              <a:rPr lang="en-US" i="1" smtClean="0"/>
              <a:t>division by zero</a:t>
            </a:r>
            <a:r>
              <a:rPr lang="en-US" smtClean="0"/>
              <a:t>, </a:t>
            </a:r>
          </a:p>
          <a:p>
            <a:pPr lvl="1" eaLnBrk="1" hangingPunct="1"/>
            <a:r>
              <a:rPr lang="en-US" i="1" smtClean="0"/>
              <a:t>invalid method parameters</a:t>
            </a:r>
            <a:r>
              <a:rPr lang="en-US" smtClean="0"/>
              <a:t> </a:t>
            </a:r>
          </a:p>
          <a:p>
            <a:pPr lvl="1" eaLnBrk="1" hangingPunct="1"/>
            <a:r>
              <a:rPr lang="en-US" i="1" smtClean="0"/>
              <a:t>running out of available memory</a:t>
            </a:r>
            <a:r>
              <a:rPr lang="en-US" smtClean="0"/>
              <a:t>,</a:t>
            </a:r>
          </a:p>
          <a:p>
            <a:pPr lvl="1" eaLnBrk="1" hangingPunct="1"/>
            <a:r>
              <a:rPr lang="en-US" smtClean="0"/>
              <a:t>…</a:t>
            </a:r>
          </a:p>
          <a:p>
            <a:pPr eaLnBrk="1" hangingPunct="1"/>
            <a:r>
              <a:rPr lang="en-US" smtClean="0"/>
              <a:t>Your program should be able to handle these exceptional situations. This is called </a:t>
            </a:r>
            <a:r>
              <a:rPr lang="en-US" i="1" smtClean="0"/>
              <a:t>exception handling</a:t>
            </a:r>
            <a:endParaRPr lang="en-US" i="1" smtClean="0">
              <a:solidFill>
                <a:srgbClr val="002060"/>
              </a:solidFill>
            </a:endParaRPr>
          </a:p>
        </p:txBody>
      </p:sp>
      <p:sp>
        <p:nvSpPr>
          <p:cNvPr id="143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C6CFB6FB-6595-4652-A44E-8A5F07B253F1}" type="slidenum">
              <a:rPr lang="en-US" sz="1400" smtClean="0">
                <a:solidFill>
                  <a:schemeClr val="tx2"/>
                </a:solidFill>
              </a:rPr>
              <a:pPr eaLnBrk="1" hangingPunct="1"/>
              <a:t>5</a:t>
            </a:fld>
            <a:endParaRPr lang="en-US" sz="1400" smtClean="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Error Handling (cont.)</a:t>
            </a:r>
          </a:p>
        </p:txBody>
      </p:sp>
      <p:sp>
        <p:nvSpPr>
          <p:cNvPr id="3" name="Content Placeholder 2"/>
          <p:cNvSpPr>
            <a:spLocks noGrp="1"/>
          </p:cNvSpPr>
          <p:nvPr>
            <p:ph sz="quarter"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lvl="1" eaLnBrk="1" hangingPunct="1">
              <a:buFont typeface="Wingdings 3" pitchFamily="18" charset="2"/>
              <a:buNone/>
            </a:pPr>
            <a:endParaRPr lang="en-US" smtClean="0"/>
          </a:p>
          <a:p>
            <a:pPr lvl="1" eaLnBrk="1" hangingPunct="1">
              <a:buFont typeface="Wingdings 3" pitchFamily="18" charset="2"/>
              <a:buNone/>
            </a:pPr>
            <a:r>
              <a:rPr lang="en-US" smtClean="0"/>
              <a:t>int tu = Convert.ToInt32( txtNumerator.Text ); </a:t>
            </a:r>
          </a:p>
          <a:p>
            <a:pPr lvl="1" eaLnBrk="1" hangingPunct="1">
              <a:buFont typeface="Wingdings 3" pitchFamily="18" charset="2"/>
              <a:buNone/>
            </a:pPr>
            <a:r>
              <a:rPr lang="en-US" smtClean="0"/>
              <a:t>int mau = Convert.ToInt32( txtDenominator.Text ); </a:t>
            </a:r>
          </a:p>
          <a:p>
            <a:pPr lvl="1" eaLnBrk="1" hangingPunct="1">
              <a:buFont typeface="Wingdings 3" pitchFamily="18" charset="2"/>
              <a:buNone/>
            </a:pPr>
            <a:r>
              <a:rPr lang="en-US" smtClean="0"/>
              <a:t>int result = tu / mau; </a:t>
            </a:r>
          </a:p>
          <a:p>
            <a:pPr lvl="1" eaLnBrk="1" hangingPunct="1">
              <a:buFont typeface="Wingdings 3" pitchFamily="18" charset="2"/>
              <a:buNone/>
            </a:pPr>
            <a:r>
              <a:rPr lang="en-US" smtClean="0"/>
              <a:t>lblOutput.Text = result.ToString();</a:t>
            </a:r>
          </a:p>
        </p:txBody>
      </p:sp>
      <p:pic>
        <p:nvPicPr>
          <p:cNvPr id="323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800225"/>
            <a:ext cx="27527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00225"/>
            <a:ext cx="27527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800225"/>
            <a:ext cx="27622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7A23DC71-6C6D-41FE-872C-8D58387C7240}" type="slidenum">
              <a:rPr lang="en-US" sz="1400" smtClean="0">
                <a:solidFill>
                  <a:schemeClr val="tx2"/>
                </a:solidFill>
              </a:rPr>
              <a:pPr eaLnBrk="1" hangingPunct="1"/>
              <a:t>6</a:t>
            </a:fld>
            <a:endParaRPr lang="en-US" sz="140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88"/>
                                        </p:tgtEl>
                                        <p:attrNameLst>
                                          <p:attrName>style.visibility</p:attrName>
                                        </p:attrNameLst>
                                      </p:cBhvr>
                                      <p:to>
                                        <p:strVal val="visible"/>
                                      </p:to>
                                    </p:set>
                                    <p:animEffect transition="in" filter="blinds(horizontal)">
                                      <p:cBhvr>
                                        <p:cTn id="7" dur="500"/>
                                        <p:tgtEl>
                                          <p:spTgt spid="323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23587"/>
                                        </p:tgtEl>
                                        <p:attrNameLst>
                                          <p:attrName>style.visibility</p:attrName>
                                        </p:attrNameLst>
                                      </p:cBhvr>
                                      <p:to>
                                        <p:strVal val="visible"/>
                                      </p:to>
                                    </p:set>
                                    <p:animEffect transition="in" filter="blinds(horizontal)">
                                      <p:cBhvr>
                                        <p:cTn id="26" dur="500"/>
                                        <p:tgtEl>
                                          <p:spTgt spid="3235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23589"/>
                                        </p:tgtEl>
                                        <p:attrNameLst>
                                          <p:attrName>style.visibility</p:attrName>
                                        </p:attrNameLst>
                                      </p:cBhvr>
                                      <p:to>
                                        <p:strVal val="visible"/>
                                      </p:to>
                                    </p:set>
                                    <p:animEffect transition="in" filter="blinds(horizontal)">
                                      <p:cBhvr>
                                        <p:cTn id="31" dur="500"/>
                                        <p:tgtEl>
                                          <p:spTgt spid="323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Exception Handling: </a:t>
            </a:r>
            <a:r>
              <a:rPr lang="en-US" i="1" smtClean="0"/>
              <a:t>try…catch</a:t>
            </a:r>
          </a:p>
        </p:txBody>
      </p:sp>
      <p:sp>
        <p:nvSpPr>
          <p:cNvPr id="16387" name="Content Placeholder 5"/>
          <p:cNvSpPr>
            <a:spLocks noGrp="1"/>
          </p:cNvSpPr>
          <p:nvPr>
            <p:ph sz="quarter" idx="1"/>
          </p:nvPr>
        </p:nvSpPr>
        <p:spPr/>
        <p:txBody>
          <a:bodyPr/>
          <a:lstStyle/>
          <a:p>
            <a:pPr eaLnBrk="1" hangingPunct="1"/>
            <a:endParaRPr lang="en-US" smtClean="0"/>
          </a:p>
        </p:txBody>
      </p:sp>
      <p:sp>
        <p:nvSpPr>
          <p:cNvPr id="260100" name="Rectangle 4"/>
          <p:cNvSpPr>
            <a:spLocks noChangeArrowheads="1"/>
          </p:cNvSpPr>
          <p:nvPr/>
        </p:nvSpPr>
        <p:spPr bwMode="auto">
          <a:xfrm>
            <a:off x="762000" y="1447800"/>
            <a:ext cx="8001000" cy="4724400"/>
          </a:xfrm>
          <a:prstGeom prst="rect">
            <a:avLst/>
          </a:prstGeom>
          <a:solidFill>
            <a:srgbClr val="CCECFF"/>
          </a:solidFill>
          <a:ln w="9525">
            <a:solidFill>
              <a:schemeClr val="tx1"/>
            </a:solidFill>
            <a:miter lim="800000"/>
            <a:headEnd/>
            <a:tailEnd/>
          </a:ln>
        </p:spPr>
        <p:txBody>
          <a:bodyPr/>
          <a:lstStyle/>
          <a:p>
            <a:pPr>
              <a:spcBef>
                <a:spcPts val="600"/>
              </a:spcBef>
            </a:pPr>
            <a:r>
              <a:rPr lang="en-US" sz="2200" b="1">
                <a:solidFill>
                  <a:srgbClr val="0070C0"/>
                </a:solidFill>
              </a:rPr>
              <a:t>try</a:t>
            </a:r>
            <a:r>
              <a:rPr lang="en-US" sz="2200"/>
              <a:t>{</a:t>
            </a:r>
          </a:p>
          <a:p>
            <a:pPr>
              <a:spcBef>
                <a:spcPts val="600"/>
              </a:spcBef>
            </a:pPr>
            <a:r>
              <a:rPr lang="en-US" sz="2200"/>
              <a:t>      // code that may cause exception</a:t>
            </a:r>
          </a:p>
          <a:p>
            <a:pPr>
              <a:spcBef>
                <a:spcPts val="600"/>
              </a:spcBef>
            </a:pPr>
            <a:r>
              <a:rPr lang="en-US" sz="2200"/>
              <a:t>}</a:t>
            </a:r>
          </a:p>
          <a:p>
            <a:pPr>
              <a:spcBef>
                <a:spcPts val="600"/>
              </a:spcBef>
            </a:pPr>
            <a:r>
              <a:rPr lang="en-US" sz="2200" b="1">
                <a:solidFill>
                  <a:srgbClr val="0070C0"/>
                </a:solidFill>
              </a:rPr>
              <a:t>catch</a:t>
            </a:r>
            <a:r>
              <a:rPr lang="en-US" sz="2200"/>
              <a:t> ( </a:t>
            </a:r>
            <a:r>
              <a:rPr lang="en-US" sz="2200" b="1"/>
              <a:t>ExceptionTypeA e </a:t>
            </a:r>
            <a:r>
              <a:rPr lang="en-US" sz="2200"/>
              <a:t>){</a:t>
            </a:r>
          </a:p>
          <a:p>
            <a:pPr>
              <a:spcBef>
                <a:spcPts val="600"/>
              </a:spcBef>
            </a:pPr>
            <a:r>
              <a:rPr lang="en-US" sz="2200"/>
              <a:t>     // statement to handle errors occurring </a:t>
            </a:r>
          </a:p>
          <a:p>
            <a:pPr>
              <a:spcBef>
                <a:spcPts val="600"/>
              </a:spcBef>
            </a:pPr>
            <a:r>
              <a:rPr lang="en-US" sz="2200"/>
              <a:t>     //  in the associated try block</a:t>
            </a:r>
          </a:p>
          <a:p>
            <a:pPr>
              <a:spcBef>
                <a:spcPts val="600"/>
              </a:spcBef>
            </a:pPr>
            <a:r>
              <a:rPr lang="en-US" sz="2200"/>
              <a:t>}</a:t>
            </a:r>
          </a:p>
          <a:p>
            <a:pPr>
              <a:spcBef>
                <a:spcPts val="600"/>
              </a:spcBef>
            </a:pPr>
            <a:r>
              <a:rPr lang="en-US" sz="2200" b="1">
                <a:solidFill>
                  <a:srgbClr val="0070C0"/>
                </a:solidFill>
              </a:rPr>
              <a:t>catch</a:t>
            </a:r>
            <a:r>
              <a:rPr lang="en-US" sz="2200"/>
              <a:t> ( </a:t>
            </a:r>
            <a:r>
              <a:rPr lang="en-US" sz="2200" b="1"/>
              <a:t>ExceptionTypeB e </a:t>
            </a:r>
            <a:r>
              <a:rPr lang="en-US" sz="2200"/>
              <a:t>){</a:t>
            </a:r>
          </a:p>
          <a:p>
            <a:pPr>
              <a:spcBef>
                <a:spcPts val="600"/>
              </a:spcBef>
            </a:pPr>
            <a:r>
              <a:rPr lang="en-US" sz="2200"/>
              <a:t>     // statement to handle errors occurring </a:t>
            </a:r>
          </a:p>
          <a:p>
            <a:pPr>
              <a:spcBef>
                <a:spcPts val="600"/>
              </a:spcBef>
            </a:pPr>
            <a:r>
              <a:rPr lang="en-US" sz="2200"/>
              <a:t>     // in the associated try block</a:t>
            </a:r>
          </a:p>
          <a:p>
            <a:pPr>
              <a:spcBef>
                <a:spcPts val="600"/>
              </a:spcBef>
            </a:pPr>
            <a:r>
              <a:rPr lang="en-US" sz="2200"/>
              <a:t>}</a:t>
            </a:r>
          </a:p>
          <a:p>
            <a:pPr>
              <a:spcBef>
                <a:spcPts val="600"/>
              </a:spcBef>
            </a:pPr>
            <a:endParaRPr lang="en-US" sz="2200"/>
          </a:p>
        </p:txBody>
      </p:sp>
      <p:sp>
        <p:nvSpPr>
          <p:cNvPr id="16389"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A5C53A48-06A9-409D-9079-E06C2E517035}" type="slidenum">
              <a:rPr lang="en-US" sz="1400" smtClean="0">
                <a:solidFill>
                  <a:schemeClr val="tx2"/>
                </a:solidFill>
              </a:rPr>
              <a:pPr eaLnBrk="1" hangingPunct="1"/>
              <a:t>7</a:t>
            </a:fld>
            <a:endParaRPr lang="en-US" sz="140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0"/>
                                        </p:tgtEl>
                                        <p:attrNameLst>
                                          <p:attrName>style.visibility</p:attrName>
                                        </p:attrNameLst>
                                      </p:cBhvr>
                                      <p:to>
                                        <p:strVal val="visible"/>
                                      </p:to>
                                    </p:set>
                                  </p:childTnLst>
                                  <p:subTnLst>
                                    <p:set>
                                      <p:cBhvr override="childStyle">
                                        <p:cTn dur="1" fill="hold" display="0" masterRel="nextClick" afterEffect="1"/>
                                        <p:tgtEl>
                                          <p:spTgt spid="26010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defRPr/>
            </a:pPr>
            <a:r>
              <a:rPr lang="en-US" smtClean="0"/>
              <a:t>Exception Handling: </a:t>
            </a:r>
            <a:r>
              <a:rPr lang="en-US" i="1" smtClean="0"/>
              <a:t>try…catch...finally</a:t>
            </a:r>
          </a:p>
        </p:txBody>
      </p:sp>
      <p:sp>
        <p:nvSpPr>
          <p:cNvPr id="17411" name="Content Placeholder 5"/>
          <p:cNvSpPr>
            <a:spLocks noGrp="1"/>
          </p:cNvSpPr>
          <p:nvPr>
            <p:ph sz="quarter" idx="1"/>
          </p:nvPr>
        </p:nvSpPr>
        <p:spPr/>
        <p:txBody>
          <a:bodyPr/>
          <a:lstStyle/>
          <a:p>
            <a:pPr eaLnBrk="1" hangingPunct="1"/>
            <a:endParaRPr lang="en-US" smtClean="0"/>
          </a:p>
        </p:txBody>
      </p:sp>
      <p:sp>
        <p:nvSpPr>
          <p:cNvPr id="260100" name="Rectangle 4"/>
          <p:cNvSpPr>
            <a:spLocks noChangeArrowheads="1"/>
          </p:cNvSpPr>
          <p:nvPr/>
        </p:nvSpPr>
        <p:spPr bwMode="auto">
          <a:xfrm>
            <a:off x="762000" y="1447800"/>
            <a:ext cx="8001000" cy="4648200"/>
          </a:xfrm>
          <a:prstGeom prst="rect">
            <a:avLst/>
          </a:prstGeom>
          <a:solidFill>
            <a:srgbClr val="CCECFF"/>
          </a:solidFill>
          <a:ln w="9525">
            <a:solidFill>
              <a:schemeClr val="tx1"/>
            </a:solidFill>
            <a:miter lim="800000"/>
            <a:headEnd/>
            <a:tailEnd/>
          </a:ln>
        </p:spPr>
        <p:txBody>
          <a:bodyPr/>
          <a:lstStyle/>
          <a:p>
            <a:pPr>
              <a:spcBef>
                <a:spcPts val="600"/>
              </a:spcBef>
            </a:pPr>
            <a:r>
              <a:rPr lang="en-US" sz="2200" b="1">
                <a:solidFill>
                  <a:srgbClr val="0070C0"/>
                </a:solidFill>
              </a:rPr>
              <a:t>try</a:t>
            </a:r>
            <a:r>
              <a:rPr lang="en-US" sz="2200"/>
              <a:t>{</a:t>
            </a:r>
          </a:p>
          <a:p>
            <a:pPr>
              <a:spcBef>
                <a:spcPts val="600"/>
              </a:spcBef>
            </a:pPr>
            <a:r>
              <a:rPr lang="en-US" sz="2200"/>
              <a:t>      // code that may cause exception</a:t>
            </a:r>
          </a:p>
          <a:p>
            <a:pPr>
              <a:spcBef>
                <a:spcPts val="600"/>
              </a:spcBef>
            </a:pPr>
            <a:r>
              <a:rPr lang="en-US" sz="2200"/>
              <a:t>}</a:t>
            </a:r>
          </a:p>
          <a:p>
            <a:pPr>
              <a:spcBef>
                <a:spcPts val="600"/>
              </a:spcBef>
            </a:pPr>
            <a:r>
              <a:rPr lang="en-US" sz="2200" b="1">
                <a:solidFill>
                  <a:srgbClr val="0070C0"/>
                </a:solidFill>
              </a:rPr>
              <a:t>catch</a:t>
            </a:r>
            <a:r>
              <a:rPr lang="en-US" sz="2200"/>
              <a:t> ( </a:t>
            </a:r>
            <a:r>
              <a:rPr lang="en-US" sz="2200" b="1"/>
              <a:t>ExceptionTypeA e </a:t>
            </a:r>
            <a:r>
              <a:rPr lang="en-US" sz="2200"/>
              <a:t>){</a:t>
            </a:r>
          </a:p>
          <a:p>
            <a:pPr>
              <a:spcBef>
                <a:spcPts val="600"/>
              </a:spcBef>
            </a:pPr>
            <a:r>
              <a:rPr lang="en-US" sz="2200"/>
              <a:t>     // statement to handle errors occurring </a:t>
            </a:r>
          </a:p>
          <a:p>
            <a:pPr>
              <a:spcBef>
                <a:spcPts val="600"/>
              </a:spcBef>
            </a:pPr>
            <a:r>
              <a:rPr lang="en-US" sz="2200"/>
              <a:t>     //  in the associated try block</a:t>
            </a:r>
          </a:p>
          <a:p>
            <a:pPr>
              <a:spcBef>
                <a:spcPts val="600"/>
              </a:spcBef>
            </a:pPr>
            <a:r>
              <a:rPr lang="en-US" sz="2200"/>
              <a:t>}</a:t>
            </a:r>
          </a:p>
          <a:p>
            <a:pPr>
              <a:spcBef>
                <a:spcPts val="600"/>
              </a:spcBef>
            </a:pPr>
            <a:r>
              <a:rPr lang="en-US" sz="2200"/>
              <a:t>//…</a:t>
            </a:r>
          </a:p>
          <a:p>
            <a:pPr>
              <a:spcBef>
                <a:spcPts val="600"/>
              </a:spcBef>
            </a:pPr>
            <a:r>
              <a:rPr lang="en-US" sz="2200" b="1">
                <a:solidFill>
                  <a:srgbClr val="0070C0"/>
                </a:solidFill>
              </a:rPr>
              <a:t>finally</a:t>
            </a:r>
            <a:r>
              <a:rPr lang="en-US" sz="2200"/>
              <a:t>{</a:t>
            </a:r>
          </a:p>
          <a:p>
            <a:pPr>
              <a:spcBef>
                <a:spcPts val="600"/>
              </a:spcBef>
            </a:pPr>
            <a:r>
              <a:rPr lang="en-US" sz="2200"/>
              <a:t>     // statements always excuted</a:t>
            </a:r>
          </a:p>
          <a:p>
            <a:pPr>
              <a:spcBef>
                <a:spcPts val="600"/>
              </a:spcBef>
            </a:pPr>
            <a:r>
              <a:rPr lang="en-US" sz="2200"/>
              <a:t>}</a:t>
            </a:r>
          </a:p>
          <a:p>
            <a:pPr>
              <a:spcBef>
                <a:spcPts val="600"/>
              </a:spcBef>
            </a:pPr>
            <a:endParaRPr lang="en-US" sz="2200"/>
          </a:p>
        </p:txBody>
      </p:sp>
      <p:sp>
        <p:nvSpPr>
          <p:cNvPr id="17413"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04283C46-7DCA-4C5F-8551-867A2A3612D8}" type="slidenum">
              <a:rPr lang="en-US" sz="1400" smtClean="0">
                <a:solidFill>
                  <a:schemeClr val="tx2"/>
                </a:solidFill>
              </a:rPr>
              <a:pPr eaLnBrk="1" hangingPunct="1"/>
              <a:t>8</a:t>
            </a:fld>
            <a:endParaRPr lang="en-US" sz="140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0"/>
                                        </p:tgtEl>
                                        <p:attrNameLst>
                                          <p:attrName>style.visibility</p:attrName>
                                        </p:attrNameLst>
                                      </p:cBhvr>
                                      <p:to>
                                        <p:strVal val="visible"/>
                                      </p:to>
                                    </p:set>
                                  </p:childTnLst>
                                  <p:subTnLst>
                                    <p:set>
                                      <p:cBhvr override="childStyle">
                                        <p:cTn dur="1" fill="hold" display="0" masterRel="nextClick" afterEffect="1"/>
                                        <p:tgtEl>
                                          <p:spTgt spid="26010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Exception Types</a:t>
            </a:r>
          </a:p>
        </p:txBody>
      </p:sp>
      <p:sp>
        <p:nvSpPr>
          <p:cNvPr id="1843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eaLnBrk="1" hangingPunct="1"/>
            <a:r>
              <a:rPr lang="en-US" sz="1400" smtClean="0">
                <a:solidFill>
                  <a:schemeClr val="tx2"/>
                </a:solidFill>
              </a:rPr>
              <a:t>Slide </a:t>
            </a:r>
            <a:fld id="{5463E9BA-FC32-48F5-BEE1-8486878CEDE7}" type="slidenum">
              <a:rPr lang="en-US" sz="1400" smtClean="0">
                <a:solidFill>
                  <a:schemeClr val="tx2"/>
                </a:solidFill>
              </a:rPr>
              <a:pPr eaLnBrk="1" hangingPunct="1"/>
              <a:t>9</a:t>
            </a:fld>
            <a:endParaRPr lang="en-US" sz="1400" smtClean="0">
              <a:solidFill>
                <a:schemeClr val="tx2"/>
              </a:solidFill>
            </a:endParaRPr>
          </a:p>
        </p:txBody>
      </p:sp>
      <p:sp>
        <p:nvSpPr>
          <p:cNvPr id="18436" name="Content Placeholder 5"/>
          <p:cNvSpPr>
            <a:spLocks noGrp="1"/>
          </p:cNvSpPr>
          <p:nvPr>
            <p:ph sz="quarter" idx="1"/>
          </p:nvPr>
        </p:nvSpPr>
        <p:spPr/>
        <p:txBody>
          <a:bodyPr/>
          <a:lstStyle/>
          <a:p>
            <a:r>
              <a:rPr lang="en-US" smtClean="0"/>
              <a:t>Some common exception classes</a:t>
            </a:r>
          </a:p>
        </p:txBody>
      </p:sp>
      <p:graphicFrame>
        <p:nvGraphicFramePr>
          <p:cNvPr id="7" name="Content Placeholder 4"/>
          <p:cNvGraphicFramePr>
            <a:graphicFrameLocks/>
          </p:cNvGraphicFramePr>
          <p:nvPr/>
        </p:nvGraphicFramePr>
        <p:xfrm>
          <a:off x="381000" y="2057400"/>
          <a:ext cx="8458200" cy="3505200"/>
        </p:xfrm>
        <a:graphic>
          <a:graphicData uri="http://schemas.openxmlformats.org/drawingml/2006/table">
            <a:tbl>
              <a:tblPr firstRow="1" bandRow="1">
                <a:tableStyleId>{5C22544A-7EE6-4342-B048-85BDC9FD1C3A}</a:tableStyleId>
              </a:tblPr>
              <a:tblGrid>
                <a:gridCol w="3276600"/>
                <a:gridCol w="5181600"/>
              </a:tblGrid>
              <a:tr h="370840">
                <a:tc>
                  <a:txBody>
                    <a:bodyPr/>
                    <a:lstStyle/>
                    <a:p>
                      <a:r>
                        <a:rPr lang="en-US" sz="2000" smtClean="0"/>
                        <a:t>Exception Class</a:t>
                      </a:r>
                      <a:endParaRPr lang="en-US" sz="2000"/>
                    </a:p>
                  </a:txBody>
                  <a:tcPr/>
                </a:tc>
                <a:tc>
                  <a:txBody>
                    <a:bodyPr/>
                    <a:lstStyle/>
                    <a:p>
                      <a:r>
                        <a:rPr kumimoji="0" lang="en-US" sz="2000" b="1" i="0" kern="1200" smtClean="0">
                          <a:solidFill>
                            <a:schemeClr val="lt1"/>
                          </a:solidFill>
                          <a:effectLst/>
                          <a:latin typeface="+mn-lt"/>
                          <a:ea typeface="+mn-ea"/>
                          <a:cs typeface="+mn-cs"/>
                        </a:rPr>
                        <a:t>Cause</a:t>
                      </a:r>
                      <a:endParaRPr lang="en-US" sz="2000"/>
                    </a:p>
                  </a:txBody>
                  <a:tcPr/>
                </a:tc>
              </a:tr>
              <a:tr h="518160">
                <a:tc>
                  <a:txBody>
                    <a:bodyPr/>
                    <a:lstStyle/>
                    <a:p>
                      <a:r>
                        <a:rPr lang="en-US" sz="2000">
                          <a:effectLst/>
                        </a:rPr>
                        <a:t>DivideByZeroException</a:t>
                      </a:r>
                    </a:p>
                  </a:txBody>
                  <a:tcPr marL="38100" marR="38100" marT="38100" marB="38100" anchor="ctr"/>
                </a:tc>
                <a:tc>
                  <a:txBody>
                    <a:bodyPr/>
                    <a:lstStyle/>
                    <a:p>
                      <a:r>
                        <a:rPr lang="en-US" sz="2000">
                          <a:effectLst/>
                        </a:rPr>
                        <a:t>An attempt was made to divide by zero.</a:t>
                      </a:r>
                    </a:p>
                  </a:txBody>
                  <a:tcPr marL="38100" marR="38100" marT="38100" marB="38100" anchor="ctr"/>
                </a:tc>
              </a:tr>
              <a:tr h="518160">
                <a:tc>
                  <a:txBody>
                    <a:bodyPr/>
                    <a:lstStyle/>
                    <a:p>
                      <a:r>
                        <a:rPr lang="en-US" sz="2000">
                          <a:effectLst/>
                        </a:rPr>
                        <a:t>FormatException</a:t>
                      </a:r>
                    </a:p>
                  </a:txBody>
                  <a:tcPr marL="38100" marR="38100" marT="38100" marB="38100" anchor="ctr"/>
                </a:tc>
                <a:tc>
                  <a:txBody>
                    <a:bodyPr/>
                    <a:lstStyle/>
                    <a:p>
                      <a:r>
                        <a:rPr lang="en-US" sz="2000">
                          <a:effectLst/>
                        </a:rPr>
                        <a:t>The format of an argument is wrong.</a:t>
                      </a:r>
                    </a:p>
                  </a:txBody>
                  <a:tcPr marL="38100" marR="38100" marT="38100" marB="38100" anchor="ctr"/>
                </a:tc>
              </a:tr>
              <a:tr h="518160">
                <a:tc>
                  <a:txBody>
                    <a:bodyPr/>
                    <a:lstStyle/>
                    <a:p>
                      <a:r>
                        <a:rPr lang="en-US" sz="2000">
                          <a:effectLst/>
                        </a:rPr>
                        <a:t>IndexOutOfRangeException</a:t>
                      </a:r>
                    </a:p>
                  </a:txBody>
                  <a:tcPr marL="38100" marR="38100" marT="38100" marB="38100" anchor="ctr"/>
                </a:tc>
                <a:tc>
                  <a:txBody>
                    <a:bodyPr/>
                    <a:lstStyle/>
                    <a:p>
                      <a:r>
                        <a:rPr lang="en-US" sz="2000">
                          <a:effectLst/>
                        </a:rPr>
                        <a:t>An array index is out of bounds.</a:t>
                      </a:r>
                    </a:p>
                  </a:txBody>
                  <a:tcPr marL="38100" marR="38100" marT="38100" marB="38100" anchor="ctr"/>
                </a:tc>
              </a:tr>
              <a:tr h="563880">
                <a:tc>
                  <a:txBody>
                    <a:bodyPr/>
                    <a:lstStyle/>
                    <a:p>
                      <a:r>
                        <a:rPr lang="en-US" sz="2000">
                          <a:effectLst/>
                        </a:rPr>
                        <a:t>InvalidCastExpression</a:t>
                      </a:r>
                    </a:p>
                  </a:txBody>
                  <a:tcPr marL="38100" marR="38100" marT="38100" marB="38100" anchor="ctr"/>
                </a:tc>
                <a:tc>
                  <a:txBody>
                    <a:bodyPr/>
                    <a:lstStyle/>
                    <a:p>
                      <a:r>
                        <a:rPr lang="en-US" sz="2000">
                          <a:effectLst/>
                        </a:rPr>
                        <a:t>An attempt was made to cast to an invalid class.</a:t>
                      </a:r>
                    </a:p>
                  </a:txBody>
                  <a:tcPr marL="38100" marR="38100" marT="38100" marB="38100" anchor="ctr"/>
                </a:tc>
              </a:tr>
              <a:tr h="533400">
                <a:tc>
                  <a:txBody>
                    <a:bodyPr/>
                    <a:lstStyle/>
                    <a:p>
                      <a:r>
                        <a:rPr lang="en-US" sz="2000">
                          <a:effectLst/>
                        </a:rPr>
                        <a:t>OutOfMemoryException</a:t>
                      </a:r>
                    </a:p>
                  </a:txBody>
                  <a:tcPr marL="38100" marR="38100" marT="38100" marB="38100" anchor="ctr"/>
                </a:tc>
                <a:tc>
                  <a:txBody>
                    <a:bodyPr/>
                    <a:lstStyle/>
                    <a:p>
                      <a:r>
                        <a:rPr lang="en-US" sz="2000">
                          <a:effectLst/>
                        </a:rPr>
                        <a:t>Not enough memory to continue execution.</a:t>
                      </a:r>
                    </a:p>
                  </a:txBody>
                  <a:tcPr marL="38100" marR="38100" marT="38100" marB="38100" anchor="ctr"/>
                </a:tc>
              </a:tr>
              <a:tr h="457200">
                <a:tc>
                  <a:txBody>
                    <a:bodyPr/>
                    <a:lstStyle/>
                    <a:p>
                      <a:r>
                        <a:rPr lang="en-US" sz="2000">
                          <a:effectLst/>
                        </a:rPr>
                        <a:t>StackOverflowException</a:t>
                      </a:r>
                    </a:p>
                  </a:txBody>
                  <a:tcPr marL="38100" marR="38100" marT="38100" marB="38100" anchor="ctr"/>
                </a:tc>
                <a:tc>
                  <a:txBody>
                    <a:bodyPr/>
                    <a:lstStyle/>
                    <a:p>
                      <a:r>
                        <a:rPr lang="en-US" sz="2000">
                          <a:effectLst/>
                        </a:rPr>
                        <a:t>A stack has overflown.</a:t>
                      </a:r>
                    </a:p>
                  </a:txBody>
                  <a:tcPr marL="38100" marR="38100" marT="38100" marB="38100"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4860</TotalTime>
  <Words>2379</Words>
  <Application>Microsoft Office PowerPoint</Application>
  <PresentationFormat>On-screen Show (4:3)</PresentationFormat>
  <Paragraphs>434</Paragraphs>
  <Slides>27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Times New Roman</vt:lpstr>
      <vt:lpstr>Arial</vt:lpstr>
      <vt:lpstr>Bookman Old Style</vt:lpstr>
      <vt:lpstr>Gill Sans MT</vt:lpstr>
      <vt:lpstr>Wingdings 3</vt:lpstr>
      <vt:lpstr>Wingdings</vt:lpstr>
      <vt:lpstr>Courier New</vt:lpstr>
      <vt:lpstr>Origin</vt:lpstr>
      <vt:lpstr>Debugging and Error Handling</vt:lpstr>
      <vt:lpstr>Contents</vt:lpstr>
      <vt:lpstr>Introduction</vt:lpstr>
      <vt:lpstr>Debugging</vt:lpstr>
      <vt:lpstr>Error Handling</vt:lpstr>
      <vt:lpstr>Error Handling (cont.)</vt:lpstr>
      <vt:lpstr>Exception Handling: try…catch</vt:lpstr>
      <vt:lpstr>Exception Handling: try…catch...finally</vt:lpstr>
      <vt:lpstr>Exception Types</vt:lpstr>
      <vt:lpstr>Example: try…catch</vt:lpstr>
      <vt:lpstr>The throw statement</vt:lpstr>
      <vt:lpstr>.NET Exception hierarchy</vt:lpstr>
      <vt:lpstr>Programmer-defined Exception classes</vt:lpstr>
      <vt:lpstr>Programmer-defined Exception classes: Example</vt:lpstr>
      <vt:lpstr>Programmer-defined Exception classes: Example (cont.)</vt:lpstr>
      <vt:lpstr>Programmer-defined Exception classes: Example (cont.)</vt:lpstr>
      <vt:lpstr>Validating user input </vt:lpstr>
      <vt:lpstr>Keystroke-level validation</vt:lpstr>
      <vt:lpstr>KeyPressEventArgs class</vt:lpstr>
      <vt:lpstr>KeyEventArgs class</vt:lpstr>
      <vt:lpstr>KeyEventArgs class (cont.)</vt:lpstr>
      <vt:lpstr>Field-level validation</vt:lpstr>
      <vt:lpstr>The Validating event</vt:lpstr>
      <vt:lpstr>The Validating event (cont.)</vt:lpstr>
      <vt:lpstr>The Validating event (cont.)</vt:lpstr>
      <vt:lpstr>The ErrorProvider component</vt:lpstr>
      <vt:lpstr>The ErrorProvider component</vt:lpstr>
    </vt:vector>
  </TitlesOfParts>
  <Company>Deitel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Control Structures Part 1</dc:title>
  <dc:creator>Matt Rubino</dc:creator>
  <cp:lastModifiedBy>CHAUHAI</cp:lastModifiedBy>
  <cp:revision>342</cp:revision>
  <dcterms:created xsi:type="dcterms:W3CDTF">2001-11-06T19:59:40Z</dcterms:created>
  <dcterms:modified xsi:type="dcterms:W3CDTF">2011-09-20T08:02:08Z</dcterms:modified>
</cp:coreProperties>
</file>