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3"/>
  </p:notesMasterIdLst>
  <p:handoutMasterIdLst>
    <p:handoutMasterId r:id="rId54"/>
  </p:handoutMasterIdLst>
  <p:sldIdLst>
    <p:sldId id="361" r:id="rId2"/>
    <p:sldId id="362" r:id="rId3"/>
    <p:sldId id="317" r:id="rId4"/>
    <p:sldId id="354" r:id="rId5"/>
    <p:sldId id="397" r:id="rId6"/>
    <p:sldId id="374" r:id="rId7"/>
    <p:sldId id="382" r:id="rId8"/>
    <p:sldId id="380" r:id="rId9"/>
    <p:sldId id="440" r:id="rId10"/>
    <p:sldId id="403" r:id="rId11"/>
    <p:sldId id="447" r:id="rId12"/>
    <p:sldId id="383" r:id="rId13"/>
    <p:sldId id="386" r:id="rId14"/>
    <p:sldId id="441" r:id="rId15"/>
    <p:sldId id="387" r:id="rId16"/>
    <p:sldId id="390" r:id="rId17"/>
    <p:sldId id="408" r:id="rId18"/>
    <p:sldId id="388" r:id="rId19"/>
    <p:sldId id="448" r:id="rId20"/>
    <p:sldId id="449" r:id="rId21"/>
    <p:sldId id="419" r:id="rId22"/>
    <p:sldId id="420" r:id="rId23"/>
    <p:sldId id="426" r:id="rId24"/>
    <p:sldId id="427" r:id="rId25"/>
    <p:sldId id="428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15" r:id="rId35"/>
    <p:sldId id="347" r:id="rId36"/>
    <p:sldId id="456" r:id="rId37"/>
    <p:sldId id="332" r:id="rId38"/>
    <p:sldId id="301" r:id="rId39"/>
    <p:sldId id="304" r:id="rId40"/>
    <p:sldId id="302" r:id="rId41"/>
    <p:sldId id="303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9144000" cy="6858000" type="screen4x3"/>
  <p:notesSz cx="6754813" cy="985996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88889" autoAdjust="0"/>
  </p:normalViewPr>
  <p:slideViewPr>
    <p:cSldViewPr>
      <p:cViewPr varScale="1">
        <p:scale>
          <a:sx n="61" d="100"/>
          <a:sy n="61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625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6625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574E6B6-33A1-4C11-8F55-7F8160AC1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53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3125"/>
            <a:ext cx="4954587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625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6625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7CD87EA-F409-4698-A6FE-FA876A4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64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Regular expressions are specially formatted </a:t>
            </a:r>
            <a:r>
              <a:rPr lang="en-US" b="1" smtClean="0"/>
              <a:t>string</a:t>
            </a:r>
            <a:r>
              <a:rPr lang="en-US" smtClean="0"/>
              <a:t>s used to find patterns in text and can</a:t>
            </a:r>
          </a:p>
          <a:p>
            <a:pPr eaLnBrk="1" hangingPunct="1"/>
            <a:r>
              <a:rPr lang="en-US" smtClean="0"/>
              <a:t>be useful during information validation, to ensure that data is in a particular format. For example,</a:t>
            </a:r>
          </a:p>
          <a:p>
            <a:pPr eaLnBrk="1" hangingPunct="1"/>
            <a:r>
              <a:rPr lang="en-US" smtClean="0"/>
              <a:t>a ZIP code must consist of five digits, and a last name must start with a capital letter.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Hai lớp được thêm vào trong namespace .NET cho phép chúng ta thực hiện việc tìm kiếm</a:t>
            </a:r>
          </a:p>
          <a:p>
            <a:pPr eaLnBrk="1" hangingPunct="1"/>
            <a:r>
              <a:rPr lang="en-US" smtClean="0"/>
              <a:t>một chuỗi một cách lập đi lặp lại cho đến hết chuỗi, và kết quả trả về là một tập hợp. Tập hợp</a:t>
            </a:r>
          </a:p>
          <a:p>
            <a:pPr eaLnBrk="1" hangingPunct="1"/>
            <a:r>
              <a:rPr lang="en-US" smtClean="0"/>
              <a:t>được trả về có kiểu là </a:t>
            </a:r>
            <a:r>
              <a:rPr lang="en-US" b="1" smtClean="0"/>
              <a:t>MatchCollection</a:t>
            </a:r>
            <a:r>
              <a:rPr lang="en-US" smtClean="0"/>
              <a:t>, bao gồm không có hay nhiều đối tượng </a:t>
            </a:r>
            <a:r>
              <a:rPr lang="en-US" b="1" smtClean="0"/>
              <a:t>Match</a:t>
            </a:r>
            <a:r>
              <a:rPr lang="en-US" smtClean="0"/>
              <a:t>. Hai</a:t>
            </a:r>
          </a:p>
          <a:p>
            <a:pPr eaLnBrk="1" hangingPunct="1"/>
            <a:r>
              <a:rPr lang="en-US" smtClean="0"/>
              <a:t>thuộc tính quan trọng của những đối tượng Match là chiều dài và giá trị của nó,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/>
              <a:t>word character </a:t>
            </a:r>
            <a:r>
              <a:rPr lang="en-US" smtClean="0"/>
              <a:t>is any alphanumeric character or underscore. A </a:t>
            </a:r>
            <a:r>
              <a:rPr lang="en-US" i="1" smtClean="0"/>
              <a:t>whitespace </a:t>
            </a:r>
            <a:r>
              <a:rPr lang="en-US" smtClean="0"/>
              <a:t>character</a:t>
            </a:r>
          </a:p>
          <a:p>
            <a:pPr eaLnBrk="1" hangingPunct="1"/>
            <a:r>
              <a:rPr lang="en-US" smtClean="0"/>
              <a:t>is a space, a tab, a carriage return, a newline or a form feed. A </a:t>
            </a:r>
            <a:r>
              <a:rPr lang="en-US" i="1" smtClean="0"/>
              <a:t>digit </a:t>
            </a:r>
            <a:r>
              <a:rPr lang="en-US" smtClean="0"/>
              <a:t>is any numeric</a:t>
            </a:r>
          </a:p>
          <a:p>
            <a:pPr eaLnBrk="1" hangingPunct="1"/>
            <a:r>
              <a:rPr lang="en-US" smtClean="0"/>
              <a:t>character.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Regex theReg = new Regex(@”(\S+)\s”);</a:t>
            </a:r>
          </a:p>
          <a:p>
            <a:pPr eaLnBrk="1" hangingPunct="1"/>
            <a:r>
              <a:rPr lang="en-US" smtClean="0"/>
              <a:t>Chuỗi \S tìm ký tự không phải ký tự trắng và dấu cộng chỉ ra rằng có thể có một hay nhiều ký</a:t>
            </a:r>
          </a:p>
          <a:p>
            <a:pPr eaLnBrk="1" hangingPunct="1"/>
            <a:r>
              <a:rPr lang="en-US" smtClean="0"/>
              <a:t>tự. Chuỗi \s (chữ thường) chỉ ra là khoảng trắng. Kết hợp lại là tìm một chuỗi không có</a:t>
            </a:r>
          </a:p>
          <a:p>
            <a:pPr eaLnBrk="1" hangingPunct="1"/>
            <a:r>
              <a:rPr lang="en-US" smtClean="0"/>
              <a:t>khoảng trắng bên trong nhưng theo sau cùng là một khoảng trắng. Chúng ta lưu ý khai báo</a:t>
            </a:r>
          </a:p>
          <a:p>
            <a:pPr eaLnBrk="1" hangingPunct="1"/>
            <a:r>
              <a:rPr lang="en-US" smtClean="0"/>
              <a:t>chuỗi biểu thức quy tắc dạng chuỗi nguyên văn để dễ dàng dùng các ký tự escape như (\).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Regex expression = </a:t>
            </a: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Regex( @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"J.*\d[0-35-9]-\d\d-\d\d"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r>
              <a:rPr lang="en-US" smtClean="0">
                <a:sym typeface="Wingdings" pitchFamily="2" charset="2"/>
              </a:rPr>
              <a:t>	 Chuỗi bắt đầu với J,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	.  bất kỳ ký tự đơn nào trừ ký tự xuống dòng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	.* số lượng ký tự không giới hạn</a:t>
            </a: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"^" </a:t>
            </a:r>
            <a:r>
              <a:rPr lang="en-US" smtClean="0"/>
              <a:t>and </a:t>
            </a:r>
            <a:r>
              <a:rPr lang="en-US" b="1" smtClean="0"/>
              <a:t>"$" </a:t>
            </a:r>
            <a:r>
              <a:rPr lang="en-US" smtClean="0"/>
              <a:t>characters match the positions at the beginning</a:t>
            </a:r>
          </a:p>
          <a:p>
            <a:pPr eaLnBrk="1" hangingPunct="1"/>
            <a:r>
              <a:rPr lang="en-US" smtClean="0"/>
              <a:t>and end of a </a:t>
            </a:r>
            <a:r>
              <a:rPr lang="en-US" b="1" smtClean="0"/>
              <a:t>string</a:t>
            </a:r>
            <a:r>
              <a:rPr lang="en-US" smtClean="0"/>
              <a:t>, respectively.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String4: tham số là ký tự và số lần lặp ký tự đó.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String s=“abcxyz”;</a:t>
            </a:r>
          </a:p>
          <a:p>
            <a:pPr eaLnBrk="1" hangingPunct="1"/>
            <a:r>
              <a:rPr lang="en-US" smtClean="0"/>
              <a:t>Char c = s[2];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String </a:t>
            </a:r>
            <a:r>
              <a:rPr lang="en-US" smtClean="0"/>
              <a:t>class provides many capabilities for processing </a:t>
            </a:r>
            <a:r>
              <a:rPr lang="en-US" b="1" smtClean="0"/>
              <a:t>string</a:t>
            </a:r>
            <a:r>
              <a:rPr lang="en-US" smtClean="0"/>
              <a:t>s. However a </a:t>
            </a:r>
            <a:r>
              <a:rPr lang="en-US" b="1" smtClean="0"/>
              <a:t>string</a:t>
            </a:r>
            <a:r>
              <a:rPr lang="en-US" smtClean="0"/>
              <a:t>’s contents can never change.</a:t>
            </a:r>
          </a:p>
          <a:p>
            <a:pPr eaLnBrk="1" hangingPunct="1"/>
            <a:r>
              <a:rPr lang="en-US" smtClean="0"/>
              <a:t>(the += operator creates a new string and assigns the initial string reference to the newly created string)</a:t>
            </a:r>
          </a:p>
          <a:p>
            <a:pPr eaLnBrk="1" hangingPunct="1"/>
            <a:r>
              <a:rPr lang="en-US" i="1" smtClean="0"/>
              <a:t>When given the choice between using a </a:t>
            </a:r>
            <a:r>
              <a:rPr lang="en-US" b="1" i="1" smtClean="0"/>
              <a:t>String </a:t>
            </a:r>
            <a:r>
              <a:rPr lang="en-US" i="1" smtClean="0"/>
              <a:t>and a </a:t>
            </a:r>
            <a:r>
              <a:rPr lang="en-US" b="1" i="1" smtClean="0"/>
              <a:t>StringBuilder </a:t>
            </a:r>
            <a:r>
              <a:rPr lang="en-US" i="1" smtClean="0"/>
              <a:t>to represent a string, always use a </a:t>
            </a:r>
            <a:r>
              <a:rPr lang="en-US" b="1" i="1" smtClean="0"/>
              <a:t>String </a:t>
            </a:r>
            <a:r>
              <a:rPr lang="en-US" i="1" smtClean="0"/>
              <a:t>if string’s contents never change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i="1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Append  </a:t>
            </a:r>
            <a:r>
              <a:rPr lang="en-US" b="1" smtClean="0"/>
              <a:t>nối vào, chấp vào</a:t>
            </a: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68391-CFCF-449A-862E-5B72292C7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EB07E-508D-4234-9AA2-18BB64017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1D9F8-8B32-4DC7-81B6-C6EB32698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50292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 sz="2400">
                <a:solidFill>
                  <a:srgbClr val="002060"/>
                </a:solidFill>
              </a:defRPr>
            </a:lvl2pPr>
            <a:lvl3pPr>
              <a:spcBef>
                <a:spcPts val="600"/>
              </a:spcBef>
              <a:defRPr sz="22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400800"/>
            <a:ext cx="987425" cy="365125"/>
          </a:xfr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r>
              <a:rPr lang="en-US"/>
              <a:t>Slide </a:t>
            </a:r>
            <a:fld id="{06A717B5-411D-4F7D-8197-5A8293EE4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54422-BEDD-4CA6-9344-84D950D4E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8F8F0-9129-4FE7-BA62-68F218BA5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9A3A0-45B8-4522-8EB9-50B213359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E24E2-7C2E-4D53-A438-60FBCCB59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34C2E-C7AB-4EBE-A2A6-57B00A198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2549-5282-4D7E-AAE8-97608A813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0D8E2-C720-42FF-9519-49C90B354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82854D5-5920-4F53-817C-C7BBECE62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54" r:id="rId4"/>
    <p:sldLayoutId id="2147483855" r:id="rId5"/>
    <p:sldLayoutId id="2147483860" r:id="rId6"/>
    <p:sldLayoutId id="2147483861" r:id="rId7"/>
    <p:sldLayoutId id="2147483862" r:id="rId8"/>
    <p:sldLayoutId id="2147483863" r:id="rId9"/>
    <p:sldLayoutId id="2147483856" r:id="rId10"/>
    <p:sldLayoutId id="214748386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0070C0"/>
                </a:solidFill>
              </a:rPr>
              <a:t>String, Char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 smtClean="0"/>
              <a:t>Chapter 7</a:t>
            </a:r>
            <a:endParaRPr lang="en-US" sz="2400"/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3886200" y="6019800"/>
            <a:ext cx="43275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/>
              <a:t>Ebook: Beginning Visual C# 2010, chapter 5</a:t>
            </a:r>
          </a:p>
          <a:p>
            <a:pPr algn="r"/>
            <a:r>
              <a:rPr lang="en-US" sz="1800"/>
              <a:t>Reference: C# How to Program, chapter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Locating characters and substrings in strings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Finding the index of string (or char) in the other string, return </a:t>
            </a:r>
            <a:r>
              <a:rPr lang="en-US" sz="2800" i="1" smtClean="0"/>
              <a:t>-1</a:t>
            </a:r>
            <a:r>
              <a:rPr lang="en-US" sz="2800" smtClean="0"/>
              <a:t> if not found</a:t>
            </a:r>
            <a:endParaRPr lang="en-US" smtClean="0"/>
          </a:p>
          <a:p>
            <a:pPr lvl="1" eaLnBrk="1" hangingPunct="1"/>
            <a:r>
              <a:rPr lang="en-US" smtClean="0"/>
              <a:t>IndexOf</a:t>
            </a:r>
          </a:p>
          <a:p>
            <a:pPr lvl="2" indent="-273050" eaLnBrk="1" hangingPunct="1"/>
            <a:r>
              <a:rPr lang="en-US" smtClean="0"/>
              <a:t>Returns the first occurence index of character or string in this instance</a:t>
            </a:r>
          </a:p>
          <a:p>
            <a:pPr lvl="1" eaLnBrk="1" hangingPunct="1"/>
            <a:r>
              <a:rPr lang="en-US" smtClean="0"/>
              <a:t>LastIndexOf</a:t>
            </a:r>
          </a:p>
          <a:p>
            <a:pPr lvl="2" indent="-273050" eaLnBrk="1" hangingPunct="1"/>
            <a:r>
              <a:rPr lang="en-US" smtClean="0"/>
              <a:t>Returns the last occurence index of character or string in this instance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CFF930F0-1619-436B-B5C3-00AF905CB6EC}" type="slidenum">
              <a:rPr lang="en-US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Locating characters and substrings in 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mtClean="0"/>
              <a:t>Example:</a:t>
            </a:r>
          </a:p>
          <a:p>
            <a:pPr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/>
              <a:t>	</a:t>
            </a:r>
            <a:r>
              <a:rPr lang="en-US" sz="22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 letters </a:t>
            </a:r>
            <a:r>
              <a:rPr lang="en-US" sz="2200" smtClean="0">
                <a:cs typeface="Courier New" pitchFamily="49" charset="0"/>
              </a:rPr>
              <a:t>= 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abcdefghijklmabcdefghijklm</a:t>
            </a:r>
            <a:r>
              <a:rPr lang="en-US" sz="2200" smtClean="0">
                <a:cs typeface="Courier New" pitchFamily="49" charset="0"/>
              </a:rPr>
              <a:t>";</a:t>
            </a:r>
          </a:p>
          <a:p>
            <a:pPr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	rtxOutput.Text = letters + 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\n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pPr eaLnBrk="1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	rtxOutput.Text +=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'c' is located at index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 "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 + letters.IndexOf(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'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c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'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 );</a:t>
            </a:r>
          </a:p>
          <a:p>
            <a:pPr eaLnBrk="1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	rtxOutput.Text +=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\n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";</a:t>
            </a:r>
            <a:endParaRPr lang="en-US" sz="2200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200" smtClean="0"/>
              <a:t>rtxOutput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.Text +=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'a' is located at index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 + letters.IndexOf(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'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a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'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1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	rtxOutput.Text +=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\n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";</a:t>
            </a:r>
            <a:endParaRPr lang="en-US" sz="22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200" smtClean="0"/>
              <a:t>rtxOutput</a:t>
            </a:r>
            <a:r>
              <a:rPr lang="en-US" sz="2200" smtClean="0">
                <a:solidFill>
                  <a:srgbClr val="000000"/>
                </a:solidFill>
                <a:cs typeface="Courier New" pitchFamily="49" charset="0"/>
              </a:rPr>
              <a:t>.Text</a:t>
            </a:r>
            <a:r>
              <a:rPr lang="en-US" sz="2200" smtClean="0">
                <a:solidFill>
                  <a:srgbClr val="000000"/>
                </a:solidFill>
                <a:cs typeface="Times New Roman" pitchFamily="18" charset="0"/>
              </a:rPr>
              <a:t> +=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Last ‘def’ is located at index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000000"/>
                </a:solidFill>
                <a:cs typeface="Times New Roman" pitchFamily="18" charset="0"/>
              </a:rPr>
              <a:t> + 					letters.LastIndexOf( 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FF0000"/>
                </a:solidFill>
                <a:cs typeface="Courier New" pitchFamily="49" charset="0"/>
              </a:rPr>
              <a:t>def</a:t>
            </a:r>
            <a:r>
              <a:rPr lang="en-US" sz="22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2200" smtClean="0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hangingPunct="1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220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220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 3" pitchFamily="18" charset="2"/>
              <a:buNone/>
              <a:defRPr/>
            </a:pP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A19F3682-9842-4D39-8BA4-90E48C2606CE}" type="slidenum">
              <a:rPr lang="en-US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3781425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Characters trimming and removing methods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b="1" smtClean="0"/>
              <a:t>Trim</a:t>
            </a:r>
            <a:endParaRPr lang="en-US" smtClean="0"/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smtClean="0"/>
              <a:t>Removes white spaces from the beginning and end of a string</a:t>
            </a:r>
          </a:p>
          <a:p>
            <a:pPr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b="1" smtClean="0"/>
              <a:t>TrimEnd</a:t>
            </a:r>
            <a:endParaRPr lang="en-US" smtClean="0"/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smtClean="0"/>
              <a:t>Removes characters specified in an array of characters from the end of a string</a:t>
            </a:r>
          </a:p>
          <a:p>
            <a:pPr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b="1" smtClean="0"/>
              <a:t>TrimStart</a:t>
            </a:r>
            <a:endParaRPr lang="en-US" smtClean="0"/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smtClean="0"/>
              <a:t>Removes characters specified in an array of characters from the beginning of a string</a:t>
            </a:r>
          </a:p>
          <a:p>
            <a:pPr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b="1" smtClean="0"/>
              <a:t>Remove</a:t>
            </a:r>
            <a:endParaRPr lang="en-US" smtClean="0"/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smtClean="0"/>
              <a:t>Removes a specified number of characters from a specified index position in a string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C2A59838-99A3-489C-8B8D-5B0933F79324}" type="slidenum">
              <a:rPr lang="en-US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4419600" y="381000"/>
            <a:ext cx="4267200" cy="1600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/>
              <a:t>String’s contents never change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Miscellaneous String methods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ToUpper</a:t>
            </a:r>
          </a:p>
          <a:p>
            <a:pPr lvl="1" eaLnBrk="1" hangingPunct="1"/>
            <a:r>
              <a:rPr lang="en-US" smtClean="0"/>
              <a:t>Converts all characters in a string to uppercase</a:t>
            </a:r>
          </a:p>
          <a:p>
            <a:pPr eaLnBrk="1" hangingPunct="1"/>
            <a:r>
              <a:rPr lang="en-US" b="1" smtClean="0"/>
              <a:t>ToLower</a:t>
            </a:r>
          </a:p>
          <a:p>
            <a:pPr lvl="1" eaLnBrk="1" hangingPunct="1"/>
            <a:r>
              <a:rPr lang="en-US" smtClean="0"/>
              <a:t>Converts all characters in a string to lowercase</a:t>
            </a:r>
          </a:p>
          <a:p>
            <a:pPr eaLnBrk="1" hangingPunct="1"/>
            <a:r>
              <a:rPr lang="en-US" b="1" smtClean="0"/>
              <a:t>Format</a:t>
            </a:r>
          </a:p>
          <a:p>
            <a:pPr lvl="1" eaLnBrk="1" hangingPunct="1"/>
            <a:r>
              <a:rPr lang="en-US" smtClean="0"/>
              <a:t>Builds a formatted string from a set of input objects</a:t>
            </a:r>
            <a:endParaRPr lang="en-US" sz="200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53939A3D-55C7-4676-8344-4626EAE3C931}" type="slidenum">
              <a:rPr lang="en-US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Miscellaneous String methods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Example: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	string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st1 = </a:t>
            </a:r>
            <a:r>
              <a:rPr lang="en-US" sz="2400" smtClean="0">
                <a:cs typeface="Courier New" pitchFamily="49" charset="0"/>
              </a:rPr>
              <a:t>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cheers!</a:t>
            </a:r>
            <a:r>
              <a:rPr lang="en-US" sz="2400" smtClean="0">
                <a:cs typeface="Courier New" pitchFamily="49" charset="0"/>
              </a:rPr>
              <a:t>";</a:t>
            </a:r>
            <a:endParaRPr lang="en-US" sz="2400" smtClean="0"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cs typeface="Courier New" pitchFamily="49" charset="0"/>
              </a:rPr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2400" smtClean="0">
                <a:cs typeface="Courier New" pitchFamily="49" charset="0"/>
              </a:rPr>
              <a:t> st2 = 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GOOD BYE </a:t>
            </a:r>
            <a:r>
              <a:rPr lang="en-US" sz="2400" smtClean="0">
                <a:cs typeface="Courier New" pitchFamily="49" charset="0"/>
              </a:rPr>
              <a:t>";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lblHoa.Text = st1.ToUpper();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lblThuong.Text = st2.ToLower();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buFont typeface="Wingdings 3" pitchFamily="18" charset="2"/>
              <a:buNone/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E5433805-138C-4F2C-ABF4-2CDF2A51CC54}" type="slidenum">
              <a:rPr lang="en-US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Extracting substrings from strings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Substring</a:t>
            </a:r>
          </a:p>
          <a:p>
            <a:pPr lvl="1" eaLnBrk="1" hangingPunct="1"/>
            <a:r>
              <a:rPr lang="en-US" smtClean="0"/>
              <a:t>Returns a substring from this instance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b="1" smtClean="0"/>
              <a:t>	Substring</a:t>
            </a:r>
            <a:r>
              <a:rPr lang="en-US" smtClean="0"/>
              <a:t> (int </a:t>
            </a:r>
            <a:r>
              <a:rPr lang="en-US" smtClean="0">
                <a:solidFill>
                  <a:schemeClr val="tx1"/>
                </a:solidFill>
              </a:rPr>
              <a:t>startIndex</a:t>
            </a:r>
            <a:r>
              <a:rPr lang="en-US" smtClean="0"/>
              <a:t>, int </a:t>
            </a:r>
            <a:r>
              <a:rPr lang="en-US" smtClean="0">
                <a:solidFill>
                  <a:schemeClr val="tx1"/>
                </a:solidFill>
              </a:rPr>
              <a:t>length</a:t>
            </a:r>
            <a:r>
              <a:rPr lang="en-US" smtClean="0"/>
              <a:t>)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b="1" smtClean="0"/>
              <a:t>	Substring</a:t>
            </a:r>
            <a:r>
              <a:rPr lang="en-US" smtClean="0"/>
              <a:t> (int </a:t>
            </a:r>
            <a:r>
              <a:rPr lang="en-US" smtClean="0">
                <a:solidFill>
                  <a:schemeClr val="tx1"/>
                </a:solidFill>
              </a:rPr>
              <a:t>startIndex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sz="2200" smtClean="0">
                <a:solidFill>
                  <a:srgbClr val="0070C0"/>
                </a:solidFill>
              </a:rPr>
              <a:t>string</a:t>
            </a:r>
            <a:r>
              <a:rPr lang="en-US" sz="2200" smtClean="0">
                <a:solidFill>
                  <a:schemeClr val="tx1"/>
                </a:solidFill>
              </a:rPr>
              <a:t> s1 = "</a:t>
            </a:r>
            <a:r>
              <a:rPr lang="en-US" sz="2200" smtClean="0">
                <a:solidFill>
                  <a:srgbClr val="FF0000"/>
                </a:solidFill>
              </a:rPr>
              <a:t>Nguyen Thi Be Ba</a:t>
            </a:r>
            <a:r>
              <a:rPr lang="en-US" sz="2200" smtClean="0">
                <a:solidFill>
                  <a:schemeClr val="tx1"/>
                </a:solidFill>
              </a:rPr>
              <a:t>";</a:t>
            </a:r>
          </a:p>
          <a:p>
            <a:pPr lvl="1" eaLnBrk="1" hangingPunct="1">
              <a:buFontTx/>
              <a:buNone/>
            </a:pPr>
            <a:r>
              <a:rPr lang="en-US" sz="2200" smtClean="0">
                <a:solidFill>
                  <a:srgbClr val="0070C0"/>
                </a:solidFill>
              </a:rPr>
              <a:t>string</a:t>
            </a:r>
            <a:r>
              <a:rPr lang="en-US" sz="2200" smtClean="0">
                <a:solidFill>
                  <a:schemeClr val="tx1"/>
                </a:solidFill>
              </a:rPr>
              <a:t> s3;</a:t>
            </a:r>
          </a:p>
          <a:p>
            <a:pPr lvl="1" eaLnBrk="1" hangingPunct="1">
              <a:buFontTx/>
              <a:buNone/>
            </a:pPr>
            <a:r>
              <a:rPr lang="en-US" sz="2200" smtClean="0">
                <a:solidFill>
                  <a:schemeClr val="tx1"/>
                </a:solidFill>
              </a:rPr>
              <a:t>txtName.Text = s1.</a:t>
            </a:r>
            <a:r>
              <a:rPr lang="en-US" sz="2200" b="1" smtClean="0">
                <a:solidFill>
                  <a:schemeClr val="tx1"/>
                </a:solidFill>
              </a:rPr>
              <a:t>Substring</a:t>
            </a:r>
            <a:r>
              <a:rPr lang="en-US" sz="2200" smtClean="0">
                <a:solidFill>
                  <a:schemeClr val="tx1"/>
                </a:solidFill>
              </a:rPr>
              <a:t> (11);		// ?</a:t>
            </a:r>
          </a:p>
          <a:p>
            <a:pPr lvl="1" eaLnBrk="1" hangingPunct="1">
              <a:buFontTx/>
              <a:buNone/>
            </a:pPr>
            <a:r>
              <a:rPr lang="en-US" sz="2200" smtClean="0">
                <a:solidFill>
                  <a:schemeClr val="tx1"/>
                </a:solidFill>
              </a:rPr>
              <a:t>s3 = s1.</a:t>
            </a:r>
            <a:r>
              <a:rPr lang="en-US" sz="2200" b="1" smtClean="0">
                <a:solidFill>
                  <a:schemeClr val="tx1"/>
                </a:solidFill>
              </a:rPr>
              <a:t>Substring</a:t>
            </a:r>
            <a:r>
              <a:rPr lang="en-US" sz="2200" smtClean="0">
                <a:solidFill>
                  <a:schemeClr val="tx1"/>
                </a:solidFill>
              </a:rPr>
              <a:t> ( 0, s1.IndexOf (" ") );		//s3 = ?, s1 = ?</a:t>
            </a:r>
          </a:p>
          <a:p>
            <a:pPr lvl="1" eaLnBrk="1" hangingPunct="1">
              <a:buFontTx/>
              <a:buNone/>
            </a:pPr>
            <a:r>
              <a:rPr lang="en-US" sz="2200" smtClean="0">
                <a:solidFill>
                  <a:schemeClr val="tx1"/>
                </a:solidFill>
              </a:rPr>
              <a:t>s1 = s1.</a:t>
            </a:r>
            <a:r>
              <a:rPr lang="en-US" sz="2200" b="1" smtClean="0">
                <a:solidFill>
                  <a:schemeClr val="tx1"/>
                </a:solidFill>
              </a:rPr>
              <a:t>Substring</a:t>
            </a:r>
            <a:r>
              <a:rPr lang="en-US" sz="2200" smtClean="0">
                <a:solidFill>
                  <a:schemeClr val="tx1"/>
                </a:solidFill>
              </a:rPr>
              <a:t> (s1.LastIndexOf (" ") + 1 );		//s1 = ?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7BACB197-7824-419F-A0EA-B88E0CDAF859}" type="slidenum">
              <a:rPr lang="en-US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Replacing</a:t>
            </a:r>
            <a:r>
              <a:rPr lang="en-US" b="1" smtClean="0"/>
              <a:t> </a:t>
            </a:r>
            <a:r>
              <a:rPr lang="en-US" smtClean="0"/>
              <a:t>strings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Replace</a:t>
            </a:r>
          </a:p>
          <a:p>
            <a:pPr lvl="1" eaLnBrk="1" hangingPunct="1"/>
            <a:r>
              <a:rPr lang="en-US" smtClean="0"/>
              <a:t>Returns a string that replace all occurrences of this instance by a new string or character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b="1" smtClean="0"/>
              <a:t>	Replace</a:t>
            </a:r>
            <a:r>
              <a:rPr lang="en-US" smtClean="0"/>
              <a:t> (String </a:t>
            </a:r>
            <a:r>
              <a:rPr lang="en-US" smtClean="0">
                <a:solidFill>
                  <a:schemeClr val="tx1"/>
                </a:solidFill>
              </a:rPr>
              <a:t>oldValue</a:t>
            </a:r>
            <a:r>
              <a:rPr lang="en-US" smtClean="0"/>
              <a:t>, String </a:t>
            </a:r>
            <a:r>
              <a:rPr lang="en-US" smtClean="0">
                <a:solidFill>
                  <a:schemeClr val="tx1"/>
                </a:solidFill>
              </a:rPr>
              <a:t>newValue</a:t>
            </a:r>
            <a:r>
              <a:rPr lang="en-US" smtClean="0"/>
              <a:t>)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b="1" smtClean="0"/>
              <a:t>	Replace</a:t>
            </a:r>
            <a:r>
              <a:rPr lang="en-US" smtClean="0"/>
              <a:t> (char </a:t>
            </a:r>
            <a:r>
              <a:rPr lang="en-US" smtClean="0">
                <a:solidFill>
                  <a:schemeClr val="tx1"/>
                </a:solidFill>
              </a:rPr>
              <a:t>oldValue</a:t>
            </a:r>
            <a:r>
              <a:rPr lang="en-US" smtClean="0"/>
              <a:t>, char </a:t>
            </a:r>
            <a:r>
              <a:rPr lang="en-US" smtClean="0">
                <a:solidFill>
                  <a:schemeClr val="tx1"/>
                </a:solidFill>
              </a:rPr>
              <a:t>newValue</a:t>
            </a:r>
            <a:r>
              <a:rPr lang="en-US" smtClean="0"/>
              <a:t>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	string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string1 =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"cheers!"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B050"/>
                </a:solidFill>
                <a:cs typeface="Courier New" pitchFamily="49" charset="0"/>
              </a:rPr>
              <a:t>	// Replacing e with E in string1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lblChuoiMoi.Text = string1.Replace(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'e'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'E'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240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813F2577-1468-41D3-B2D1-3AC9EE419569}" type="slidenum">
              <a:rPr lang="en-US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Concatenating strings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Concat</a:t>
            </a:r>
          </a:p>
          <a:p>
            <a:pPr lvl="1" eaLnBrk="1" hangingPunct="1"/>
            <a:r>
              <a:rPr lang="en-US" smtClean="0"/>
              <a:t>Concatenating strings from two or more strings</a:t>
            </a:r>
          </a:p>
          <a:p>
            <a:pPr lvl="1" eaLnBrk="1" hangingPunct="1"/>
            <a:r>
              <a:rPr lang="en-US" smtClean="0"/>
              <a:t>Return a new string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b="1" smtClean="0"/>
              <a:t>	Concat</a:t>
            </a:r>
            <a:r>
              <a:rPr lang="en-US" smtClean="0"/>
              <a:t> (String </a:t>
            </a:r>
            <a:r>
              <a:rPr lang="en-US" smtClean="0">
                <a:solidFill>
                  <a:schemeClr val="tx1"/>
                </a:solidFill>
              </a:rPr>
              <a:t>s1</a:t>
            </a:r>
            <a:r>
              <a:rPr lang="en-US" smtClean="0"/>
              <a:t>, String </a:t>
            </a:r>
            <a:r>
              <a:rPr lang="en-US" smtClean="0">
                <a:solidFill>
                  <a:schemeClr val="tx1"/>
                </a:solidFill>
              </a:rPr>
              <a:t>s2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You can use + operator to concat strings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	string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string1 =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"Happy "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string2 =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"Birthday"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s12 = String.Concat( string1, string2 );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lblOutput.Text = s12;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5662CD71-C7A7-4B92-A725-6D21A8E93A44}" type="slidenum">
              <a:rPr lang="en-US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Split strings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47025" cy="50292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b="1" smtClean="0"/>
              <a:t>Split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Returns an array of strings, where each element is a word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Takes an array of chars that indicate which characters are to be used as delimiters</a:t>
            </a:r>
          </a:p>
          <a:p>
            <a:pPr eaLnBrk="1" hangingPunct="1">
              <a:spcBef>
                <a:spcPts val="300"/>
              </a:spcBef>
            </a:pPr>
            <a:r>
              <a:rPr lang="en-US" smtClean="0"/>
              <a:t>Example:</a:t>
            </a:r>
          </a:p>
          <a:p>
            <a:pPr lvl="1"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2200" smtClean="0">
                <a:solidFill>
                  <a:srgbClr val="0070C0"/>
                </a:solidFill>
              </a:rPr>
              <a:t>string</a:t>
            </a:r>
            <a:r>
              <a:rPr lang="en-US" sz="2200" smtClean="0">
                <a:solidFill>
                  <a:schemeClr val="tx1"/>
                </a:solidFill>
              </a:rPr>
              <a:t> words = "</a:t>
            </a:r>
            <a:r>
              <a:rPr lang="en-US" sz="2200" smtClean="0">
                <a:solidFill>
                  <a:srgbClr val="FF0000"/>
                </a:solidFill>
              </a:rPr>
              <a:t>This is a list of words, with: a bit of</a:t>
            </a:r>
            <a:r>
              <a:rPr lang="en-US" sz="2200" smtClean="0">
                <a:solidFill>
                  <a:schemeClr val="tx1"/>
                </a:solidFill>
              </a:rPr>
              <a:t>" 				+ "</a:t>
            </a:r>
            <a:r>
              <a:rPr lang="en-US" sz="2200" smtClean="0">
                <a:solidFill>
                  <a:srgbClr val="FF0000"/>
                </a:solidFill>
              </a:rPr>
              <a:t>punctuation\tand a tab character.</a:t>
            </a:r>
            <a:r>
              <a:rPr lang="en-US" sz="2200" smtClean="0">
                <a:solidFill>
                  <a:schemeClr val="tx1"/>
                </a:solidFill>
              </a:rPr>
              <a:t>"; </a:t>
            </a:r>
          </a:p>
          <a:p>
            <a:pPr lvl="1"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2200" smtClean="0">
                <a:solidFill>
                  <a:srgbClr val="0070C0"/>
                </a:solidFill>
              </a:rPr>
              <a:t>string</a:t>
            </a:r>
            <a:r>
              <a:rPr lang="en-US" sz="2200" smtClean="0">
                <a:solidFill>
                  <a:schemeClr val="tx1"/>
                </a:solidFill>
              </a:rPr>
              <a:t>[] arWords = words.</a:t>
            </a:r>
            <a:r>
              <a:rPr lang="en-US" sz="2200" b="1" smtClean="0">
                <a:solidFill>
                  <a:schemeClr val="tx1"/>
                </a:solidFill>
              </a:rPr>
              <a:t>Split</a:t>
            </a:r>
            <a:r>
              <a:rPr lang="en-US" sz="2200" smtClean="0">
                <a:solidFill>
                  <a:schemeClr val="tx1"/>
                </a:solidFill>
              </a:rPr>
              <a:t>(</a:t>
            </a:r>
            <a:r>
              <a:rPr lang="en-US" sz="2200" smtClean="0">
                <a:solidFill>
                  <a:srgbClr val="0070C0"/>
                </a:solidFill>
              </a:rPr>
              <a:t>new</a:t>
            </a:r>
            <a:r>
              <a:rPr lang="en-US" sz="2200" smtClean="0">
                <a:solidFill>
                  <a:schemeClr val="tx1"/>
                </a:solidFill>
              </a:rPr>
              <a:t> </a:t>
            </a:r>
            <a:r>
              <a:rPr lang="en-US" sz="2200" smtClean="0">
                <a:solidFill>
                  <a:srgbClr val="0070C0"/>
                </a:solidFill>
              </a:rPr>
              <a:t>Char</a:t>
            </a:r>
            <a:r>
              <a:rPr lang="en-US" sz="2200" smtClean="0">
                <a:solidFill>
                  <a:schemeClr val="tx1"/>
                </a:solidFill>
              </a:rPr>
              <a:t>[] {' ', ',', '.', ':', '\t' }); </a:t>
            </a:r>
          </a:p>
          <a:p>
            <a:pPr lvl="1"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2200" smtClean="0">
                <a:solidFill>
                  <a:srgbClr val="0070C0"/>
                </a:solidFill>
              </a:rPr>
              <a:t>foreach</a:t>
            </a:r>
            <a:r>
              <a:rPr lang="en-US" sz="2200" smtClean="0">
                <a:solidFill>
                  <a:schemeClr val="tx1"/>
                </a:solidFill>
              </a:rPr>
              <a:t> ( </a:t>
            </a:r>
            <a:r>
              <a:rPr lang="en-US" sz="2200" smtClean="0">
                <a:solidFill>
                  <a:srgbClr val="0070C0"/>
                </a:solidFill>
              </a:rPr>
              <a:t>string</a:t>
            </a:r>
            <a:r>
              <a:rPr lang="en-US" sz="2200" smtClean="0">
                <a:solidFill>
                  <a:schemeClr val="tx1"/>
                </a:solidFill>
              </a:rPr>
              <a:t> s </a:t>
            </a:r>
            <a:r>
              <a:rPr lang="en-US" sz="2200" smtClean="0">
                <a:solidFill>
                  <a:srgbClr val="0070C0"/>
                </a:solidFill>
              </a:rPr>
              <a:t>in</a:t>
            </a:r>
            <a:r>
              <a:rPr lang="en-US" sz="2200" smtClean="0">
                <a:solidFill>
                  <a:schemeClr val="tx1"/>
                </a:solidFill>
              </a:rPr>
              <a:t> arWords ) { </a:t>
            </a:r>
          </a:p>
          <a:p>
            <a:pPr lvl="1"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2200" smtClean="0">
                <a:solidFill>
                  <a:schemeClr val="tx1"/>
                </a:solidFill>
              </a:rPr>
              <a:t>	</a:t>
            </a:r>
            <a:r>
              <a:rPr lang="en-US" sz="2200" smtClean="0">
                <a:solidFill>
                  <a:srgbClr val="0070C0"/>
                </a:solidFill>
              </a:rPr>
              <a:t>if</a:t>
            </a:r>
            <a:r>
              <a:rPr lang="en-US" sz="2200" smtClean="0">
                <a:solidFill>
                  <a:schemeClr val="tx1"/>
                </a:solidFill>
              </a:rPr>
              <a:t> (s.Trim() != "") </a:t>
            </a:r>
          </a:p>
          <a:p>
            <a:pPr lvl="1"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2200" smtClean="0">
                <a:solidFill>
                  <a:schemeClr val="tx1"/>
                </a:solidFill>
              </a:rPr>
              <a:t>		Console.WriteLine(s); </a:t>
            </a:r>
          </a:p>
          <a:p>
            <a:pPr lvl="1"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2200" smtClean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9C8BBD6C-6D1A-475E-B923-F41480353F26}" type="slidenum">
              <a:rPr lang="en-US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3062288"/>
            <a:ext cx="13589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Split strings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Example: Split a 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olidFill>
                  <a:srgbClr val="0070C0"/>
                </a:solidFill>
              </a:rPr>
              <a:t>string</a:t>
            </a:r>
            <a:r>
              <a:rPr lang="en-US" sz="2200" smtClean="0"/>
              <a:t> s1 = “</a:t>
            </a:r>
            <a:r>
              <a:rPr lang="en-US" sz="2200" smtClean="0">
                <a:solidFill>
                  <a:srgbClr val="FF0000"/>
                </a:solidFill>
              </a:rPr>
              <a:t>Nguyễn Văn An</a:t>
            </a:r>
            <a:r>
              <a:rPr lang="en-US" sz="2200" smtClean="0"/>
              <a:t>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olidFill>
                  <a:srgbClr val="0070C0"/>
                </a:solidFill>
              </a:rPr>
              <a:t>string</a:t>
            </a:r>
            <a:r>
              <a:rPr lang="en-US" sz="2200" smtClean="0"/>
              <a:t>[]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s = s1.</a:t>
            </a:r>
            <a:r>
              <a:rPr lang="en-US" sz="2200" b="1" smtClean="0"/>
              <a:t>Split</a:t>
            </a:r>
            <a:r>
              <a:rPr lang="en-US" sz="2200" smtClean="0"/>
              <a:t> (</a:t>
            </a:r>
            <a:r>
              <a:rPr lang="en-US" sz="2200" smtClean="0">
                <a:solidFill>
                  <a:srgbClr val="0070C0"/>
                </a:solidFill>
              </a:rPr>
              <a:t>new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70C0"/>
                </a:solidFill>
              </a:rPr>
              <a:t>char</a:t>
            </a:r>
            <a:r>
              <a:rPr lang="en-US" sz="2200" smtClean="0"/>
              <a:t>[]{' '});  </a:t>
            </a:r>
            <a:r>
              <a:rPr lang="en-US" sz="2200" smtClean="0">
                <a:solidFill>
                  <a:srgbClr val="00B050"/>
                </a:solidFill>
              </a:rPr>
              <a:t>//tham so truyen la mang ky tu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txtHo.Text = s[0];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txtTen.Text = s[s.Length-1];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olidFill>
                  <a:srgbClr val="0070C0"/>
                </a:solidFill>
              </a:rPr>
              <a:t>for</a:t>
            </a:r>
            <a:r>
              <a:rPr lang="en-US" sz="2200" smtClean="0"/>
              <a:t> ( </a:t>
            </a:r>
            <a:r>
              <a:rPr lang="en-US" sz="2200" smtClean="0">
                <a:solidFill>
                  <a:srgbClr val="0070C0"/>
                </a:solidFill>
              </a:rPr>
              <a:t>int</a:t>
            </a:r>
            <a:r>
              <a:rPr lang="en-US" sz="2200" smtClean="0"/>
              <a:t> i=1; i&lt;s.Length-2;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txtHolot.Text += s[i] + “ “;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}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7467600" y="1574800"/>
            <a:ext cx="1066800" cy="132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/>
              <a:t>Nguyễn</a:t>
            </a:r>
          </a:p>
          <a:p>
            <a:r>
              <a:rPr lang="en-US" sz="2000"/>
              <a:t>Văn</a:t>
            </a:r>
          </a:p>
          <a:p>
            <a:r>
              <a:rPr lang="en-US" sz="2000"/>
              <a:t>An</a:t>
            </a: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7467600" y="1117600"/>
            <a:ext cx="25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7467600" y="1955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>
            <a:off x="7467600" y="241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0" name="Slide Number Placeholder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7DE3CF47-B22F-42F6-AD33-D1F16BF8C27A}" type="slidenum">
              <a:rPr lang="en-US" smtClean="0">
                <a:solidFill>
                  <a:schemeClr val="tx2"/>
                </a:solidFill>
              </a:rPr>
              <a:pPr eaLnBrk="1" hangingPunct="1"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animBg="1"/>
      <p:bldP spid="338949" grpId="0"/>
      <p:bldP spid="338950" grpId="0" animBg="1"/>
      <p:bldP spid="3389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String class</a:t>
            </a:r>
          </a:p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StringBuilder class</a:t>
            </a:r>
          </a:p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Char class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9BD93648-3454-42F0-9236-CBDDEBC14BA6}" type="slidenum">
              <a:rPr lang="en-US" smtClean="0">
                <a:solidFill>
                  <a:schemeClr val="tx2"/>
                </a:solidFill>
              </a:rPr>
              <a:pPr eaLnBrk="1" hangingPunct="1"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String class</a:t>
            </a:r>
          </a:p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StringBuilder class</a:t>
            </a:r>
          </a:p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Char class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BEDBD475-6CC1-4163-AEAB-88FB913EF63D}" type="slidenum">
              <a:rPr lang="en-US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StringBuilder class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StringBuilder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/>
              <a:t>class </a:t>
            </a:r>
            <a:endParaRPr lang="en-US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mtClean="0"/>
              <a:t>Create and manipulate dynamic string information</a:t>
            </a:r>
          </a:p>
          <a:p>
            <a:pPr lvl="1" eaLnBrk="1" hangingPunct="1"/>
            <a:r>
              <a:rPr lang="en-US" smtClean="0"/>
              <a:t>Capable of resizing</a:t>
            </a:r>
          </a:p>
          <a:p>
            <a:pPr lvl="1" eaLnBrk="1" hangingPunct="1"/>
            <a:r>
              <a:rPr lang="en-US" smtClean="0"/>
              <a:t>Belongs to namespace </a:t>
            </a:r>
            <a:r>
              <a:rPr lang="en-US" b="1" smtClean="0"/>
              <a:t>System.Text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i="1" smtClean="0"/>
              <a:t>Objects of class </a:t>
            </a:r>
            <a:r>
              <a:rPr lang="en-US" b="1" i="1" smtClean="0"/>
              <a:t>String </a:t>
            </a:r>
            <a:r>
              <a:rPr lang="en-US" i="1" smtClean="0"/>
              <a:t>are constant strings (fixed length and value), whereas object of class </a:t>
            </a:r>
            <a:r>
              <a:rPr lang="en-US" b="1" i="1" smtClean="0"/>
              <a:t>StringBuilder </a:t>
            </a:r>
            <a:r>
              <a:rPr lang="en-US" i="1" smtClean="0"/>
              <a:t>are mutable strings so you can add, delete, replace characters in the objects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18D21957-5AB1-4696-8748-5465F0983C12}" type="slidenum">
              <a:rPr lang="en-US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- StringBuilder class 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mtClean="0">
              <a:solidFill>
                <a:srgbClr val="275AFF"/>
              </a:solidFill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buffer1, buffer2, buffer3;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output;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buffer1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StringBuilder();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buffer2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StringBuilder(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10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buffer3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StringBuilder(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"hello"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output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"buffer1 = \""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 buffer1.ToString() +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"\"\n"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output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+=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"buffer2 = \""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 buffer2.ToString() +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"\"\n"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output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+=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"buffer3 = \""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 buffer3.ToString() +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"\"\n"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MessageBox.Show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output,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Demonstrating StringBuilder class constructors"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	MessageBoxButtons.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1371600"/>
            <a:ext cx="44846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8DE8B14D-62D4-451D-9CB8-75205ADAB2F3}" type="slidenum">
              <a:rPr lang="en-US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Append </a:t>
            </a:r>
            <a:r>
              <a:rPr lang="en-US"/>
              <a:t>and AppendFormat </a:t>
            </a:r>
            <a:r>
              <a:rPr lang="en-US" smtClean="0"/>
              <a:t>methods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Append</a:t>
            </a:r>
            <a:r>
              <a:rPr lang="en-US" smtClean="0"/>
              <a:t> method</a:t>
            </a:r>
          </a:p>
          <a:p>
            <a:pPr lvl="1" eaLnBrk="1" hangingPunct="1"/>
            <a:r>
              <a:rPr lang="en-US" smtClean="0"/>
              <a:t>Allow various data-type values to append to the end of a StringBuilder</a:t>
            </a:r>
          </a:p>
          <a:p>
            <a:pPr lvl="1" eaLnBrk="1" hangingPunct="1"/>
            <a:r>
              <a:rPr lang="en-US" smtClean="0"/>
              <a:t>Convert argument into string</a:t>
            </a:r>
          </a:p>
          <a:p>
            <a:pPr eaLnBrk="1" hangingPunct="1"/>
            <a:r>
              <a:rPr lang="en-US" b="1" smtClean="0"/>
              <a:t>AppendFormat</a:t>
            </a:r>
            <a:r>
              <a:rPr lang="en-US" smtClean="0"/>
              <a:t> method</a:t>
            </a:r>
          </a:p>
          <a:p>
            <a:pPr lvl="1" eaLnBrk="1" hangingPunct="1"/>
            <a:r>
              <a:rPr lang="en-US" smtClean="0"/>
              <a:t>Convert string to a specifiable format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1B69C7A2-DAFA-42DB-97D7-5CA4A7A06765}" type="slidenum">
              <a:rPr lang="en-US" smtClean="0">
                <a:solidFill>
                  <a:schemeClr val="tx2"/>
                </a:solidFill>
              </a:rPr>
              <a:pPr eaLnBrk="1" hangingPunct="1"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Append method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object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objectValue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"hello"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stringValue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"good bye"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[] characterArray = {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'a'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'b'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'c'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'd‘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'e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'f'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};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bool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booleanValue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char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characterValue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'Z'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integerValue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7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long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longValue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1000000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float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floatValue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2.5F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doubleValue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33.333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buffer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500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8000"/>
                </a:solidFill>
                <a:cs typeface="Courier New" pitchFamily="49" charset="0"/>
              </a:rPr>
              <a:t>// use method Append to append values to buffer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objectValue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stringValue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characterArray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097C5064-A58D-4A55-BA96-AE53C2E31E08}" type="slidenum">
              <a:rPr lang="en-US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Append method (cont.)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characterArray,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3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booleanValue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characterValue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integerValue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longValue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floatValue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buffer.Append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doubleValue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MessageBox.Show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"buffer =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+ buffer.ToString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(),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Demonstrating StringBuilder append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method“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, MessageBoxButtons.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38400"/>
            <a:ext cx="5334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60525" y="66151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10685234-98C3-401C-AE77-5B4967D97A0A}" type="slidenum">
              <a:rPr lang="en-US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AppendFormat method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buffer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string1, string2;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8000"/>
                </a:solidFill>
                <a:cs typeface="Courier New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chuỗi định dạng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string1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"This {0} costs: {1:C}.\n"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8000"/>
                </a:solidFill>
                <a:cs typeface="Courier New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string1 argument array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object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[] objectArray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object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2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];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objectArray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]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"car"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objectArray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1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]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1234.56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8000"/>
                </a:solidFill>
                <a:cs typeface="Courier New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append to buffer formatted string with argument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buffer.AppendFormat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( string1, objectArray 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00F611D2-1FF5-4E58-AA37-276EF9B990B1}" type="slidenum">
              <a:rPr lang="en-US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AppendFormat method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8000"/>
                </a:solidFill>
                <a:cs typeface="Courier New" pitchFamily="49" charset="0"/>
              </a:rPr>
              <a:t>// formatted string</a:t>
            </a: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string2 =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"Number:{0:d3}.\n"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+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"Number right aligned with spaces:{0, 4}.\n"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+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"Number left aligned with spaces:{0, -4}."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2400" smtClean="0">
              <a:solidFill>
                <a:srgbClr val="008000"/>
              </a:solidFill>
              <a:cs typeface="Courier New" pitchFamily="49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8000"/>
                </a:solidFill>
                <a:cs typeface="Courier New" pitchFamily="49" charset="0"/>
              </a:rPr>
              <a:t>// append to buffer formatted string with argument</a:t>
            </a: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buffer.AppendFormat( string2,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5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8000"/>
                </a:solidFill>
                <a:cs typeface="Courier New" pitchFamily="49" charset="0"/>
              </a:rPr>
              <a:t>// display formatted strings</a:t>
            </a: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MessageBox.Show( buffer.ToString(), 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"Using AppendFormat“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, MessageBoxButtons.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 sz="2400" smtClean="0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27625"/>
            <a:ext cx="32004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BEFD2306-DE39-49D5-8A51-9DB572E7C919}" type="slidenum">
              <a:rPr lang="en-US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Insert</a:t>
            </a:r>
            <a:r>
              <a:rPr lang="en-US"/>
              <a:t>, Remove and Replace </a:t>
            </a:r>
            <a:r>
              <a:rPr lang="en-US" smtClean="0"/>
              <a:t>methods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Insert</a:t>
            </a:r>
            <a:r>
              <a:rPr lang="en-US" smtClean="0"/>
              <a:t> method</a:t>
            </a:r>
          </a:p>
          <a:p>
            <a:pPr lvl="1" eaLnBrk="1" hangingPunct="1"/>
            <a:r>
              <a:rPr lang="en-US" smtClean="0"/>
              <a:t>Insert into at any position</a:t>
            </a:r>
          </a:p>
          <a:p>
            <a:pPr lvl="1" eaLnBrk="1" hangingPunct="1"/>
            <a:r>
              <a:rPr lang="en-US" smtClean="0"/>
              <a:t>Program may throw </a:t>
            </a:r>
            <a:r>
              <a:rPr lang="en-US" b="1" smtClean="0"/>
              <a:t>ArgumentOutOfRangeException</a:t>
            </a:r>
          </a:p>
          <a:p>
            <a:pPr eaLnBrk="1" hangingPunct="1"/>
            <a:r>
              <a:rPr lang="en-US" b="1" smtClean="0"/>
              <a:t>Remove</a:t>
            </a:r>
            <a:r>
              <a:rPr lang="en-US" smtClean="0"/>
              <a:t> method</a:t>
            </a:r>
          </a:p>
          <a:p>
            <a:pPr lvl="1" eaLnBrk="1" hangingPunct="1"/>
            <a:r>
              <a:rPr lang="en-US" smtClean="0"/>
              <a:t>Takes two argument</a:t>
            </a:r>
          </a:p>
          <a:p>
            <a:pPr lvl="1" eaLnBrk="1" hangingPunct="1"/>
            <a:r>
              <a:rPr lang="en-US" smtClean="0"/>
              <a:t>Program may throw </a:t>
            </a:r>
            <a:r>
              <a:rPr lang="en-US" b="1" smtClean="0"/>
              <a:t>ArgumentOutOfRangeException</a:t>
            </a:r>
          </a:p>
          <a:p>
            <a:pPr eaLnBrk="1" hangingPunct="1"/>
            <a:r>
              <a:rPr lang="en-US" b="1" smtClean="0"/>
              <a:t>Replace</a:t>
            </a:r>
            <a:r>
              <a:rPr lang="en-US" smtClean="0"/>
              <a:t> method</a:t>
            </a:r>
          </a:p>
          <a:p>
            <a:pPr lvl="1" eaLnBrk="1" hangingPunct="1"/>
            <a:r>
              <a:rPr lang="en-US" smtClean="0"/>
              <a:t>Substitute specified string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E5F27516-22DC-42F8-9BC7-9727EF6DD4C8}" type="slidenum">
              <a:rPr lang="en-US" smtClean="0">
                <a:solidFill>
                  <a:schemeClr val="tx2"/>
                </a:solidFill>
              </a:rPr>
              <a:pPr eaLnBrk="1" hangingPunct="1"/>
              <a:t>28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Insert, Remove method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object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objectValue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"hello"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stringValue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"good bye"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[] characterArray = {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'a'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'b'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'c‘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'd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'e'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'f'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};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bool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booleanValue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char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characterValue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'K'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integerValue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7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long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longValue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10000000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float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floatValue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2.5F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doubleValue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33.333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i="1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i="1">
                <a:solidFill>
                  <a:srgbClr val="000000"/>
                </a:solidFill>
                <a:cs typeface="Courier New" pitchFamily="49" charset="0"/>
              </a:rPr>
              <a:t>buffer = </a:t>
            </a:r>
            <a:r>
              <a:rPr lang="en-US" i="1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 i="1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i="1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i="1">
                <a:solidFill>
                  <a:srgbClr val="000000"/>
                </a:solidFill>
                <a:cs typeface="Courier New" pitchFamily="49" charset="0"/>
              </a:rPr>
              <a:t>();</a:t>
            </a:r>
            <a:endParaRPr lang="en-US" i="1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output;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8000"/>
                </a:solidFill>
                <a:cs typeface="Courier New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insert values into buffer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buffer.Insert(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objectValue);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buffer.Insert(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 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6ABAD0FF-99CE-4A32-AF32-A8973B55B3F5}" type="slidenum">
              <a:rPr lang="en-US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Declare and Initialing strings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 eaLnBrk="1" hangingPunct="1">
              <a:buClrTx/>
              <a:buSzPct val="100000"/>
              <a:buFontTx/>
              <a:buAutoNum type="arabicPeriod"/>
            </a:pPr>
            <a:r>
              <a:rPr lang="en-US" smtClean="0"/>
              <a:t>Used as a type:</a:t>
            </a:r>
          </a:p>
          <a:p>
            <a:pPr marL="533400" indent="-533400" eaLnBrk="1" hangingPunct="1">
              <a:buClrTx/>
              <a:buSzPct val="100000"/>
              <a:buFont typeface="Wingdings 3" pitchFamily="18" charset="2"/>
              <a:buNone/>
            </a:pPr>
            <a:endParaRPr lang="en-US" smtClean="0"/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	</a:t>
            </a:r>
          </a:p>
          <a:p>
            <a:pPr marL="533400" indent="-533400" eaLnBrk="1" hangingPunct="1">
              <a:buFontTx/>
              <a:buNone/>
            </a:pPr>
            <a:r>
              <a:rPr lang="en-US" sz="2400" smtClean="0"/>
              <a:t>	Example: string st = "Dai Hoc Cong Nghiep";</a:t>
            </a:r>
          </a:p>
          <a:p>
            <a:pPr marL="533400" indent="-533400" eaLnBrk="1" hangingPunct="1">
              <a:buClrTx/>
              <a:buSzPct val="100000"/>
              <a:buFont typeface="Bookman Old Style" pitchFamily="18" charset="0"/>
              <a:buAutoNum type="arabicPeriod" startAt="2"/>
            </a:pPr>
            <a:endParaRPr lang="en-US" sz="2000" smtClean="0"/>
          </a:p>
          <a:p>
            <a:pPr marL="533400" indent="-533400" eaLnBrk="1" hangingPunct="1">
              <a:buClrTx/>
              <a:buSzPct val="100000"/>
              <a:buFont typeface="Bookman Old Style" pitchFamily="18" charset="0"/>
              <a:buAutoNum type="arabicPeriod" startAt="2"/>
            </a:pPr>
            <a:r>
              <a:rPr lang="en-US" smtClean="0"/>
              <a:t>Used as a class:</a:t>
            </a:r>
          </a:p>
          <a:p>
            <a:pPr marL="876300" lvl="1" indent="-419100" eaLnBrk="1" hangingPunct="1">
              <a:buFontTx/>
              <a:buChar char="-"/>
            </a:pPr>
            <a:r>
              <a:rPr lang="en-US" b="1" smtClean="0">
                <a:solidFill>
                  <a:srgbClr val="0070C0"/>
                </a:solidFill>
              </a:rPr>
              <a:t>new</a:t>
            </a:r>
            <a:r>
              <a:rPr lang="en-US" smtClean="0">
                <a:solidFill>
                  <a:srgbClr val="0070C0"/>
                </a:solidFill>
              </a:rPr>
              <a:t> string </a:t>
            </a:r>
            <a:r>
              <a:rPr lang="en-US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rgbClr val="0070C0"/>
                </a:solidFill>
              </a:rPr>
              <a:t>char[] </a:t>
            </a:r>
            <a:r>
              <a:rPr lang="en-US" smtClean="0">
                <a:solidFill>
                  <a:schemeClr val="tx1"/>
                </a:solidFill>
              </a:rPr>
              <a:t>mang_ki_tu);</a:t>
            </a:r>
          </a:p>
          <a:p>
            <a:pPr marL="876300" lvl="1" indent="-419100" eaLnBrk="1" hangingPunct="1">
              <a:buFontTx/>
              <a:buChar char="-"/>
            </a:pPr>
            <a:r>
              <a:rPr lang="en-US" b="1" smtClean="0">
                <a:solidFill>
                  <a:srgbClr val="0070C0"/>
                </a:solidFill>
              </a:rPr>
              <a:t>new</a:t>
            </a:r>
            <a:r>
              <a:rPr lang="en-US" smtClean="0">
                <a:solidFill>
                  <a:srgbClr val="0070C0"/>
                </a:solidFill>
              </a:rPr>
              <a:t> String </a:t>
            </a:r>
            <a:r>
              <a:rPr lang="en-US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rgbClr val="0070C0"/>
                </a:solidFill>
              </a:rPr>
              <a:t>char[] </a:t>
            </a:r>
            <a:r>
              <a:rPr lang="en-US" smtClean="0">
                <a:solidFill>
                  <a:schemeClr val="tx1"/>
                </a:solidFill>
              </a:rPr>
              <a:t>mang_ki_tu, </a:t>
            </a:r>
            <a:r>
              <a:rPr lang="en-US" smtClean="0">
                <a:solidFill>
                  <a:srgbClr val="0070C0"/>
                </a:solidFill>
              </a:rPr>
              <a:t>int</a:t>
            </a:r>
            <a:r>
              <a:rPr lang="en-US" smtClean="0">
                <a:solidFill>
                  <a:schemeClr val="tx1"/>
                </a:solidFill>
              </a:rPr>
              <a:t> vi_tri_bat_dau, </a:t>
            </a:r>
            <a:r>
              <a:rPr lang="en-US" smtClean="0">
                <a:solidFill>
                  <a:srgbClr val="0070C0"/>
                </a:solidFill>
              </a:rPr>
              <a:t>int</a:t>
            </a:r>
            <a:r>
              <a:rPr lang="en-US" smtClean="0">
                <a:solidFill>
                  <a:schemeClr val="tx1"/>
                </a:solidFill>
              </a:rPr>
              <a:t> so_ki_tu);</a:t>
            </a:r>
          </a:p>
          <a:p>
            <a:pPr marL="876300" lvl="1" indent="-419100" eaLnBrk="1" hangingPunct="1">
              <a:buFontTx/>
              <a:buChar char="-"/>
            </a:pPr>
            <a:r>
              <a:rPr lang="en-US" b="1" smtClean="0">
                <a:solidFill>
                  <a:srgbClr val="0070C0"/>
                </a:solidFill>
              </a:rPr>
              <a:t>new</a:t>
            </a:r>
            <a:r>
              <a:rPr lang="en-US" smtClean="0">
                <a:solidFill>
                  <a:srgbClr val="0070C0"/>
                </a:solidFill>
              </a:rPr>
              <a:t> String </a:t>
            </a:r>
            <a:r>
              <a:rPr lang="en-US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rgbClr val="0070C0"/>
                </a:solidFill>
              </a:rPr>
              <a:t>char</a:t>
            </a:r>
            <a:r>
              <a:rPr lang="en-US" smtClean="0">
                <a:solidFill>
                  <a:schemeClr val="tx1"/>
                </a:solidFill>
              </a:rPr>
              <a:t> ki_tu, </a:t>
            </a:r>
            <a:r>
              <a:rPr lang="en-US" smtClean="0">
                <a:solidFill>
                  <a:srgbClr val="0070C0"/>
                </a:solidFill>
              </a:rPr>
              <a:t>int</a:t>
            </a:r>
            <a:r>
              <a:rPr lang="en-US" smtClean="0">
                <a:solidFill>
                  <a:schemeClr val="tx1"/>
                </a:solidFill>
              </a:rPr>
              <a:t> so_lan_lap);</a:t>
            </a:r>
          </a:p>
          <a:p>
            <a:pPr marL="876300" lvl="1" indent="-419100" eaLnBrk="1" hangingPunct="1">
              <a:buFontTx/>
              <a:buChar char="-"/>
            </a:pPr>
            <a:r>
              <a:rPr lang="en-US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A8A04551-C15A-40B1-9F09-C555B266CC27}" type="slidenum">
              <a:rPr lang="en-US" smtClean="0">
                <a:solidFill>
                  <a:schemeClr val="tx2"/>
                </a:solidFill>
              </a:rPr>
              <a:pPr eaLnBrk="1" hangingPunct="1"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10000" y="1447800"/>
            <a:ext cx="4495800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Arial" charset="0"/>
                <a:cs typeface="Arial" charset="0"/>
              </a:rPr>
              <a:t>string</a:t>
            </a:r>
            <a:r>
              <a:rPr lang="en-US" sz="2400">
                <a:latin typeface="Arial" charset="0"/>
                <a:cs typeface="Arial" charset="0"/>
              </a:rPr>
              <a:t> var_name;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810000" y="2052638"/>
            <a:ext cx="4572000" cy="461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Arial" charset="0"/>
                <a:cs typeface="Arial" charset="0"/>
              </a:rPr>
              <a:t>string</a:t>
            </a:r>
            <a:r>
              <a:rPr lang="en-US" sz="2400">
                <a:latin typeface="Arial" charset="0"/>
                <a:cs typeface="Arial" charset="0"/>
              </a:rPr>
              <a:t> var_name = "value";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Insert, Remove method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stringValue);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);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characterArray);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booleanValue);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characterValue);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integerValue);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longValue);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floatValue);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doubleValue);</a:t>
            </a:r>
          </a:p>
          <a:p>
            <a:pPr eaLnBrk="1" hangingPunct="1">
              <a:spcBef>
                <a:spcPts val="30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buffer.Insert(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 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9C53F128-D75E-448A-90BC-BB2D98D95A20}" type="slidenum">
              <a:rPr lang="en-US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Insert, Remove method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0963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=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"buffer after inserts: \n"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+ buffer.ToString()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"\n\n"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	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 buffer = ?</a:t>
            </a:r>
            <a:r>
              <a:rPr lang="en-US" sz="1800" smtClean="0">
                <a:solidFill>
                  <a:srgbClr val="5F5F5F"/>
                </a:solidFill>
                <a:cs typeface="Times New Roman" pitchFamily="18" charset="0"/>
              </a:rPr>
              <a:t>   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buffer.Remove(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10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1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); </a:t>
            </a:r>
            <a:r>
              <a:rPr lang="en-US" sz="1800" smtClean="0">
                <a:solidFill>
                  <a:srgbClr val="008000"/>
                </a:solidFill>
                <a:cs typeface="Courier New" pitchFamily="49" charset="0"/>
              </a:rPr>
              <a:t>// delete 2 in 2.5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buffer.Remove(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2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4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);  </a:t>
            </a:r>
            <a:r>
              <a:rPr lang="en-US" sz="1800" smtClean="0">
                <a:solidFill>
                  <a:srgbClr val="008000"/>
                </a:solidFill>
                <a:cs typeface="Courier New" pitchFamily="49" charset="0"/>
              </a:rPr>
              <a:t>// delete .333 in 33.333</a:t>
            </a:r>
            <a:r>
              <a:rPr lang="en-US" sz="1800" smtClean="0">
                <a:solidFill>
                  <a:srgbClr val="5F5F5F"/>
                </a:solidFill>
                <a:cs typeface="Times New Roman" pitchFamily="18" charset="0"/>
              </a:rPr>
              <a:t>   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+=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"buffer after Removes:\n"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+ buffer.ToString();	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 buffer = ?</a:t>
            </a:r>
            <a:r>
              <a:rPr lang="en-US" sz="1800" smtClean="0">
                <a:solidFill>
                  <a:srgbClr val="5F5F5F"/>
                </a:solidFill>
                <a:cs typeface="Times New Roman" pitchFamily="18" charset="0"/>
              </a:rPr>
              <a:t>   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MessageBox.Show( output,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"Demonstrating StringBuilder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"Insert and Remove methods"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MessageBoxButtons.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>
              <a:buFont typeface="Wingdings 3" pitchFamily="18" charset="2"/>
              <a:buNone/>
            </a:pPr>
            <a:endParaRPr lang="en-US" sz="1800" smtClean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5562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C55F3250-12D0-4544-8ACC-C003ED12B5A8}" type="slidenum">
              <a:rPr lang="en-US" smtClean="0">
                <a:solidFill>
                  <a:schemeClr val="tx2"/>
                </a:solidFill>
              </a:rPr>
              <a:pPr eaLnBrk="1" hangingPunct="1"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Replace method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builder1 = </a:t>
            </a:r>
            <a:r>
              <a:rPr lang="en-US" sz="2000" smtClean="0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"Happy Birthday Jane"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builder2 = </a:t>
            </a:r>
            <a:r>
              <a:rPr lang="en-US" sz="2000" smtClean="0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smtClean="0">
                <a:solidFill>
                  <a:srgbClr val="275AFF"/>
                </a:solidFill>
                <a:cs typeface="Courier New" pitchFamily="49" charset="0"/>
              </a:rPr>
              <a:t>StringBuilder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"good bye greg"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output =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"Before replacements:\n"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+ builder1.ToString() +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"\n"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+ builder2.ToString();</a:t>
            </a: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00B050"/>
                </a:solidFill>
                <a:cs typeface="Courier New" pitchFamily="49" charset="0"/>
              </a:rPr>
              <a:t>//thay Jane bằng Greg trong chuỗi builder1</a:t>
            </a:r>
            <a:endParaRPr lang="en-US" sz="2000" smtClean="0">
              <a:solidFill>
                <a:srgbClr val="00B05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builder1.Replace(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"Jane"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"Greg"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); </a:t>
            </a: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00B050"/>
                </a:solidFill>
                <a:cs typeface="Courier New" pitchFamily="49" charset="0"/>
              </a:rPr>
              <a:t>//thay g bằng G trong chuỗi builder2 từ vị trí 0, trong 5 ký tự đầu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builder2.Replace(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'g'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'G'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5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output +=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"\n\nAfter replacements:\n"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+ builder1.ToString() +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"\n"</a:t>
            </a:r>
            <a:r>
              <a:rPr lang="en-US" sz="2000" smtClean="0">
                <a:solidFill>
                  <a:srgbClr val="000000"/>
                </a:solidFill>
                <a:cs typeface="Courier New" pitchFamily="49" charset="0"/>
              </a:rPr>
              <a:t> + builder2.ToString();</a:t>
            </a: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 sz="200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0E8A7C20-530E-4CFA-925F-01EC67F85C92}" type="slidenum">
              <a:rPr lang="en-US" smtClean="0">
                <a:solidFill>
                  <a:schemeClr val="tx2"/>
                </a:solidFill>
              </a:rPr>
              <a:pPr eaLnBrk="1" hangingPunct="1"/>
              <a:t>32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Replace method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MessageBox.Show( output,  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"Using StringBuilder method Replace"</a:t>
            </a: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	MessageBoxButtons.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 sz="2000" smtClean="0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4053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333C5281-D738-4B23-AB2F-4B01E44779EB}" type="slidenum">
              <a:rPr lang="en-US" smtClean="0">
                <a:solidFill>
                  <a:schemeClr val="tx2"/>
                </a:solidFill>
              </a:rPr>
              <a:pPr eaLnBrk="1" hangingPunct="1"/>
              <a:t>33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String class</a:t>
            </a:r>
          </a:p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StringBuilder class</a:t>
            </a:r>
          </a:p>
          <a:p>
            <a:pPr eaLnBrk="1" hangingPunct="1"/>
            <a:r>
              <a:rPr lang="en-US" sz="2800" smtClean="0">
                <a:solidFill>
                  <a:srgbClr val="0070C0"/>
                </a:solidFill>
              </a:rPr>
              <a:t>Char class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4AF0AE82-649A-4531-A875-6DDDEC266E56}" type="slidenum">
              <a:rPr lang="en-US" smtClean="0">
                <a:solidFill>
                  <a:schemeClr val="tx2"/>
                </a:solidFill>
              </a:rPr>
              <a:pPr eaLnBrk="1" hangingPunct="1"/>
              <a:t>34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 methods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mtClean="0"/>
              <a:t>ToUpper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ToLower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IsLower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IsUpper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IsPunctuation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IsSymbol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IsWhiteSpace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3ADB614E-C8AD-4688-AB85-3D7C97698BC6}" type="slidenum">
              <a:rPr lang="en-US" smtClean="0">
                <a:solidFill>
                  <a:schemeClr val="tx2"/>
                </a:solidFill>
              </a:rPr>
              <a:pPr eaLnBrk="1" hangingPunct="1"/>
              <a:t>35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Char methods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char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character = Convert.ToChar( inputTextBox.Text 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output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"is digit: 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+ Char.IsDigit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( inputCharacter ) +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"\r\n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+=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"is letter: 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+ Char.IsLetter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( inputCharacter ) +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"\r\n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+=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"is letter or digit: 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+ Char.IsLetterOrDigit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( inputCharacter ) +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"\r\n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+=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"is lower case: 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+ Char.IsLower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( inputCharacter ) +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"\r\n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+=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"is upper case: 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+ Char.IsUpper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( inputCharacter ) +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"\r\n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+=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"to upper case: 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+ Char.ToUpper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( inputCharacter ) +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"\r\n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+=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"to lower case: 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+ Char.ToLower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( inputCharacter ) + </a:t>
            </a:r>
            <a:r>
              <a:rPr lang="en-US" sz="1800">
                <a:solidFill>
                  <a:srgbClr val="4DA6FF"/>
                </a:solidFill>
                <a:cs typeface="Courier New" pitchFamily="49" charset="0"/>
              </a:rPr>
              <a:t>"\r\n"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+=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"is punctuation: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+ Char.IsPunctuation( inputCharacter )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"\r\n"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 +=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"is symbol: 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+ Char.IsSymbol( inputCharacter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outputTextBox.Text = output;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1800">
              <a:solidFill>
                <a:srgbClr val="5F5F5F"/>
              </a:solidFill>
              <a:cs typeface="Times New Roman" pitchFamily="18" charset="0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2209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ACBF627B-35F2-40EE-BCC5-4310F8D115D8}" type="slidenum">
              <a:rPr lang="en-US" smtClean="0">
                <a:solidFill>
                  <a:schemeClr val="tx2"/>
                </a:solidFill>
              </a:rPr>
              <a:pPr eaLnBrk="1" hangingPunct="1"/>
              <a:t>36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15.17 Regular Expression and Class Regex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Regular </a:t>
            </a:r>
            <a:r>
              <a:rPr lang="en-US" b="1"/>
              <a:t>expression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Facilitate the construction of compiler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Validate the syntax of a program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Class </a:t>
            </a:r>
            <a:r>
              <a:rPr lang="en-US" b="1"/>
              <a:t>Regex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/>
              <a:t>System.Text.RegularExpressions </a:t>
            </a:r>
            <a:r>
              <a:rPr lang="en-US"/>
              <a:t>namespace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An immutable regular expression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Method Match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/>
              <a:t>Return object of class Match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Method Matches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/>
              <a:t>Return a MatchCollection object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Class </a:t>
            </a:r>
            <a:r>
              <a:rPr lang="en-US" b="1"/>
              <a:t>Match</a:t>
            </a:r>
            <a:r>
              <a:rPr lang="en-US"/>
              <a:t>	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A regular expression matching operation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C5A413A6-633C-4913-B808-8D8367C34B7C}" type="slidenum">
              <a:rPr lang="en-US" smtClean="0">
                <a:solidFill>
                  <a:schemeClr val="tx2"/>
                </a:solidFill>
              </a:rPr>
              <a:pPr eaLnBrk="1" hangingPunct="1"/>
              <a:t>37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15.17  Regular Expressions and Class </a:t>
            </a:r>
            <a:r>
              <a:rPr lang="en-US">
                <a:latin typeface="Courier New" pitchFamily="49" charset="0"/>
              </a:rPr>
              <a:t>Regex</a:t>
            </a:r>
          </a:p>
        </p:txBody>
      </p:sp>
      <p:graphicFrame>
        <p:nvGraphicFramePr>
          <p:cNvPr id="48131" name="Object 3"/>
          <p:cNvGraphicFramePr>
            <a:graphicFrameLocks/>
          </p:cNvGraphicFramePr>
          <p:nvPr/>
        </p:nvGraphicFramePr>
        <p:xfrm>
          <a:off x="685800" y="2209800"/>
          <a:ext cx="77041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4797805" imgH="1113377" progId="Word.Document.8">
                  <p:embed/>
                </p:oleObj>
              </mc:Choice>
              <mc:Fallback>
                <p:oleObj name="Document" r:id="rId4" imgW="4797805" imgH="111337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7041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EBC53EF9-77F3-4BE6-A3C4-6A4F93488627}" type="slidenum">
              <a:rPr lang="en-US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15.17  Regular Expressions and Class </a:t>
            </a:r>
            <a:r>
              <a:rPr lang="en-US">
                <a:latin typeface="Courier New" pitchFamily="49" charset="0"/>
              </a:rPr>
              <a:t>Regex</a:t>
            </a:r>
          </a:p>
        </p:txBody>
      </p:sp>
      <p:graphicFrame>
        <p:nvGraphicFramePr>
          <p:cNvPr id="49155" name="Object 3"/>
          <p:cNvGraphicFramePr>
            <a:graphicFrameLocks/>
          </p:cNvGraphicFramePr>
          <p:nvPr/>
        </p:nvGraphicFramePr>
        <p:xfrm>
          <a:off x="679450" y="1370013"/>
          <a:ext cx="7704138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3" imgW="4788863" imgH="1674537" progId="Word.Document.8">
                  <p:embed/>
                </p:oleObj>
              </mc:Choice>
              <mc:Fallback>
                <p:oleObj name="Document" r:id="rId3" imgW="4788863" imgH="167453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370013"/>
                        <a:ext cx="7704138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9AF349B6-960C-4732-9D73-DC501CD2361F}" type="slidenum">
              <a:rPr lang="en-US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Declare and Initialing strings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output;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originalString, string1, string2, string3, string4;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char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[] characterArray = {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'b'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'i'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'r'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't'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'h'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 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'd'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'a'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'y'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};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originalString =</a:t>
            </a:r>
            <a:r>
              <a:rPr lang="en-US" sz="1800" smtClean="0">
                <a:cs typeface="Courier New" pitchFamily="49" charset="0"/>
              </a:rPr>
              <a:t> 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Welcome to C# programming!</a:t>
            </a:r>
            <a:r>
              <a:rPr lang="en-US" sz="1800" smtClean="0"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string1 = originalString;	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string2 = </a:t>
            </a: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( characterArray );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string3 = </a:t>
            </a: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( characterArray,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6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3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string4 = </a:t>
            </a: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8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'C'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5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output =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string1 =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 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string1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	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string2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 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=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 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string2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	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string3 =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 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string3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	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string4 =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 + string4 +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\"\n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80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MessageBox.Show( output, 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String Class Constructors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	MessageBoxButtons.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 sz="1800" smtClean="0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2D7A6EF4-346E-4B8A-BF53-FB07A20541E8}" type="slidenum">
              <a:rPr lang="en-US" smtClean="0">
                <a:solidFill>
                  <a:schemeClr val="tx2"/>
                </a:solidFill>
              </a:rPr>
              <a:pPr eaLnBrk="1" hangingPunct="1"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2971800"/>
            <a:ext cx="404018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RegexMatches.cs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Fig. 15.20: RegexMatches.cs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Demonstrating Class Regex.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 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System.Text.RegularExpressions;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 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test out regular expressions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RegexMatches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{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// The main entry point for the application.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[STAThread]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Main(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[] args )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{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output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16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17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create regular expression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18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Regex expression =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19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Regex(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"J.*\d[0-35-9]-\d\d-\d\d"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20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21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string1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"Jane's Birthday is 05-12-75\n"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22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"Dave's Birthday is 11-04-68\n"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23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"John's Birthday is 04-28-73\n"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24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 "Joe's Birthday is 12-17-77"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25   	</a:t>
            </a:r>
            <a:endParaRPr lang="en-US">
              <a:solidFill>
                <a:srgbClr val="000000"/>
              </a:solidFill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26	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MatchCollection</a:t>
            </a:r>
            <a:r>
              <a:rPr lang="en-US"/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theMatches</a:t>
            </a:r>
            <a:r>
              <a:rPr lang="en-US"/>
              <a:t>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= expression.Matches( string1 );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27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28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( Match myMatch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in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theMatches )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29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output += myMatch.ToString() +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"\n"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30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505200" y="2895600"/>
            <a:ext cx="2971800" cy="685800"/>
            <a:chOff x="2256" y="1776"/>
            <a:chExt cx="1872" cy="432"/>
          </a:xfrm>
        </p:grpSpPr>
        <p:sp>
          <p:nvSpPr>
            <p:cNvPr id="50194" name="Text Box 22"/>
            <p:cNvSpPr txBox="1">
              <a:spLocks noChangeArrowheads="1"/>
            </p:cNvSpPr>
            <p:nvPr/>
          </p:nvSpPr>
          <p:spPr bwMode="auto">
            <a:xfrm>
              <a:off x="2736" y="1776"/>
              <a:ext cx="1392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Match only digits in the range 0 – 3 and 5 - 9</a:t>
              </a:r>
            </a:p>
          </p:txBody>
        </p:sp>
        <p:sp>
          <p:nvSpPr>
            <p:cNvPr id="50195" name="Line 23"/>
            <p:cNvSpPr>
              <a:spLocks noChangeShapeType="1"/>
            </p:cNvSpPr>
            <p:nvPr/>
          </p:nvSpPr>
          <p:spPr bwMode="auto">
            <a:xfrm flipH="1">
              <a:off x="2256" y="19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114800" y="2286000"/>
            <a:ext cx="3581400" cy="1295400"/>
            <a:chOff x="2640" y="1392"/>
            <a:chExt cx="2256" cy="816"/>
          </a:xfrm>
        </p:grpSpPr>
        <p:sp>
          <p:nvSpPr>
            <p:cNvPr id="50191" name="Text Box 25"/>
            <p:cNvSpPr txBox="1">
              <a:spLocks noChangeArrowheads="1"/>
            </p:cNvSpPr>
            <p:nvPr/>
          </p:nvSpPr>
          <p:spPr bwMode="auto">
            <a:xfrm>
              <a:off x="3216" y="1392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Represent a two digit number</a:t>
              </a:r>
            </a:p>
          </p:txBody>
        </p:sp>
        <p:sp>
          <p:nvSpPr>
            <p:cNvPr id="50192" name="Line 31"/>
            <p:cNvSpPr>
              <a:spLocks noChangeShapeType="1"/>
            </p:cNvSpPr>
            <p:nvPr/>
          </p:nvSpPr>
          <p:spPr bwMode="auto">
            <a:xfrm flipH="1">
              <a:off x="2640" y="1584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3" name="Line 33"/>
            <p:cNvSpPr>
              <a:spLocks noChangeShapeType="1"/>
            </p:cNvSpPr>
            <p:nvPr/>
          </p:nvSpPr>
          <p:spPr bwMode="auto">
            <a:xfrm flipH="1">
              <a:off x="2880" y="1584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971800" y="2667000"/>
            <a:ext cx="3810000" cy="838200"/>
            <a:chOff x="1872" y="1680"/>
            <a:chExt cx="2400" cy="528"/>
          </a:xfrm>
        </p:grpSpPr>
        <p:sp>
          <p:nvSpPr>
            <p:cNvPr id="50189" name="Text Box 16"/>
            <p:cNvSpPr txBox="1">
              <a:spLocks noChangeArrowheads="1"/>
            </p:cNvSpPr>
            <p:nvPr/>
          </p:nvSpPr>
          <p:spPr bwMode="auto">
            <a:xfrm>
              <a:off x="2640" y="1680"/>
              <a:ext cx="1632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“.*” matches any number of unspecified characters</a:t>
              </a:r>
            </a:p>
          </p:txBody>
        </p:sp>
        <p:sp>
          <p:nvSpPr>
            <p:cNvPr id="50190" name="Line 17"/>
            <p:cNvSpPr>
              <a:spLocks noChangeShapeType="1"/>
            </p:cNvSpPr>
            <p:nvPr/>
          </p:nvSpPr>
          <p:spPr bwMode="auto">
            <a:xfrm flipH="1">
              <a:off x="1872" y="187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743200" y="3048000"/>
            <a:ext cx="4648200" cy="533400"/>
            <a:chOff x="1728" y="1920"/>
            <a:chExt cx="2928" cy="336"/>
          </a:xfrm>
        </p:grpSpPr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2736" y="1920"/>
              <a:ext cx="192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Character “J” is a literal character</a:t>
              </a:r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 flipH="1">
              <a:off x="1728" y="2016"/>
              <a:ext cx="10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048000" y="3048000"/>
            <a:ext cx="3886200" cy="533400"/>
            <a:chOff x="1920" y="1920"/>
            <a:chExt cx="2448" cy="336"/>
          </a:xfrm>
        </p:grpSpPr>
        <p:sp>
          <p:nvSpPr>
            <p:cNvPr id="50185" name="Text Box 19"/>
            <p:cNvSpPr txBox="1">
              <a:spLocks noChangeArrowheads="1"/>
            </p:cNvSpPr>
            <p:nvPr/>
          </p:nvSpPr>
          <p:spPr bwMode="auto">
            <a:xfrm>
              <a:off x="2496" y="1920"/>
              <a:ext cx="1872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“\d” will match any numeric digit</a:t>
              </a:r>
            </a:p>
          </p:txBody>
        </p:sp>
        <p:sp>
          <p:nvSpPr>
            <p:cNvPr id="50186" name="Line 20"/>
            <p:cNvSpPr>
              <a:spLocks noChangeShapeType="1"/>
            </p:cNvSpPr>
            <p:nvPr/>
          </p:nvSpPr>
          <p:spPr bwMode="auto">
            <a:xfrm flipH="1">
              <a:off x="1920" y="20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ourier New" pitchFamily="49" charset="0"/>
              </a:rPr>
              <a:t>RegexMatches.cs</a:t>
            </a:r>
            <a:br>
              <a:rPr lang="en-US">
                <a:latin typeface="Courier New" pitchFamily="49" charset="0"/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Program Output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600"/>
            <a:ext cx="6934200" cy="1219200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MessageBox.Show( output,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"Using class Regex"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32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33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34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}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// end method Main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35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class RegexMatches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3267075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8"/>
          <p:cNvGrpSpPr>
            <a:grpSpLocks/>
          </p:cNvGrpSpPr>
          <p:nvPr/>
        </p:nvGrpSpPr>
        <p:grpSpPr bwMode="auto">
          <a:xfrm>
            <a:off x="5181600" y="1447800"/>
            <a:ext cx="2971800" cy="1752600"/>
            <a:chOff x="3264" y="912"/>
            <a:chExt cx="1872" cy="1104"/>
          </a:xfrm>
        </p:grpSpPr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3504" y="912"/>
              <a:ext cx="1632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Output show the two matches from </a:t>
              </a:r>
              <a:r>
                <a:rPr lang="en-US" b="1"/>
                <a:t>string1</a:t>
              </a:r>
              <a:r>
                <a:rPr lang="en-US"/>
                <a:t> that have same pattern specified</a:t>
              </a:r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 flipH="1">
              <a:off x="3264" y="1440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 flipH="1">
              <a:off x="3264" y="1440"/>
              <a:ext cx="100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Validate.cs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Fig. 15.22: Validate.cs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Validate user information using regular expressions.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 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System.Drawing;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System.Collections;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System.ComponentModel;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System.Data;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System.Text.RegularExpressions;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use regular expressions to validate strings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ValidateForm : System.Windows.Forms.Form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{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System.Windows.Forms.Label phoneLabel;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16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System.Windows.Forms.Label zipLabel;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17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System.Windows.Forms.Label stateLabel;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18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System.Windows.Forms.Label cityLabel;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19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System.Windows.Forms.Label addressLabel;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20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System.Windows.Forms.Label firstLabel;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21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System.Windows.Forms.Label lastLabel;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22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23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System.Windows.Forms.Button okButton;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24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25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System.Windows.Forms.TextBox phoneTextBox;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26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System.Windows.Forms.TextBox zipTextBox;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27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System.Windows.Forms.TextBox stateTextBox;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28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System.Windows.Forms.TextBox cityTextBox;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29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System.Windows.Forms.TextBox addressTextBox;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30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System.Windows.Forms.TextBox firstTextBox;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31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System.Windows.Forms.TextBox lastTextBox;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32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33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System.ComponentModel.Container components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34   </a:t>
            </a:r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"/>
            <a:ext cx="43068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Validate.cs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35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// The main entry point for the application.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[STAThread]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37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Main()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38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Application.Run(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validateForm()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40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41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42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// Visual Studio .NET generated code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43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44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// handles okButton Click event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45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okButton_Click(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object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sender, System.EventArgs e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47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48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ensures no textboxes are empty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lastTextBox.Text ==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|| firstTextBox.Text ==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||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50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addressTextBox.Text ==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|| cityTextBox.Text ==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||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stateTextBox.Text ==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|| zipTextBox.Text ==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||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52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phoneTextBox.Text ==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53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54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display popup box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55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"Please fill in all fields"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"Error"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57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58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set focus to lastTextBox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lastTextBox.Focus();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60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62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63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Validate.cs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64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if last name format invalid show message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65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!Regex.Match( lastTextBox.Text,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"^[A-Z][a-zA-Z]*$"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).Success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67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68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last name was incorrect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"Invalid Last Name"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70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lastTextBox.Focus();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72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73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74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75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76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if first name format invalid show message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77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!Regex.Match( firstTextBox.Text,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78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"^[A-Z][a-zA-Z]*$"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).Success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80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first name was incorrect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"Invalid First Name"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82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83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firstTextBox.Focus();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84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85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87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88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if address format invalid show message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!Regex.Match( addressTextBox.Text,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90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"^[0-9]+\s+([a-zA-Z]+|[a-zA-Z]+\s[a-zA-Z]+)$"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).Success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92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address was incorrect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93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"Invalid Address"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94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95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addressTextBox.Focus();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96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97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98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71800" y="838200"/>
            <a:ext cx="5029200" cy="819150"/>
            <a:chOff x="1872" y="528"/>
            <a:chExt cx="3168" cy="516"/>
          </a:xfrm>
        </p:grpSpPr>
        <p:sp>
          <p:nvSpPr>
            <p:cNvPr id="54280" name="Text Box 16"/>
            <p:cNvSpPr txBox="1">
              <a:spLocks noChangeArrowheads="1"/>
            </p:cNvSpPr>
            <p:nvPr/>
          </p:nvSpPr>
          <p:spPr bwMode="auto">
            <a:xfrm>
              <a:off x="2592" y="672"/>
              <a:ext cx="2448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“*” quantifier signifies that the second range of characters may occur zero or more times</a:t>
              </a:r>
            </a:p>
          </p:txBody>
        </p:sp>
        <p:sp>
          <p:nvSpPr>
            <p:cNvPr id="54281" name="Line 17"/>
            <p:cNvSpPr>
              <a:spLocks noChangeShapeType="1"/>
            </p:cNvSpPr>
            <p:nvPr/>
          </p:nvSpPr>
          <p:spPr bwMode="auto">
            <a:xfrm flipH="1" flipV="1">
              <a:off x="1872" y="528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438400" y="5181600"/>
            <a:ext cx="2438400" cy="742950"/>
            <a:chOff x="1536" y="3264"/>
            <a:chExt cx="1536" cy="468"/>
          </a:xfrm>
        </p:grpSpPr>
        <p:sp>
          <p:nvSpPr>
            <p:cNvPr id="54278" name="Text Box 19"/>
            <p:cNvSpPr txBox="1">
              <a:spLocks noChangeArrowheads="1"/>
            </p:cNvSpPr>
            <p:nvPr/>
          </p:nvSpPr>
          <p:spPr bwMode="auto">
            <a:xfrm>
              <a:off x="1824" y="3360"/>
              <a:ext cx="1248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“\s” matches a single whitespace character</a:t>
              </a:r>
            </a:p>
          </p:txBody>
        </p:sp>
        <p:sp>
          <p:nvSpPr>
            <p:cNvPr id="54279" name="Line 20"/>
            <p:cNvSpPr>
              <a:spLocks noChangeShapeType="1"/>
            </p:cNvSpPr>
            <p:nvPr/>
          </p:nvSpPr>
          <p:spPr bwMode="auto">
            <a:xfrm flipH="1" flipV="1">
              <a:off x="1536" y="326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Validate.cs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99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100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if city format invalid show message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101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!Regex.Match( cityTextBox.Text,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102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"^([a-zA-Z]+|[a-zA-Z]+\s[a-zA-Z]+)$"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).Success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103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104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city was incorrect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105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"Invalid City"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106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107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cityTextBox.Focus();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108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109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110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111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112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if state format invalid show message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113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!Regex.Match( stateTextBox.Text,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114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"^([a-zA-Z]+|[a-zA-Z]+\s[a-zA-Z]+)$"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).Success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115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116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state was incorrect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117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"Invalid State"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118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119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stateTextBox.Focus();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120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121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122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123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124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if zip code format invalid show message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125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!Regex.Match( zipTextBox.Text,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"^\d{5}$"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).Success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126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127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zip was incorrect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128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"Invalid Zip Code"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129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130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zipTextBox.Focus();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131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132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133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53000" y="4267200"/>
            <a:ext cx="3048000" cy="762000"/>
            <a:chOff x="3216" y="2640"/>
            <a:chExt cx="1920" cy="480"/>
          </a:xfrm>
        </p:grpSpPr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3360" y="2640"/>
              <a:ext cx="1776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“\d{5}” matches any five digits</a:t>
              </a:r>
            </a:p>
          </p:txBody>
        </p:sp>
        <p:sp>
          <p:nvSpPr>
            <p:cNvPr id="55305" name="Line 10"/>
            <p:cNvSpPr>
              <a:spLocks noChangeShapeType="1"/>
            </p:cNvSpPr>
            <p:nvPr/>
          </p:nvSpPr>
          <p:spPr bwMode="auto">
            <a:xfrm flipH="1">
              <a:off x="3216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05400" y="4267200"/>
            <a:ext cx="3657600" cy="762000"/>
            <a:chOff x="2496" y="2544"/>
            <a:chExt cx="2304" cy="480"/>
          </a:xfrm>
        </p:grpSpPr>
        <p:sp>
          <p:nvSpPr>
            <p:cNvPr id="55302" name="Text Box 17"/>
            <p:cNvSpPr txBox="1">
              <a:spLocks noChangeArrowheads="1"/>
            </p:cNvSpPr>
            <p:nvPr/>
          </p:nvSpPr>
          <p:spPr bwMode="auto">
            <a:xfrm>
              <a:off x="3360" y="2544"/>
              <a:ext cx="144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Must be 5 digits, exactly</a:t>
              </a:r>
            </a:p>
          </p:txBody>
        </p:sp>
        <p:sp>
          <p:nvSpPr>
            <p:cNvPr id="55303" name="Line 18"/>
            <p:cNvSpPr>
              <a:spLocks noChangeShapeType="1"/>
            </p:cNvSpPr>
            <p:nvPr/>
          </p:nvSpPr>
          <p:spPr bwMode="auto">
            <a:xfrm flipH="1">
              <a:off x="2496" y="2640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Validate.cs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600"/>
            <a:ext cx="6934200" cy="4343400"/>
          </a:xfrm>
        </p:spPr>
        <p:txBody>
          <a:bodyPr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134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135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if phone number format invalid show message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136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!Regex.Match( phoneTextBox.Text,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137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"^[1-9]\d{2}-[1-9]\d{2}-\d{4}$"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).Success )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138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139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   // phone number was incorrect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140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"Invalid Phone Number"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141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Error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142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phoneTextBox.Focus();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143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144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145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146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147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   // information is valid, signal user and exit application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148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.Hide();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149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MessageBox.Show(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"Thank You!"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"Information Correct"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150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MessageBoxButtons.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OK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MessageBoxIcon.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Information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151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152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Application.Exit();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153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154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method okButton_Click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155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156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class ValidateForm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00200" y="990600"/>
            <a:ext cx="2590800" cy="1063625"/>
            <a:chOff x="1008" y="624"/>
            <a:chExt cx="1632" cy="670"/>
          </a:xfrm>
        </p:grpSpPr>
        <p:sp>
          <p:nvSpPr>
            <p:cNvPr id="56328" name="Text Box 9"/>
            <p:cNvSpPr txBox="1">
              <a:spLocks noChangeArrowheads="1"/>
            </p:cNvSpPr>
            <p:nvPr/>
          </p:nvSpPr>
          <p:spPr bwMode="auto">
            <a:xfrm>
              <a:off x="1008" y="768"/>
              <a:ext cx="1632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The “^” and “$” expression forces regular expression to evaluate entire string</a:t>
              </a:r>
            </a:p>
          </p:txBody>
        </p:sp>
        <p:sp>
          <p:nvSpPr>
            <p:cNvPr id="56329" name="Line 10"/>
            <p:cNvSpPr>
              <a:spLocks noChangeShapeType="1"/>
            </p:cNvSpPr>
            <p:nvPr/>
          </p:nvSpPr>
          <p:spPr bwMode="auto">
            <a:xfrm flipV="1">
              <a:off x="1824" y="624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330" name="Line 12"/>
            <p:cNvSpPr>
              <a:spLocks noChangeShapeType="1"/>
            </p:cNvSpPr>
            <p:nvPr/>
          </p:nvSpPr>
          <p:spPr bwMode="auto">
            <a:xfrm flipH="1" flipV="1">
              <a:off x="1056" y="62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486400" y="609600"/>
            <a:ext cx="2667000" cy="590550"/>
            <a:chOff x="3456" y="336"/>
            <a:chExt cx="1392" cy="372"/>
          </a:xfrm>
        </p:grpSpPr>
        <p:sp>
          <p:nvSpPr>
            <p:cNvPr id="56326" name="Text Box 14"/>
            <p:cNvSpPr txBox="1">
              <a:spLocks noChangeArrowheads="1"/>
            </p:cNvSpPr>
            <p:nvPr/>
          </p:nvSpPr>
          <p:spPr bwMode="auto">
            <a:xfrm>
              <a:off x="3744" y="336"/>
              <a:ext cx="1104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b="1"/>
                <a:t>Phone</a:t>
              </a:r>
              <a:r>
                <a:rPr lang="en-US"/>
                <a:t> must be the form xxx-yyy-yyyy</a:t>
              </a:r>
            </a:p>
          </p:txBody>
        </p:sp>
        <p:sp>
          <p:nvSpPr>
            <p:cNvPr id="56327" name="Line 15"/>
            <p:cNvSpPr>
              <a:spLocks noChangeShapeType="1"/>
            </p:cNvSpPr>
            <p:nvPr/>
          </p:nvSpPr>
          <p:spPr bwMode="auto">
            <a:xfrm flipH="1">
              <a:off x="345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ourier New" pitchFamily="49" charset="0"/>
              </a:rPr>
              <a:t>Validate.cs</a:t>
            </a:r>
            <a:br>
              <a:rPr lang="en-US">
                <a:latin typeface="Courier New" pitchFamily="49" charset="0"/>
              </a:rPr>
            </a:br>
            <a:r>
              <a:rPr lang="en-US"/>
              <a:t>Program Output</a:t>
            </a:r>
          </a:p>
        </p:txBody>
      </p:sp>
      <p:pic>
        <p:nvPicPr>
          <p:cNvPr id="573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048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16287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49" name="Group 11"/>
          <p:cNvGrpSpPr>
            <a:grpSpLocks/>
          </p:cNvGrpSpPr>
          <p:nvPr/>
        </p:nvGrpSpPr>
        <p:grpSpPr bwMode="auto">
          <a:xfrm>
            <a:off x="3048000" y="4267200"/>
            <a:ext cx="3352800" cy="1123950"/>
            <a:chOff x="1920" y="2688"/>
            <a:chExt cx="2112" cy="708"/>
          </a:xfrm>
        </p:grpSpPr>
        <p:sp>
          <p:nvSpPr>
            <p:cNvPr id="57350" name="Text Box 7"/>
            <p:cNvSpPr txBox="1">
              <a:spLocks noChangeArrowheads="1"/>
            </p:cNvSpPr>
            <p:nvPr/>
          </p:nvSpPr>
          <p:spPr bwMode="auto">
            <a:xfrm>
              <a:off x="2880" y="3024"/>
              <a:ext cx="1152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Error message if </a:t>
              </a:r>
              <a:r>
                <a:rPr lang="en-US" b="1"/>
                <a:t>TextBox</a:t>
              </a:r>
              <a:r>
                <a:rPr lang="en-US"/>
                <a:t> left blank</a:t>
              </a:r>
            </a:p>
          </p:txBody>
        </p:sp>
        <p:sp>
          <p:nvSpPr>
            <p:cNvPr id="57351" name="Line 9"/>
            <p:cNvSpPr>
              <a:spLocks noChangeShapeType="1"/>
            </p:cNvSpPr>
            <p:nvPr/>
          </p:nvSpPr>
          <p:spPr bwMode="auto">
            <a:xfrm flipH="1" flipV="1">
              <a:off x="1920" y="273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352" name="Line 10"/>
            <p:cNvSpPr>
              <a:spLocks noChangeShapeType="1"/>
            </p:cNvSpPr>
            <p:nvPr/>
          </p:nvSpPr>
          <p:spPr bwMode="auto">
            <a:xfrm flipV="1">
              <a:off x="2880" y="26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ourier New" pitchFamily="49" charset="0"/>
              </a:rPr>
              <a:t>Validate.cs</a:t>
            </a:r>
            <a:br>
              <a:rPr lang="en-US">
                <a:latin typeface="Courier New" pitchFamily="49" charset="0"/>
              </a:rPr>
            </a:br>
            <a:r>
              <a:rPr lang="en-US"/>
              <a:t>Program Output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048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1447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3" name="Group 10"/>
          <p:cNvGrpSpPr>
            <a:grpSpLocks/>
          </p:cNvGrpSpPr>
          <p:nvPr/>
        </p:nvGrpSpPr>
        <p:grpSpPr bwMode="auto">
          <a:xfrm>
            <a:off x="2895600" y="3962400"/>
            <a:ext cx="4495800" cy="1504950"/>
            <a:chOff x="1824" y="2496"/>
            <a:chExt cx="2832" cy="948"/>
          </a:xfrm>
        </p:grpSpPr>
        <p:sp>
          <p:nvSpPr>
            <p:cNvPr id="58374" name="Text Box 5"/>
            <p:cNvSpPr txBox="1">
              <a:spLocks noChangeArrowheads="1"/>
            </p:cNvSpPr>
            <p:nvPr/>
          </p:nvSpPr>
          <p:spPr bwMode="auto">
            <a:xfrm>
              <a:off x="2928" y="3072"/>
              <a:ext cx="1728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Signal that the “Zip” </a:t>
              </a:r>
              <a:r>
                <a:rPr lang="en-US" b="1"/>
                <a:t>TextBox</a:t>
              </a:r>
              <a:r>
                <a:rPr lang="en-US"/>
                <a:t> was entered improperly</a:t>
              </a:r>
            </a:p>
          </p:txBody>
        </p:sp>
        <p:sp>
          <p:nvSpPr>
            <p:cNvPr id="58375" name="Line 8"/>
            <p:cNvSpPr>
              <a:spLocks noChangeShapeType="1"/>
            </p:cNvSpPr>
            <p:nvPr/>
          </p:nvSpPr>
          <p:spPr bwMode="auto">
            <a:xfrm flipV="1">
              <a:off x="2928" y="2688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76" name="Line 9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ourier New" pitchFamily="49" charset="0"/>
              </a:rPr>
              <a:t>Validate.cs</a:t>
            </a:r>
            <a:br>
              <a:rPr lang="en-US">
                <a:latin typeface="Courier New" pitchFamily="49" charset="0"/>
              </a:rPr>
            </a:br>
            <a:r>
              <a:rPr lang="en-US"/>
              <a:t>Program Output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048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14763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7" name="Group 8"/>
          <p:cNvGrpSpPr>
            <a:grpSpLocks/>
          </p:cNvGrpSpPr>
          <p:nvPr/>
        </p:nvGrpSpPr>
        <p:grpSpPr bwMode="auto">
          <a:xfrm>
            <a:off x="4038600" y="4267200"/>
            <a:ext cx="3352800" cy="1047750"/>
            <a:chOff x="2544" y="2688"/>
            <a:chExt cx="2112" cy="660"/>
          </a:xfrm>
        </p:grpSpPr>
        <p:sp>
          <p:nvSpPr>
            <p:cNvPr id="59398" name="Text Box 5"/>
            <p:cNvSpPr txBox="1">
              <a:spLocks noChangeArrowheads="1"/>
            </p:cNvSpPr>
            <p:nvPr/>
          </p:nvSpPr>
          <p:spPr bwMode="auto">
            <a:xfrm>
              <a:off x="2928" y="2976"/>
              <a:ext cx="1728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Signify that all the </a:t>
              </a:r>
              <a:r>
                <a:rPr lang="en-US" b="1"/>
                <a:t>TextBox</a:t>
              </a:r>
              <a:r>
                <a:rPr lang="en-US"/>
                <a:t>es were entered in correct format</a:t>
              </a:r>
            </a:p>
          </p:txBody>
        </p:sp>
        <p:sp>
          <p:nvSpPr>
            <p:cNvPr id="59399" name="Line 6"/>
            <p:cNvSpPr>
              <a:spLocks noChangeShapeType="1"/>
            </p:cNvSpPr>
            <p:nvPr/>
          </p:nvSpPr>
          <p:spPr bwMode="auto">
            <a:xfrm flipV="1">
              <a:off x="2928" y="268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00" name="Line 7"/>
            <p:cNvSpPr>
              <a:spLocks noChangeShapeType="1"/>
            </p:cNvSpPr>
            <p:nvPr/>
          </p:nvSpPr>
          <p:spPr bwMode="auto">
            <a:xfrm flipH="1" flipV="1">
              <a:off x="2544" y="278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indexer, Length property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String indexer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Retrieval of any character in the string </a:t>
            </a:r>
            <a:r>
              <a:rPr lang="en-US" smtClean="0"/>
              <a:t>(using [] </a:t>
            </a:r>
            <a:r>
              <a:rPr lang="en-US"/>
              <a:t>operator)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Length</a:t>
            </a:r>
            <a:r>
              <a:rPr lang="en-US" smtClean="0"/>
              <a:t> </a:t>
            </a:r>
            <a:r>
              <a:rPr lang="en-US"/>
              <a:t>property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Returns the length of the string 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Example: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 =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output="";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i=st.Length-1; i&gt;=0; i--)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 output += st[i];</a:t>
            </a:r>
          </a:p>
          <a:p>
            <a:pPr marL="274002" indent="-27432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2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lblOutput.Text = output;</a:t>
            </a:r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5E4B4B22-03BE-4DF8-8399-749605893732}" type="slidenum">
              <a:rPr lang="en-US" smtClean="0">
                <a:solidFill>
                  <a:schemeClr val="tx2"/>
                </a:solidFill>
              </a:rPr>
              <a:pPr eaLnBrk="1" hangingPunct="1"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RegexSubstitution.cs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Fig. 15.23: RegexSubstitution.cs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Using Regex method Replace.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 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System.Text.RegularExpressions;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6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System.Windows.Forms;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7 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8 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Summary description for RegexSubstitution.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9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RegexSubstitution1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10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{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11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12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   // The main entry point for the application.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13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Main( string[] args )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14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{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15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testString1 =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16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"This sentence ends in 5 stars *****"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17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18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testString2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"1, 2, 3, 4, 5, 6, 7, 8"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19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Regex testRegex1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Regex(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"stars"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20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Regex testRegex2 =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Regex(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"\d"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21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[] results;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22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output 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"Original String 1\t\t\t"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 testString1;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23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24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testString1 = Regex.Replace( testString1,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"\*"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"^"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25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26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output +=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"\n^ substituted for *\t\t\t"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 testString1;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27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28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testString1 = testRegex1.Replace( testString1,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"carets"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29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30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output +=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"\n\"carets\" substituted for \"stars\"\t"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31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testString1;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32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33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output +=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 "\nEvery word replaced by \"word\"\t"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+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34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 Regex.Replace( testString1,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"\w+"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"word"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35   </a:t>
            </a:r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0" y="2971800"/>
            <a:ext cx="2819400" cy="1447800"/>
            <a:chOff x="3840" y="1872"/>
            <a:chExt cx="1776" cy="912"/>
          </a:xfrm>
        </p:grpSpPr>
        <p:sp>
          <p:nvSpPr>
            <p:cNvPr id="60431" name="Text Box 16"/>
            <p:cNvSpPr txBox="1">
              <a:spLocks noChangeArrowheads="1"/>
            </p:cNvSpPr>
            <p:nvPr/>
          </p:nvSpPr>
          <p:spPr bwMode="auto">
            <a:xfrm>
              <a:off x="4032" y="1872"/>
              <a:ext cx="1584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Replace every instance of “*” in </a:t>
              </a:r>
              <a:r>
                <a:rPr lang="en-US" b="1"/>
                <a:t>testString1</a:t>
              </a:r>
              <a:r>
                <a:rPr lang="en-US"/>
                <a:t> with “^”</a:t>
              </a:r>
            </a:p>
          </p:txBody>
        </p:sp>
        <p:sp>
          <p:nvSpPr>
            <p:cNvPr id="60432" name="Line 17"/>
            <p:cNvSpPr>
              <a:spLocks noChangeShapeType="1"/>
            </p:cNvSpPr>
            <p:nvPr/>
          </p:nvSpPr>
          <p:spPr bwMode="auto">
            <a:xfrm flipH="1">
              <a:off x="3840" y="225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09800" y="4495800"/>
            <a:ext cx="3733800" cy="685800"/>
            <a:chOff x="1392" y="2832"/>
            <a:chExt cx="2352" cy="432"/>
          </a:xfrm>
        </p:grpSpPr>
        <p:sp>
          <p:nvSpPr>
            <p:cNvPr id="60429" name="Text Box 19"/>
            <p:cNvSpPr txBox="1">
              <a:spLocks noChangeArrowheads="1"/>
            </p:cNvSpPr>
            <p:nvPr/>
          </p:nvSpPr>
          <p:spPr bwMode="auto">
            <a:xfrm>
              <a:off x="1632" y="2832"/>
              <a:ext cx="2112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Instance method </a:t>
              </a:r>
              <a:r>
                <a:rPr lang="en-US" b="1"/>
                <a:t>Replace</a:t>
              </a:r>
              <a:r>
                <a:rPr lang="en-US"/>
                <a:t> uses regular expression passed to constructor</a:t>
              </a:r>
            </a:p>
          </p:txBody>
        </p:sp>
        <p:sp>
          <p:nvSpPr>
            <p:cNvPr id="60430" name="Line 20"/>
            <p:cNvSpPr>
              <a:spLocks noChangeShapeType="1"/>
            </p:cNvSpPr>
            <p:nvPr/>
          </p:nvSpPr>
          <p:spPr bwMode="auto">
            <a:xfrm flipH="1">
              <a:off x="1392" y="321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181600" y="4191000"/>
            <a:ext cx="3505200" cy="990600"/>
            <a:chOff x="3264" y="2640"/>
            <a:chExt cx="2208" cy="624"/>
          </a:xfrm>
        </p:grpSpPr>
        <p:sp>
          <p:nvSpPr>
            <p:cNvPr id="60426" name="Text Box 23"/>
            <p:cNvSpPr txBox="1">
              <a:spLocks noChangeArrowheads="1"/>
            </p:cNvSpPr>
            <p:nvPr/>
          </p:nvSpPr>
          <p:spPr bwMode="auto">
            <a:xfrm>
              <a:off x="4080" y="2640"/>
              <a:ext cx="1392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Regular expression “</a:t>
              </a:r>
              <a:r>
                <a:rPr lang="en-US" b="1"/>
                <a:t>stars</a:t>
              </a:r>
              <a:r>
                <a:rPr lang="en-US"/>
                <a:t>” in </a:t>
              </a:r>
              <a:r>
                <a:rPr lang="en-US" b="1"/>
                <a:t>testString1</a:t>
              </a:r>
              <a:r>
                <a:rPr lang="en-US"/>
                <a:t> is replaced with “</a:t>
              </a:r>
              <a:r>
                <a:rPr lang="en-US" b="1"/>
                <a:t>carets</a:t>
              </a:r>
              <a:r>
                <a:rPr lang="en-US"/>
                <a:t>”</a:t>
              </a:r>
            </a:p>
          </p:txBody>
        </p:sp>
        <p:sp>
          <p:nvSpPr>
            <p:cNvPr id="60427" name="Line 24"/>
            <p:cNvSpPr>
              <a:spLocks noChangeShapeType="1"/>
            </p:cNvSpPr>
            <p:nvPr/>
          </p:nvSpPr>
          <p:spPr bwMode="auto">
            <a:xfrm flipH="1">
              <a:off x="3840" y="28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28" name="Line 25"/>
            <p:cNvSpPr>
              <a:spLocks noChangeShapeType="1"/>
            </p:cNvSpPr>
            <p:nvPr/>
          </p:nvSpPr>
          <p:spPr bwMode="auto">
            <a:xfrm flipH="1">
              <a:off x="3264" y="2880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724400" y="3124200"/>
            <a:ext cx="3352800" cy="685800"/>
            <a:chOff x="2976" y="1968"/>
            <a:chExt cx="2112" cy="432"/>
          </a:xfrm>
        </p:grpSpPr>
        <p:sp>
          <p:nvSpPr>
            <p:cNvPr id="60424" name="Text Box 27"/>
            <p:cNvSpPr txBox="1">
              <a:spLocks noChangeArrowheads="1"/>
            </p:cNvSpPr>
            <p:nvPr/>
          </p:nvSpPr>
          <p:spPr bwMode="auto">
            <a:xfrm>
              <a:off x="3552" y="1968"/>
              <a:ext cx="1536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/>
                <a:t>Instantiates </a:t>
              </a:r>
              <a:r>
                <a:rPr lang="en-US" b="1"/>
                <a:t>testRegex2</a:t>
              </a:r>
              <a:r>
                <a:rPr lang="en-US"/>
                <a:t> with argument </a:t>
              </a:r>
              <a:r>
                <a:rPr lang="en-US" b="1"/>
                <a:t>@”\d”</a:t>
              </a:r>
            </a:p>
          </p:txBody>
        </p:sp>
        <p:sp>
          <p:nvSpPr>
            <p:cNvPr id="60425" name="Line 28"/>
            <p:cNvSpPr>
              <a:spLocks noChangeShapeType="1"/>
            </p:cNvSpPr>
            <p:nvPr/>
          </p:nvSpPr>
          <p:spPr bwMode="auto">
            <a:xfrm flipH="1">
              <a:off x="2976" y="216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RegexSubstitution.cs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600"/>
            <a:ext cx="6934200" cy="4114800"/>
          </a:xfrm>
        </p:spPr>
        <p:txBody>
          <a:bodyPr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output +=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"\n\nOriginal String 2\t\t\t"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+ testString2;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37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38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output +=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"\nFirst 3 digits replaced by \"digit\"\t"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+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39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testRegex2.Replace( testString2,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"digit"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3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40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output +=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 "\nString split at commas\t\t["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42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43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results = Regex.Split( testString2, @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",\s*"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44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45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resultString </a:t>
            </a:r>
            <a:r>
              <a:rPr lang="en-US">
                <a:solidFill>
                  <a:srgbClr val="275AFF"/>
                </a:solidFill>
                <a:cs typeface="Courier New" pitchFamily="49" charset="0"/>
              </a:rPr>
              <a:t>in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results )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46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{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47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output +=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"\""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+ resultString +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"\", 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48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}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49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50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output = output.Substring(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output.Length -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2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 +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"]"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51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  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52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MessageBox.Show( output, 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53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>
                <a:solidFill>
                  <a:srgbClr val="4DA6FF"/>
                </a:solidFill>
                <a:cs typeface="Courier New" pitchFamily="49" charset="0"/>
              </a:rPr>
              <a:t>"Substitution using regular expressions"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);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54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55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 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method Main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56   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>
                <a:solidFill>
                  <a:srgbClr val="5F5F5F"/>
                </a:solidFill>
                <a:cs typeface="Times New Roman" pitchFamily="18" charset="0"/>
              </a:rPr>
              <a:t>57 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class RegexSubstitution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40195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comparing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Compare</a:t>
            </a:r>
            <a:r>
              <a:rPr lang="en-US" smtClean="0"/>
              <a:t> (static method)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Compares the values of two strings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Returns an integer value: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/>
              <a:t>string 1 = string 2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0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/>
              <a:t>string 1 &gt; string 2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1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/>
              <a:t>string 1 &lt; string 2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-1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CompareTo</a:t>
            </a:r>
            <a:r>
              <a:rPr lang="en-US" smtClean="0"/>
              <a:t> (not static method)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Compares the current string object to another string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Returns an integer value (same as Compare method)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Equals</a:t>
            </a:r>
            <a:r>
              <a:rPr lang="en-US" smtClean="0"/>
              <a:t>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Determines whether two strings are the same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Returns </a:t>
            </a:r>
            <a:r>
              <a:rPr lang="en-US" i="1" smtClean="0"/>
              <a:t>true</a:t>
            </a:r>
            <a:r>
              <a:rPr lang="en-US" smtClean="0"/>
              <a:t> if two strings are the same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96E2B206-E628-4291-BC85-395397E86BF2}" type="slidenum">
              <a:rPr lang="en-US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comparing methods (cont)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1: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st1 = </a:t>
            </a:r>
            <a:r>
              <a:rPr lang="en-US" sz="2400" smtClean="0">
                <a:cs typeface="Courier New" pitchFamily="49" charset="0"/>
              </a:rPr>
              <a:t>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hello</a:t>
            </a:r>
            <a:r>
              <a:rPr lang="en-US" sz="2400" smtClean="0">
                <a:cs typeface="Courier New" pitchFamily="49" charset="0"/>
              </a:rPr>
              <a:t>", st2 = 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good bye</a:t>
            </a:r>
            <a:r>
              <a:rPr lang="en-US" sz="2400" smtClean="0">
                <a:cs typeface="Courier New" pitchFamily="49" charset="0"/>
              </a:rPr>
              <a:t>";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(st1.</a:t>
            </a: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CompareTo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( st2 ) == 0)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sz="2400" smtClean="0">
                <a:solidFill>
                  <a:srgbClr val="00B050"/>
                </a:solidFill>
                <a:cs typeface="Times New Roman" pitchFamily="18" charset="0"/>
              </a:rPr>
              <a:t>// xử lý hai chuỗi giống nhau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else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if</a:t>
            </a:r>
            <a:r>
              <a:rPr lang="en-US" sz="2400" smtClean="0"/>
              <a:t> (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st1.CompareTo( st2 ) </a:t>
            </a:r>
            <a:r>
              <a:rPr lang="en-US" sz="2400" smtClean="0"/>
              <a:t>&gt; 0)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00B050"/>
                </a:solidFill>
              </a:rPr>
              <a:t>// xử lý st1 lớn hơn st2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else</a:t>
            </a:r>
            <a:r>
              <a:rPr lang="en-US" sz="2400" smtClean="0"/>
              <a:t>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00B050"/>
                </a:solidFill>
              </a:rPr>
              <a:t>// xử lý st1 nhỏ hơn st2</a:t>
            </a:r>
          </a:p>
          <a:p>
            <a:pPr eaLnBrk="1" hangingPunct="1">
              <a:defRPr/>
            </a:pPr>
            <a:r>
              <a:rPr lang="en-US" sz="2400" smtClean="0"/>
              <a:t>Example 2: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st1 = </a:t>
            </a:r>
            <a:r>
              <a:rPr lang="en-US" sz="2400" smtClean="0">
                <a:cs typeface="Courier New" pitchFamily="49" charset="0"/>
              </a:rPr>
              <a:t>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hello</a:t>
            </a:r>
            <a:r>
              <a:rPr lang="en-US" sz="2400" smtClean="0">
                <a:cs typeface="Courier New" pitchFamily="49" charset="0"/>
              </a:rPr>
              <a:t>", st2 = 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HELLO</a:t>
            </a:r>
            <a:r>
              <a:rPr lang="en-US" sz="2400" smtClean="0">
                <a:cs typeface="Courier New" pitchFamily="49" charset="0"/>
              </a:rPr>
              <a:t>";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	if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 ( st1.</a:t>
            </a:r>
            <a:r>
              <a:rPr lang="en-US" sz="2400" b="1" smtClean="0">
                <a:solidFill>
                  <a:srgbClr val="000000"/>
                </a:solidFill>
                <a:cs typeface="Courier New" pitchFamily="49" charset="0"/>
              </a:rPr>
              <a:t>Equals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( st2 ))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	lblKQ.Text = 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Hai chuỗi giống nhau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US" sz="2400" smtClean="0">
                <a:solidFill>
                  <a:srgbClr val="275AFF"/>
                </a:solidFill>
                <a:cs typeface="Courier New" pitchFamily="49" charset="0"/>
              </a:rPr>
              <a:t>else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	 lblKQ.Text = "</a:t>
            </a:r>
            <a:r>
              <a:rPr lang="en-US" sz="2400" smtClean="0">
                <a:solidFill>
                  <a:srgbClr val="FF0000"/>
                </a:solidFill>
                <a:cs typeface="Courier New" pitchFamily="49" charset="0"/>
              </a:rPr>
              <a:t>Hai chuỗi khác nhau</a:t>
            </a:r>
            <a:r>
              <a:rPr lang="en-US" sz="2400" smtClean="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240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DD7B0644-D9F0-45C9-B28C-DC853163CD24}" type="slidenum">
              <a:rPr lang="en-US" smtClean="0">
                <a:solidFill>
                  <a:schemeClr val="tx2"/>
                </a:solidFill>
              </a:rPr>
              <a:pPr eaLnBrk="1" hangingPunct="1"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checking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StartsWith</a:t>
            </a:r>
            <a:endParaRPr lang="en-US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Determines whether a string begins with the string passed, if yes, returns </a:t>
            </a:r>
            <a:r>
              <a:rPr lang="en-US" i="1" smtClean="0"/>
              <a:t>true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EndsWith</a:t>
            </a:r>
            <a:endParaRPr lang="en-US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Determines whether a string ends with the string passed, if yes, returns </a:t>
            </a:r>
            <a:r>
              <a:rPr lang="en-US" i="1" smtClean="0"/>
              <a:t>true</a:t>
            </a:r>
            <a:endParaRPr lang="en-US" smtClean="0"/>
          </a:p>
          <a:p>
            <a:pPr marL="274002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Contains</a:t>
            </a:r>
            <a:endParaRPr lang="en-US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Determines whether a string contains the string passed, if yes, returns </a:t>
            </a:r>
            <a:r>
              <a:rPr lang="en-US" i="1" smtClean="0"/>
              <a:t>true</a:t>
            </a: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04DCA430-98F8-40B4-801F-A9BDB0C19569}" type="slidenum">
              <a:rPr lang="en-US" smtClean="0">
                <a:solidFill>
                  <a:schemeClr val="tx2"/>
                </a:solidFill>
              </a:rPr>
              <a:pPr eaLnBrk="1" hangingPunct="1"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checking methods (cont.)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Example:</a:t>
            </a:r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[] strings = {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cs typeface="Courier New" pitchFamily="49" charset="0"/>
              </a:rPr>
              <a:t>started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cs typeface="Courier New" pitchFamily="49" charset="0"/>
              </a:rPr>
              <a:t>starting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cs typeface="Courier New" pitchFamily="49" charset="0"/>
              </a:rPr>
              <a:t>ended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cs typeface="Courier New" pitchFamily="49" charset="0"/>
              </a:rPr>
              <a:t>ending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};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output =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en-US" smtClean="0">
                <a:solidFill>
                  <a:srgbClr val="008000"/>
                </a:solidFill>
                <a:cs typeface="Courier New" pitchFamily="49" charset="0"/>
              </a:rPr>
              <a:t>// test every string to see if it starts with "st"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( </a:t>
            </a: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i =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0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; i &lt; strings.Length; i++ )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en-US" smtClean="0">
                <a:solidFill>
                  <a:srgbClr val="275AFF"/>
                </a:solidFill>
                <a:cs typeface="Courier New" pitchFamily="49" charset="0"/>
              </a:rPr>
              <a:t>	if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( strings[i].</a:t>
            </a:r>
            <a:r>
              <a:rPr lang="en-US" b="1" smtClean="0">
                <a:solidFill>
                  <a:srgbClr val="000000"/>
                </a:solidFill>
                <a:cs typeface="Courier New" pitchFamily="49" charset="0"/>
              </a:rPr>
              <a:t>StartsWith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cs typeface="Courier New" pitchFamily="49" charset="0"/>
              </a:rPr>
              <a:t>st</a:t>
            </a:r>
            <a:r>
              <a:rPr lang="en-US" smtClean="0">
                <a:solidFill>
                  <a:srgbClr val="4DA6FF"/>
                </a:solidFill>
                <a:cs typeface="Courier New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 ) )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	output += strings[ i ];</a:t>
            </a:r>
            <a:endParaRPr lang="en-US" smtClean="0">
              <a:solidFill>
                <a:srgbClr val="000000"/>
              </a:solidFill>
              <a:cs typeface="Times New Roman" pitchFamily="18" charset="0"/>
            </a:endParaRPr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en-US" smtClean="0">
                <a:solidFill>
                  <a:schemeClr val="tx1"/>
                </a:solidFill>
                <a:cs typeface="Courier New" pitchFamily="49" charset="0"/>
              </a:rPr>
              <a:t>rtxOutput.Text = " </a:t>
            </a:r>
            <a:r>
              <a:rPr lang="en-US" smtClean="0">
                <a:solidFill>
                  <a:srgbClr val="FF0000"/>
                </a:solidFill>
                <a:cs typeface="Courier New" pitchFamily="49" charset="0"/>
              </a:rPr>
              <a:t>Strings starts with st:\n</a:t>
            </a:r>
            <a:r>
              <a:rPr lang="en-US" smtClean="0">
                <a:solidFill>
                  <a:schemeClr val="tx1"/>
                </a:solidFill>
                <a:cs typeface="Courier New" pitchFamily="49" charset="0"/>
              </a:rPr>
              <a:t>" + output;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Slide </a:t>
            </a:r>
            <a:fld id="{E39F7C20-6ECC-43B5-BEDF-6A95047131CC}" type="slidenum">
              <a:rPr lang="en-US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9558</TotalTime>
  <Words>3649</Words>
  <Application>Microsoft Office PowerPoint</Application>
  <PresentationFormat>On-screen Show (4:3)</PresentationFormat>
  <Paragraphs>739</Paragraphs>
  <Slides>51</Slides>
  <Notes>14</Notes>
  <HiddenSlides>16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Times New Roman</vt:lpstr>
      <vt:lpstr>Arial</vt:lpstr>
      <vt:lpstr>Bookman Old Style</vt:lpstr>
      <vt:lpstr>Gill Sans MT</vt:lpstr>
      <vt:lpstr>Wingdings 3</vt:lpstr>
      <vt:lpstr>Wingdings</vt:lpstr>
      <vt:lpstr>Courier New</vt:lpstr>
      <vt:lpstr>Origin</vt:lpstr>
      <vt:lpstr>Microsoft Word Document</vt:lpstr>
      <vt:lpstr>String, Char</vt:lpstr>
      <vt:lpstr>Contents</vt:lpstr>
      <vt:lpstr>Declare and Initialing strings</vt:lpstr>
      <vt:lpstr>Example: Declare and Initialing strings</vt:lpstr>
      <vt:lpstr>String indexer, Length property</vt:lpstr>
      <vt:lpstr>String comparing methods</vt:lpstr>
      <vt:lpstr>String comparing methods (cont)</vt:lpstr>
      <vt:lpstr>String checking methods</vt:lpstr>
      <vt:lpstr>String checking methods (cont.)</vt:lpstr>
      <vt:lpstr>Locating characters and substrings in strings</vt:lpstr>
      <vt:lpstr>Locating characters and substrings in strings</vt:lpstr>
      <vt:lpstr>Characters trimming and removing methods</vt:lpstr>
      <vt:lpstr>Miscellaneous String methods</vt:lpstr>
      <vt:lpstr>Miscellaneous String methods</vt:lpstr>
      <vt:lpstr>Extracting substrings from strings</vt:lpstr>
      <vt:lpstr>Replacing strings</vt:lpstr>
      <vt:lpstr>Concatenating strings</vt:lpstr>
      <vt:lpstr>Split strings</vt:lpstr>
      <vt:lpstr>Split strings (cont.)</vt:lpstr>
      <vt:lpstr>Contents</vt:lpstr>
      <vt:lpstr>StringBuilder class </vt:lpstr>
      <vt:lpstr>Example - StringBuilder class </vt:lpstr>
      <vt:lpstr>Append and AppendFormat methods</vt:lpstr>
      <vt:lpstr>Example: Append method</vt:lpstr>
      <vt:lpstr>Example: Append method (cont.)</vt:lpstr>
      <vt:lpstr>Example: AppendFormat method</vt:lpstr>
      <vt:lpstr>Example: AppendFormat method</vt:lpstr>
      <vt:lpstr>Insert, Remove and Replace methods</vt:lpstr>
      <vt:lpstr>Example: Insert, Remove method</vt:lpstr>
      <vt:lpstr>Example: Insert, Remove method</vt:lpstr>
      <vt:lpstr>Example: Insert, Remove method</vt:lpstr>
      <vt:lpstr>Example: Replace method</vt:lpstr>
      <vt:lpstr>Example: Replace method</vt:lpstr>
      <vt:lpstr>Contents</vt:lpstr>
      <vt:lpstr>Char methods</vt:lpstr>
      <vt:lpstr>Example: Char methods</vt:lpstr>
      <vt:lpstr>15.17 Regular Expression and Class Regex</vt:lpstr>
      <vt:lpstr>15.17  Regular Expressions and Class Regex</vt:lpstr>
      <vt:lpstr>15.17  Regular Expressions and Class Regex</vt:lpstr>
      <vt:lpstr>RegexMatches.cs</vt:lpstr>
      <vt:lpstr>RegexMatches.cs      Program Output</vt:lpstr>
      <vt:lpstr>Validate.cs</vt:lpstr>
      <vt:lpstr>Validate.cs</vt:lpstr>
      <vt:lpstr>Validate.cs</vt:lpstr>
      <vt:lpstr>Validate.cs</vt:lpstr>
      <vt:lpstr>Validate.cs</vt:lpstr>
      <vt:lpstr>Validate.cs Program Output</vt:lpstr>
      <vt:lpstr>Validate.cs Program Output</vt:lpstr>
      <vt:lpstr>Validate.cs Program Output</vt:lpstr>
      <vt:lpstr>RegexSubstitution.cs</vt:lpstr>
      <vt:lpstr>RegexSubstitution.cs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Control Structures Part 1</dc:title>
  <dc:creator>Matt Rubino</dc:creator>
  <cp:lastModifiedBy>CHAUHAI</cp:lastModifiedBy>
  <cp:revision>552</cp:revision>
  <dcterms:created xsi:type="dcterms:W3CDTF">2001-11-06T19:59:40Z</dcterms:created>
  <dcterms:modified xsi:type="dcterms:W3CDTF">2011-09-20T08:02:24Z</dcterms:modified>
</cp:coreProperties>
</file>