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3" r:id="rId4"/>
    <p:sldId id="264" r:id="rId5"/>
    <p:sldId id="267" r:id="rId6"/>
    <p:sldId id="268" r:id="rId7"/>
    <p:sldId id="265" r:id="rId8"/>
    <p:sldId id="296" r:id="rId9"/>
    <p:sldId id="266" r:id="rId10"/>
    <p:sldId id="269" r:id="rId11"/>
    <p:sldId id="270" r:id="rId12"/>
    <p:sldId id="271" r:id="rId13"/>
    <p:sldId id="272" r:id="rId14"/>
    <p:sldId id="288" r:id="rId15"/>
    <p:sldId id="293" r:id="rId16"/>
    <p:sldId id="294" r:id="rId17"/>
    <p:sldId id="295" r:id="rId18"/>
    <p:sldId id="273" r:id="rId19"/>
    <p:sldId id="289" r:id="rId20"/>
    <p:sldId id="274" r:id="rId21"/>
    <p:sldId id="292" r:id="rId22"/>
    <p:sldId id="275" r:id="rId23"/>
    <p:sldId id="290" r:id="rId24"/>
    <p:sldId id="276" r:id="rId25"/>
    <p:sldId id="291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77" r:id="rId36"/>
    <p:sldId id="262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39A26-3D99-4481-94BB-A919A99C40D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18697-5206-492B-9ED8-5B5C5470F07C}">
      <dgm:prSet phldrT="[Text]" custT="1"/>
      <dgm:spPr/>
      <dgm:t>
        <a:bodyPr/>
        <a:lstStyle/>
        <a:p>
          <a:r>
            <a:rPr lang="en-US" sz="2200" dirty="0" smtClean="0"/>
            <a:t>Link − Each link of a linked list can store a data called an element.</a:t>
          </a:r>
          <a:endParaRPr lang="en-US" sz="2200" dirty="0"/>
        </a:p>
      </dgm:t>
    </dgm:pt>
    <dgm:pt modelId="{BCA194A9-7200-42A2-B999-603A3DFFB656}" type="parTrans" cxnId="{48D035BD-1A75-45C3-949E-EF09FDA0E27F}">
      <dgm:prSet/>
      <dgm:spPr/>
      <dgm:t>
        <a:bodyPr/>
        <a:lstStyle/>
        <a:p>
          <a:endParaRPr lang="en-US" sz="2200"/>
        </a:p>
      </dgm:t>
    </dgm:pt>
    <dgm:pt modelId="{256E09C5-9F40-48A9-A2A5-974F6748478B}" type="sibTrans" cxnId="{48D035BD-1A75-45C3-949E-EF09FDA0E27F}">
      <dgm:prSet/>
      <dgm:spPr/>
      <dgm:t>
        <a:bodyPr/>
        <a:lstStyle/>
        <a:p>
          <a:endParaRPr lang="en-US" sz="2200"/>
        </a:p>
      </dgm:t>
    </dgm:pt>
    <dgm:pt modelId="{73C15A96-FB08-43AE-B910-6C3EC1DF1413}">
      <dgm:prSet phldrT="[Text]" custT="1"/>
      <dgm:spPr/>
      <dgm:t>
        <a:bodyPr/>
        <a:lstStyle/>
        <a:p>
          <a:r>
            <a:rPr lang="en-US" sz="2200" dirty="0" smtClean="0"/>
            <a:t>Next − Each link of a linked list contains a link to the next link called Next.</a:t>
          </a:r>
          <a:endParaRPr lang="en-US" sz="2200" dirty="0"/>
        </a:p>
      </dgm:t>
    </dgm:pt>
    <dgm:pt modelId="{0AC11A64-4E81-474A-A8C1-DA11701538D3}" type="parTrans" cxnId="{17D93832-707D-436F-A7F6-0E7FB38EF999}">
      <dgm:prSet/>
      <dgm:spPr/>
      <dgm:t>
        <a:bodyPr/>
        <a:lstStyle/>
        <a:p>
          <a:endParaRPr lang="en-US" sz="2200"/>
        </a:p>
      </dgm:t>
    </dgm:pt>
    <dgm:pt modelId="{B1E8BF91-C54B-4DDB-BC3F-E8025CCF7A26}" type="sibTrans" cxnId="{17D93832-707D-436F-A7F6-0E7FB38EF999}">
      <dgm:prSet/>
      <dgm:spPr/>
      <dgm:t>
        <a:bodyPr/>
        <a:lstStyle/>
        <a:p>
          <a:endParaRPr lang="en-US" sz="2200"/>
        </a:p>
      </dgm:t>
    </dgm:pt>
    <dgm:pt modelId="{3C55B143-E0B7-400C-BA08-8F2604824715}">
      <dgm:prSet phldrT="[Text]" custT="1"/>
      <dgm:spPr/>
      <dgm:t>
        <a:bodyPr/>
        <a:lstStyle/>
        <a:p>
          <a:r>
            <a:rPr lang="en-US" sz="2200" dirty="0" smtClean="0"/>
            <a:t>Linked List − A Linked List contains the connection link to the first link called First.</a:t>
          </a:r>
          <a:endParaRPr lang="en-US" sz="2200" dirty="0"/>
        </a:p>
      </dgm:t>
    </dgm:pt>
    <dgm:pt modelId="{A6B5BA41-EB1E-46F3-B8F1-07133A3C61D3}" type="parTrans" cxnId="{7159E815-63F7-457C-86E3-CF6369AEEAA5}">
      <dgm:prSet/>
      <dgm:spPr/>
      <dgm:t>
        <a:bodyPr/>
        <a:lstStyle/>
        <a:p>
          <a:endParaRPr lang="en-US" sz="2200"/>
        </a:p>
      </dgm:t>
    </dgm:pt>
    <dgm:pt modelId="{F8961B90-155E-4421-9DFE-7E7BB2EBB8FE}" type="sibTrans" cxnId="{7159E815-63F7-457C-86E3-CF6369AEEAA5}">
      <dgm:prSet/>
      <dgm:spPr/>
      <dgm:t>
        <a:bodyPr/>
        <a:lstStyle/>
        <a:p>
          <a:endParaRPr lang="en-US" sz="2200"/>
        </a:p>
      </dgm:t>
    </dgm:pt>
    <dgm:pt modelId="{8310DCC8-5EB9-4B7B-9823-089E1308A15C}" type="pres">
      <dgm:prSet presAssocID="{05F39A26-3D99-4481-94BB-A919A99C40D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B001D87-B797-4736-9F86-A7172F8741B0}" type="pres">
      <dgm:prSet presAssocID="{05F39A26-3D99-4481-94BB-A919A99C40DF}" presName="Name1" presStyleCnt="0"/>
      <dgm:spPr/>
    </dgm:pt>
    <dgm:pt modelId="{85D64714-609D-4015-B9E2-A5F600250047}" type="pres">
      <dgm:prSet presAssocID="{05F39A26-3D99-4481-94BB-A919A99C40DF}" presName="cycle" presStyleCnt="0"/>
      <dgm:spPr/>
    </dgm:pt>
    <dgm:pt modelId="{429302A6-EE5B-4648-B568-CF11D660ABF3}" type="pres">
      <dgm:prSet presAssocID="{05F39A26-3D99-4481-94BB-A919A99C40DF}" presName="srcNode" presStyleLbl="node1" presStyleIdx="0" presStyleCnt="3"/>
      <dgm:spPr/>
    </dgm:pt>
    <dgm:pt modelId="{77B6B6F8-8F6E-45D7-A48B-377303829DB8}" type="pres">
      <dgm:prSet presAssocID="{05F39A26-3D99-4481-94BB-A919A99C40DF}" presName="conn" presStyleLbl="parChTrans1D2" presStyleIdx="0" presStyleCnt="1"/>
      <dgm:spPr/>
      <dgm:t>
        <a:bodyPr/>
        <a:lstStyle/>
        <a:p>
          <a:endParaRPr lang="en-US"/>
        </a:p>
      </dgm:t>
    </dgm:pt>
    <dgm:pt modelId="{6949460C-B941-43CC-8F8C-2D76C892E710}" type="pres">
      <dgm:prSet presAssocID="{05F39A26-3D99-4481-94BB-A919A99C40DF}" presName="extraNode" presStyleLbl="node1" presStyleIdx="0" presStyleCnt="3"/>
      <dgm:spPr/>
    </dgm:pt>
    <dgm:pt modelId="{549EB403-4F95-4BD0-B469-A47E210FBEE5}" type="pres">
      <dgm:prSet presAssocID="{05F39A26-3D99-4481-94BB-A919A99C40DF}" presName="dstNode" presStyleLbl="node1" presStyleIdx="0" presStyleCnt="3"/>
      <dgm:spPr/>
    </dgm:pt>
    <dgm:pt modelId="{28D9B5CD-DC7D-4AAB-B9EE-3FDC95AE3105}" type="pres">
      <dgm:prSet presAssocID="{C6B18697-5206-492B-9ED8-5B5C5470F07C}" presName="text_1" presStyleLbl="node1" presStyleIdx="0" presStyleCnt="3" custScaleY="135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5397-92C8-4792-9048-910C21209FB6}" type="pres">
      <dgm:prSet presAssocID="{C6B18697-5206-492B-9ED8-5B5C5470F07C}" presName="accent_1" presStyleCnt="0"/>
      <dgm:spPr/>
    </dgm:pt>
    <dgm:pt modelId="{91D83DBE-952B-4D05-8C0C-5DB7DF39FCAD}" type="pres">
      <dgm:prSet presAssocID="{C6B18697-5206-492B-9ED8-5B5C5470F07C}" presName="accentRepeatNode" presStyleLbl="solidFgAcc1" presStyleIdx="0" presStyleCnt="3"/>
      <dgm:spPr/>
    </dgm:pt>
    <dgm:pt modelId="{483D8824-4B5C-4A09-98C3-F6F26EF269CF}" type="pres">
      <dgm:prSet presAssocID="{73C15A96-FB08-43AE-B910-6C3EC1DF1413}" presName="text_2" presStyleLbl="node1" presStyleIdx="1" presStyleCnt="3" custScaleY="122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F13CD-3784-4C89-8115-81F4C1FDEB1D}" type="pres">
      <dgm:prSet presAssocID="{73C15A96-FB08-43AE-B910-6C3EC1DF1413}" presName="accent_2" presStyleCnt="0"/>
      <dgm:spPr/>
    </dgm:pt>
    <dgm:pt modelId="{1862434C-0182-48C4-AD2D-8AAC21764D8B}" type="pres">
      <dgm:prSet presAssocID="{73C15A96-FB08-43AE-B910-6C3EC1DF1413}" presName="accentRepeatNode" presStyleLbl="solidFgAcc1" presStyleIdx="1" presStyleCnt="3"/>
      <dgm:spPr/>
    </dgm:pt>
    <dgm:pt modelId="{AE8B4491-945D-4480-BE4F-A12E64A915CF}" type="pres">
      <dgm:prSet presAssocID="{3C55B143-E0B7-400C-BA08-8F2604824715}" presName="text_3" presStyleLbl="node1" presStyleIdx="2" presStyleCnt="3" custScaleY="125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44262-01BD-4CB2-877C-8488BCC269C2}" type="pres">
      <dgm:prSet presAssocID="{3C55B143-E0B7-400C-BA08-8F2604824715}" presName="accent_3" presStyleCnt="0"/>
      <dgm:spPr/>
    </dgm:pt>
    <dgm:pt modelId="{EC0EFAFE-2D0F-4AD5-8109-56AC24B315CF}" type="pres">
      <dgm:prSet presAssocID="{3C55B143-E0B7-400C-BA08-8F2604824715}" presName="accentRepeatNode" presStyleLbl="solidFgAcc1" presStyleIdx="2" presStyleCnt="3"/>
      <dgm:spPr/>
    </dgm:pt>
  </dgm:ptLst>
  <dgm:cxnLst>
    <dgm:cxn modelId="{95C77E8C-3080-46A9-B46B-9D2C47087DC4}" type="presOf" srcId="{3C55B143-E0B7-400C-BA08-8F2604824715}" destId="{AE8B4491-945D-4480-BE4F-A12E64A915CF}" srcOrd="0" destOrd="0" presId="urn:microsoft.com/office/officeart/2008/layout/VerticalCurvedList"/>
    <dgm:cxn modelId="{64CA13DB-4009-46E6-A492-659E916CF6D8}" type="presOf" srcId="{05F39A26-3D99-4481-94BB-A919A99C40DF}" destId="{8310DCC8-5EB9-4B7B-9823-089E1308A15C}" srcOrd="0" destOrd="0" presId="urn:microsoft.com/office/officeart/2008/layout/VerticalCurvedList"/>
    <dgm:cxn modelId="{17D93832-707D-436F-A7F6-0E7FB38EF999}" srcId="{05F39A26-3D99-4481-94BB-A919A99C40DF}" destId="{73C15A96-FB08-43AE-B910-6C3EC1DF1413}" srcOrd="1" destOrd="0" parTransId="{0AC11A64-4E81-474A-A8C1-DA11701538D3}" sibTransId="{B1E8BF91-C54B-4DDB-BC3F-E8025CCF7A26}"/>
    <dgm:cxn modelId="{C9C49CA8-A08A-4D13-9428-CCA240BC2584}" type="presOf" srcId="{256E09C5-9F40-48A9-A2A5-974F6748478B}" destId="{77B6B6F8-8F6E-45D7-A48B-377303829DB8}" srcOrd="0" destOrd="0" presId="urn:microsoft.com/office/officeart/2008/layout/VerticalCurvedList"/>
    <dgm:cxn modelId="{CAA1C2B1-52AB-43C4-BD2C-D7BE4AD40096}" type="presOf" srcId="{C6B18697-5206-492B-9ED8-5B5C5470F07C}" destId="{28D9B5CD-DC7D-4AAB-B9EE-3FDC95AE3105}" srcOrd="0" destOrd="0" presId="urn:microsoft.com/office/officeart/2008/layout/VerticalCurvedList"/>
    <dgm:cxn modelId="{CA3811A3-C500-4256-A575-2883ED8E23A8}" type="presOf" srcId="{73C15A96-FB08-43AE-B910-6C3EC1DF1413}" destId="{483D8824-4B5C-4A09-98C3-F6F26EF269CF}" srcOrd="0" destOrd="0" presId="urn:microsoft.com/office/officeart/2008/layout/VerticalCurvedList"/>
    <dgm:cxn modelId="{48D035BD-1A75-45C3-949E-EF09FDA0E27F}" srcId="{05F39A26-3D99-4481-94BB-A919A99C40DF}" destId="{C6B18697-5206-492B-9ED8-5B5C5470F07C}" srcOrd="0" destOrd="0" parTransId="{BCA194A9-7200-42A2-B999-603A3DFFB656}" sibTransId="{256E09C5-9F40-48A9-A2A5-974F6748478B}"/>
    <dgm:cxn modelId="{7159E815-63F7-457C-86E3-CF6369AEEAA5}" srcId="{05F39A26-3D99-4481-94BB-A919A99C40DF}" destId="{3C55B143-E0B7-400C-BA08-8F2604824715}" srcOrd="2" destOrd="0" parTransId="{A6B5BA41-EB1E-46F3-B8F1-07133A3C61D3}" sibTransId="{F8961B90-155E-4421-9DFE-7E7BB2EBB8FE}"/>
    <dgm:cxn modelId="{49C9B2CC-4E04-4FA4-9A7A-261932A790DB}" type="presParOf" srcId="{8310DCC8-5EB9-4B7B-9823-089E1308A15C}" destId="{BB001D87-B797-4736-9F86-A7172F8741B0}" srcOrd="0" destOrd="0" presId="urn:microsoft.com/office/officeart/2008/layout/VerticalCurvedList"/>
    <dgm:cxn modelId="{E7332F41-DE03-4C34-920F-A217C422BE2E}" type="presParOf" srcId="{BB001D87-B797-4736-9F86-A7172F8741B0}" destId="{85D64714-609D-4015-B9E2-A5F600250047}" srcOrd="0" destOrd="0" presId="urn:microsoft.com/office/officeart/2008/layout/VerticalCurvedList"/>
    <dgm:cxn modelId="{3C08B326-E4A0-48F6-894C-3EF167BF499C}" type="presParOf" srcId="{85D64714-609D-4015-B9E2-A5F600250047}" destId="{429302A6-EE5B-4648-B568-CF11D660ABF3}" srcOrd="0" destOrd="0" presId="urn:microsoft.com/office/officeart/2008/layout/VerticalCurvedList"/>
    <dgm:cxn modelId="{FCE8791A-A8CF-4B8A-9D94-34D9912E264C}" type="presParOf" srcId="{85D64714-609D-4015-B9E2-A5F600250047}" destId="{77B6B6F8-8F6E-45D7-A48B-377303829DB8}" srcOrd="1" destOrd="0" presId="urn:microsoft.com/office/officeart/2008/layout/VerticalCurvedList"/>
    <dgm:cxn modelId="{4D8D8F10-ABDE-48F2-8B62-81A07DFFBB2A}" type="presParOf" srcId="{85D64714-609D-4015-B9E2-A5F600250047}" destId="{6949460C-B941-43CC-8F8C-2D76C892E710}" srcOrd="2" destOrd="0" presId="urn:microsoft.com/office/officeart/2008/layout/VerticalCurvedList"/>
    <dgm:cxn modelId="{06BE4995-F108-4293-AE21-5C2357779C6B}" type="presParOf" srcId="{85D64714-609D-4015-B9E2-A5F600250047}" destId="{549EB403-4F95-4BD0-B469-A47E210FBEE5}" srcOrd="3" destOrd="0" presId="urn:microsoft.com/office/officeart/2008/layout/VerticalCurvedList"/>
    <dgm:cxn modelId="{E1F94603-D3C0-492C-B2BD-34D483A6E0A0}" type="presParOf" srcId="{BB001D87-B797-4736-9F86-A7172F8741B0}" destId="{28D9B5CD-DC7D-4AAB-B9EE-3FDC95AE3105}" srcOrd="1" destOrd="0" presId="urn:microsoft.com/office/officeart/2008/layout/VerticalCurvedList"/>
    <dgm:cxn modelId="{657F4134-3D5E-48C6-9292-19BAD8C27535}" type="presParOf" srcId="{BB001D87-B797-4736-9F86-A7172F8741B0}" destId="{67BA5397-92C8-4792-9048-910C21209FB6}" srcOrd="2" destOrd="0" presId="urn:microsoft.com/office/officeart/2008/layout/VerticalCurvedList"/>
    <dgm:cxn modelId="{7BB6E18B-BD3E-4E23-B7F5-35771A44B067}" type="presParOf" srcId="{67BA5397-92C8-4792-9048-910C21209FB6}" destId="{91D83DBE-952B-4D05-8C0C-5DB7DF39FCAD}" srcOrd="0" destOrd="0" presId="urn:microsoft.com/office/officeart/2008/layout/VerticalCurvedList"/>
    <dgm:cxn modelId="{7A1653D3-828C-4575-9C11-4B6FA9F71A82}" type="presParOf" srcId="{BB001D87-B797-4736-9F86-A7172F8741B0}" destId="{483D8824-4B5C-4A09-98C3-F6F26EF269CF}" srcOrd="3" destOrd="0" presId="urn:microsoft.com/office/officeart/2008/layout/VerticalCurvedList"/>
    <dgm:cxn modelId="{4881C1A2-A1EA-4D93-A2BC-DFF5A48CCF36}" type="presParOf" srcId="{BB001D87-B797-4736-9F86-A7172F8741B0}" destId="{731F13CD-3784-4C89-8115-81F4C1FDEB1D}" srcOrd="4" destOrd="0" presId="urn:microsoft.com/office/officeart/2008/layout/VerticalCurvedList"/>
    <dgm:cxn modelId="{0B6A160C-7532-4E53-BBCD-DC0B6B638E30}" type="presParOf" srcId="{731F13CD-3784-4C89-8115-81F4C1FDEB1D}" destId="{1862434C-0182-48C4-AD2D-8AAC21764D8B}" srcOrd="0" destOrd="0" presId="urn:microsoft.com/office/officeart/2008/layout/VerticalCurvedList"/>
    <dgm:cxn modelId="{FC7A983A-F6D3-4DFB-82B1-0A08870BC502}" type="presParOf" srcId="{BB001D87-B797-4736-9F86-A7172F8741B0}" destId="{AE8B4491-945D-4480-BE4F-A12E64A915CF}" srcOrd="5" destOrd="0" presId="urn:microsoft.com/office/officeart/2008/layout/VerticalCurvedList"/>
    <dgm:cxn modelId="{394DBCDA-1264-45C0-B3C6-F7A6A639E786}" type="presParOf" srcId="{BB001D87-B797-4736-9F86-A7172F8741B0}" destId="{86744262-01BD-4CB2-877C-8488BCC269C2}" srcOrd="6" destOrd="0" presId="urn:microsoft.com/office/officeart/2008/layout/VerticalCurvedList"/>
    <dgm:cxn modelId="{AE04349F-1484-45E1-BD23-3D6BFE7456D9}" type="presParOf" srcId="{86744262-01BD-4CB2-877C-8488BCC269C2}" destId="{EC0EFAFE-2D0F-4AD5-8109-56AC24B315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6B6F8-8F6E-45D7-A48B-377303829DB8}">
      <dsp:nvSpPr>
        <dsp:cNvPr id="0" name=""/>
        <dsp:cNvSpPr/>
      </dsp:nvSpPr>
      <dsp:spPr>
        <a:xfrm>
          <a:off x="-2381579" y="-368010"/>
          <a:ext cx="2844220" cy="2844220"/>
        </a:xfrm>
        <a:prstGeom prst="blockArc">
          <a:avLst>
            <a:gd name="adj1" fmla="val 18900000"/>
            <a:gd name="adj2" fmla="val 2700000"/>
            <a:gd name="adj3" fmla="val 75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9B5CD-DC7D-4AAB-B9EE-3FDC95AE3105}">
      <dsp:nvSpPr>
        <dsp:cNvPr id="0" name=""/>
        <dsp:cNvSpPr/>
      </dsp:nvSpPr>
      <dsp:spPr>
        <a:xfrm>
          <a:off x="297414" y="136807"/>
          <a:ext cx="7222088" cy="569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Link − Each link of a linked list can store a data called an element.</a:t>
          </a:r>
          <a:endParaRPr lang="en-US" sz="2200" kern="1200" dirty="0"/>
        </a:p>
      </dsp:txBody>
      <dsp:txXfrm>
        <a:off x="297414" y="136807"/>
        <a:ext cx="7222088" cy="569665"/>
      </dsp:txXfrm>
    </dsp:sp>
    <dsp:sp modelId="{91D83DBE-952B-4D05-8C0C-5DB7DF39FCAD}">
      <dsp:nvSpPr>
        <dsp:cNvPr id="0" name=""/>
        <dsp:cNvSpPr/>
      </dsp:nvSpPr>
      <dsp:spPr>
        <a:xfrm>
          <a:off x="33889" y="158115"/>
          <a:ext cx="527050" cy="527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D8824-4B5C-4A09-98C3-F6F26EF269CF}">
      <dsp:nvSpPr>
        <dsp:cNvPr id="0" name=""/>
        <dsp:cNvSpPr/>
      </dsp:nvSpPr>
      <dsp:spPr>
        <a:xfrm>
          <a:off x="450680" y="796180"/>
          <a:ext cx="7068822" cy="515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Next − Each link of a linked list contains a link to the next link called Next.</a:t>
          </a:r>
          <a:endParaRPr lang="en-US" sz="2200" kern="1200" dirty="0"/>
        </a:p>
      </dsp:txBody>
      <dsp:txXfrm>
        <a:off x="450680" y="796180"/>
        <a:ext cx="7068822" cy="515838"/>
      </dsp:txXfrm>
    </dsp:sp>
    <dsp:sp modelId="{1862434C-0182-48C4-AD2D-8AAC21764D8B}">
      <dsp:nvSpPr>
        <dsp:cNvPr id="0" name=""/>
        <dsp:cNvSpPr/>
      </dsp:nvSpPr>
      <dsp:spPr>
        <a:xfrm>
          <a:off x="187155" y="790575"/>
          <a:ext cx="527050" cy="527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4491-945D-4480-BE4F-A12E64A915CF}">
      <dsp:nvSpPr>
        <dsp:cNvPr id="0" name=""/>
        <dsp:cNvSpPr/>
      </dsp:nvSpPr>
      <dsp:spPr>
        <a:xfrm>
          <a:off x="297414" y="1421913"/>
          <a:ext cx="7222088" cy="529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Linked List − A Linked List contains the connection link to the first link called First.</a:t>
          </a:r>
          <a:endParaRPr lang="en-US" sz="2200" kern="1200" dirty="0"/>
        </a:p>
      </dsp:txBody>
      <dsp:txXfrm>
        <a:off x="297414" y="1421913"/>
        <a:ext cx="7222088" cy="529293"/>
      </dsp:txXfrm>
    </dsp:sp>
    <dsp:sp modelId="{EC0EFAFE-2D0F-4AD5-8109-56AC24B315CF}">
      <dsp:nvSpPr>
        <dsp:cNvPr id="0" name=""/>
        <dsp:cNvSpPr/>
      </dsp:nvSpPr>
      <dsp:spPr>
        <a:xfrm>
          <a:off x="33889" y="1423035"/>
          <a:ext cx="527050" cy="527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C26E-86A1-4F18-A0BB-ED6E64008C54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2FDD-F460-4210-89D2-78473330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various operations which can be performed on linked list: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2FDD-F460-4210-89D2-7847333075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9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800"/>
            <a:ext cx="9144001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VTCA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 &amp;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B217-4227-4F18-9D9B-E83281D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linked-list-in-java/" TargetMode="External"/><Relationship Id="rId3" Type="http://schemas.openxmlformats.org/officeDocument/2006/relationships/hyperlink" Target="https://vi.wikipedia.org/wiki/Danh_s%C3%A1ch_li%C3%AAn_k%E1%BA%BFt" TargetMode="External"/><Relationship Id="rId7" Type="http://schemas.openxmlformats.org/officeDocument/2006/relationships/hyperlink" Target="https://www.javatpoint.com/java-linkedlist" TargetMode="External"/><Relationship Id="rId2" Type="http://schemas.openxmlformats.org/officeDocument/2006/relationships/hyperlink" Target="https://www.tutorialspoint.com/data_structures_algorithms/linked_list_algorithm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pcoder.com/2555-linkedlist-trong-java/" TargetMode="External"/><Relationship Id="rId5" Type="http://schemas.openxmlformats.org/officeDocument/2006/relationships/hyperlink" Target="https://www.geeksforgeeks.org/implementing-a-linked-list-in-java-using-class/" TargetMode="External"/><Relationship Id="rId4" Type="http://schemas.openxmlformats.org/officeDocument/2006/relationships/hyperlink" Target="https://www.javatpoint.com/singly-linked-list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&amp;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02</a:t>
            </a:r>
          </a:p>
          <a:p>
            <a:r>
              <a:rPr lang="en-US" dirty="0" smtClean="0"/>
              <a:t>Linked </a:t>
            </a: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86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105399"/>
          </a:xfrm>
        </p:spPr>
        <p:txBody>
          <a:bodyPr>
            <a:normAutofit/>
          </a:bodyPr>
          <a:lstStyle/>
          <a:p>
            <a:r>
              <a:rPr lang="en-US" b="1" dirty="0"/>
              <a:t>Traversing:</a:t>
            </a:r>
            <a:r>
              <a:rPr lang="en-US" dirty="0"/>
              <a:t> we simply visit each node of the list at least once in order to perform some specific operation on it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Searching</a:t>
            </a:r>
            <a:r>
              <a:rPr lang="en-US" dirty="0" smtClean="0"/>
              <a:t>: </a:t>
            </a:r>
            <a:r>
              <a:rPr lang="en-US" dirty="0"/>
              <a:t>we match each element of the list with the given </a:t>
            </a:r>
            <a:r>
              <a:rPr lang="en-US" dirty="0" smtClean="0"/>
              <a:t>element, if found </a:t>
            </a:r>
            <a:r>
              <a:rPr lang="en-US" dirty="0"/>
              <a:t>that element is </a:t>
            </a:r>
            <a:r>
              <a:rPr lang="en-US" dirty="0" smtClean="0"/>
              <a:t>returned, </a:t>
            </a:r>
            <a:r>
              <a:rPr lang="en-US" dirty="0"/>
              <a:t>otherwise null is returned.</a:t>
            </a:r>
            <a:endParaRPr lang="en-US" dirty="0">
              <a:solidFill>
                <a:srgbClr val="000000"/>
              </a:solidFill>
              <a:latin typeface="verdana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Insertion at </a:t>
            </a:r>
            <a:r>
              <a:rPr lang="en-US" b="1" dirty="0" smtClean="0"/>
              <a:t>beginning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First, we need to create a </a:t>
            </a:r>
            <a:r>
              <a:rPr lang="en-US" smtClean="0"/>
              <a:t>new node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229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0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Insertion at </a:t>
            </a:r>
            <a:r>
              <a:rPr lang="en-US" b="1" dirty="0" smtClean="0"/>
              <a:t>beginning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Next, we assign Next of </a:t>
            </a:r>
            <a:r>
              <a:rPr lang="en-US" smtClean="0"/>
              <a:t>new node  </a:t>
            </a:r>
            <a:r>
              <a:rPr lang="en-US" dirty="0" smtClean="0"/>
              <a:t>to Head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839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Insertion at </a:t>
            </a:r>
            <a:r>
              <a:rPr lang="en-US" b="1" dirty="0" smtClean="0"/>
              <a:t>beginning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Final, we assign Head to </a:t>
            </a:r>
            <a:r>
              <a:rPr lang="en-US" smtClean="0"/>
              <a:t>new node 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89108"/>
            <a:ext cx="7848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8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Insertion at </a:t>
            </a:r>
            <a:r>
              <a:rPr lang="en-US" b="1" dirty="0" smtClean="0"/>
              <a:t>beginning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public void </a:t>
            </a:r>
            <a:r>
              <a:rPr lang="en-US" dirty="0" err="1">
                <a:solidFill>
                  <a:srgbClr val="0070C0"/>
                </a:solidFill>
              </a:rPr>
              <a:t>insertHead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{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// </a:t>
            </a:r>
            <a:r>
              <a:rPr lang="en-US" dirty="0">
                <a:solidFill>
                  <a:srgbClr val="0070C0"/>
                </a:solidFill>
              </a:rPr>
              <a:t>Create a new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node n=new node(x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// </a:t>
            </a:r>
            <a:r>
              <a:rPr lang="en-US" dirty="0">
                <a:solidFill>
                  <a:srgbClr val="0070C0"/>
                </a:solidFill>
              </a:rPr>
              <a:t>If the </a:t>
            </a:r>
            <a:r>
              <a:rPr lang="en-US" dirty="0" smtClean="0">
                <a:solidFill>
                  <a:srgbClr val="0070C0"/>
                </a:solidFill>
              </a:rPr>
              <a:t>List </a:t>
            </a:r>
            <a:r>
              <a:rPr lang="en-US" dirty="0">
                <a:solidFill>
                  <a:srgbClr val="0070C0"/>
                </a:solidFill>
              </a:rPr>
              <a:t>is empty, we assign head to new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if(head==null)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head=n;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n.next</a:t>
            </a:r>
            <a:r>
              <a:rPr lang="en-US" dirty="0" smtClean="0">
                <a:solidFill>
                  <a:srgbClr val="0070C0"/>
                </a:solidFill>
              </a:rPr>
              <a:t>=head;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head=n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Insertion at end of the </a:t>
            </a:r>
            <a:r>
              <a:rPr lang="en-US" b="1" dirty="0" smtClean="0"/>
              <a:t>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First, we need to create a new node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229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0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1763"/>
          </a:xfrm>
        </p:spPr>
        <p:txBody>
          <a:bodyPr/>
          <a:lstStyle/>
          <a:p>
            <a:r>
              <a:rPr lang="en-US" b="1" dirty="0"/>
              <a:t>Insertion at end of the </a:t>
            </a:r>
            <a:r>
              <a:rPr lang="en-US" b="1" dirty="0" smtClean="0"/>
              <a:t>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Next, we traverse the list from the beginning </a:t>
            </a:r>
            <a:r>
              <a:rPr lang="en-US" dirty="0"/>
              <a:t>until the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Final, we assign Next of last Node to new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124200"/>
            <a:ext cx="81248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Insertion at end of the </a:t>
            </a:r>
            <a:r>
              <a:rPr lang="en-US" b="1" dirty="0" smtClean="0"/>
              <a:t>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void </a:t>
            </a:r>
            <a:r>
              <a:rPr lang="en-US" dirty="0" err="1">
                <a:solidFill>
                  <a:srgbClr val="0070C0"/>
                </a:solidFill>
              </a:rPr>
              <a:t>insertLast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</a:t>
            </a:r>
            <a:r>
              <a:rPr lang="en-US" dirty="0" smtClean="0">
                <a:solidFill>
                  <a:srgbClr val="0070C0"/>
                </a:solidFill>
              </a:rPr>
              <a:t>) {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node </a:t>
            </a:r>
            <a:r>
              <a:rPr lang="en-US" dirty="0">
                <a:solidFill>
                  <a:srgbClr val="0070C0"/>
                </a:solidFill>
              </a:rPr>
              <a:t>n=new node(x);//create a new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//if the </a:t>
            </a:r>
            <a:r>
              <a:rPr lang="en-US" dirty="0">
                <a:solidFill>
                  <a:srgbClr val="0070C0"/>
                </a:solidFill>
              </a:rPr>
              <a:t>list is empty, </a:t>
            </a:r>
            <a:r>
              <a:rPr lang="en-US" dirty="0" smtClean="0">
                <a:solidFill>
                  <a:srgbClr val="0070C0"/>
                </a:solidFill>
              </a:rPr>
              <a:t>we assign </a:t>
            </a:r>
            <a:r>
              <a:rPr lang="en-US" dirty="0">
                <a:solidFill>
                  <a:srgbClr val="0070C0"/>
                </a:solidFill>
              </a:rPr>
              <a:t>head to new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if(head</a:t>
            </a:r>
            <a:r>
              <a:rPr lang="en-US" dirty="0">
                <a:solidFill>
                  <a:srgbClr val="0070C0"/>
                </a:solidFill>
              </a:rPr>
              <a:t>==</a:t>
            </a:r>
            <a:r>
              <a:rPr lang="en-US" dirty="0" smtClean="0">
                <a:solidFill>
                  <a:srgbClr val="0070C0"/>
                </a:solidFill>
              </a:rPr>
              <a:t>null)head=n;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else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{	//</a:t>
            </a:r>
            <a:r>
              <a:rPr lang="en-US" dirty="0">
                <a:solidFill>
                  <a:srgbClr val="0070C0"/>
                </a:solidFill>
              </a:rPr>
              <a:t>start at the beginning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           	node </a:t>
            </a:r>
            <a:r>
              <a:rPr lang="en-US" dirty="0">
                <a:solidFill>
                  <a:srgbClr val="0070C0"/>
                </a:solidFill>
              </a:rPr>
              <a:t>q=head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//</a:t>
            </a:r>
            <a:r>
              <a:rPr lang="en-US" dirty="0">
                <a:solidFill>
                  <a:srgbClr val="0070C0"/>
                </a:solidFill>
              </a:rPr>
              <a:t>traverse to last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           </a:t>
            </a:r>
            <a:r>
              <a:rPr lang="en-US" dirty="0">
                <a:solidFill>
                  <a:srgbClr val="0070C0"/>
                </a:solidFill>
              </a:rPr>
              <a:t>while(</a:t>
            </a:r>
            <a:r>
              <a:rPr lang="en-US" dirty="0" err="1">
                <a:solidFill>
                  <a:srgbClr val="0070C0"/>
                </a:solidFill>
              </a:rPr>
              <a:t>q.next</a:t>
            </a:r>
            <a:r>
              <a:rPr lang="en-US" dirty="0">
                <a:solidFill>
                  <a:srgbClr val="0070C0"/>
                </a:solidFill>
              </a:rPr>
              <a:t>!=null) </a:t>
            </a:r>
            <a:r>
              <a:rPr lang="en-US" dirty="0" smtClean="0">
                <a:solidFill>
                  <a:srgbClr val="0070C0"/>
                </a:solidFill>
              </a:rPr>
              <a:t>q=</a:t>
            </a:r>
            <a:r>
              <a:rPr lang="en-US" dirty="0" err="1" smtClean="0">
                <a:solidFill>
                  <a:srgbClr val="0070C0"/>
                </a:solidFill>
              </a:rPr>
              <a:t>q.next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q.next</a:t>
            </a:r>
            <a:r>
              <a:rPr lang="en-US" dirty="0" smtClean="0">
                <a:solidFill>
                  <a:srgbClr val="0070C0"/>
                </a:solidFill>
              </a:rPr>
              <a:t>=n;</a:t>
            </a:r>
            <a:r>
              <a:rPr lang="en-US" dirty="0">
                <a:solidFill>
                  <a:srgbClr val="0070C0"/>
                </a:solidFill>
              </a:rPr>
              <a:t> //assign next of last node to new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Deletion at </a:t>
            </a:r>
            <a:r>
              <a:rPr lang="en-US" b="1" dirty="0" smtClean="0"/>
              <a:t>beginning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First, </a:t>
            </a:r>
            <a:r>
              <a:rPr lang="en-US" dirty="0"/>
              <a:t>we assign Head to </a:t>
            </a:r>
            <a:r>
              <a:rPr lang="en-US" smtClean="0"/>
              <a:t>Next node </a:t>
            </a:r>
            <a:r>
              <a:rPr lang="en-US" dirty="0" smtClean="0"/>
              <a:t>of Head.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Final, we </a:t>
            </a:r>
            <a:r>
              <a:rPr lang="en-US" smtClean="0"/>
              <a:t>delete node </a:t>
            </a:r>
            <a:r>
              <a:rPr lang="en-US" dirty="0" smtClean="0"/>
              <a:t>of Head.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2" y="1295400"/>
            <a:ext cx="765333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6533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2" y="5029200"/>
            <a:ext cx="76533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0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577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Deletion at </a:t>
            </a:r>
            <a:r>
              <a:rPr lang="en-US" b="1" dirty="0" smtClean="0"/>
              <a:t>beginning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public </a:t>
            </a:r>
            <a:r>
              <a:rPr lang="en-US" dirty="0" err="1">
                <a:solidFill>
                  <a:srgbClr val="0070C0"/>
                </a:solidFill>
              </a:rPr>
              <a:t>linkedlist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deleteHead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if(head!=null</a:t>
            </a:r>
            <a:r>
              <a:rPr lang="en-US" dirty="0" smtClean="0">
                <a:solidFill>
                  <a:srgbClr val="0070C0"/>
                </a:solidFill>
              </a:rPr>
              <a:t>)//if list is not empty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</a:t>
            </a:r>
            <a:r>
              <a:rPr lang="en-US" dirty="0">
                <a:solidFill>
                  <a:srgbClr val="0070C0"/>
                </a:solidFill>
              </a:rPr>
              <a:t>head=</a:t>
            </a:r>
            <a:r>
              <a:rPr lang="en-US" dirty="0" err="1">
                <a:solidFill>
                  <a:srgbClr val="0070C0"/>
                </a:solidFill>
              </a:rPr>
              <a:t>head.next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return this;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linked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Characteristics </a:t>
            </a:r>
            <a:r>
              <a:rPr lang="en-US" dirty="0"/>
              <a:t>of Linked </a:t>
            </a:r>
            <a:r>
              <a:rPr lang="en-US" dirty="0" smtClean="0"/>
              <a:t>List</a:t>
            </a:r>
          </a:p>
          <a:p>
            <a:r>
              <a:rPr lang="en-US" dirty="0"/>
              <a:t>Linked List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Array</a:t>
            </a:r>
          </a:p>
          <a:p>
            <a:r>
              <a:rPr lang="en-US" dirty="0"/>
              <a:t>Types of Linked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Single Linked </a:t>
            </a:r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Basic operations</a:t>
            </a:r>
          </a:p>
          <a:p>
            <a:r>
              <a:rPr lang="en-US" dirty="0"/>
              <a:t>Operations on Singly Linked </a:t>
            </a:r>
            <a:r>
              <a:rPr lang="en-US" dirty="0" smtClean="0"/>
              <a:t>List</a:t>
            </a:r>
          </a:p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41909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Deletion </a:t>
            </a:r>
            <a:r>
              <a:rPr lang="en-US" b="1" dirty="0" smtClean="0"/>
              <a:t>specified node</a:t>
            </a:r>
            <a:r>
              <a:rPr lang="en-US" dirty="0" smtClean="0"/>
              <a:t>: is also a more than one step process.</a:t>
            </a:r>
          </a:p>
          <a:p>
            <a:r>
              <a:rPr lang="en-US" dirty="0" smtClean="0"/>
              <a:t>First, </a:t>
            </a:r>
            <a:r>
              <a:rPr lang="en-US" dirty="0"/>
              <a:t>we </a:t>
            </a:r>
            <a:r>
              <a:rPr lang="en-US" dirty="0" smtClean="0"/>
              <a:t>locate the target node </a:t>
            </a:r>
            <a:r>
              <a:rPr lang="en-US" b="1" dirty="0" smtClean="0"/>
              <a:t>q</a:t>
            </a:r>
            <a:r>
              <a:rPr lang="en-US" dirty="0" smtClean="0"/>
              <a:t> to be removed by using searching algorithms. While </a:t>
            </a:r>
            <a:r>
              <a:rPr lang="en-US" dirty="0"/>
              <a:t>we locate </a:t>
            </a:r>
            <a:r>
              <a:rPr lang="en-US" dirty="0" smtClean="0"/>
              <a:t>node </a:t>
            </a:r>
            <a:r>
              <a:rPr lang="en-US" b="1" dirty="0" smtClean="0"/>
              <a:t>q</a:t>
            </a:r>
            <a:r>
              <a:rPr lang="en-US" dirty="0" smtClean="0"/>
              <a:t>, we need to hold </a:t>
            </a:r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b="1" dirty="0" smtClean="0"/>
              <a:t>p</a:t>
            </a:r>
            <a:r>
              <a:rPr lang="en-US" dirty="0" smtClean="0"/>
              <a:t> is previous </a:t>
            </a:r>
            <a:r>
              <a:rPr lang="en-US" dirty="0"/>
              <a:t>n</a:t>
            </a:r>
            <a:r>
              <a:rPr lang="en-US" dirty="0" smtClean="0"/>
              <a:t>ode of </a:t>
            </a:r>
            <a:r>
              <a:rPr lang="en-US" b="1" dirty="0"/>
              <a:t>q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Next, we assign Next of p to Next node of q.</a:t>
            </a:r>
          </a:p>
          <a:p>
            <a:r>
              <a:rPr lang="en-US" dirty="0" smtClean="0"/>
              <a:t>Final, we delete node q.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7086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579119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Deletion </a:t>
            </a:r>
            <a:r>
              <a:rPr lang="en-US" b="1" dirty="0" smtClean="0"/>
              <a:t>specified node</a:t>
            </a:r>
            <a:r>
              <a:rPr lang="en-US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public  </a:t>
            </a:r>
            <a:r>
              <a:rPr lang="en-US" dirty="0" err="1" smtClean="0">
                <a:solidFill>
                  <a:srgbClr val="0070C0"/>
                </a:solidFill>
              </a:rPr>
              <a:t>linkedlist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deleteKey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k</a:t>
            </a:r>
            <a:r>
              <a:rPr lang="en-US" dirty="0" smtClean="0">
                <a:solidFill>
                  <a:srgbClr val="0070C0"/>
                </a:solidFill>
              </a:rPr>
              <a:t>) {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if(head!=null</a:t>
            </a:r>
            <a:r>
              <a:rPr lang="en-US" dirty="0" smtClean="0">
                <a:solidFill>
                  <a:srgbClr val="0070C0"/>
                </a:solidFill>
              </a:rPr>
              <a:t>) {//if list is not empty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if(</a:t>
            </a:r>
            <a:r>
              <a:rPr lang="en-US" dirty="0" err="1">
                <a:solidFill>
                  <a:srgbClr val="0070C0"/>
                </a:solidFill>
              </a:rPr>
              <a:t>head.data</a:t>
            </a:r>
            <a:r>
              <a:rPr lang="en-US" dirty="0">
                <a:solidFill>
                  <a:srgbClr val="0070C0"/>
                </a:solidFill>
              </a:rPr>
              <a:t>==</a:t>
            </a:r>
            <a:r>
              <a:rPr lang="en-US" dirty="0" smtClean="0">
                <a:solidFill>
                  <a:srgbClr val="0070C0"/>
                </a:solidFill>
              </a:rPr>
              <a:t>k) return </a:t>
            </a:r>
            <a:r>
              <a:rPr lang="en-US" dirty="0" err="1">
                <a:solidFill>
                  <a:srgbClr val="0070C0"/>
                </a:solidFill>
              </a:rPr>
              <a:t>deleteHead</a:t>
            </a:r>
            <a:r>
              <a:rPr lang="en-US" dirty="0" smtClean="0">
                <a:solidFill>
                  <a:srgbClr val="0070C0"/>
                </a:solidFill>
              </a:rPr>
              <a:t>(); //if k is at head then call </a:t>
            </a:r>
            <a:r>
              <a:rPr lang="en-US" dirty="0" err="1" smtClean="0">
                <a:solidFill>
                  <a:srgbClr val="0070C0"/>
                </a:solidFill>
              </a:rPr>
              <a:t>deleteHead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node </a:t>
            </a:r>
            <a:r>
              <a:rPr lang="en-US" dirty="0" smtClean="0">
                <a:solidFill>
                  <a:srgbClr val="0070C0"/>
                </a:solidFill>
              </a:rPr>
              <a:t>q=head, node </a:t>
            </a:r>
            <a:r>
              <a:rPr lang="en-US" dirty="0">
                <a:solidFill>
                  <a:srgbClr val="0070C0"/>
                </a:solidFill>
              </a:rPr>
              <a:t>p=head;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  <a:r>
              <a:rPr lang="en-US" dirty="0">
                <a:solidFill>
                  <a:srgbClr val="0070C0"/>
                </a:solidFill>
              </a:rPr>
              <a:t>Start at the </a:t>
            </a:r>
            <a:r>
              <a:rPr lang="en-US" dirty="0" smtClean="0">
                <a:solidFill>
                  <a:srgbClr val="0070C0"/>
                </a:solidFill>
              </a:rPr>
              <a:t>beginning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while(q!=null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if(</a:t>
            </a:r>
            <a:r>
              <a:rPr lang="en-US" dirty="0" err="1">
                <a:solidFill>
                  <a:srgbClr val="0070C0"/>
                </a:solidFill>
              </a:rPr>
              <a:t>q.data</a:t>
            </a:r>
            <a:r>
              <a:rPr lang="en-US" dirty="0">
                <a:solidFill>
                  <a:srgbClr val="0070C0"/>
                </a:solidFill>
              </a:rPr>
              <a:t>==k) {//if found k need to be deleted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p.next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err="1" smtClean="0">
                <a:solidFill>
                  <a:srgbClr val="0070C0"/>
                </a:solidFill>
              </a:rPr>
              <a:t>q.next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</a:rPr>
              <a:t>(k </a:t>
            </a:r>
            <a:r>
              <a:rPr lang="en-US" dirty="0">
                <a:solidFill>
                  <a:srgbClr val="0070C0"/>
                </a:solidFill>
              </a:rPr>
              <a:t>+ " da bi </a:t>
            </a:r>
            <a:r>
              <a:rPr lang="en-US" dirty="0" err="1">
                <a:solidFill>
                  <a:srgbClr val="0070C0"/>
                </a:solidFill>
              </a:rPr>
              <a:t>xoa</a:t>
            </a:r>
            <a:r>
              <a:rPr lang="en-US" dirty="0">
                <a:solidFill>
                  <a:srgbClr val="0070C0"/>
                </a:solidFill>
              </a:rPr>
              <a:t>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	break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</a:t>
            </a:r>
            <a:r>
              <a:rPr lang="en-US" dirty="0" smtClean="0">
                <a:solidFill>
                  <a:srgbClr val="0070C0"/>
                </a:solidFill>
              </a:rPr>
              <a:t>else 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	p=q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	q=</a:t>
            </a:r>
            <a:r>
              <a:rPr lang="en-US" dirty="0" err="1" smtClean="0">
                <a:solidFill>
                  <a:srgbClr val="0070C0"/>
                </a:solidFill>
              </a:rPr>
              <a:t>q.next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    if(q==</a:t>
            </a:r>
            <a:r>
              <a:rPr lang="en-US" dirty="0" smtClean="0">
                <a:solidFill>
                  <a:srgbClr val="0070C0"/>
                </a:solidFill>
              </a:rPr>
              <a:t>null) 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</a:rPr>
              <a:t>(k</a:t>
            </a:r>
            <a:r>
              <a:rPr lang="en-US" dirty="0">
                <a:solidFill>
                  <a:srgbClr val="0070C0"/>
                </a:solidFill>
              </a:rPr>
              <a:t>+" </a:t>
            </a:r>
            <a:r>
              <a:rPr lang="en-US" dirty="0" err="1">
                <a:solidFill>
                  <a:srgbClr val="0070C0"/>
                </a:solidFill>
              </a:rPr>
              <a:t>khong</a:t>
            </a:r>
            <a:r>
              <a:rPr lang="en-US" dirty="0">
                <a:solidFill>
                  <a:srgbClr val="0070C0"/>
                </a:solidFill>
              </a:rPr>
              <a:t> co </a:t>
            </a:r>
            <a:r>
              <a:rPr lang="en-US" dirty="0" err="1">
                <a:solidFill>
                  <a:srgbClr val="0070C0"/>
                </a:solidFill>
              </a:rPr>
              <a:t>trong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sach</a:t>
            </a:r>
            <a:r>
              <a:rPr lang="en-US" dirty="0">
                <a:solidFill>
                  <a:srgbClr val="0070C0"/>
                </a:solidFill>
              </a:rPr>
              <a:t>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    return this;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Traversing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at the beginning</a:t>
            </a:r>
          </a:p>
          <a:p>
            <a:pPr lvl="1"/>
            <a:r>
              <a:rPr lang="en-US" dirty="0" smtClean="0"/>
              <a:t>Go on node at a time until the end.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315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3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Traversing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void traversing()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node </a:t>
            </a:r>
            <a:r>
              <a:rPr lang="en-US" dirty="0">
                <a:solidFill>
                  <a:srgbClr val="0070C0"/>
                </a:solidFill>
              </a:rPr>
              <a:t>q=head</a:t>
            </a:r>
            <a:r>
              <a:rPr lang="en-US" dirty="0" smtClean="0">
                <a:solidFill>
                  <a:srgbClr val="0070C0"/>
                </a:solidFill>
              </a:rPr>
              <a:t>;//</a:t>
            </a:r>
            <a:r>
              <a:rPr lang="en-US" dirty="0">
                <a:solidFill>
                  <a:srgbClr val="0070C0"/>
                </a:solidFill>
              </a:rPr>
              <a:t>Start at the </a:t>
            </a:r>
            <a:r>
              <a:rPr lang="en-US" dirty="0" smtClean="0">
                <a:solidFill>
                  <a:srgbClr val="0070C0"/>
                </a:solidFill>
              </a:rPr>
              <a:t>beginning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System.out.print</a:t>
            </a:r>
            <a:r>
              <a:rPr lang="en-US" dirty="0">
                <a:solidFill>
                  <a:srgbClr val="0070C0"/>
                </a:solidFill>
              </a:rPr>
              <a:t>("[ </a:t>
            </a:r>
            <a:r>
              <a:rPr lang="en-US" dirty="0" smtClean="0">
                <a:solidFill>
                  <a:srgbClr val="0070C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while(q</a:t>
            </a:r>
            <a:r>
              <a:rPr lang="en-US" dirty="0">
                <a:solidFill>
                  <a:srgbClr val="0070C0"/>
                </a:solidFill>
              </a:rPr>
              <a:t>!=null) // Traverse through the </a:t>
            </a:r>
            <a:r>
              <a:rPr lang="en-US" dirty="0" err="1">
                <a:solidFill>
                  <a:srgbClr val="0070C0"/>
                </a:solidFill>
              </a:rPr>
              <a:t>LinkedList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{	</a:t>
            </a:r>
            <a:r>
              <a:rPr lang="en-US" dirty="0">
                <a:solidFill>
                  <a:srgbClr val="0070C0"/>
                </a:solidFill>
              </a:rPr>
              <a:t>// Print the data at current node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           	</a:t>
            </a:r>
            <a:r>
              <a:rPr lang="en-US" dirty="0" err="1" smtClean="0">
                <a:solidFill>
                  <a:srgbClr val="0070C0"/>
                </a:solidFill>
              </a:rPr>
              <a:t>System.out.print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q.data</a:t>
            </a:r>
            <a:r>
              <a:rPr lang="en-US" dirty="0">
                <a:solidFill>
                  <a:srgbClr val="0070C0"/>
                </a:solidFill>
              </a:rPr>
              <a:t>+" </a:t>
            </a:r>
            <a:r>
              <a:rPr lang="en-US" dirty="0" smtClean="0">
                <a:solidFill>
                  <a:srgbClr val="0070C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// Go to next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           </a:t>
            </a:r>
            <a:r>
              <a:rPr lang="en-US" dirty="0">
                <a:solidFill>
                  <a:srgbClr val="0070C0"/>
                </a:solidFill>
              </a:rPr>
              <a:t>q=</a:t>
            </a:r>
            <a:r>
              <a:rPr lang="en-US" dirty="0" err="1">
                <a:solidFill>
                  <a:srgbClr val="0070C0"/>
                </a:solidFill>
              </a:rPr>
              <a:t>q.next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}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("]");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Searching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at the beginning</a:t>
            </a:r>
          </a:p>
          <a:p>
            <a:pPr lvl="1"/>
            <a:r>
              <a:rPr lang="en-US" dirty="0" smtClean="0"/>
              <a:t>Go on node at a time, compare “node value” to “search key” till element being searched for found or end of the list.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3400648"/>
            <a:ext cx="6096000" cy="296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7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Searching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 searching(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node </a:t>
            </a:r>
            <a:r>
              <a:rPr lang="en-US" dirty="0">
                <a:solidFill>
                  <a:srgbClr val="0070C0"/>
                </a:solidFill>
              </a:rPr>
              <a:t>q=head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en-US" dirty="0">
                <a:solidFill>
                  <a:srgbClr val="0070C0"/>
                </a:solidFill>
              </a:rPr>
              <a:t> ;//Start at the </a:t>
            </a:r>
            <a:r>
              <a:rPr lang="en-US" dirty="0" smtClean="0">
                <a:solidFill>
                  <a:srgbClr val="0070C0"/>
                </a:solidFill>
              </a:rPr>
              <a:t>beginning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while(q</a:t>
            </a:r>
            <a:r>
              <a:rPr lang="en-US" dirty="0">
                <a:solidFill>
                  <a:srgbClr val="0070C0"/>
                </a:solidFill>
              </a:rPr>
              <a:t>!=null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// Traverse through the </a:t>
            </a:r>
            <a:r>
              <a:rPr lang="en-US" dirty="0" err="1">
                <a:solidFill>
                  <a:srgbClr val="0070C0"/>
                </a:solidFill>
              </a:rPr>
              <a:t>LinkedList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	{	//if found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if(data</a:t>
            </a:r>
            <a:r>
              <a:rPr lang="en-US" dirty="0">
                <a:solidFill>
                  <a:srgbClr val="0070C0"/>
                </a:solidFill>
              </a:rPr>
              <a:t>==</a:t>
            </a:r>
            <a:r>
              <a:rPr lang="en-US" dirty="0" err="1">
                <a:solidFill>
                  <a:srgbClr val="0070C0"/>
                </a:solidFill>
              </a:rPr>
              <a:t>q.data</a:t>
            </a:r>
            <a:r>
              <a:rPr lang="en-US" dirty="0">
                <a:solidFill>
                  <a:srgbClr val="0070C0"/>
                </a:solidFill>
              </a:rPr>
              <a:t>)return true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// </a:t>
            </a:r>
            <a:r>
              <a:rPr lang="en-US" dirty="0">
                <a:solidFill>
                  <a:srgbClr val="0070C0"/>
                </a:solidFill>
              </a:rPr>
              <a:t>Go to next node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          	q=</a:t>
            </a:r>
            <a:r>
              <a:rPr lang="en-US" dirty="0" err="1" smtClean="0">
                <a:solidFill>
                  <a:srgbClr val="0070C0"/>
                </a:solidFill>
              </a:rPr>
              <a:t>q.next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return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7150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Java </a:t>
            </a:r>
            <a:r>
              <a:rPr lang="en-US" dirty="0" err="1" smtClean="0"/>
              <a:t>LinkedList</a:t>
            </a:r>
            <a:r>
              <a:rPr lang="en-US" dirty="0" smtClean="0"/>
              <a:t> class uses a doubly linked list to store the elements.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important points about Java </a:t>
            </a:r>
            <a:r>
              <a:rPr lang="en-US" dirty="0" err="1"/>
              <a:t>LinkedList</a:t>
            </a:r>
            <a:r>
              <a:rPr lang="en-US" dirty="0"/>
              <a:t> are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duplicate elements.</a:t>
            </a:r>
          </a:p>
          <a:p>
            <a:pPr lvl="1"/>
            <a:r>
              <a:rPr lang="en-US" dirty="0" smtClean="0"/>
              <a:t>maintains </a:t>
            </a:r>
            <a:r>
              <a:rPr lang="en-US" dirty="0"/>
              <a:t>insertion order.</a:t>
            </a:r>
          </a:p>
          <a:p>
            <a:pPr lvl="1"/>
            <a:r>
              <a:rPr lang="en-US" dirty="0" smtClean="0"/>
              <a:t>non </a:t>
            </a:r>
            <a:r>
              <a:rPr lang="en-US" dirty="0"/>
              <a:t>synchronized.</a:t>
            </a:r>
          </a:p>
          <a:p>
            <a:pPr lvl="1"/>
            <a:r>
              <a:rPr lang="en-US" dirty="0" smtClean="0"/>
              <a:t>manipulation </a:t>
            </a:r>
            <a:r>
              <a:rPr lang="en-US" dirty="0"/>
              <a:t>is fast because no shifting needs to occur.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used as a list, stack or queue.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04" y="1066800"/>
            <a:ext cx="3267075" cy="44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of Java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16131"/>
              </p:ext>
            </p:extLst>
          </p:nvPr>
        </p:nvGraphicFramePr>
        <p:xfrm>
          <a:off x="457200" y="1752600"/>
          <a:ext cx="8229600" cy="2162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6000"/>
                <a:gridCol w="5943600"/>
              </a:tblGrid>
              <a:tr h="411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Constructor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</a:tr>
              <a:tr h="57111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LinkedList()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762" marR="75762" marT="75762" marB="75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is used to construct an empty list.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762" marR="75762" marT="75762" marB="75762"/>
                </a:tc>
              </a:tr>
              <a:tr h="998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 smtClean="0">
                          <a:effectLst/>
                        </a:rPr>
                        <a:t>LinkedList</a:t>
                      </a:r>
                      <a:r>
                        <a:rPr lang="en-US" sz="2400" dirty="0" smtClean="0">
                          <a:effectLst/>
                        </a:rPr>
                        <a:t> (</a:t>
                      </a:r>
                      <a:r>
                        <a:rPr lang="en-US" sz="2400" dirty="0">
                          <a:effectLst/>
                        </a:rPr>
                        <a:t>Collection</a:t>
                      </a:r>
                      <a:r>
                        <a:rPr lang="en-US" sz="2400" dirty="0" smtClean="0">
                          <a:effectLst/>
                        </a:rPr>
                        <a:t>&lt;?&gt; </a:t>
                      </a:r>
                      <a:r>
                        <a:rPr lang="en-US" sz="2400" dirty="0">
                          <a:effectLst/>
                        </a:rPr>
                        <a:t>c)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762" marR="75762" marT="75762" marB="757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is used to construct a list </a:t>
                      </a:r>
                      <a:r>
                        <a:rPr lang="en-US" sz="2400" dirty="0" smtClean="0">
                          <a:effectLst/>
                        </a:rPr>
                        <a:t>from </a:t>
                      </a:r>
                      <a:r>
                        <a:rPr lang="en-US" sz="2400" dirty="0">
                          <a:effectLst/>
                        </a:rPr>
                        <a:t>the specified </a:t>
                      </a:r>
                      <a:r>
                        <a:rPr lang="en-US" sz="2400" dirty="0" smtClean="0">
                          <a:effectLst/>
                        </a:rPr>
                        <a:t>collection.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762" marR="75762" marT="75762" marB="757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4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2117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commonly used methods of Java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6391"/>
              </p:ext>
            </p:extLst>
          </p:nvPr>
        </p:nvGraphicFramePr>
        <p:xfrm>
          <a:off x="457200" y="1464356"/>
          <a:ext cx="8229600" cy="43420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67000"/>
                <a:gridCol w="5562600"/>
              </a:tblGrid>
              <a:tr h="411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add(E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Append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specified element to the end </a:t>
                      </a:r>
                    </a:p>
                  </a:txBody>
                  <a:tcPr marL="76200" marR="76200" marT="76200" marB="76200"/>
                </a:tc>
              </a:tr>
              <a:tr h="68711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 add(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index, E element)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 the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specified element at the specified position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44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addFirst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given element at the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beginning.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addLast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Append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given element to the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end.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 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the elements from a list.</a:t>
                      </a:r>
                    </a:p>
                  </a:txBody>
                  <a:tcPr marL="76200" marR="76200" marT="76200" marB="76200"/>
                </a:tc>
              </a:tr>
              <a:tr h="68711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contains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Object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 if a list contains a specified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opposite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670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size()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number of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elements.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2117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commonly used methods of Java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21064"/>
              </p:ext>
            </p:extLst>
          </p:nvPr>
        </p:nvGraphicFramePr>
        <p:xfrm>
          <a:off x="304800" y="1447800"/>
          <a:ext cx="8686800" cy="4876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0895"/>
                <a:gridCol w="5685905"/>
              </a:tblGrid>
              <a:tr h="411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getFirst()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first element </a:t>
                      </a:r>
                    </a:p>
                  </a:txBody>
                  <a:tcPr marL="76200" marR="76200" marT="76200" marB="76200"/>
                </a:tc>
              </a:tr>
              <a:tr h="41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getLast()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last element </a:t>
                      </a:r>
                    </a:p>
                  </a:txBody>
                  <a:tcPr marL="76200" marR="76200" marT="76200" marB="76200"/>
                </a:tc>
              </a:tr>
              <a:tr h="68711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indexOf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Object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index in a list of the first occurrence of the specified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 and opposite return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68711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lastIndexOf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Object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index in a list of the last occurrence of the specified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 and opposite return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-1</a:t>
                      </a:r>
                    </a:p>
                  </a:txBody>
                  <a:tcPr marL="76200" marR="76200" marT="76200" marB="76200"/>
                </a:tc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remove()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retrieve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removes the first element </a:t>
                      </a:r>
                    </a:p>
                  </a:txBody>
                  <a:tcPr marL="76200" marR="76200" marT="76200" marB="76200"/>
                </a:tc>
              </a:tr>
              <a:tr h="48899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 remove(Object 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first occurrence of the specified element </a:t>
                      </a:r>
                    </a:p>
                  </a:txBody>
                  <a:tcPr marL="76200" marR="76200" marT="76200" marB="76200"/>
                </a:tc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removeFirst()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returns the first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removeLast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returns the last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sz="2800" dirty="0"/>
              <a:t>A linked list is a sequence of data </a:t>
            </a:r>
            <a:r>
              <a:rPr lang="en-US" sz="2800" dirty="0" smtClean="0"/>
              <a:t>structures</a:t>
            </a:r>
            <a:r>
              <a:rPr lang="en-US" sz="2800" dirty="0"/>
              <a:t>.</a:t>
            </a:r>
            <a:r>
              <a:rPr lang="en-US" sz="2800" dirty="0" smtClean="0"/>
              <a:t> It can </a:t>
            </a:r>
            <a:r>
              <a:rPr lang="en-US" sz="2800" dirty="0"/>
              <a:t>be visualized as a chain of </a:t>
            </a:r>
            <a:r>
              <a:rPr lang="en-US" sz="2800" dirty="0" smtClean="0"/>
              <a:t>nodes</a:t>
            </a:r>
            <a:r>
              <a:rPr lang="en-US" sz="2800" dirty="0"/>
              <a:t>, where every </a:t>
            </a:r>
            <a:r>
              <a:rPr lang="en-US" sz="2800" dirty="0" smtClean="0"/>
              <a:t>node </a:t>
            </a:r>
            <a:r>
              <a:rPr lang="en-US" sz="2800" dirty="0"/>
              <a:t>points to the next </a:t>
            </a:r>
            <a:r>
              <a:rPr lang="en-US" sz="2800" dirty="0" smtClean="0"/>
              <a:t>node.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following </a:t>
            </a:r>
            <a:r>
              <a:rPr lang="en-US" sz="2800" dirty="0"/>
              <a:t>are the important points to be </a:t>
            </a:r>
            <a:r>
              <a:rPr lang="en-US" sz="2800" dirty="0" smtClean="0"/>
              <a:t>considered: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7328749" cy="121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334022"/>
              </p:ext>
            </p:extLst>
          </p:nvPr>
        </p:nvGraphicFramePr>
        <p:xfrm>
          <a:off x="1295400" y="3886200"/>
          <a:ext cx="75438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11" y="4163903"/>
            <a:ext cx="331897" cy="331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03" y="4773503"/>
            <a:ext cx="331897" cy="331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417593"/>
            <a:ext cx="297408" cy="2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2117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commonly used methods of Java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67854"/>
              </p:ext>
            </p:extLst>
          </p:nvPr>
        </p:nvGraphicFramePr>
        <p:xfrm>
          <a:off x="152400" y="1525316"/>
          <a:ext cx="8915400" cy="4799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6400"/>
                <a:gridCol w="7239000"/>
              </a:tblGrid>
              <a:tr h="411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3642" marR="113642" marT="113642" marB="113642"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peek()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retrieves the first element of a list</a:t>
                      </a:r>
                    </a:p>
                  </a:txBody>
                  <a:tcPr marL="76200" marR="76200" marT="76200" marB="76200"/>
                </a:tc>
              </a:tr>
              <a:tr h="419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peekFirst()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retrieves the first element of a list or returns null if a list is empty.</a:t>
                      </a:r>
                    </a:p>
                  </a:txBody>
                  <a:tcPr marL="76200" marR="76200" marT="76200" marB="76200"/>
                </a:tc>
              </a:tr>
              <a:tr h="3975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peekLast()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retrieves the last element of a list or returns null if a list is empty.</a:t>
                      </a:r>
                    </a:p>
                  </a:txBody>
                  <a:tcPr marL="76200" marR="76200" marT="76200" marB="76200"/>
                </a:tc>
              </a:tr>
              <a:tr h="35183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poll()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retrieves and removes the first element </a:t>
                      </a:r>
                    </a:p>
                  </a:txBody>
                  <a:tcPr marL="76200" marR="76200" marT="76200" marB="76200"/>
                </a:tc>
              </a:tr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pollFirst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retrieves and removes the first element of a list, or returns null if a list is empty.</a:t>
                      </a:r>
                    </a:p>
                  </a:txBody>
                  <a:tcPr marL="76200" marR="76200" marT="76200" marB="76200"/>
                </a:tc>
              </a:tr>
              <a:tr h="68711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pollLast()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retrieves and removes the last element of a list, or returns null if a list is empty.</a:t>
                      </a:r>
                    </a:p>
                  </a:txBody>
                  <a:tcPr marL="76200" marR="76200" marT="76200" marB="76200"/>
                </a:tc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 pop()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pops an element from the stack represented by a list.</a:t>
                      </a:r>
                    </a:p>
                  </a:txBody>
                  <a:tcPr marL="76200" marR="76200" marT="76200" marB="76200"/>
                </a:tc>
              </a:tr>
              <a:tr h="4267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 push(E 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pushes an element onto the stack represented by a list.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examlpe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java.util</a:t>
            </a:r>
            <a:r>
              <a:rPr lang="en-US" sz="2000" dirty="0">
                <a:solidFill>
                  <a:srgbClr val="0070C0"/>
                </a:solidFill>
              </a:rPr>
              <a:t>.*;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public class Test </a:t>
            </a:r>
            <a:r>
              <a:rPr lang="en-US" sz="2000" dirty="0" smtClean="0">
                <a:solidFill>
                  <a:srgbClr val="0070C0"/>
                </a:solidFill>
              </a:rPr>
              <a:t>{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public static void main(String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>
                <a:solidFill>
                  <a:srgbClr val="0070C0"/>
                </a:solidFill>
              </a:rPr>
              <a:t>[]) </a:t>
            </a:r>
            <a:r>
              <a:rPr lang="en-US" sz="2000" dirty="0" smtClean="0">
                <a:solidFill>
                  <a:srgbClr val="0070C0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// </a:t>
            </a:r>
            <a:r>
              <a:rPr lang="en-US" sz="2000" dirty="0">
                <a:solidFill>
                  <a:srgbClr val="0070C0"/>
                </a:solidFill>
              </a:rPr>
              <a:t>Creating object of class linked list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</a:t>
            </a:r>
            <a:r>
              <a:rPr lang="en-US" sz="2000" dirty="0" err="1" smtClean="0">
                <a:solidFill>
                  <a:srgbClr val="0070C0"/>
                </a:solidFill>
              </a:rPr>
              <a:t>LinkedList</a:t>
            </a:r>
            <a:r>
              <a:rPr lang="en-US" sz="2000" dirty="0" smtClean="0">
                <a:solidFill>
                  <a:srgbClr val="0070C0"/>
                </a:solidFill>
              </a:rPr>
              <a:t>&lt;String</a:t>
            </a:r>
            <a:r>
              <a:rPr lang="en-US" sz="2000" dirty="0">
                <a:solidFill>
                  <a:srgbClr val="0070C0"/>
                </a:solidFill>
              </a:rPr>
              <a:t>&gt; object = new </a:t>
            </a:r>
            <a:r>
              <a:rPr lang="en-US" sz="2000" dirty="0" err="1">
                <a:solidFill>
                  <a:srgbClr val="0070C0"/>
                </a:solidFill>
              </a:rPr>
              <a:t>LinkedList</a:t>
            </a:r>
            <a:r>
              <a:rPr lang="en-US" sz="2000" dirty="0">
                <a:solidFill>
                  <a:srgbClr val="0070C0"/>
                </a:solidFill>
              </a:rPr>
              <a:t>&lt;String&gt;();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// Adding elements to the linked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object.add</a:t>
            </a:r>
            <a:r>
              <a:rPr lang="en-US" sz="2000" dirty="0">
                <a:solidFill>
                  <a:srgbClr val="0070C0"/>
                </a:solidFill>
              </a:rPr>
              <a:t>("A"); </a:t>
            </a:r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object.add</a:t>
            </a:r>
            <a:r>
              <a:rPr lang="en-US" sz="2000" dirty="0">
                <a:solidFill>
                  <a:srgbClr val="0070C0"/>
                </a:solidFill>
              </a:rPr>
              <a:t>("B"); </a:t>
            </a:r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object.addLast</a:t>
            </a:r>
            <a:r>
              <a:rPr lang="en-US" sz="2000" dirty="0">
                <a:solidFill>
                  <a:srgbClr val="0070C0"/>
                </a:solidFill>
              </a:rPr>
              <a:t>("C");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object.addFirst</a:t>
            </a:r>
            <a:r>
              <a:rPr lang="en-US" sz="2000" dirty="0">
                <a:solidFill>
                  <a:srgbClr val="0070C0"/>
                </a:solidFill>
              </a:rPr>
              <a:t>("D"); </a:t>
            </a:r>
            <a:r>
              <a:rPr lang="en-US" sz="2000" dirty="0" err="1" smtClean="0">
                <a:solidFill>
                  <a:srgbClr val="0070C0"/>
                </a:solidFill>
              </a:rPr>
              <a:t>object.add</a:t>
            </a:r>
            <a:r>
              <a:rPr lang="en-US" sz="2000" dirty="0" smtClean="0">
                <a:solidFill>
                  <a:srgbClr val="0070C0"/>
                </a:solidFill>
              </a:rPr>
              <a:t>(2</a:t>
            </a:r>
            <a:r>
              <a:rPr lang="en-US" sz="2000" dirty="0">
                <a:solidFill>
                  <a:srgbClr val="0070C0"/>
                </a:solidFill>
              </a:rPr>
              <a:t>, "E"); 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object.add</a:t>
            </a:r>
            <a:r>
              <a:rPr lang="en-US" sz="2000" dirty="0">
                <a:solidFill>
                  <a:srgbClr val="0070C0"/>
                </a:solidFill>
              </a:rPr>
              <a:t>("F"); </a:t>
            </a:r>
            <a:r>
              <a:rPr lang="en-US" sz="2000" dirty="0" smtClean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object.add</a:t>
            </a:r>
            <a:r>
              <a:rPr lang="en-US" sz="2000" dirty="0">
                <a:solidFill>
                  <a:srgbClr val="0070C0"/>
                </a:solidFill>
              </a:rPr>
              <a:t>("G");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("Linked list : " + object);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// Removing elements from the linked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object.remove</a:t>
            </a:r>
            <a:r>
              <a:rPr lang="en-US" sz="2000" dirty="0">
                <a:solidFill>
                  <a:srgbClr val="0070C0"/>
                </a:solidFill>
              </a:rPr>
              <a:t>("B");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object.remove</a:t>
            </a:r>
            <a:r>
              <a:rPr lang="en-US" sz="2000" dirty="0">
                <a:solidFill>
                  <a:srgbClr val="0070C0"/>
                </a:solidFill>
              </a:rPr>
              <a:t>(3); </a:t>
            </a:r>
            <a:r>
              <a:rPr lang="en-US" sz="20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</a:t>
            </a:r>
            <a:r>
              <a:rPr lang="en-US" sz="2000" dirty="0" err="1" smtClean="0">
                <a:solidFill>
                  <a:srgbClr val="0070C0"/>
                </a:solidFill>
              </a:rPr>
              <a:t>object.removeFirst</a:t>
            </a:r>
            <a:r>
              <a:rPr lang="en-US" sz="2000" dirty="0">
                <a:solidFill>
                  <a:srgbClr val="0070C0"/>
                </a:solidFill>
              </a:rPr>
              <a:t>();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object.removeLast</a:t>
            </a:r>
            <a:r>
              <a:rPr lang="en-US" sz="2000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("Linked list after deletion: " + object);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examlpe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err="1" smtClean="0">
                <a:solidFill>
                  <a:srgbClr val="0070C0"/>
                </a:solidFill>
              </a:rPr>
              <a:t>boolean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status = </a:t>
            </a:r>
            <a:r>
              <a:rPr lang="en-US" sz="2000" dirty="0" err="1">
                <a:solidFill>
                  <a:srgbClr val="0070C0"/>
                </a:solidFill>
              </a:rPr>
              <a:t>object.contains</a:t>
            </a:r>
            <a:r>
              <a:rPr lang="en-US" sz="2000" dirty="0">
                <a:solidFill>
                  <a:srgbClr val="0070C0"/>
                </a:solidFill>
              </a:rPr>
              <a:t>("E"); // Finding elements in the linked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if(status) 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ystem.out.println</a:t>
            </a:r>
            <a:r>
              <a:rPr lang="en-US" sz="2000" dirty="0">
                <a:solidFill>
                  <a:srgbClr val="0070C0"/>
                </a:solidFill>
              </a:rPr>
              <a:t>("List contains the element 'E' 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else     </a:t>
            </a:r>
            <a:r>
              <a:rPr lang="en-US" sz="20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("List doesn't contain the element 'E'");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size = </a:t>
            </a:r>
            <a:r>
              <a:rPr lang="en-US" sz="2000" dirty="0" err="1">
                <a:solidFill>
                  <a:srgbClr val="0070C0"/>
                </a:solidFill>
              </a:rPr>
              <a:t>object.size</a:t>
            </a:r>
            <a:r>
              <a:rPr lang="en-US" sz="2000" dirty="0">
                <a:solidFill>
                  <a:srgbClr val="0070C0"/>
                </a:solidFill>
              </a:rPr>
              <a:t>(); // Number of elements in the linked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("Size of linked list = " + size);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  Object </a:t>
            </a:r>
            <a:r>
              <a:rPr lang="en-US" sz="2000" dirty="0">
                <a:solidFill>
                  <a:srgbClr val="0070C0"/>
                </a:solidFill>
              </a:rPr>
              <a:t>element = </a:t>
            </a:r>
            <a:r>
              <a:rPr lang="en-US" sz="2000" dirty="0" err="1">
                <a:solidFill>
                  <a:srgbClr val="0070C0"/>
                </a:solidFill>
              </a:rPr>
              <a:t>object.get</a:t>
            </a:r>
            <a:r>
              <a:rPr lang="en-US" sz="2000" dirty="0">
                <a:solidFill>
                  <a:srgbClr val="0070C0"/>
                </a:solidFill>
              </a:rPr>
              <a:t>(2); // Get and set elements from linked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("Element returned by get() : " + element);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object.set</a:t>
            </a:r>
            <a:r>
              <a:rPr lang="en-US" sz="2000" dirty="0">
                <a:solidFill>
                  <a:srgbClr val="0070C0"/>
                </a:solidFill>
              </a:rPr>
              <a:t>(2, "Y");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("Linked list after change : " + object);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343400"/>
            <a:ext cx="30480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Output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Linked </a:t>
            </a:r>
            <a:r>
              <a:rPr lang="en-US" sz="1600" dirty="0"/>
              <a:t>list : [D, A, E, B, C, F, G] </a:t>
            </a:r>
            <a:endParaRPr lang="en-US" sz="1600" dirty="0" smtClean="0"/>
          </a:p>
          <a:p>
            <a:r>
              <a:rPr lang="en-US" sz="1600" dirty="0" smtClean="0"/>
              <a:t>Linked </a:t>
            </a:r>
            <a:r>
              <a:rPr lang="en-US" sz="1600" dirty="0"/>
              <a:t>list after deletion: [A, E, F] </a:t>
            </a:r>
            <a:endParaRPr lang="en-US" sz="1600" dirty="0" smtClean="0"/>
          </a:p>
          <a:p>
            <a:r>
              <a:rPr lang="en-US" sz="1600" dirty="0" smtClean="0"/>
              <a:t>List </a:t>
            </a:r>
            <a:r>
              <a:rPr lang="en-US" sz="1600" dirty="0"/>
              <a:t>contains the element 'E' </a:t>
            </a:r>
            <a:endParaRPr lang="en-US" sz="1600" dirty="0" smtClean="0"/>
          </a:p>
          <a:p>
            <a:r>
              <a:rPr lang="en-US" sz="1600" dirty="0" smtClean="0"/>
              <a:t>Size </a:t>
            </a:r>
            <a:r>
              <a:rPr lang="en-US" sz="1600" dirty="0"/>
              <a:t>of linked list = 3 </a:t>
            </a:r>
            <a:endParaRPr lang="en-US" sz="1600" dirty="0" smtClean="0"/>
          </a:p>
          <a:p>
            <a:r>
              <a:rPr lang="en-US" sz="1600" dirty="0" smtClean="0"/>
              <a:t>Element </a:t>
            </a:r>
            <a:r>
              <a:rPr lang="en-US" sz="1600" dirty="0"/>
              <a:t>returned by get() : F </a:t>
            </a:r>
            <a:endParaRPr lang="en-US" sz="1600" dirty="0" smtClean="0"/>
          </a:p>
          <a:p>
            <a:r>
              <a:rPr lang="en-US" sz="1600" dirty="0" smtClean="0"/>
              <a:t>Linked </a:t>
            </a:r>
            <a:r>
              <a:rPr lang="en-US" sz="1600" dirty="0"/>
              <a:t>list after change : [A, E, Y]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3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examlpe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410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java.util.LinkedList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java.util.List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class Student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private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private String name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public Student(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id, String name)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this.id</a:t>
            </a:r>
            <a:r>
              <a:rPr lang="en-US" sz="2000" dirty="0">
                <a:solidFill>
                  <a:srgbClr val="0070C0"/>
                </a:solidFill>
              </a:rPr>
              <a:t> = 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this.name</a:t>
            </a:r>
            <a:r>
              <a:rPr lang="en-US" sz="2000" dirty="0">
                <a:solidFill>
                  <a:srgbClr val="0070C0"/>
                </a:solidFill>
              </a:rPr>
              <a:t> =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public void output()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</a:rPr>
              <a:t>("</a:t>
            </a:r>
            <a:r>
              <a:rPr lang="en-US" sz="2000" dirty="0">
                <a:solidFill>
                  <a:srgbClr val="0070C0"/>
                </a:solidFill>
              </a:rPr>
              <a:t>Student [id=" + id + ", name=" + name + </a:t>
            </a:r>
            <a:r>
              <a:rPr lang="en-US" sz="2000" dirty="0" smtClean="0">
                <a:solidFill>
                  <a:srgbClr val="0070C0"/>
                </a:solidFill>
              </a:rPr>
              <a:t>"]“);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examlpe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public </a:t>
            </a: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LinkedListExample</a:t>
            </a:r>
            <a:r>
              <a:rPr lang="en-US" sz="2000" dirty="0">
                <a:solidFill>
                  <a:srgbClr val="0070C0"/>
                </a:solidFill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public static final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NUM_OF_ELEMENT</a:t>
            </a:r>
            <a:r>
              <a:rPr lang="en-US" sz="2000" dirty="0">
                <a:solidFill>
                  <a:srgbClr val="0070C0"/>
                </a:solidFill>
              </a:rPr>
              <a:t> = 5</a:t>
            </a:r>
            <a:r>
              <a:rPr lang="en-US" sz="2000" dirty="0" smtClean="0">
                <a:solidFill>
                  <a:srgbClr val="0070C0"/>
                </a:solidFill>
              </a:rPr>
              <a:t>;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public static void main(String[]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// Create list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err="1" smtClean="0">
                <a:solidFill>
                  <a:srgbClr val="0070C0"/>
                </a:solidFill>
              </a:rPr>
              <a:t>LinkedList</a:t>
            </a:r>
            <a:r>
              <a:rPr lang="en-US" sz="2000" dirty="0" smtClean="0">
                <a:solidFill>
                  <a:srgbClr val="0070C0"/>
                </a:solidFill>
              </a:rPr>
              <a:t> &lt;Student</a:t>
            </a:r>
            <a:r>
              <a:rPr lang="en-US" sz="2000" dirty="0">
                <a:solidFill>
                  <a:srgbClr val="0070C0"/>
                </a:solidFill>
              </a:rPr>
              <a:t>&gt; students = new </a:t>
            </a:r>
            <a:r>
              <a:rPr lang="en-US" sz="2000" dirty="0" err="1" smtClean="0">
                <a:solidFill>
                  <a:srgbClr val="0070C0"/>
                </a:solidFill>
              </a:rPr>
              <a:t>LinkedList</a:t>
            </a:r>
            <a:r>
              <a:rPr lang="en-US" sz="2000" dirty="0" smtClean="0">
                <a:solidFill>
                  <a:srgbClr val="0070C0"/>
                </a:solidFill>
              </a:rPr>
              <a:t>&lt;Student&gt;();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for 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i = 1; i &lt;= </a:t>
            </a:r>
            <a:r>
              <a:rPr lang="en-US" sz="2000" dirty="0" err="1">
                <a:solidFill>
                  <a:srgbClr val="0070C0"/>
                </a:solidFill>
              </a:rPr>
              <a:t>NUM_OF_ELEMENT</a:t>
            </a:r>
            <a:r>
              <a:rPr lang="en-US" sz="2000" dirty="0">
                <a:solidFill>
                  <a:srgbClr val="0070C0"/>
                </a:solidFill>
              </a:rPr>
              <a:t>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// Add element to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Student </a:t>
            </a:r>
            <a:r>
              <a:rPr lang="en-US" sz="2000" dirty="0" err="1">
                <a:solidFill>
                  <a:srgbClr val="0070C0"/>
                </a:solidFill>
              </a:rPr>
              <a:t>student</a:t>
            </a:r>
            <a:r>
              <a:rPr lang="en-US" sz="2000" dirty="0">
                <a:solidFill>
                  <a:srgbClr val="0070C0"/>
                </a:solidFill>
              </a:rPr>
              <a:t> = new Student(i, "</a:t>
            </a:r>
            <a:r>
              <a:rPr lang="en-US" sz="2000" dirty="0" err="1">
                <a:solidFill>
                  <a:srgbClr val="0070C0"/>
                </a:solidFill>
              </a:rPr>
              <a:t>myname</a:t>
            </a:r>
            <a:r>
              <a:rPr lang="en-US" sz="2000" dirty="0">
                <a:solidFill>
                  <a:srgbClr val="0070C0"/>
                </a:solidFill>
              </a:rPr>
              <a:t>" +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en-US" sz="2000" dirty="0" err="1">
                <a:solidFill>
                  <a:srgbClr val="0070C0"/>
                </a:solidFill>
              </a:rPr>
              <a:t>students.add</a:t>
            </a:r>
            <a:r>
              <a:rPr lang="en-US" sz="2000" dirty="0">
                <a:solidFill>
                  <a:srgbClr val="0070C0"/>
                </a:solidFill>
              </a:rPr>
              <a:t>(student);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// Show list 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for (Student </a:t>
            </a:r>
            <a:r>
              <a:rPr lang="en-US" sz="2000" dirty="0" err="1">
                <a:solidFill>
                  <a:srgbClr val="0070C0"/>
                </a:solidFill>
              </a:rPr>
              <a:t>student</a:t>
            </a:r>
            <a:r>
              <a:rPr lang="en-US" sz="2000" dirty="0">
                <a:solidFill>
                  <a:srgbClr val="0070C0"/>
                </a:solidFill>
              </a:rPr>
              <a:t> : students)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</a:rPr>
              <a:t>student.output</a:t>
            </a:r>
            <a:r>
              <a:rPr lang="en-US" sz="2000" dirty="0" smtClean="0">
                <a:solidFill>
                  <a:srgbClr val="0070C0"/>
                </a:solidFill>
              </a:rPr>
              <a:t>();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4341674"/>
            <a:ext cx="3505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b="1" dirty="0" smtClean="0"/>
              <a:t>:</a:t>
            </a:r>
          </a:p>
          <a:p>
            <a:pPr fontAlgn="base"/>
            <a:r>
              <a:rPr lang="en-US" dirty="0"/>
              <a:t>Student [id=1, name=</a:t>
            </a:r>
            <a:r>
              <a:rPr lang="en-US" dirty="0" err="1"/>
              <a:t>myname1</a:t>
            </a:r>
            <a:r>
              <a:rPr lang="en-US" dirty="0"/>
              <a:t>]</a:t>
            </a:r>
          </a:p>
          <a:p>
            <a:pPr fontAlgn="base"/>
            <a:r>
              <a:rPr lang="en-US" dirty="0"/>
              <a:t>Student [id=2, name=</a:t>
            </a:r>
            <a:r>
              <a:rPr lang="en-US" dirty="0" err="1"/>
              <a:t>myname2</a:t>
            </a:r>
            <a:r>
              <a:rPr lang="en-US" dirty="0"/>
              <a:t>]</a:t>
            </a:r>
          </a:p>
          <a:p>
            <a:pPr fontAlgn="base"/>
            <a:r>
              <a:rPr lang="en-US" dirty="0"/>
              <a:t>Student [id=3, name=</a:t>
            </a:r>
            <a:r>
              <a:rPr lang="en-US" dirty="0" err="1"/>
              <a:t>myname3</a:t>
            </a:r>
            <a:r>
              <a:rPr lang="en-US" dirty="0"/>
              <a:t>]</a:t>
            </a:r>
          </a:p>
          <a:p>
            <a:pPr fontAlgn="base"/>
            <a:r>
              <a:rPr lang="en-US" dirty="0"/>
              <a:t>Student [id=4, name=</a:t>
            </a:r>
            <a:r>
              <a:rPr lang="en-US" dirty="0" err="1"/>
              <a:t>myname4</a:t>
            </a:r>
            <a:r>
              <a:rPr lang="en-US" dirty="0"/>
              <a:t>]</a:t>
            </a:r>
          </a:p>
          <a:p>
            <a:pPr fontAlgn="base"/>
            <a:r>
              <a:rPr lang="en-US" dirty="0"/>
              <a:t>Student [id=5, name=</a:t>
            </a:r>
            <a:r>
              <a:rPr lang="en-US" dirty="0" err="1"/>
              <a:t>myname5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591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linked list is a sequence of data structures, which are connected together via links.</a:t>
            </a:r>
          </a:p>
          <a:p>
            <a:r>
              <a:rPr lang="en-US" dirty="0"/>
              <a:t>Linked List is a sequence of links which contains items. Each link contains a connection to another link. Linked list is the second most-used data structure after </a:t>
            </a:r>
            <a:r>
              <a:rPr lang="en-US" dirty="0" smtClean="0"/>
              <a:t>array</a:t>
            </a:r>
          </a:p>
          <a:p>
            <a:r>
              <a:rPr lang="en-US" dirty="0"/>
              <a:t>Size changes when adding / removing </a:t>
            </a:r>
            <a:r>
              <a:rPr lang="en-US" dirty="0" smtClean="0"/>
              <a:t>elements Maximum </a:t>
            </a:r>
            <a:r>
              <a:rPr lang="en-US" dirty="0"/>
              <a:t>size depends on </a:t>
            </a:r>
            <a:r>
              <a:rPr lang="en-US" dirty="0" smtClean="0"/>
              <a:t>memory.</a:t>
            </a:r>
          </a:p>
          <a:p>
            <a:r>
              <a:rPr lang="en-US" dirty="0"/>
              <a:t>Stored on random memory cells and </a:t>
            </a:r>
            <a:r>
              <a:rPr lang="en-US" dirty="0" smtClean="0"/>
              <a:t>memory </a:t>
            </a:r>
            <a:r>
              <a:rPr lang="en-US" dirty="0"/>
              <a:t>is allocated when </a:t>
            </a:r>
            <a:r>
              <a:rPr lang="en-US" dirty="0" smtClean="0"/>
              <a:t>running.</a:t>
            </a:r>
          </a:p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 uses a doubly linked list to store the elements. It provides a linked-list data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www.tutorialspoint.com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data_structures_algorithms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linked_list_algorithms.htm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vi.wikipedia.org</a:t>
            </a:r>
            <a:r>
              <a:rPr lang="en-US" dirty="0" smtClean="0">
                <a:hlinkClick r:id="rId3"/>
              </a:rPr>
              <a:t>/wiki/</a:t>
            </a:r>
            <a:r>
              <a:rPr lang="en-US" dirty="0" err="1" smtClean="0">
                <a:hlinkClick r:id="rId3"/>
              </a:rPr>
              <a:t>Danh_s%C3%A1ch_li%C3%AAn_k%E1%BA%BFt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www.javatpoint.com</a:t>
            </a:r>
            <a:r>
              <a:rPr lang="en-US" dirty="0" smtClean="0">
                <a:hlinkClick r:id="rId4"/>
              </a:rPr>
              <a:t>/singly-linked-list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www.geeksforgeeks.org</a:t>
            </a:r>
            <a:r>
              <a:rPr lang="en-US" dirty="0">
                <a:hlinkClick r:id="rId5"/>
              </a:rPr>
              <a:t>/implementing-a-linked-list-in-java-using-class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gpcoder.com</a:t>
            </a:r>
            <a:r>
              <a:rPr lang="en-US" dirty="0">
                <a:hlinkClick r:id="rId6"/>
              </a:rPr>
              <a:t>/2555-</a:t>
            </a:r>
            <a:r>
              <a:rPr lang="en-US" dirty="0" err="1">
                <a:hlinkClick r:id="rId6"/>
              </a:rPr>
              <a:t>linkedlist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trong</a:t>
            </a:r>
            <a:r>
              <a:rPr lang="en-US" dirty="0">
                <a:hlinkClick r:id="rId6"/>
              </a:rPr>
              <a:t>-java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 smtClean="0">
                <a:hlinkClick r:id="rId7"/>
              </a:rPr>
              <a:t>www.javatpoint.com</a:t>
            </a:r>
            <a:r>
              <a:rPr lang="en-US" dirty="0" smtClean="0">
                <a:hlinkClick r:id="rId7"/>
              </a:rPr>
              <a:t>/java-</a:t>
            </a:r>
            <a:r>
              <a:rPr lang="en-US" dirty="0" err="1" smtClean="0">
                <a:hlinkClick r:id="rId7"/>
              </a:rPr>
              <a:t>linkedlist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www.geeksforgeeks.org</a:t>
            </a:r>
            <a:r>
              <a:rPr lang="en-US" dirty="0">
                <a:hlinkClick r:id="rId8"/>
              </a:rPr>
              <a:t>/linked-list-in-java/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74" y="1828800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Advantages:</a:t>
            </a:r>
            <a:endParaRPr lang="en-US" dirty="0"/>
          </a:p>
          <a:p>
            <a:pPr lvl="1"/>
            <a:r>
              <a:rPr lang="en-US" dirty="0"/>
              <a:t>They are a dynamic in nature which allocates the memory when required.</a:t>
            </a:r>
          </a:p>
          <a:p>
            <a:pPr lvl="1"/>
            <a:r>
              <a:rPr lang="en-US" dirty="0"/>
              <a:t>Insertion and deletion operations can be easily implemented.</a:t>
            </a:r>
          </a:p>
          <a:p>
            <a:pPr lvl="1"/>
            <a:r>
              <a:rPr lang="en-US" dirty="0" smtClean="0"/>
              <a:t>In Linked List </a:t>
            </a:r>
            <a:r>
              <a:rPr lang="en-US" dirty="0"/>
              <a:t>we don't need to know the size in advance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Disadvantages:</a:t>
            </a:r>
            <a:endParaRPr lang="en-US" dirty="0"/>
          </a:p>
          <a:p>
            <a:pPr lvl="1"/>
            <a:r>
              <a:rPr lang="en-US" dirty="0"/>
              <a:t>The memory is wasted as pointers require extra memory for storage.</a:t>
            </a:r>
          </a:p>
          <a:p>
            <a:pPr lvl="1"/>
            <a:r>
              <a:rPr lang="en-US" dirty="0"/>
              <a:t>No element can be accessed randomly; it has to access each </a:t>
            </a:r>
            <a:r>
              <a:rPr lang="en-US" dirty="0" smtClean="0"/>
              <a:t>node </a:t>
            </a:r>
            <a:r>
              <a:rPr lang="en-US" dirty="0"/>
              <a:t>sequentially.</a:t>
            </a:r>
          </a:p>
          <a:p>
            <a:pPr lvl="1"/>
            <a:r>
              <a:rPr lang="en-US" dirty="0"/>
              <a:t>Reverse Traversing is difficult in linked list.</a:t>
            </a:r>
          </a:p>
          <a:p>
            <a:r>
              <a:rPr lang="en-US" dirty="0" smtClean="0"/>
              <a:t>Applications:</a:t>
            </a:r>
            <a:endParaRPr lang="en-US" dirty="0"/>
          </a:p>
          <a:p>
            <a:pPr lvl="1"/>
            <a:r>
              <a:rPr lang="en-US" dirty="0" smtClean="0"/>
              <a:t>Linked List </a:t>
            </a:r>
            <a:r>
              <a:rPr lang="en-US" dirty="0"/>
              <a:t>are used to implement stacks, queues, graphs, etc.</a:t>
            </a:r>
          </a:p>
          <a:p>
            <a:pPr lvl="1"/>
            <a:r>
              <a:rPr lang="en-US" dirty="0" smtClean="0"/>
              <a:t>Linked List </a:t>
            </a:r>
            <a:r>
              <a:rPr lang="en-US" dirty="0"/>
              <a:t>let you insert elements at the beginning and end of the 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smtClean="0"/>
              <a:t>List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367149"/>
              </p:ext>
            </p:extLst>
          </p:nvPr>
        </p:nvGraphicFramePr>
        <p:xfrm>
          <a:off x="457200" y="1127760"/>
          <a:ext cx="8229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3528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Content</a:t>
                      </a:r>
                      <a:endParaRPr lang="en-US" sz="2000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Array</a:t>
                      </a:r>
                      <a:endParaRPr lang="en-US" sz="2000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Linked list</a:t>
                      </a:r>
                      <a:endParaRPr lang="en-US" sz="2000" b="1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Fixed size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Need to specify the size when declaration</a:t>
                      </a:r>
                      <a:r>
                        <a:rPr lang="en-US" sz="2000" baseline="0" dirty="0" smtClean="0"/>
                        <a:t> an 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i="1" dirty="0" smtClean="0"/>
                        <a:t>Size changes when</a:t>
                      </a:r>
                      <a:r>
                        <a:rPr lang="en-US" sz="2000" i="1" baseline="0" dirty="0" smtClean="0"/>
                        <a:t> </a:t>
                      </a:r>
                      <a:r>
                        <a:rPr lang="en-US" sz="2000" i="1" dirty="0" smtClean="0"/>
                        <a:t>adding / removing elements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i="1" dirty="0" smtClean="0"/>
                        <a:t>Maximum size depends on memory</a:t>
                      </a:r>
                      <a:endParaRPr lang="en-US" sz="2000" i="1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Memory allocation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Static: Memory is allocated when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i="1" dirty="0" smtClean="0"/>
                        <a:t>Dynamic: Memory is allocated when</a:t>
                      </a:r>
                      <a:r>
                        <a:rPr lang="en-US" sz="2000" i="1" baseline="0" dirty="0" smtClean="0"/>
                        <a:t> </a:t>
                      </a:r>
                      <a:r>
                        <a:rPr lang="en-US" sz="2000" i="1" dirty="0" smtClean="0"/>
                        <a:t>running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Stored on a continuous range of memory cells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i="1" dirty="0" smtClean="0"/>
                        <a:t>Stored on random memory cells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Accessing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i="1" dirty="0" smtClean="0"/>
                        <a:t>Access to random elements directly by using array index: 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Access to a random element needs to be browsed from start to finish: O 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Searching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i="1" dirty="0" smtClean="0"/>
                        <a:t>Linear search or 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Only linear search is possible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56807"/>
              </p:ext>
            </p:extLst>
          </p:nvPr>
        </p:nvGraphicFramePr>
        <p:xfrm>
          <a:off x="228603" y="1447800"/>
          <a:ext cx="8762997" cy="21717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42997"/>
                <a:gridCol w="668941"/>
                <a:gridCol w="837094"/>
                <a:gridCol w="837094"/>
                <a:gridCol w="837094"/>
                <a:gridCol w="705980"/>
                <a:gridCol w="762000"/>
                <a:gridCol w="914400"/>
                <a:gridCol w="762000"/>
                <a:gridCol w="1295397"/>
              </a:tblGrid>
              <a:tr h="428625">
                <a:tc rowSpan="3">
                  <a:txBody>
                    <a:bodyPr/>
                    <a:lstStyle/>
                    <a:p>
                      <a:pPr algn="ctr" fontAlgn="t"/>
                      <a:endParaRPr lang="en-US" sz="20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Data Structure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 Complexity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Space </a:t>
                      </a:r>
                      <a:r>
                        <a:rPr lang="en-US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Complexity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Worst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Worst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algn="l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Access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Search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Deletion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Access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Search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Insertion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Deletion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Singly Linked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000" u="none" strike="noStrike" dirty="0">
                          <a:effectLst/>
                        </a:rPr>
                        <a:t>θ(</a:t>
                      </a:r>
                      <a:r>
                        <a:rPr lang="en-US" sz="2000" u="none" strike="noStrike" dirty="0">
                          <a:effectLst/>
                        </a:rPr>
                        <a:t>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000" u="none" strike="noStrike" dirty="0">
                          <a:effectLst/>
                        </a:rPr>
                        <a:t>θ(</a:t>
                      </a:r>
                      <a:r>
                        <a:rPr lang="en-US" sz="2000" u="none" strike="noStrike" dirty="0">
                          <a:effectLst/>
                        </a:rPr>
                        <a:t>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000" u="none" strike="noStrike" dirty="0">
                          <a:effectLst/>
                        </a:rPr>
                        <a:t>θ(1)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000" u="none" strike="noStrike" dirty="0">
                          <a:effectLst/>
                        </a:rPr>
                        <a:t>θ(1)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O(1)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O(1)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145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2"/>
            <a:ext cx="8229600" cy="45816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Following are the various types of linked list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Simple Linked List − Item navigation is forward only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Doubly </a:t>
            </a:r>
            <a:r>
              <a:rPr lang="en-US" dirty="0"/>
              <a:t>Linked List − Items can be navigated forward and backward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Circular </a:t>
            </a:r>
            <a:r>
              <a:rPr lang="en-US" dirty="0"/>
              <a:t>Linked List − Last item contains link of the first element as next and the first element has a link to the last element as previous.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629400" cy="95788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62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81600"/>
            <a:ext cx="662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0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</a:t>
            </a:r>
            <a:r>
              <a:rPr lang="en-US" dirty="0"/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Java, a Node </a:t>
            </a:r>
            <a:r>
              <a:rPr lang="en-US" dirty="0" smtClean="0"/>
              <a:t>and </a:t>
            </a:r>
            <a:r>
              <a:rPr lang="en-US" dirty="0"/>
              <a:t>a Linked List can be represented as a class.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linkedlist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class node{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public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data;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public node next;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//constructor to create a new node, next is by default initialized as null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public node(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k){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data=k;    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public node head;//head of list.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//define operations here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799"/>
          </a:xfrm>
        </p:spPr>
        <p:txBody>
          <a:bodyPr>
            <a:normAutofit/>
          </a:bodyPr>
          <a:lstStyle/>
          <a:p>
            <a:r>
              <a:rPr lang="en-US" b="1" dirty="0" smtClean="0"/>
              <a:t>Insertion</a:t>
            </a:r>
            <a:r>
              <a:rPr lang="en-US" dirty="0" smtClean="0"/>
              <a:t>: can </a:t>
            </a:r>
            <a:r>
              <a:rPr lang="en-US" dirty="0"/>
              <a:t>be performed at different </a:t>
            </a:r>
            <a:r>
              <a:rPr lang="en-US" dirty="0" smtClean="0"/>
              <a:t>positions:</a:t>
            </a:r>
          </a:p>
          <a:p>
            <a:pPr lvl="1"/>
            <a:r>
              <a:rPr lang="en-US" dirty="0"/>
              <a:t>Insertion at </a:t>
            </a:r>
            <a:r>
              <a:rPr lang="en-US" dirty="0" smtClean="0"/>
              <a:t>beginning</a:t>
            </a:r>
          </a:p>
          <a:p>
            <a:pPr lvl="1"/>
            <a:r>
              <a:rPr lang="en-US" dirty="0"/>
              <a:t>Insertion at end of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Insertion after specified </a:t>
            </a:r>
            <a:r>
              <a:rPr lang="en-US" dirty="0" smtClean="0"/>
              <a:t>node</a:t>
            </a:r>
          </a:p>
          <a:p>
            <a:r>
              <a:rPr lang="en-US" b="1" dirty="0"/>
              <a:t>Deletion : </a:t>
            </a:r>
            <a:r>
              <a:rPr lang="en-US" dirty="0"/>
              <a:t>can be performed at different positions. </a:t>
            </a:r>
          </a:p>
          <a:p>
            <a:pPr lvl="1"/>
            <a:r>
              <a:rPr lang="en-US" dirty="0"/>
              <a:t>Deletion at beginning</a:t>
            </a:r>
          </a:p>
          <a:p>
            <a:pPr lvl="1"/>
            <a:r>
              <a:rPr lang="en-US" dirty="0"/>
              <a:t>Deletion at the end of the list</a:t>
            </a:r>
          </a:p>
          <a:p>
            <a:pPr lvl="1"/>
            <a:r>
              <a:rPr lang="en-US" dirty="0"/>
              <a:t>Deletion specified </a:t>
            </a:r>
            <a:r>
              <a:rPr lang="en-US" dirty="0" smtClean="0"/>
              <a:t>node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VTCA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B217-4227-4F18-9D9B-E83281DFE9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2056</TotalTime>
  <Words>2426</Words>
  <Application>Microsoft Office PowerPoint</Application>
  <PresentationFormat>On-screen Show (4:3)</PresentationFormat>
  <Paragraphs>518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Presentation2</vt:lpstr>
      <vt:lpstr>Data Structure &amp; Algorithms</vt:lpstr>
      <vt:lpstr>Objectives</vt:lpstr>
      <vt:lpstr>What is a linked list</vt:lpstr>
      <vt:lpstr>Characteristics of Linked List</vt:lpstr>
      <vt:lpstr>Linked List vs Array</vt:lpstr>
      <vt:lpstr>Complexity</vt:lpstr>
      <vt:lpstr>Types of Linked List</vt:lpstr>
      <vt:lpstr>Representation of Singly Linked List</vt:lpstr>
      <vt:lpstr>Basic Operations</vt:lpstr>
      <vt:lpstr>Basic Operations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Operations on Singly Linked List</vt:lpstr>
      <vt:lpstr>Java LinkedList class</vt:lpstr>
      <vt:lpstr>Java LinkedList class</vt:lpstr>
      <vt:lpstr>Java LinkedList class</vt:lpstr>
      <vt:lpstr>Java LinkedList class</vt:lpstr>
      <vt:lpstr>Java LinkedList class</vt:lpstr>
      <vt:lpstr>Java LinkedList class examlpe 1</vt:lpstr>
      <vt:lpstr>Java LinkedList class examlpe 1</vt:lpstr>
      <vt:lpstr>Java LinkedList class examlpe 2</vt:lpstr>
      <vt:lpstr>Java LinkedList class examlpe 2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Phong</dc:creator>
  <cp:lastModifiedBy>Vitinh TT2</cp:lastModifiedBy>
  <cp:revision>188</cp:revision>
  <dcterms:created xsi:type="dcterms:W3CDTF">2019-11-01T08:27:48Z</dcterms:created>
  <dcterms:modified xsi:type="dcterms:W3CDTF">2019-12-03T03:02:20Z</dcterms:modified>
</cp:coreProperties>
</file>