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61" r:id="rId3"/>
    <p:sldId id="260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81" r:id="rId21"/>
    <p:sldId id="280" r:id="rId22"/>
    <p:sldId id="279" r:id="rId23"/>
    <p:sldId id="282" r:id="rId24"/>
    <p:sldId id="284" r:id="rId25"/>
    <p:sldId id="283" r:id="rId26"/>
    <p:sldId id="285" r:id="rId27"/>
    <p:sldId id="286" r:id="rId28"/>
    <p:sldId id="288" r:id="rId29"/>
    <p:sldId id="289" r:id="rId30"/>
    <p:sldId id="287" r:id="rId31"/>
    <p:sldId id="290" r:id="rId32"/>
    <p:sldId id="291" r:id="rId33"/>
    <p:sldId id="262" r:id="rId34"/>
    <p:sldId id="259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484" autoAdjust="0"/>
  </p:normalViewPr>
  <p:slideViewPr>
    <p:cSldViewPr>
      <p:cViewPr>
        <p:scale>
          <a:sx n="75" d="100"/>
          <a:sy n="75" d="100"/>
        </p:scale>
        <p:origin x="-1236" y="3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B9C26E-86A1-4F18-A0BB-ED6E64008C54}" type="datetimeFigureOut">
              <a:rPr lang="en-US" smtClean="0"/>
              <a:t>05/12/2019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22FDD-F460-4210-89D2-784733307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44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There are many types of tree structures, We will discuss binary tree or binary search tree specifically.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22FDD-F460-4210-89D2-78473330751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35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941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alibri Light" pitchFamily="34" charset="0"/>
                <a:cs typeface="Calibri 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45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04800"/>
            <a:ext cx="9144001" cy="457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>
            <a:noAutofit/>
          </a:bodyPr>
          <a:lstStyle>
            <a:lvl1pPr algn="l">
              <a:defRPr sz="3200">
                <a:solidFill>
                  <a:schemeClr val="bg1"/>
                </a:solidFill>
                <a:latin typeface="Calibri Light" pitchFamily="34" charset="0"/>
                <a:cs typeface="Calibr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>
            <a:lvl2pPr marL="742950" indent="-285750">
              <a:buFont typeface="Arial" pitchFamily="34" charset="0"/>
              <a:buChar char="•"/>
              <a:defRPr/>
            </a:lvl2pPr>
            <a:lvl3pPr marL="1143000" indent="-228600">
              <a:buFont typeface="Arial" pitchFamily="34" charset="0"/>
              <a:buChar char="•"/>
              <a:defRPr/>
            </a:lvl3pPr>
            <a:lvl4pPr marL="1600200" indent="-228600">
              <a:buFont typeface="Arial" pitchFamily="34" charset="0"/>
              <a:buChar char="•"/>
              <a:defRPr/>
            </a:lvl4pPr>
            <a:lvl5pPr marL="2057400" indent="-228600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VTCA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</a:t>
            </a:r>
            <a:r>
              <a:rPr lang="en-US" dirty="0" smtClean="0"/>
              <a:t>Structure &amp; Algorithms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B217-4227-4F18-9D9B-E83281DFE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868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VTCA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Data </a:t>
            </a:r>
            <a:r>
              <a:rPr lang="en-US" dirty="0" smtClean="0"/>
              <a:t>Structure &amp; Algorithms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DB217-4227-4F18-9D9B-E83281DFE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87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dsa/trees" TargetMode="External"/><Relationship Id="rId2" Type="http://schemas.openxmlformats.org/officeDocument/2006/relationships/hyperlink" Target="https://www.tutorialspoint.com/data_structures_algorithms/tree_data_structure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binary-search-tree-set-2-delete/" TargetMode="External"/><Relationship Id="rId5" Type="http://schemas.openxmlformats.org/officeDocument/2006/relationships/hyperlink" Target="https://www.geeksforgeeks.org/binary-search-tree-set-1-search-and-insertion/" TargetMode="External"/><Relationship Id="rId4" Type="http://schemas.openxmlformats.org/officeDocument/2006/relationships/hyperlink" Target="https://www.javatpoint.com/binary-tree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Data </a:t>
            </a:r>
            <a:r>
              <a:rPr lang="en-US" dirty="0"/>
              <a:t>Structure &amp; </a:t>
            </a:r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Session 04</a:t>
            </a:r>
          </a:p>
          <a:p>
            <a:r>
              <a:rPr lang="en-US" dirty="0" smtClean="0"/>
              <a:t>Trees &amp; </a:t>
            </a:r>
            <a:r>
              <a:rPr lang="en-US" dirty="0"/>
              <a:t>Binary Search </a:t>
            </a:r>
            <a:r>
              <a:rPr lang="en-US" dirty="0" smtClean="0"/>
              <a:t>Trees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11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Binary Search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VTCA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</a:t>
            </a:r>
            <a:r>
              <a:rPr lang="en-US" dirty="0" smtClean="0"/>
              <a:t>Structure &amp; Algorithms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B217-4227-4F18-9D9B-E83281DFE937}" type="slidenum">
              <a:rPr lang="en-US" smtClean="0"/>
              <a:t>10</a:t>
            </a:fld>
            <a:endParaRPr lang="en-US"/>
          </a:p>
        </p:txBody>
      </p:sp>
      <p:grpSp>
        <p:nvGrpSpPr>
          <p:cNvPr id="7" name="Group 4"/>
          <p:cNvGrpSpPr>
            <a:grpSpLocks noChangeAspect="1"/>
          </p:cNvGrpSpPr>
          <p:nvPr/>
        </p:nvGrpSpPr>
        <p:grpSpPr bwMode="auto">
          <a:xfrm>
            <a:off x="990600" y="1517650"/>
            <a:ext cx="6965950" cy="4197350"/>
            <a:chOff x="2549" y="6554"/>
            <a:chExt cx="7546" cy="4830"/>
          </a:xfrm>
        </p:grpSpPr>
        <p:sp>
          <p:nvSpPr>
            <p:cNvPr id="8" name="AutoShape 5"/>
            <p:cNvSpPr>
              <a:spLocks noChangeAspect="1" noChangeArrowheads="1"/>
            </p:cNvSpPr>
            <p:nvPr/>
          </p:nvSpPr>
          <p:spPr bwMode="auto">
            <a:xfrm>
              <a:off x="6059" y="6554"/>
              <a:ext cx="676" cy="435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/>
            <a:lstStyle/>
            <a:p>
              <a:pPr algn="ctr" eaLnBrk="0" hangingPunct="0">
                <a:lnSpc>
                  <a:spcPct val="113000"/>
                </a:lnSpc>
              </a:pPr>
              <a:r>
                <a:rPr lang="en-US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VNI-Avo" pitchFamily="2" charset="0"/>
                </a:rPr>
                <a:t>44</a:t>
              </a:r>
            </a:p>
          </p:txBody>
        </p:sp>
        <p:sp>
          <p:nvSpPr>
            <p:cNvPr id="9" name="Line 6"/>
            <p:cNvSpPr>
              <a:spLocks noChangeAspect="1" noChangeShapeType="1"/>
            </p:cNvSpPr>
            <p:nvPr/>
          </p:nvSpPr>
          <p:spPr bwMode="auto">
            <a:xfrm flipH="1">
              <a:off x="4050" y="7005"/>
              <a:ext cx="2325" cy="1020"/>
            </a:xfrm>
            <a:prstGeom prst="line">
              <a:avLst/>
            </a:prstGeom>
            <a:ln>
              <a:headEnd/>
              <a:tailEnd type="triangle" w="med" len="med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" name="Line 7"/>
            <p:cNvSpPr>
              <a:spLocks noChangeAspect="1" noChangeShapeType="1"/>
            </p:cNvSpPr>
            <p:nvPr/>
          </p:nvSpPr>
          <p:spPr bwMode="auto">
            <a:xfrm>
              <a:off x="4065" y="8490"/>
              <a:ext cx="1065" cy="1005"/>
            </a:xfrm>
            <a:prstGeom prst="line">
              <a:avLst/>
            </a:prstGeom>
            <a:ln>
              <a:headEnd/>
              <a:tailEnd type="triangle" w="med" len="med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" name="Line 8"/>
            <p:cNvSpPr>
              <a:spLocks noChangeAspect="1" noChangeShapeType="1"/>
            </p:cNvSpPr>
            <p:nvPr/>
          </p:nvSpPr>
          <p:spPr bwMode="auto">
            <a:xfrm flipH="1">
              <a:off x="2865" y="8490"/>
              <a:ext cx="1185" cy="990"/>
            </a:xfrm>
            <a:prstGeom prst="line">
              <a:avLst/>
            </a:prstGeom>
            <a:ln>
              <a:headEnd/>
              <a:tailEnd type="triangle" w="med" len="med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" name="Line 9"/>
            <p:cNvSpPr>
              <a:spLocks noChangeAspect="1" noChangeShapeType="1"/>
            </p:cNvSpPr>
            <p:nvPr/>
          </p:nvSpPr>
          <p:spPr bwMode="auto">
            <a:xfrm>
              <a:off x="6390" y="7005"/>
              <a:ext cx="2610" cy="1020"/>
            </a:xfrm>
            <a:prstGeom prst="line">
              <a:avLst/>
            </a:prstGeom>
            <a:ln>
              <a:headEnd/>
              <a:tailEnd type="triangle" w="med" len="med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" name="Line 10"/>
            <p:cNvSpPr>
              <a:spLocks noChangeAspect="1" noChangeShapeType="1"/>
            </p:cNvSpPr>
            <p:nvPr/>
          </p:nvSpPr>
          <p:spPr bwMode="auto">
            <a:xfrm flipH="1">
              <a:off x="8145" y="8490"/>
              <a:ext cx="870" cy="990"/>
            </a:xfrm>
            <a:prstGeom prst="line">
              <a:avLst/>
            </a:prstGeom>
            <a:ln>
              <a:headEnd/>
              <a:tailEnd type="triangle" w="med" len="med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" name="Line 11"/>
            <p:cNvSpPr>
              <a:spLocks noChangeAspect="1" noChangeShapeType="1"/>
            </p:cNvSpPr>
            <p:nvPr/>
          </p:nvSpPr>
          <p:spPr bwMode="auto">
            <a:xfrm>
              <a:off x="9015" y="8490"/>
              <a:ext cx="750" cy="990"/>
            </a:xfrm>
            <a:prstGeom prst="line">
              <a:avLst/>
            </a:prstGeom>
            <a:ln>
              <a:headEnd/>
              <a:tailEnd type="triangle" w="med" len="med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" name="AutoShape 12"/>
            <p:cNvSpPr>
              <a:spLocks noChangeAspect="1" noChangeArrowheads="1"/>
            </p:cNvSpPr>
            <p:nvPr/>
          </p:nvSpPr>
          <p:spPr bwMode="auto">
            <a:xfrm>
              <a:off x="3719" y="8039"/>
              <a:ext cx="706" cy="435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/>
            <a:lstStyle/>
            <a:p>
              <a:pPr algn="ctr" eaLnBrk="0" hangingPunct="0">
                <a:lnSpc>
                  <a:spcPct val="113000"/>
                </a:lnSpc>
              </a:pPr>
              <a:r>
                <a:rPr 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VNI-Avo" pitchFamily="2" charset="0"/>
                </a:rPr>
                <a:t>18</a:t>
              </a:r>
            </a:p>
          </p:txBody>
        </p:sp>
        <p:sp>
          <p:nvSpPr>
            <p:cNvPr id="16" name="AutoShape 13"/>
            <p:cNvSpPr>
              <a:spLocks noChangeAspect="1" noChangeArrowheads="1"/>
            </p:cNvSpPr>
            <p:nvPr/>
          </p:nvSpPr>
          <p:spPr bwMode="auto">
            <a:xfrm>
              <a:off x="8639" y="8039"/>
              <a:ext cx="676" cy="435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/>
            <a:lstStyle/>
            <a:p>
              <a:pPr algn="ctr" eaLnBrk="0" hangingPunct="0">
                <a:lnSpc>
                  <a:spcPct val="113000"/>
                </a:lnSpc>
              </a:pPr>
              <a:r>
                <a:rPr 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VNI-Avo" pitchFamily="2" charset="0"/>
                </a:rPr>
                <a:t>88</a:t>
              </a:r>
            </a:p>
          </p:txBody>
        </p:sp>
        <p:sp>
          <p:nvSpPr>
            <p:cNvPr id="17" name="AutoShape 14"/>
            <p:cNvSpPr>
              <a:spLocks noChangeAspect="1" noChangeArrowheads="1"/>
            </p:cNvSpPr>
            <p:nvPr/>
          </p:nvSpPr>
          <p:spPr bwMode="auto">
            <a:xfrm>
              <a:off x="2549" y="9494"/>
              <a:ext cx="706" cy="435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/>
            <a:lstStyle/>
            <a:p>
              <a:pPr algn="ctr" eaLnBrk="0" hangingPunct="0">
                <a:lnSpc>
                  <a:spcPct val="113000"/>
                </a:lnSpc>
              </a:pPr>
              <a:r>
                <a:rPr 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VNI-Avo" pitchFamily="2" charset="0"/>
                </a:rPr>
                <a:t>13</a:t>
              </a:r>
            </a:p>
          </p:txBody>
        </p:sp>
        <p:sp>
          <p:nvSpPr>
            <p:cNvPr id="18" name="AutoShape 15"/>
            <p:cNvSpPr>
              <a:spLocks noChangeAspect="1" noChangeArrowheads="1"/>
            </p:cNvSpPr>
            <p:nvPr/>
          </p:nvSpPr>
          <p:spPr bwMode="auto">
            <a:xfrm>
              <a:off x="4709" y="9494"/>
              <a:ext cx="706" cy="435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/>
            <a:lstStyle/>
            <a:p>
              <a:pPr algn="ctr" eaLnBrk="0" hangingPunct="0">
                <a:lnSpc>
                  <a:spcPct val="113000"/>
                </a:lnSpc>
              </a:pPr>
              <a:r>
                <a:rPr 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VNI-Avo" pitchFamily="2" charset="0"/>
                </a:rPr>
                <a:t>37</a:t>
              </a:r>
            </a:p>
          </p:txBody>
        </p:sp>
        <p:sp>
          <p:nvSpPr>
            <p:cNvPr id="19" name="AutoShape 16"/>
            <p:cNvSpPr>
              <a:spLocks noChangeAspect="1" noChangeArrowheads="1"/>
            </p:cNvSpPr>
            <p:nvPr/>
          </p:nvSpPr>
          <p:spPr bwMode="auto">
            <a:xfrm>
              <a:off x="7799" y="9479"/>
              <a:ext cx="676" cy="435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/>
            <a:lstStyle/>
            <a:p>
              <a:pPr algn="ctr" eaLnBrk="0" hangingPunct="0">
                <a:lnSpc>
                  <a:spcPct val="113000"/>
                </a:lnSpc>
              </a:pPr>
              <a:r>
                <a:rPr 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VNI-Avo" pitchFamily="2" charset="0"/>
                </a:rPr>
                <a:t>59</a:t>
              </a:r>
            </a:p>
          </p:txBody>
        </p:sp>
        <p:sp>
          <p:nvSpPr>
            <p:cNvPr id="20" name="AutoShape 17"/>
            <p:cNvSpPr>
              <a:spLocks noChangeAspect="1" noChangeArrowheads="1"/>
            </p:cNvSpPr>
            <p:nvPr/>
          </p:nvSpPr>
          <p:spPr bwMode="auto">
            <a:xfrm>
              <a:off x="9419" y="9479"/>
              <a:ext cx="676" cy="435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/>
            <a:lstStyle/>
            <a:p>
              <a:pPr algn="ctr" eaLnBrk="0" hangingPunct="0">
                <a:lnSpc>
                  <a:spcPct val="113000"/>
                </a:lnSpc>
              </a:pPr>
              <a:r>
                <a:rPr 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VNI-Avo" pitchFamily="2" charset="0"/>
                </a:rPr>
                <a:t>108</a:t>
              </a:r>
            </a:p>
          </p:txBody>
        </p:sp>
        <p:sp>
          <p:nvSpPr>
            <p:cNvPr id="21" name="Line 18"/>
            <p:cNvSpPr>
              <a:spLocks noChangeAspect="1" noChangeShapeType="1"/>
            </p:cNvSpPr>
            <p:nvPr/>
          </p:nvSpPr>
          <p:spPr bwMode="auto">
            <a:xfrm>
              <a:off x="5072" y="9945"/>
              <a:ext cx="628" cy="1005"/>
            </a:xfrm>
            <a:prstGeom prst="line">
              <a:avLst/>
            </a:prstGeom>
            <a:ln>
              <a:headEnd/>
              <a:tailEnd type="triangle" w="med" len="med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" name="Line 19"/>
            <p:cNvSpPr>
              <a:spLocks noChangeAspect="1" noChangeShapeType="1"/>
            </p:cNvSpPr>
            <p:nvPr/>
          </p:nvSpPr>
          <p:spPr bwMode="auto">
            <a:xfrm flipH="1">
              <a:off x="4364" y="9945"/>
              <a:ext cx="699" cy="990"/>
            </a:xfrm>
            <a:prstGeom prst="line">
              <a:avLst/>
            </a:prstGeom>
            <a:ln>
              <a:headEnd/>
              <a:tailEnd type="triangle" w="med" len="med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23" name="Group 20"/>
            <p:cNvGrpSpPr>
              <a:grpSpLocks noChangeAspect="1"/>
            </p:cNvGrpSpPr>
            <p:nvPr/>
          </p:nvGrpSpPr>
          <p:grpSpPr bwMode="auto">
            <a:xfrm>
              <a:off x="7454" y="9945"/>
              <a:ext cx="1336" cy="1005"/>
              <a:chOff x="3900" y="9945"/>
              <a:chExt cx="2265" cy="1005"/>
            </a:xfrm>
          </p:grpSpPr>
          <p:sp>
            <p:nvSpPr>
              <p:cNvPr id="30" name="Line 21"/>
              <p:cNvSpPr>
                <a:spLocks noChangeAspect="1" noChangeShapeType="1"/>
              </p:cNvSpPr>
              <p:nvPr/>
            </p:nvSpPr>
            <p:spPr bwMode="auto">
              <a:xfrm>
                <a:off x="5100" y="9945"/>
                <a:ext cx="1065" cy="1005"/>
              </a:xfrm>
              <a:prstGeom prst="line">
                <a:avLst/>
              </a:prstGeom>
              <a:ln>
                <a:headEnd/>
                <a:tailEnd type="triangle" w="med" len="med"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1" name="Line 22"/>
              <p:cNvSpPr>
                <a:spLocks noChangeAspect="1" noChangeShapeType="1"/>
              </p:cNvSpPr>
              <p:nvPr/>
            </p:nvSpPr>
            <p:spPr bwMode="auto">
              <a:xfrm flipH="1">
                <a:off x="3900" y="9945"/>
                <a:ext cx="1185" cy="990"/>
              </a:xfrm>
              <a:prstGeom prst="line">
                <a:avLst/>
              </a:prstGeom>
              <a:ln>
                <a:headEnd/>
                <a:tailEnd type="triangle" w="med" len="med"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/>
              <a:lstStyle/>
              <a:p>
                <a:endParaRPr lang="en-US"/>
              </a:p>
            </p:txBody>
          </p:sp>
        </p:grpSp>
        <p:sp>
          <p:nvSpPr>
            <p:cNvPr id="24" name="Line 23"/>
            <p:cNvSpPr>
              <a:spLocks noChangeAspect="1" noChangeShapeType="1"/>
            </p:cNvSpPr>
            <p:nvPr/>
          </p:nvSpPr>
          <p:spPr bwMode="auto">
            <a:xfrm>
              <a:off x="2927" y="9945"/>
              <a:ext cx="628" cy="1005"/>
            </a:xfrm>
            <a:prstGeom prst="line">
              <a:avLst/>
            </a:prstGeom>
            <a:ln>
              <a:headEnd/>
              <a:tailEnd type="triangle" w="med" len="med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5" name="AutoShape 24"/>
            <p:cNvSpPr>
              <a:spLocks noChangeAspect="1" noChangeArrowheads="1"/>
            </p:cNvSpPr>
            <p:nvPr/>
          </p:nvSpPr>
          <p:spPr bwMode="auto">
            <a:xfrm>
              <a:off x="3194" y="10949"/>
              <a:ext cx="706" cy="435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/>
            <a:lstStyle/>
            <a:p>
              <a:pPr algn="ctr" eaLnBrk="0" hangingPunct="0">
                <a:lnSpc>
                  <a:spcPct val="113000"/>
                </a:lnSpc>
              </a:pPr>
              <a:r>
                <a:rPr 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VNI-Avo" pitchFamily="2" charset="0"/>
                </a:rPr>
                <a:t>15</a:t>
              </a:r>
            </a:p>
          </p:txBody>
        </p:sp>
        <p:sp>
          <p:nvSpPr>
            <p:cNvPr id="26" name="AutoShape 25"/>
            <p:cNvSpPr>
              <a:spLocks noChangeAspect="1" noChangeArrowheads="1"/>
            </p:cNvSpPr>
            <p:nvPr/>
          </p:nvSpPr>
          <p:spPr bwMode="auto">
            <a:xfrm>
              <a:off x="4034" y="10949"/>
              <a:ext cx="706" cy="435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/>
            <a:lstStyle/>
            <a:p>
              <a:pPr algn="ctr" eaLnBrk="0" hangingPunct="0">
                <a:lnSpc>
                  <a:spcPct val="113000"/>
                </a:lnSpc>
              </a:pPr>
              <a:r>
                <a:rPr 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VNI-Avo" pitchFamily="2" charset="0"/>
                </a:rPr>
                <a:t>23</a:t>
              </a:r>
            </a:p>
          </p:txBody>
        </p:sp>
        <p:sp>
          <p:nvSpPr>
            <p:cNvPr id="27" name="AutoShape 26"/>
            <p:cNvSpPr>
              <a:spLocks noChangeAspect="1" noChangeArrowheads="1"/>
            </p:cNvSpPr>
            <p:nvPr/>
          </p:nvSpPr>
          <p:spPr bwMode="auto">
            <a:xfrm>
              <a:off x="5309" y="10949"/>
              <a:ext cx="706" cy="435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/>
            <a:lstStyle/>
            <a:p>
              <a:pPr algn="ctr" eaLnBrk="0" hangingPunct="0">
                <a:lnSpc>
                  <a:spcPct val="113000"/>
                </a:lnSpc>
              </a:pPr>
              <a:r>
                <a:rPr 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VNI-Avo" pitchFamily="2" charset="0"/>
                </a:rPr>
                <a:t>40</a:t>
              </a:r>
            </a:p>
          </p:txBody>
        </p:sp>
        <p:sp>
          <p:nvSpPr>
            <p:cNvPr id="28" name="AutoShape 27"/>
            <p:cNvSpPr>
              <a:spLocks noChangeAspect="1" noChangeArrowheads="1"/>
            </p:cNvSpPr>
            <p:nvPr/>
          </p:nvSpPr>
          <p:spPr bwMode="auto">
            <a:xfrm>
              <a:off x="7094" y="10949"/>
              <a:ext cx="706" cy="435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/>
            <a:lstStyle/>
            <a:p>
              <a:pPr algn="ctr" eaLnBrk="0" hangingPunct="0">
                <a:lnSpc>
                  <a:spcPct val="113000"/>
                </a:lnSpc>
              </a:pPr>
              <a:r>
                <a:rPr 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VNI-Avo" pitchFamily="2" charset="0"/>
                </a:rPr>
                <a:t>55</a:t>
              </a:r>
            </a:p>
          </p:txBody>
        </p:sp>
        <p:sp>
          <p:nvSpPr>
            <p:cNvPr id="29" name="AutoShape 28"/>
            <p:cNvSpPr>
              <a:spLocks noChangeAspect="1" noChangeArrowheads="1"/>
            </p:cNvSpPr>
            <p:nvPr/>
          </p:nvSpPr>
          <p:spPr bwMode="auto">
            <a:xfrm>
              <a:off x="8414" y="10949"/>
              <a:ext cx="706" cy="435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/>
            <a:lstStyle/>
            <a:p>
              <a:pPr algn="ctr" eaLnBrk="0" hangingPunct="0">
                <a:lnSpc>
                  <a:spcPct val="113000"/>
                </a:lnSpc>
              </a:pPr>
              <a:r>
                <a:rPr 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VNI-Avo" pitchFamily="2" charset="0"/>
                </a:rPr>
                <a:t>71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602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BST</a:t>
            </a:r>
            <a:r>
              <a:rPr lang="en-US" dirty="0" smtClean="0"/>
              <a:t>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 java, </a:t>
            </a:r>
            <a:r>
              <a:rPr lang="en-US" dirty="0" err="1" smtClean="0"/>
              <a:t>BST</a:t>
            </a:r>
            <a:r>
              <a:rPr lang="en-US" dirty="0" smtClean="0"/>
              <a:t> can be represented  as follows: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public </a:t>
            </a:r>
            <a:r>
              <a:rPr lang="en-US" dirty="0">
                <a:solidFill>
                  <a:schemeClr val="tx2"/>
                </a:solidFill>
              </a:rPr>
              <a:t>class </a:t>
            </a:r>
            <a:r>
              <a:rPr lang="en-US" dirty="0" err="1" smtClean="0">
                <a:solidFill>
                  <a:schemeClr val="tx2"/>
                </a:solidFill>
              </a:rPr>
              <a:t>BinarySearchTree</a:t>
            </a:r>
            <a:r>
              <a:rPr lang="en-US" dirty="0" smtClean="0">
                <a:solidFill>
                  <a:schemeClr val="tx2"/>
                </a:solidFill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    class Node {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tx2"/>
                </a:solidFill>
              </a:rPr>
              <a:t>    </a:t>
            </a:r>
            <a:r>
              <a:rPr lang="en-US" dirty="0" err="1">
                <a:solidFill>
                  <a:schemeClr val="tx2"/>
                </a:solidFill>
              </a:rPr>
              <a:t>int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Key;</a:t>
            </a:r>
            <a:endParaRPr lang="en-US" dirty="0">
              <a:solidFill>
                <a:schemeClr val="tx2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chemeClr val="tx2"/>
                </a:solidFill>
              </a:rPr>
              <a:t>    Node left;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tx2"/>
                </a:solidFill>
              </a:rPr>
              <a:t>    Node right;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tx2"/>
                </a:solidFill>
              </a:rPr>
              <a:t>    // define operations here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  }</a:t>
            </a: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   </a:t>
            </a:r>
            <a:r>
              <a:rPr lang="en-US" dirty="0" smtClean="0">
                <a:solidFill>
                  <a:schemeClr val="tx2"/>
                </a:solidFill>
              </a:rPr>
              <a:t>Node </a:t>
            </a:r>
            <a:r>
              <a:rPr lang="en-US" dirty="0">
                <a:solidFill>
                  <a:schemeClr val="tx2"/>
                </a:solidFill>
              </a:rPr>
              <a:t>root</a:t>
            </a:r>
            <a:r>
              <a:rPr lang="en-US" dirty="0" smtClean="0">
                <a:solidFill>
                  <a:schemeClr val="tx2"/>
                </a:solidFill>
              </a:rPr>
              <a:t>;</a:t>
            </a: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    // </a:t>
            </a:r>
            <a:r>
              <a:rPr lang="en-US" dirty="0" smtClean="0">
                <a:solidFill>
                  <a:schemeClr val="tx2"/>
                </a:solidFill>
              </a:rPr>
              <a:t>define operations here</a:t>
            </a: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VTCA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</a:t>
            </a:r>
            <a:r>
              <a:rPr lang="en-US" dirty="0" smtClean="0"/>
              <a:t>Structure &amp; Algorithms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B217-4227-4F18-9D9B-E83281DFE93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47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operations of </a:t>
            </a:r>
            <a:r>
              <a:rPr lang="en-US" dirty="0" err="1" smtClean="0"/>
              <a:t>BST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Insert</a:t>
            </a:r>
            <a:r>
              <a:rPr lang="en-US" dirty="0"/>
              <a:t> − Inserts an element in a </a:t>
            </a:r>
            <a:r>
              <a:rPr lang="en-US" dirty="0" smtClean="0"/>
              <a:t>tree/create a tree.</a:t>
            </a:r>
          </a:p>
          <a:p>
            <a:r>
              <a:rPr lang="en-US" b="1" dirty="0" smtClean="0"/>
              <a:t>Search</a:t>
            </a:r>
            <a:r>
              <a:rPr lang="en-US" dirty="0"/>
              <a:t> − Searches an element in a tree</a:t>
            </a:r>
            <a:r>
              <a:rPr lang="en-US" dirty="0" smtClean="0"/>
              <a:t>.</a:t>
            </a:r>
          </a:p>
          <a:p>
            <a:r>
              <a:rPr lang="en-US" b="1" dirty="0"/>
              <a:t>Delete</a:t>
            </a:r>
            <a:r>
              <a:rPr lang="en-US" dirty="0"/>
              <a:t> − delete an element in </a:t>
            </a:r>
            <a:r>
              <a:rPr lang="en-US" dirty="0" smtClean="0"/>
              <a:t>a</a:t>
            </a:r>
            <a:endParaRPr lang="en-US" b="1" dirty="0" smtClean="0"/>
          </a:p>
          <a:p>
            <a:r>
              <a:rPr lang="en-US" b="1" dirty="0" smtClean="0"/>
              <a:t>Traverse: </a:t>
            </a:r>
            <a:r>
              <a:rPr lang="en-US" dirty="0" smtClean="0"/>
              <a:t>traverses the tree</a:t>
            </a:r>
            <a:r>
              <a:rPr lang="en-US" dirty="0"/>
              <a:t>, </a:t>
            </a:r>
            <a:r>
              <a:rPr lang="en-US" dirty="0" smtClean="0"/>
              <a:t>there </a:t>
            </a:r>
            <a:r>
              <a:rPr lang="en-US" dirty="0"/>
              <a:t>are 3 ways to </a:t>
            </a:r>
            <a:r>
              <a:rPr lang="en-US" dirty="0" smtClean="0"/>
              <a:t>traverse</a:t>
            </a:r>
            <a:endParaRPr lang="en-US" dirty="0"/>
          </a:p>
          <a:p>
            <a:pPr lvl="1"/>
            <a:r>
              <a:rPr lang="en-US" b="1" dirty="0"/>
              <a:t>Pre-order Traversal</a:t>
            </a:r>
            <a:r>
              <a:rPr lang="en-US" dirty="0"/>
              <a:t> </a:t>
            </a:r>
            <a:r>
              <a:rPr lang="en-US" dirty="0" smtClean="0"/>
              <a:t>(</a:t>
            </a:r>
            <a:r>
              <a:rPr lang="en-US" dirty="0" err="1" smtClean="0"/>
              <a:t>NLR</a:t>
            </a:r>
            <a:r>
              <a:rPr lang="en-US" dirty="0" smtClean="0"/>
              <a:t> – node left right)</a:t>
            </a:r>
            <a:endParaRPr lang="en-US" dirty="0"/>
          </a:p>
          <a:p>
            <a:pPr lvl="1"/>
            <a:r>
              <a:rPr lang="en-US" b="1" dirty="0"/>
              <a:t>In-order Traversal</a:t>
            </a:r>
            <a:r>
              <a:rPr lang="en-US" dirty="0"/>
              <a:t> </a:t>
            </a:r>
            <a:r>
              <a:rPr lang="en-US" dirty="0" smtClean="0"/>
              <a:t>(</a:t>
            </a:r>
            <a:r>
              <a:rPr lang="en-US" dirty="0" err="1" smtClean="0"/>
              <a:t>LNR</a:t>
            </a:r>
            <a:r>
              <a:rPr lang="en-US" dirty="0"/>
              <a:t> </a:t>
            </a:r>
            <a:r>
              <a:rPr lang="en-US" dirty="0" smtClean="0"/>
              <a:t>– left node right)</a:t>
            </a:r>
            <a:endParaRPr lang="en-US" dirty="0"/>
          </a:p>
          <a:p>
            <a:pPr lvl="1"/>
            <a:r>
              <a:rPr lang="en-US" b="1" dirty="0"/>
              <a:t>Post-order Traversal</a:t>
            </a:r>
            <a:r>
              <a:rPr lang="en-US" dirty="0"/>
              <a:t> </a:t>
            </a:r>
            <a:r>
              <a:rPr lang="en-US" dirty="0" smtClean="0"/>
              <a:t>(</a:t>
            </a:r>
            <a:r>
              <a:rPr lang="en-US" dirty="0" err="1" smtClean="0"/>
              <a:t>LRN</a:t>
            </a:r>
            <a:r>
              <a:rPr lang="en-US" dirty="0"/>
              <a:t> – </a:t>
            </a:r>
            <a:r>
              <a:rPr lang="en-US" dirty="0" smtClean="0"/>
              <a:t>left right</a:t>
            </a:r>
            <a:r>
              <a:rPr lang="en-US" dirty="0"/>
              <a:t> node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VTCA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</a:t>
            </a:r>
            <a:r>
              <a:rPr lang="en-US" dirty="0" smtClean="0"/>
              <a:t>Structure &amp; Algorithms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B217-4227-4F18-9D9B-E83281DFE93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39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VTCA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</a:t>
            </a:r>
            <a:r>
              <a:rPr lang="en-US" dirty="0" smtClean="0"/>
              <a:t>Structure &amp; Algorithms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B217-4227-4F18-9D9B-E83281DFE937}" type="slidenum">
              <a:rPr lang="en-US" smtClean="0"/>
              <a:t>13</a:t>
            </a:fld>
            <a:endParaRPr lang="en-US"/>
          </a:p>
        </p:txBody>
      </p:sp>
      <p:pic>
        <p:nvPicPr>
          <p:cNvPr id="1026" name="Picture 2" descr="insertion in binary search 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8305800" cy="5447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285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Node Insert (ROOT, </a:t>
            </a:r>
            <a:r>
              <a:rPr lang="en-US" b="1" dirty="0"/>
              <a:t>ITEM)</a:t>
            </a:r>
          </a:p>
          <a:p>
            <a:r>
              <a:rPr lang="en-US" b="1" dirty="0"/>
              <a:t>Step 1:</a:t>
            </a:r>
            <a:r>
              <a:rPr lang="en-US" dirty="0"/>
              <a:t> 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ROOT</a:t>
            </a:r>
            <a:r>
              <a:rPr lang="en-US" dirty="0" smtClean="0"/>
              <a:t> = NULL</a:t>
            </a:r>
          </a:p>
          <a:p>
            <a:pPr lvl="2"/>
            <a:r>
              <a:rPr lang="en-US" dirty="0" smtClean="0"/>
              <a:t>New P</a:t>
            </a:r>
          </a:p>
          <a:p>
            <a:pPr lvl="2"/>
            <a:r>
              <a:rPr lang="en-US" dirty="0" smtClean="0"/>
              <a:t>ROOT = P</a:t>
            </a:r>
            <a:endParaRPr lang="en-US" dirty="0" smtClean="0"/>
          </a:p>
          <a:p>
            <a:pPr lvl="1"/>
            <a:r>
              <a:rPr lang="en-US" dirty="0" smtClean="0"/>
              <a:t>ELSE </a:t>
            </a:r>
            <a:r>
              <a:rPr lang="en-US" dirty="0" smtClean="0"/>
              <a:t>Go to step 2</a:t>
            </a:r>
            <a:endParaRPr lang="en-US" dirty="0"/>
          </a:p>
          <a:p>
            <a:r>
              <a:rPr lang="en-US" b="1" dirty="0" smtClean="0"/>
              <a:t>Step 2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ITEM &lt; ROOT </a:t>
            </a:r>
            <a:r>
              <a:rPr lang="en-US" dirty="0" smtClean="0"/>
              <a:t>-&gt; Key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smtClean="0"/>
              <a:t>Insert(</a:t>
            </a:r>
            <a:r>
              <a:rPr lang="en-US" dirty="0"/>
              <a:t>ROOT</a:t>
            </a:r>
            <a:r>
              <a:rPr lang="en-US" dirty="0" smtClean="0"/>
              <a:t> </a:t>
            </a:r>
            <a:r>
              <a:rPr lang="en-US" dirty="0"/>
              <a:t>-&gt; LEFT, </a:t>
            </a:r>
            <a:r>
              <a:rPr lang="en-US" dirty="0" smtClean="0"/>
              <a:t>ITEM)</a:t>
            </a:r>
            <a:endParaRPr lang="en-US" dirty="0"/>
          </a:p>
          <a:p>
            <a:pPr lvl="1"/>
            <a:r>
              <a:rPr lang="en-US" dirty="0" smtClean="0"/>
              <a:t>ELSE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 </a:t>
            </a:r>
            <a:r>
              <a:rPr lang="en-US" dirty="0" smtClean="0"/>
              <a:t>Insert(</a:t>
            </a:r>
            <a:r>
              <a:rPr lang="en-US" dirty="0"/>
              <a:t>ROOT</a:t>
            </a:r>
            <a:r>
              <a:rPr lang="en-US" dirty="0" smtClean="0"/>
              <a:t> </a:t>
            </a:r>
            <a:r>
              <a:rPr lang="en-US" dirty="0"/>
              <a:t>-&gt; RIGHT, ITEM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[</a:t>
            </a:r>
            <a:r>
              <a:rPr lang="en-US" dirty="0"/>
              <a:t>END OF </a:t>
            </a:r>
            <a:r>
              <a:rPr lang="en-US" dirty="0" smtClean="0"/>
              <a:t>IF]</a:t>
            </a:r>
            <a:endParaRPr lang="en-US" dirty="0"/>
          </a:p>
          <a:p>
            <a:pPr marL="514350" indent="-457200"/>
            <a:r>
              <a:rPr lang="en-US" b="1" dirty="0" smtClean="0"/>
              <a:t>Step </a:t>
            </a:r>
            <a:r>
              <a:rPr lang="en-US" b="1" dirty="0"/>
              <a:t>3</a:t>
            </a:r>
            <a:r>
              <a:rPr lang="en-US" b="1" dirty="0" smtClean="0"/>
              <a:t>:</a:t>
            </a:r>
            <a:r>
              <a:rPr lang="en-US" dirty="0"/>
              <a:t> END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VTCA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</a:t>
            </a:r>
            <a:r>
              <a:rPr lang="en-US" dirty="0" smtClean="0"/>
              <a:t>Structure &amp; Algorithms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B217-4227-4F18-9D9B-E83281DFE93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4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fontAlgn="base">
              <a:buNone/>
            </a:pPr>
            <a:r>
              <a:rPr lang="en-US" dirty="0">
                <a:solidFill>
                  <a:schemeClr val="tx2"/>
                </a:solidFill>
              </a:rPr>
              <a:t>Node </a:t>
            </a:r>
            <a:r>
              <a:rPr lang="en-US" dirty="0" err="1">
                <a:solidFill>
                  <a:schemeClr val="tx2"/>
                </a:solidFill>
              </a:rPr>
              <a:t>insertRec</a:t>
            </a:r>
            <a:r>
              <a:rPr lang="en-US" dirty="0">
                <a:solidFill>
                  <a:schemeClr val="tx2"/>
                </a:solidFill>
              </a:rPr>
              <a:t> (</a:t>
            </a:r>
            <a:r>
              <a:rPr lang="en-US" dirty="0" smtClean="0">
                <a:solidFill>
                  <a:schemeClr val="tx2"/>
                </a:solidFill>
              </a:rPr>
              <a:t>Node </a:t>
            </a:r>
            <a:r>
              <a:rPr lang="en-US" dirty="0">
                <a:solidFill>
                  <a:schemeClr val="tx2"/>
                </a:solidFill>
              </a:rPr>
              <a:t>root, </a:t>
            </a:r>
            <a:r>
              <a:rPr lang="en-US" dirty="0" err="1">
                <a:solidFill>
                  <a:schemeClr val="tx2"/>
                </a:solidFill>
              </a:rPr>
              <a:t>int</a:t>
            </a:r>
            <a:r>
              <a:rPr lang="en-US" dirty="0">
                <a:solidFill>
                  <a:schemeClr val="tx2"/>
                </a:solidFill>
              </a:rPr>
              <a:t> key) { </a:t>
            </a:r>
          </a:p>
          <a:p>
            <a:pPr marL="0" indent="0" fontAlgn="base">
              <a:buNone/>
            </a:pPr>
            <a:r>
              <a:rPr lang="en-US" dirty="0">
                <a:solidFill>
                  <a:schemeClr val="tx2"/>
                </a:solidFill>
              </a:rPr>
              <a:t>        </a:t>
            </a:r>
            <a:r>
              <a:rPr lang="en-US" i="1" dirty="0">
                <a:solidFill>
                  <a:schemeClr val="tx2"/>
                </a:solidFill>
              </a:rPr>
              <a:t>/* If the tree is empty, return a new node */</a:t>
            </a:r>
          </a:p>
          <a:p>
            <a:pPr marL="0" indent="0" fontAlgn="base">
              <a:buNone/>
            </a:pPr>
            <a:r>
              <a:rPr lang="en-US" dirty="0">
                <a:solidFill>
                  <a:schemeClr val="tx2"/>
                </a:solidFill>
              </a:rPr>
              <a:t>        if (root == null) { </a:t>
            </a:r>
          </a:p>
          <a:p>
            <a:pPr marL="0" indent="0" fontAlgn="base">
              <a:buNone/>
            </a:pPr>
            <a:r>
              <a:rPr lang="en-US" dirty="0">
                <a:solidFill>
                  <a:schemeClr val="tx2"/>
                </a:solidFill>
              </a:rPr>
              <a:t>            root = new Node(key); </a:t>
            </a:r>
          </a:p>
          <a:p>
            <a:pPr marL="0" indent="0" fontAlgn="base">
              <a:buNone/>
            </a:pPr>
            <a:r>
              <a:rPr lang="en-US" dirty="0">
                <a:solidFill>
                  <a:schemeClr val="tx2"/>
                </a:solidFill>
              </a:rPr>
              <a:t>            return root; </a:t>
            </a:r>
          </a:p>
          <a:p>
            <a:pPr marL="0" indent="0" fontAlgn="base">
              <a:buNone/>
            </a:pPr>
            <a:r>
              <a:rPr lang="en-US" dirty="0">
                <a:solidFill>
                  <a:schemeClr val="tx2"/>
                </a:solidFill>
              </a:rPr>
              <a:t>        } </a:t>
            </a:r>
          </a:p>
          <a:p>
            <a:pPr marL="0" indent="0" fontAlgn="base">
              <a:buNone/>
            </a:pPr>
            <a:r>
              <a:rPr lang="en-US" dirty="0">
                <a:solidFill>
                  <a:schemeClr val="tx2"/>
                </a:solidFill>
              </a:rPr>
              <a:t>        </a:t>
            </a:r>
            <a:r>
              <a:rPr lang="en-US" i="1" dirty="0">
                <a:solidFill>
                  <a:schemeClr val="tx2"/>
                </a:solidFill>
              </a:rPr>
              <a:t>/* Otherwise, recur down the tree */</a:t>
            </a:r>
          </a:p>
          <a:p>
            <a:pPr marL="0" indent="0" fontAlgn="base">
              <a:buNone/>
            </a:pPr>
            <a:r>
              <a:rPr lang="en-US" dirty="0">
                <a:solidFill>
                  <a:schemeClr val="tx2"/>
                </a:solidFill>
              </a:rPr>
              <a:t>        if (key &lt; </a:t>
            </a:r>
            <a:r>
              <a:rPr lang="en-US" dirty="0" err="1">
                <a:solidFill>
                  <a:schemeClr val="tx2"/>
                </a:solidFill>
              </a:rPr>
              <a:t>root.key</a:t>
            </a:r>
            <a:r>
              <a:rPr lang="en-US" dirty="0">
                <a:solidFill>
                  <a:schemeClr val="tx2"/>
                </a:solidFill>
              </a:rPr>
              <a:t>) </a:t>
            </a:r>
          </a:p>
          <a:p>
            <a:pPr marL="0" indent="0" fontAlgn="base">
              <a:buNone/>
            </a:pPr>
            <a:r>
              <a:rPr lang="en-US" dirty="0">
                <a:solidFill>
                  <a:schemeClr val="tx2"/>
                </a:solidFill>
              </a:rPr>
              <a:t>            </a:t>
            </a:r>
            <a:r>
              <a:rPr lang="en-US" dirty="0" err="1">
                <a:solidFill>
                  <a:schemeClr val="tx2"/>
                </a:solidFill>
              </a:rPr>
              <a:t>root.left</a:t>
            </a:r>
            <a:r>
              <a:rPr lang="en-US" dirty="0">
                <a:solidFill>
                  <a:schemeClr val="tx2"/>
                </a:solidFill>
              </a:rPr>
              <a:t> = </a:t>
            </a:r>
            <a:r>
              <a:rPr lang="en-US" dirty="0" err="1">
                <a:solidFill>
                  <a:schemeClr val="tx2"/>
                </a:solidFill>
              </a:rPr>
              <a:t>insertRec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dirty="0" err="1">
                <a:solidFill>
                  <a:schemeClr val="tx2"/>
                </a:solidFill>
              </a:rPr>
              <a:t>root.left</a:t>
            </a:r>
            <a:r>
              <a:rPr lang="en-US" dirty="0">
                <a:solidFill>
                  <a:schemeClr val="tx2"/>
                </a:solidFill>
              </a:rPr>
              <a:t>, key); </a:t>
            </a:r>
          </a:p>
          <a:p>
            <a:pPr marL="0" indent="0" fontAlgn="base">
              <a:buNone/>
            </a:pPr>
            <a:r>
              <a:rPr lang="en-US" dirty="0">
                <a:solidFill>
                  <a:schemeClr val="tx2"/>
                </a:solidFill>
              </a:rPr>
              <a:t>        else if (key &gt; </a:t>
            </a:r>
            <a:r>
              <a:rPr lang="en-US" dirty="0" err="1">
                <a:solidFill>
                  <a:schemeClr val="tx2"/>
                </a:solidFill>
              </a:rPr>
              <a:t>root.key</a:t>
            </a:r>
            <a:r>
              <a:rPr lang="en-US" dirty="0">
                <a:solidFill>
                  <a:schemeClr val="tx2"/>
                </a:solidFill>
              </a:rPr>
              <a:t>) </a:t>
            </a:r>
          </a:p>
          <a:p>
            <a:pPr marL="0" indent="0" fontAlgn="base">
              <a:buNone/>
            </a:pPr>
            <a:r>
              <a:rPr lang="en-US" dirty="0">
                <a:solidFill>
                  <a:schemeClr val="tx2"/>
                </a:solidFill>
              </a:rPr>
              <a:t>            </a:t>
            </a:r>
            <a:r>
              <a:rPr lang="en-US" dirty="0" err="1">
                <a:solidFill>
                  <a:schemeClr val="tx2"/>
                </a:solidFill>
              </a:rPr>
              <a:t>root.right</a:t>
            </a:r>
            <a:r>
              <a:rPr lang="en-US" dirty="0">
                <a:solidFill>
                  <a:schemeClr val="tx2"/>
                </a:solidFill>
              </a:rPr>
              <a:t> = </a:t>
            </a:r>
            <a:r>
              <a:rPr lang="en-US" dirty="0" err="1">
                <a:solidFill>
                  <a:schemeClr val="tx2"/>
                </a:solidFill>
              </a:rPr>
              <a:t>insertRec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dirty="0" err="1">
                <a:solidFill>
                  <a:schemeClr val="tx2"/>
                </a:solidFill>
              </a:rPr>
              <a:t>root.right</a:t>
            </a:r>
            <a:r>
              <a:rPr lang="en-US" dirty="0">
                <a:solidFill>
                  <a:schemeClr val="tx2"/>
                </a:solidFill>
              </a:rPr>
              <a:t>, key); </a:t>
            </a:r>
          </a:p>
          <a:p>
            <a:pPr marL="0" indent="0" fontAlgn="base">
              <a:buNone/>
            </a:pPr>
            <a:r>
              <a:rPr lang="en-US" dirty="0">
                <a:solidFill>
                  <a:schemeClr val="tx2"/>
                </a:solidFill>
              </a:rPr>
              <a:t>        </a:t>
            </a:r>
            <a:r>
              <a:rPr lang="en-US" i="1" dirty="0">
                <a:solidFill>
                  <a:schemeClr val="tx2"/>
                </a:solidFill>
              </a:rPr>
              <a:t>/* return the (unchanged) node pointer */</a:t>
            </a:r>
          </a:p>
          <a:p>
            <a:pPr marL="0" indent="0" fontAlgn="base">
              <a:buNone/>
            </a:pPr>
            <a:r>
              <a:rPr lang="en-US" dirty="0">
                <a:solidFill>
                  <a:schemeClr val="tx2"/>
                </a:solidFill>
              </a:rPr>
              <a:t>        return root; </a:t>
            </a:r>
          </a:p>
          <a:p>
            <a:pPr marL="0" indent="0" fontAlgn="base">
              <a:buNone/>
            </a:pPr>
            <a:r>
              <a:rPr lang="en-US" dirty="0">
                <a:solidFill>
                  <a:schemeClr val="tx2"/>
                </a:solidFill>
              </a:rPr>
              <a:t>    } 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VTCA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</a:t>
            </a:r>
            <a:r>
              <a:rPr lang="en-US" dirty="0" smtClean="0"/>
              <a:t>Structure &amp; Algorithms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B217-4227-4F18-9D9B-E83281DFE93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8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VTCA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</a:t>
            </a:r>
            <a:r>
              <a:rPr lang="en-US" dirty="0" smtClean="0"/>
              <a:t>Structure &amp; Algorithms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B217-4227-4F18-9D9B-E83281DFE937}" type="slidenum">
              <a:rPr lang="en-US" smtClean="0"/>
              <a:t>16</a:t>
            </a:fld>
            <a:endParaRPr lang="en-US"/>
          </a:p>
        </p:txBody>
      </p:sp>
      <p:pic>
        <p:nvPicPr>
          <p:cNvPr id="2050" name="Picture 2" descr="searching in binary search 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14400"/>
            <a:ext cx="8305800" cy="536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855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Node Search </a:t>
            </a:r>
            <a:r>
              <a:rPr lang="en-US" b="1" dirty="0"/>
              <a:t>(ROOT, ITEM)</a:t>
            </a:r>
            <a:endParaRPr lang="en-US" dirty="0"/>
          </a:p>
          <a:p>
            <a:r>
              <a:rPr lang="en-US" b="1" dirty="0"/>
              <a:t>Step 1:</a:t>
            </a:r>
            <a:r>
              <a:rPr lang="en-US" dirty="0"/>
              <a:t> 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ROOT -&gt; </a:t>
            </a:r>
            <a:r>
              <a:rPr lang="en-US" dirty="0" smtClean="0"/>
              <a:t>Key </a:t>
            </a:r>
            <a:r>
              <a:rPr lang="en-US" dirty="0"/>
              <a:t>= ITEM OR ROOT = </a:t>
            </a:r>
            <a:r>
              <a:rPr lang="en-US" dirty="0" smtClean="0"/>
              <a:t>NULL</a:t>
            </a:r>
          </a:p>
          <a:p>
            <a:pPr lvl="2"/>
            <a:r>
              <a:rPr lang="en-US" dirty="0" smtClean="0"/>
              <a:t>Return ROOT</a:t>
            </a:r>
            <a:endParaRPr lang="en-US" dirty="0"/>
          </a:p>
          <a:p>
            <a:pPr lvl="1"/>
            <a:r>
              <a:rPr lang="en-US" dirty="0" smtClean="0"/>
              <a:t>ELSE go to Step 2</a:t>
            </a:r>
          </a:p>
          <a:p>
            <a:r>
              <a:rPr lang="en-US" b="1" dirty="0" smtClean="0"/>
              <a:t>Step 2:</a:t>
            </a:r>
            <a:endParaRPr lang="en-US" dirty="0"/>
          </a:p>
          <a:p>
            <a:pPr lvl="1"/>
            <a:r>
              <a:rPr lang="en-US" dirty="0" smtClean="0"/>
              <a:t>IF </a:t>
            </a:r>
            <a:r>
              <a:rPr lang="en-US" dirty="0"/>
              <a:t>ROOT &lt; ROOT -&gt; </a:t>
            </a:r>
            <a:r>
              <a:rPr lang="en-US" dirty="0" smtClean="0"/>
              <a:t>Key</a:t>
            </a:r>
            <a:endParaRPr lang="en-US" dirty="0"/>
          </a:p>
          <a:p>
            <a:pPr lvl="2"/>
            <a:r>
              <a:rPr lang="en-US" dirty="0" smtClean="0"/>
              <a:t>Return </a:t>
            </a:r>
            <a:r>
              <a:rPr lang="en-US" dirty="0"/>
              <a:t>search(ROOT -&gt; LEFT, </a:t>
            </a:r>
            <a:r>
              <a:rPr lang="en-US" dirty="0" smtClean="0"/>
              <a:t>ITEM)</a:t>
            </a:r>
          </a:p>
          <a:p>
            <a:pPr lvl="1"/>
            <a:r>
              <a:rPr lang="en-US" dirty="0" smtClean="0"/>
              <a:t>ELSE</a:t>
            </a:r>
            <a:endParaRPr lang="en-US" dirty="0"/>
          </a:p>
          <a:p>
            <a:pPr lvl="2"/>
            <a:r>
              <a:rPr lang="en-US" dirty="0" smtClean="0"/>
              <a:t>Return </a:t>
            </a:r>
            <a:r>
              <a:rPr lang="en-US" dirty="0"/>
              <a:t>search(ROOT -&gt; </a:t>
            </a:r>
            <a:r>
              <a:rPr lang="en-US" dirty="0" err="1"/>
              <a:t>RIGHT,ITEM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[</a:t>
            </a:r>
            <a:r>
              <a:rPr lang="en-US" dirty="0"/>
              <a:t>END OF </a:t>
            </a:r>
            <a:r>
              <a:rPr lang="en-US" dirty="0" smtClean="0"/>
              <a:t>IF]</a:t>
            </a:r>
            <a:endParaRPr lang="en-US" dirty="0"/>
          </a:p>
          <a:p>
            <a:r>
              <a:rPr lang="en-US" b="1" dirty="0" smtClean="0"/>
              <a:t>Step </a:t>
            </a:r>
            <a:r>
              <a:rPr lang="en-US" b="1" dirty="0"/>
              <a:t>3</a:t>
            </a:r>
            <a:r>
              <a:rPr lang="en-US" b="1" dirty="0" smtClean="0"/>
              <a:t>:</a:t>
            </a:r>
            <a:r>
              <a:rPr lang="en-US" dirty="0"/>
              <a:t> </a:t>
            </a:r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VTCA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</a:t>
            </a:r>
            <a:r>
              <a:rPr lang="en-US" dirty="0" smtClean="0"/>
              <a:t>Structure &amp; Algorithms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B217-4227-4F18-9D9B-E83281DFE93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9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fontAlgn="base">
              <a:buNone/>
            </a:pPr>
            <a:r>
              <a:rPr lang="en-US" dirty="0" smtClean="0">
                <a:solidFill>
                  <a:schemeClr val="tx2"/>
                </a:solidFill>
              </a:rPr>
              <a:t>public </a:t>
            </a:r>
            <a:r>
              <a:rPr lang="en-US" dirty="0">
                <a:solidFill>
                  <a:schemeClr val="tx2"/>
                </a:solidFill>
              </a:rPr>
              <a:t>Node search(Node root, </a:t>
            </a:r>
            <a:r>
              <a:rPr lang="en-US" dirty="0" err="1">
                <a:solidFill>
                  <a:schemeClr val="tx2"/>
                </a:solidFill>
              </a:rPr>
              <a:t>int</a:t>
            </a:r>
            <a:r>
              <a:rPr lang="en-US" dirty="0">
                <a:solidFill>
                  <a:schemeClr val="tx2"/>
                </a:solidFill>
              </a:rPr>
              <a:t> key) </a:t>
            </a:r>
          </a:p>
          <a:p>
            <a:pPr marL="0" indent="0" fontAlgn="base">
              <a:buNone/>
            </a:pPr>
            <a:r>
              <a:rPr lang="en-US" dirty="0">
                <a:solidFill>
                  <a:schemeClr val="tx2"/>
                </a:solidFill>
              </a:rPr>
              <a:t>{ </a:t>
            </a:r>
          </a:p>
          <a:p>
            <a:pPr marL="0" indent="0" fontAlgn="base">
              <a:buNone/>
            </a:pPr>
            <a:r>
              <a:rPr lang="en-US" dirty="0">
                <a:solidFill>
                  <a:schemeClr val="tx2"/>
                </a:solidFill>
              </a:rPr>
              <a:t>    </a:t>
            </a:r>
            <a:r>
              <a:rPr lang="en-US" i="1" dirty="0" smtClean="0">
                <a:solidFill>
                  <a:schemeClr val="tx2"/>
                </a:solidFill>
              </a:rPr>
              <a:t>//root </a:t>
            </a:r>
            <a:r>
              <a:rPr lang="en-US" i="1" dirty="0">
                <a:solidFill>
                  <a:schemeClr val="tx2"/>
                </a:solidFill>
              </a:rPr>
              <a:t>is null or key is present at root </a:t>
            </a:r>
          </a:p>
          <a:p>
            <a:pPr marL="0" indent="0" fontAlgn="base">
              <a:buNone/>
            </a:pPr>
            <a:r>
              <a:rPr lang="en-US" dirty="0">
                <a:solidFill>
                  <a:schemeClr val="tx2"/>
                </a:solidFill>
              </a:rPr>
              <a:t>    if (root==null || </a:t>
            </a:r>
            <a:r>
              <a:rPr lang="en-US" dirty="0" err="1">
                <a:solidFill>
                  <a:schemeClr val="tx2"/>
                </a:solidFill>
              </a:rPr>
              <a:t>root.key</a:t>
            </a:r>
            <a:r>
              <a:rPr lang="en-US" dirty="0">
                <a:solidFill>
                  <a:schemeClr val="tx2"/>
                </a:solidFill>
              </a:rPr>
              <a:t>==key) </a:t>
            </a:r>
          </a:p>
          <a:p>
            <a:pPr marL="0" indent="0" fontAlgn="base">
              <a:buNone/>
            </a:pPr>
            <a:r>
              <a:rPr lang="en-US" dirty="0">
                <a:solidFill>
                  <a:schemeClr val="tx2"/>
                </a:solidFill>
              </a:rPr>
              <a:t>        return root; </a:t>
            </a:r>
          </a:p>
          <a:p>
            <a:pPr marL="0" indent="0" fontAlgn="base">
              <a:buNone/>
            </a:pPr>
            <a:r>
              <a:rPr lang="en-US" dirty="0">
                <a:solidFill>
                  <a:schemeClr val="tx2"/>
                </a:solidFill>
              </a:rPr>
              <a:t>    </a:t>
            </a:r>
            <a:r>
              <a:rPr lang="en-US" i="1" dirty="0">
                <a:solidFill>
                  <a:schemeClr val="tx2"/>
                </a:solidFill>
              </a:rPr>
              <a:t>// </a:t>
            </a:r>
            <a:r>
              <a:rPr lang="en-US" i="1" dirty="0" err="1">
                <a:solidFill>
                  <a:schemeClr val="tx2"/>
                </a:solidFill>
              </a:rPr>
              <a:t>val</a:t>
            </a:r>
            <a:r>
              <a:rPr lang="en-US" i="1" dirty="0">
                <a:solidFill>
                  <a:schemeClr val="tx2"/>
                </a:solidFill>
              </a:rPr>
              <a:t> is greater than root's key </a:t>
            </a:r>
          </a:p>
          <a:p>
            <a:pPr marL="0" indent="0" fontAlgn="base">
              <a:buNone/>
            </a:pPr>
            <a:r>
              <a:rPr lang="en-US" dirty="0">
                <a:solidFill>
                  <a:schemeClr val="tx2"/>
                </a:solidFill>
              </a:rPr>
              <a:t>    if (</a:t>
            </a:r>
            <a:r>
              <a:rPr lang="en-US" dirty="0" err="1">
                <a:solidFill>
                  <a:schemeClr val="tx2"/>
                </a:solidFill>
              </a:rPr>
              <a:t>root.key</a:t>
            </a:r>
            <a:r>
              <a:rPr lang="en-US" dirty="0">
                <a:solidFill>
                  <a:schemeClr val="tx2"/>
                </a:solidFill>
              </a:rPr>
              <a:t> &gt; key) </a:t>
            </a:r>
          </a:p>
          <a:p>
            <a:pPr marL="0" indent="0" fontAlgn="base">
              <a:buNone/>
            </a:pPr>
            <a:r>
              <a:rPr lang="en-US" dirty="0">
                <a:solidFill>
                  <a:schemeClr val="tx2"/>
                </a:solidFill>
              </a:rPr>
              <a:t>        return search(</a:t>
            </a:r>
            <a:r>
              <a:rPr lang="en-US" dirty="0" err="1">
                <a:solidFill>
                  <a:schemeClr val="tx2"/>
                </a:solidFill>
              </a:rPr>
              <a:t>root.left</a:t>
            </a:r>
            <a:r>
              <a:rPr lang="en-US" dirty="0">
                <a:solidFill>
                  <a:schemeClr val="tx2"/>
                </a:solidFill>
              </a:rPr>
              <a:t>, key);   </a:t>
            </a:r>
          </a:p>
          <a:p>
            <a:pPr marL="0" indent="0" fontAlgn="base">
              <a:buNone/>
            </a:pPr>
            <a:r>
              <a:rPr lang="en-US" dirty="0">
                <a:solidFill>
                  <a:schemeClr val="tx2"/>
                </a:solidFill>
              </a:rPr>
              <a:t>    </a:t>
            </a:r>
            <a:r>
              <a:rPr lang="en-US" i="1" dirty="0">
                <a:solidFill>
                  <a:schemeClr val="tx2"/>
                </a:solidFill>
              </a:rPr>
              <a:t>// </a:t>
            </a:r>
            <a:r>
              <a:rPr lang="en-US" i="1" dirty="0" err="1">
                <a:solidFill>
                  <a:schemeClr val="tx2"/>
                </a:solidFill>
              </a:rPr>
              <a:t>val</a:t>
            </a:r>
            <a:r>
              <a:rPr lang="en-US" i="1" dirty="0">
                <a:solidFill>
                  <a:schemeClr val="tx2"/>
                </a:solidFill>
              </a:rPr>
              <a:t> is less than root's key </a:t>
            </a:r>
          </a:p>
          <a:p>
            <a:pPr marL="0" indent="0" fontAlgn="base">
              <a:buNone/>
            </a:pPr>
            <a:r>
              <a:rPr lang="en-US" dirty="0">
                <a:solidFill>
                  <a:schemeClr val="tx2"/>
                </a:solidFill>
              </a:rPr>
              <a:t>    return search(</a:t>
            </a:r>
            <a:r>
              <a:rPr lang="en-US" dirty="0" err="1">
                <a:solidFill>
                  <a:schemeClr val="tx2"/>
                </a:solidFill>
              </a:rPr>
              <a:t>root.right</a:t>
            </a:r>
            <a:r>
              <a:rPr lang="en-US" dirty="0">
                <a:solidFill>
                  <a:schemeClr val="tx2"/>
                </a:solidFill>
              </a:rPr>
              <a:t>, key); </a:t>
            </a:r>
          </a:p>
          <a:p>
            <a:pPr marL="0" indent="0" fontAlgn="base">
              <a:buNone/>
            </a:pPr>
            <a:r>
              <a:rPr lang="en-US" dirty="0">
                <a:solidFill>
                  <a:schemeClr val="tx2"/>
                </a:solidFill>
              </a:rPr>
              <a:t>}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VTCA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</a:t>
            </a:r>
            <a:r>
              <a:rPr lang="en-US" dirty="0" smtClean="0"/>
              <a:t>Structure &amp; Algorithms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B217-4227-4F18-9D9B-E83281DFE93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5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three situations of deleting a node from binary search tree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The node to be deleted is a leaf </a:t>
            </a:r>
            <a:r>
              <a:rPr lang="en-US" dirty="0" smtClean="0"/>
              <a:t>node. In this case, replace </a:t>
            </a:r>
            <a:r>
              <a:rPr lang="en-US" dirty="0"/>
              <a:t>the leaf node with the NULL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VTCA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</a:t>
            </a:r>
            <a:r>
              <a:rPr lang="en-US" dirty="0" smtClean="0"/>
              <a:t>Structure &amp; Algorithms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B217-4227-4F18-9D9B-E83281DFE937}" type="slidenum">
              <a:rPr lang="en-US" smtClean="0"/>
              <a:t>19</a:t>
            </a:fld>
            <a:endParaRPr lang="en-US"/>
          </a:p>
        </p:txBody>
      </p:sp>
      <p:pic>
        <p:nvPicPr>
          <p:cNvPr id="1026" name="Picture 2" descr="Deletion in binary search 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048000"/>
            <a:ext cx="91440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740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Introduction to Trees </a:t>
            </a:r>
          </a:p>
          <a:p>
            <a:pPr algn="just"/>
            <a:r>
              <a:rPr lang="en-US" dirty="0" smtClean="0"/>
              <a:t>Application of Trees</a:t>
            </a:r>
          </a:p>
          <a:p>
            <a:pPr algn="just"/>
            <a:r>
              <a:rPr lang="en-US" dirty="0"/>
              <a:t>Introduction to Binary </a:t>
            </a:r>
            <a:r>
              <a:rPr lang="en-US" dirty="0" smtClean="0"/>
              <a:t>trees</a:t>
            </a:r>
          </a:p>
          <a:p>
            <a:pPr algn="just"/>
            <a:r>
              <a:rPr lang="en-US" dirty="0"/>
              <a:t>Introduction to Binary </a:t>
            </a:r>
            <a:r>
              <a:rPr lang="en-US" dirty="0" smtClean="0"/>
              <a:t>search trees (</a:t>
            </a:r>
            <a:r>
              <a:rPr lang="en-US" dirty="0" err="1" smtClean="0"/>
              <a:t>BST</a:t>
            </a:r>
            <a:r>
              <a:rPr lang="en-US" dirty="0" smtClean="0"/>
              <a:t>)</a:t>
            </a:r>
          </a:p>
          <a:p>
            <a:pPr algn="just"/>
            <a:r>
              <a:rPr lang="en-US" dirty="0" err="1" smtClean="0"/>
              <a:t>BST</a:t>
            </a:r>
            <a:r>
              <a:rPr lang="en-US" dirty="0" smtClean="0"/>
              <a:t> representation</a:t>
            </a:r>
          </a:p>
          <a:p>
            <a:pPr algn="just"/>
            <a:r>
              <a:rPr lang="en-US" dirty="0" smtClean="0"/>
              <a:t>Basic operations of </a:t>
            </a:r>
            <a:r>
              <a:rPr lang="en-US" dirty="0" err="1" smtClean="0"/>
              <a:t>BST</a:t>
            </a:r>
            <a:r>
              <a:rPr lang="en-US" dirty="0"/>
              <a:t>:</a:t>
            </a:r>
            <a:endParaRPr lang="en-US" dirty="0" smtClean="0"/>
          </a:p>
          <a:p>
            <a:pPr lvl="1" algn="just"/>
            <a:r>
              <a:rPr lang="en-US" dirty="0" smtClean="0"/>
              <a:t>Insertion</a:t>
            </a:r>
          </a:p>
          <a:p>
            <a:pPr lvl="1" algn="just"/>
            <a:r>
              <a:rPr lang="en-US" dirty="0" smtClean="0"/>
              <a:t>Searching</a:t>
            </a:r>
          </a:p>
          <a:p>
            <a:pPr lvl="1" algn="just"/>
            <a:r>
              <a:rPr lang="en-US" dirty="0" smtClean="0"/>
              <a:t>Deletion</a:t>
            </a:r>
          </a:p>
          <a:p>
            <a:pPr lvl="1" algn="just"/>
            <a:r>
              <a:rPr lang="en-US" dirty="0" smtClean="0"/>
              <a:t>Traversing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VTCA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</a:t>
            </a:r>
            <a:r>
              <a:rPr lang="en-US" dirty="0" smtClean="0"/>
              <a:t>Structure &amp; Algorithms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B217-4227-4F18-9D9B-E83281DFE93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7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</a:t>
            </a:r>
            <a:r>
              <a:rPr lang="en-US" dirty="0"/>
              <a:t>he node to be deleted has only one </a:t>
            </a:r>
            <a:r>
              <a:rPr lang="en-US" dirty="0" smtClean="0"/>
              <a:t>child. In </a:t>
            </a:r>
            <a:r>
              <a:rPr lang="en-US" dirty="0"/>
              <a:t>this case, replace the node with its child and delete the child </a:t>
            </a:r>
            <a:r>
              <a:rPr lang="en-US" dirty="0" smtClean="0"/>
              <a:t>node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VTCA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</a:t>
            </a:r>
            <a:r>
              <a:rPr lang="en-US" dirty="0" smtClean="0"/>
              <a:t>Structure &amp; Algorithms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B217-4227-4F18-9D9B-E83281DFE937}" type="slidenum">
              <a:rPr lang="en-US" smtClean="0"/>
              <a:t>20</a:t>
            </a:fld>
            <a:endParaRPr lang="en-US"/>
          </a:p>
        </p:txBody>
      </p:sp>
      <p:pic>
        <p:nvPicPr>
          <p:cNvPr id="3074" name="Picture 2" descr="Deletion in binary search 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33649"/>
            <a:ext cx="9144000" cy="371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34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</a:t>
            </a:r>
            <a:r>
              <a:rPr lang="en-US" sz="2800" dirty="0" smtClean="0"/>
              <a:t>node D </a:t>
            </a:r>
            <a:r>
              <a:rPr lang="en-US" sz="2800" dirty="0"/>
              <a:t>to be deleted has two children</a:t>
            </a:r>
            <a:r>
              <a:rPr lang="en-US" sz="2800" dirty="0" smtClean="0"/>
              <a:t>. In </a:t>
            </a:r>
            <a:r>
              <a:rPr lang="en-US" sz="2800" dirty="0"/>
              <a:t>this case, w</a:t>
            </a:r>
            <a:r>
              <a:rPr lang="en-US" sz="2800" dirty="0" smtClean="0"/>
              <a:t>e </a:t>
            </a:r>
            <a:r>
              <a:rPr lang="en-US" sz="2800" dirty="0"/>
              <a:t>find the replacement </a:t>
            </a:r>
            <a:r>
              <a:rPr lang="en-US" sz="2800" dirty="0" smtClean="0"/>
              <a:t>node R, replace D by R and then delete R, </a:t>
            </a:r>
            <a:r>
              <a:rPr lang="en-US" sz="2800" dirty="0"/>
              <a:t>which has 2 suitable </a:t>
            </a:r>
            <a:r>
              <a:rPr lang="en-US" sz="2800" dirty="0" smtClean="0"/>
              <a:t>locations:</a:t>
            </a:r>
            <a:endParaRPr lang="en-US" sz="2800" dirty="0"/>
          </a:p>
          <a:p>
            <a:pPr lvl="1"/>
            <a:r>
              <a:rPr lang="en-US" sz="2400" dirty="0"/>
              <a:t>the </a:t>
            </a:r>
            <a:r>
              <a:rPr lang="en-US" sz="2400" dirty="0" smtClean="0"/>
              <a:t>maximum value </a:t>
            </a:r>
            <a:r>
              <a:rPr lang="en-US" sz="2400" dirty="0"/>
              <a:t>in </a:t>
            </a:r>
            <a:r>
              <a:rPr lang="en-US" sz="2400" dirty="0" smtClean="0"/>
              <a:t>left child </a:t>
            </a:r>
            <a:r>
              <a:rPr lang="en-US" sz="2400" dirty="0"/>
              <a:t>of the </a:t>
            </a:r>
            <a:r>
              <a:rPr lang="en-US" sz="2400" dirty="0" smtClean="0"/>
              <a:t>node</a:t>
            </a:r>
            <a:endParaRPr lang="en-US" sz="2400" dirty="0"/>
          </a:p>
          <a:p>
            <a:pPr lvl="1"/>
            <a:r>
              <a:rPr lang="en-US" sz="2400" dirty="0"/>
              <a:t>the minimum value in right child of the </a:t>
            </a:r>
            <a:r>
              <a:rPr lang="en-US" sz="2400" dirty="0" smtClean="0"/>
              <a:t>node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VTCA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</a:t>
            </a:r>
            <a:r>
              <a:rPr lang="en-US" dirty="0" smtClean="0"/>
              <a:t>Structure &amp; Algorithms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B217-4227-4F18-9D9B-E83281DFE937}" type="slidenum">
              <a:rPr lang="en-US" smtClean="0"/>
              <a:t>21</a:t>
            </a:fld>
            <a:endParaRPr lang="en-US"/>
          </a:p>
        </p:txBody>
      </p:sp>
      <p:pic>
        <p:nvPicPr>
          <p:cNvPr id="2050" name="Picture 2" descr="Deletion in binary search 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29744"/>
            <a:ext cx="9144000" cy="334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284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458200" cy="5715000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/>
              <a:t>Delete (TREE, ITEM)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/>
              <a:t>Step 1:</a:t>
            </a:r>
            <a:r>
              <a:rPr lang="en-US" dirty="0"/>
              <a:t> </a:t>
            </a:r>
            <a:endParaRPr lang="en-US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IF </a:t>
            </a:r>
            <a:r>
              <a:rPr lang="en-US" dirty="0"/>
              <a:t>TREE = </a:t>
            </a:r>
            <a:r>
              <a:rPr lang="en-US" dirty="0" smtClean="0"/>
              <a:t>NULL</a:t>
            </a:r>
            <a:endParaRPr lang="en-US" dirty="0"/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Write </a:t>
            </a:r>
            <a:r>
              <a:rPr lang="en-US" dirty="0"/>
              <a:t>"item not found in the tree" </a:t>
            </a:r>
            <a:r>
              <a:rPr lang="en-US" dirty="0" smtClean="0"/>
              <a:t>and END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[END OF IF</a:t>
            </a:r>
            <a:r>
              <a:rPr lang="en-US" dirty="0" smtClean="0"/>
              <a:t>]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/>
              <a:t>Step </a:t>
            </a:r>
            <a:r>
              <a:rPr lang="en-US" b="1" dirty="0" smtClean="0"/>
              <a:t>2:</a:t>
            </a:r>
            <a:r>
              <a:rPr lang="en-US" dirty="0"/>
              <a:t> </a:t>
            </a:r>
            <a:endParaRPr lang="en-US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IF </a:t>
            </a:r>
            <a:r>
              <a:rPr lang="en-US" dirty="0"/>
              <a:t>ITEM &lt; TREE -&gt; </a:t>
            </a:r>
            <a:r>
              <a:rPr lang="en-US" dirty="0" smtClean="0"/>
              <a:t>Key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Delete(TREE-</a:t>
            </a:r>
            <a:r>
              <a:rPr lang="en-US" dirty="0"/>
              <a:t>&gt;LEFT, </a:t>
            </a:r>
            <a:r>
              <a:rPr lang="en-US" dirty="0" smtClean="0"/>
              <a:t>ITEM)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ELSE </a:t>
            </a:r>
            <a:r>
              <a:rPr lang="en-US" dirty="0"/>
              <a:t>IF ITEM &gt; TREE -&gt; </a:t>
            </a:r>
            <a:r>
              <a:rPr lang="en-US" dirty="0" smtClean="0"/>
              <a:t>Key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Delete(TREE </a:t>
            </a:r>
            <a:r>
              <a:rPr lang="en-US" dirty="0"/>
              <a:t>-&gt; RIGHT, </a:t>
            </a:r>
            <a:r>
              <a:rPr lang="en-US" dirty="0" smtClean="0"/>
              <a:t>ITEM)</a:t>
            </a:r>
            <a:endParaRPr lang="en-US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ELSE </a:t>
            </a:r>
            <a:r>
              <a:rPr lang="en-US" dirty="0"/>
              <a:t>IF TREE -&gt; </a:t>
            </a:r>
            <a:r>
              <a:rPr lang="en-US" dirty="0" smtClean="0"/>
              <a:t>LEFT != NULL </a:t>
            </a:r>
            <a:r>
              <a:rPr lang="en-US" dirty="0"/>
              <a:t>AND TREE -&gt; RIGHT != NULL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SET TREE-&gt;Key = </a:t>
            </a:r>
            <a:r>
              <a:rPr lang="en-US" dirty="0" err="1" smtClean="0"/>
              <a:t>findLargestValue</a:t>
            </a:r>
            <a:r>
              <a:rPr lang="en-US" dirty="0" smtClean="0"/>
              <a:t>(TREE -&gt; LEFT) //Or find Min value of TREE - RIGHT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Delete(TREE </a:t>
            </a:r>
            <a:r>
              <a:rPr lang="en-US" dirty="0"/>
              <a:t>-&gt; LEFT, TEMP -&gt; </a:t>
            </a:r>
            <a:r>
              <a:rPr lang="en-US" dirty="0" smtClean="0"/>
              <a:t>Key) //if find min </a:t>
            </a:r>
            <a:r>
              <a:rPr lang="en-US" dirty="0"/>
              <a:t>then Delete(TREE -&gt; </a:t>
            </a:r>
            <a:r>
              <a:rPr lang="en-US" dirty="0" smtClean="0"/>
              <a:t>RIGHT, </a:t>
            </a:r>
            <a:r>
              <a:rPr lang="en-US" dirty="0"/>
              <a:t>TEMP -&gt; </a:t>
            </a:r>
            <a:r>
              <a:rPr lang="en-US" dirty="0" smtClean="0"/>
              <a:t>Key)</a:t>
            </a:r>
            <a:endParaRPr lang="en-US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ELSE IF TREE -&gt; LEFT = NULL AND TREE -&gt; RIGHT = NULL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SET </a:t>
            </a:r>
            <a:r>
              <a:rPr lang="en-US" dirty="0"/>
              <a:t>TREE = </a:t>
            </a:r>
            <a:r>
              <a:rPr lang="en-US" dirty="0" smtClean="0"/>
              <a:t>NULL</a:t>
            </a:r>
            <a:endParaRPr lang="en-US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ELSE </a:t>
            </a:r>
            <a:r>
              <a:rPr lang="en-US" dirty="0"/>
              <a:t>IF TREE -&gt; LEFT != </a:t>
            </a:r>
            <a:r>
              <a:rPr lang="en-US" dirty="0" smtClean="0"/>
              <a:t>NULL</a:t>
            </a:r>
            <a:endParaRPr lang="en-US" dirty="0"/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SET </a:t>
            </a:r>
            <a:r>
              <a:rPr lang="en-US" dirty="0"/>
              <a:t>TREE = TREE -&gt; </a:t>
            </a:r>
            <a:r>
              <a:rPr lang="en-US" dirty="0" smtClean="0"/>
              <a:t>LEFT</a:t>
            </a:r>
            <a:endParaRPr lang="en-US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ELSE</a:t>
            </a:r>
            <a:endParaRPr lang="en-US" dirty="0"/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SET </a:t>
            </a:r>
            <a:r>
              <a:rPr lang="en-US" dirty="0"/>
              <a:t>TREE = TREE -&gt; </a:t>
            </a:r>
            <a:r>
              <a:rPr lang="en-US" dirty="0" smtClean="0"/>
              <a:t>RIGHT</a:t>
            </a:r>
            <a:endParaRPr lang="en-US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END </a:t>
            </a:r>
            <a:r>
              <a:rPr lang="en-US" dirty="0"/>
              <a:t>OF </a:t>
            </a:r>
            <a:r>
              <a:rPr lang="en-US" dirty="0" smtClean="0"/>
              <a:t>IF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 smtClean="0"/>
              <a:t>Step 3:</a:t>
            </a:r>
            <a:r>
              <a:rPr lang="en-US" dirty="0"/>
              <a:t> </a:t>
            </a:r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VTCA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</a:t>
            </a:r>
            <a:r>
              <a:rPr lang="en-US" dirty="0" smtClean="0"/>
              <a:t>Structure &amp; Algorithms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B217-4227-4F18-9D9B-E83281DFE93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73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fontAlgn="base">
              <a:buNone/>
            </a:pPr>
            <a:r>
              <a:rPr lang="en-US" dirty="0">
                <a:solidFill>
                  <a:schemeClr val="tx2"/>
                </a:solidFill>
              </a:rPr>
              <a:t>Node </a:t>
            </a:r>
            <a:r>
              <a:rPr lang="en-US" dirty="0" err="1">
                <a:solidFill>
                  <a:schemeClr val="tx2"/>
                </a:solidFill>
              </a:rPr>
              <a:t>deleteRec</a:t>
            </a:r>
            <a:r>
              <a:rPr lang="en-US" dirty="0">
                <a:solidFill>
                  <a:schemeClr val="tx2"/>
                </a:solidFill>
              </a:rPr>
              <a:t>(Node root, </a:t>
            </a:r>
            <a:r>
              <a:rPr lang="en-US" dirty="0" err="1">
                <a:solidFill>
                  <a:schemeClr val="tx2"/>
                </a:solidFill>
              </a:rPr>
              <a:t>int</a:t>
            </a:r>
            <a:r>
              <a:rPr lang="en-US" dirty="0">
                <a:solidFill>
                  <a:schemeClr val="tx2"/>
                </a:solidFill>
              </a:rPr>
              <a:t> key) </a:t>
            </a:r>
          </a:p>
          <a:p>
            <a:pPr marL="0" indent="0" fontAlgn="base">
              <a:buNone/>
            </a:pPr>
            <a:r>
              <a:rPr lang="en-US" dirty="0">
                <a:solidFill>
                  <a:schemeClr val="tx2"/>
                </a:solidFill>
              </a:rPr>
              <a:t>    { </a:t>
            </a:r>
          </a:p>
          <a:p>
            <a:pPr marL="0" indent="0" fontAlgn="base">
              <a:buNone/>
            </a:pPr>
            <a:r>
              <a:rPr lang="en-US" dirty="0">
                <a:solidFill>
                  <a:schemeClr val="tx2"/>
                </a:solidFill>
              </a:rPr>
              <a:t>        /* Base Case: If the tree is empty */</a:t>
            </a:r>
          </a:p>
          <a:p>
            <a:pPr marL="0" indent="0" fontAlgn="base">
              <a:buNone/>
            </a:pPr>
            <a:r>
              <a:rPr lang="en-US" dirty="0">
                <a:solidFill>
                  <a:schemeClr val="tx2"/>
                </a:solidFill>
              </a:rPr>
              <a:t>        if (root == null)  return root; </a:t>
            </a:r>
          </a:p>
          <a:p>
            <a:pPr marL="0" indent="0" fontAlgn="base">
              <a:buNone/>
            </a:pPr>
            <a:r>
              <a:rPr lang="en-US" dirty="0">
                <a:solidFill>
                  <a:schemeClr val="tx2"/>
                </a:solidFill>
              </a:rPr>
              <a:t>        /* Otherwise, recur down the tree */</a:t>
            </a:r>
          </a:p>
          <a:p>
            <a:pPr marL="0" indent="0" fontAlgn="base">
              <a:buNone/>
            </a:pPr>
            <a:r>
              <a:rPr lang="en-US" dirty="0">
                <a:solidFill>
                  <a:schemeClr val="tx2"/>
                </a:solidFill>
              </a:rPr>
              <a:t>        if (key &lt; </a:t>
            </a:r>
            <a:r>
              <a:rPr lang="en-US" dirty="0" err="1">
                <a:solidFill>
                  <a:schemeClr val="tx2"/>
                </a:solidFill>
              </a:rPr>
              <a:t>root.key</a:t>
            </a:r>
            <a:r>
              <a:rPr lang="en-US" dirty="0">
                <a:solidFill>
                  <a:schemeClr val="tx2"/>
                </a:solidFill>
              </a:rPr>
              <a:t>) </a:t>
            </a:r>
          </a:p>
          <a:p>
            <a:pPr marL="0" indent="0" fontAlgn="base">
              <a:buNone/>
            </a:pPr>
            <a:r>
              <a:rPr lang="en-US" dirty="0">
                <a:solidFill>
                  <a:schemeClr val="tx2"/>
                </a:solidFill>
              </a:rPr>
              <a:t>            </a:t>
            </a:r>
            <a:r>
              <a:rPr lang="en-US" dirty="0" err="1">
                <a:solidFill>
                  <a:schemeClr val="tx2"/>
                </a:solidFill>
              </a:rPr>
              <a:t>root.left</a:t>
            </a:r>
            <a:r>
              <a:rPr lang="en-US" dirty="0">
                <a:solidFill>
                  <a:schemeClr val="tx2"/>
                </a:solidFill>
              </a:rPr>
              <a:t> = </a:t>
            </a:r>
            <a:r>
              <a:rPr lang="en-US" dirty="0" err="1">
                <a:solidFill>
                  <a:schemeClr val="tx2"/>
                </a:solidFill>
              </a:rPr>
              <a:t>deleteRec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dirty="0" err="1">
                <a:solidFill>
                  <a:schemeClr val="tx2"/>
                </a:solidFill>
              </a:rPr>
              <a:t>root.left</a:t>
            </a:r>
            <a:r>
              <a:rPr lang="en-US" dirty="0">
                <a:solidFill>
                  <a:schemeClr val="tx2"/>
                </a:solidFill>
              </a:rPr>
              <a:t>, key); </a:t>
            </a:r>
          </a:p>
          <a:p>
            <a:pPr marL="0" indent="0" fontAlgn="base">
              <a:buNone/>
            </a:pPr>
            <a:r>
              <a:rPr lang="en-US" dirty="0">
                <a:solidFill>
                  <a:schemeClr val="tx2"/>
                </a:solidFill>
              </a:rPr>
              <a:t>        else if (key &gt; </a:t>
            </a:r>
            <a:r>
              <a:rPr lang="en-US" dirty="0" err="1">
                <a:solidFill>
                  <a:schemeClr val="tx2"/>
                </a:solidFill>
              </a:rPr>
              <a:t>root.key</a:t>
            </a:r>
            <a:r>
              <a:rPr lang="en-US" dirty="0">
                <a:solidFill>
                  <a:schemeClr val="tx2"/>
                </a:solidFill>
              </a:rPr>
              <a:t>) </a:t>
            </a:r>
          </a:p>
          <a:p>
            <a:pPr marL="0" indent="0" fontAlgn="base">
              <a:buNone/>
            </a:pPr>
            <a:r>
              <a:rPr lang="en-US" dirty="0">
                <a:solidFill>
                  <a:schemeClr val="tx2"/>
                </a:solidFill>
              </a:rPr>
              <a:t>            </a:t>
            </a:r>
            <a:r>
              <a:rPr lang="en-US" dirty="0" err="1">
                <a:solidFill>
                  <a:schemeClr val="tx2"/>
                </a:solidFill>
              </a:rPr>
              <a:t>root.right</a:t>
            </a:r>
            <a:r>
              <a:rPr lang="en-US" dirty="0">
                <a:solidFill>
                  <a:schemeClr val="tx2"/>
                </a:solidFill>
              </a:rPr>
              <a:t> = </a:t>
            </a:r>
            <a:r>
              <a:rPr lang="en-US" dirty="0" err="1">
                <a:solidFill>
                  <a:schemeClr val="tx2"/>
                </a:solidFill>
              </a:rPr>
              <a:t>deleteRec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dirty="0" err="1">
                <a:solidFill>
                  <a:schemeClr val="tx2"/>
                </a:solidFill>
              </a:rPr>
              <a:t>root.right</a:t>
            </a:r>
            <a:r>
              <a:rPr lang="en-US" dirty="0">
                <a:solidFill>
                  <a:schemeClr val="tx2"/>
                </a:solidFill>
              </a:rPr>
              <a:t>, key); </a:t>
            </a:r>
            <a:endParaRPr lang="en-US" dirty="0" smtClean="0">
              <a:solidFill>
                <a:schemeClr val="tx2"/>
              </a:solidFill>
            </a:endParaRPr>
          </a:p>
          <a:p>
            <a:pPr marL="0" indent="0" fontAlgn="base">
              <a:buNone/>
            </a:pPr>
            <a:r>
              <a:rPr lang="en-US" dirty="0" smtClean="0">
                <a:solidFill>
                  <a:schemeClr val="tx2"/>
                </a:solidFill>
              </a:rPr>
              <a:t>===&gt;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VTCA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</a:t>
            </a:r>
            <a:r>
              <a:rPr lang="en-US" dirty="0" smtClean="0"/>
              <a:t>Structure &amp; Algorithms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B217-4227-4F18-9D9B-E83281DFE93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93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686800" cy="5410200"/>
          </a:xfrm>
        </p:spPr>
        <p:txBody>
          <a:bodyPr>
            <a:normAutofit fontScale="70000" lnSpcReduction="20000"/>
          </a:bodyPr>
          <a:lstStyle/>
          <a:p>
            <a:pPr marL="0" indent="0" fontAlgn="base">
              <a:buNone/>
            </a:pPr>
            <a:r>
              <a:rPr lang="en-US" dirty="0">
                <a:solidFill>
                  <a:schemeClr val="tx2"/>
                </a:solidFill>
              </a:rPr>
              <a:t>        // if key is same as root's key, then This is the </a:t>
            </a:r>
            <a:r>
              <a:rPr lang="en-US" dirty="0" smtClean="0">
                <a:solidFill>
                  <a:schemeClr val="tx2"/>
                </a:solidFill>
              </a:rPr>
              <a:t>node  </a:t>
            </a:r>
            <a:r>
              <a:rPr lang="en-US" dirty="0">
                <a:solidFill>
                  <a:schemeClr val="tx2"/>
                </a:solidFill>
              </a:rPr>
              <a:t>to be deleted </a:t>
            </a:r>
          </a:p>
          <a:p>
            <a:pPr marL="0" indent="0" fontAlgn="base">
              <a:buNone/>
            </a:pPr>
            <a:r>
              <a:rPr lang="en-US" dirty="0">
                <a:solidFill>
                  <a:schemeClr val="tx2"/>
                </a:solidFill>
              </a:rPr>
              <a:t>        </a:t>
            </a:r>
            <a:r>
              <a:rPr lang="en-US" dirty="0" smtClean="0">
                <a:solidFill>
                  <a:schemeClr val="tx2"/>
                </a:solidFill>
              </a:rPr>
              <a:t>else</a:t>
            </a:r>
            <a:r>
              <a:rPr lang="en-US" dirty="0">
                <a:solidFill>
                  <a:schemeClr val="tx2"/>
                </a:solidFill>
              </a:rPr>
              <a:t>// node with only one child or no child </a:t>
            </a:r>
          </a:p>
          <a:p>
            <a:pPr marL="0" indent="0" fontAlgn="base">
              <a:buNone/>
            </a:pPr>
            <a:r>
              <a:rPr lang="en-US" dirty="0">
                <a:solidFill>
                  <a:schemeClr val="tx2"/>
                </a:solidFill>
              </a:rPr>
              <a:t>        {                         </a:t>
            </a:r>
            <a:endParaRPr lang="en-US" dirty="0" smtClean="0">
              <a:solidFill>
                <a:schemeClr val="tx2"/>
              </a:solidFill>
            </a:endParaRPr>
          </a:p>
          <a:p>
            <a:pPr marL="0" indent="0" fontAlgn="base">
              <a:buNone/>
            </a:pPr>
            <a:r>
              <a:rPr lang="en-US" dirty="0" smtClean="0">
                <a:solidFill>
                  <a:schemeClr val="tx2"/>
                </a:solidFill>
              </a:rPr>
              <a:t>            if 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dirty="0" err="1">
                <a:solidFill>
                  <a:schemeClr val="tx2"/>
                </a:solidFill>
              </a:rPr>
              <a:t>root.left</a:t>
            </a:r>
            <a:r>
              <a:rPr lang="en-US" dirty="0">
                <a:solidFill>
                  <a:schemeClr val="tx2"/>
                </a:solidFill>
              </a:rPr>
              <a:t> == null) </a:t>
            </a:r>
          </a:p>
          <a:p>
            <a:pPr marL="0" indent="0" fontAlgn="base">
              <a:buNone/>
            </a:pPr>
            <a:r>
              <a:rPr lang="en-US" dirty="0">
                <a:solidFill>
                  <a:schemeClr val="tx2"/>
                </a:solidFill>
              </a:rPr>
              <a:t>                return </a:t>
            </a:r>
            <a:r>
              <a:rPr lang="en-US" dirty="0" err="1">
                <a:solidFill>
                  <a:schemeClr val="tx2"/>
                </a:solidFill>
              </a:rPr>
              <a:t>root.right</a:t>
            </a:r>
            <a:r>
              <a:rPr lang="en-US" dirty="0">
                <a:solidFill>
                  <a:schemeClr val="tx2"/>
                </a:solidFill>
              </a:rPr>
              <a:t>; </a:t>
            </a:r>
          </a:p>
          <a:p>
            <a:pPr marL="0" indent="0" fontAlgn="base">
              <a:buNone/>
            </a:pPr>
            <a:r>
              <a:rPr lang="en-US" dirty="0">
                <a:solidFill>
                  <a:schemeClr val="tx2"/>
                </a:solidFill>
              </a:rPr>
              <a:t>            else if (</a:t>
            </a:r>
            <a:r>
              <a:rPr lang="en-US" dirty="0" err="1">
                <a:solidFill>
                  <a:schemeClr val="tx2"/>
                </a:solidFill>
              </a:rPr>
              <a:t>root.right</a:t>
            </a:r>
            <a:r>
              <a:rPr lang="en-US" dirty="0">
                <a:solidFill>
                  <a:schemeClr val="tx2"/>
                </a:solidFill>
              </a:rPr>
              <a:t> == null) </a:t>
            </a:r>
          </a:p>
          <a:p>
            <a:pPr marL="0" indent="0" fontAlgn="base">
              <a:buNone/>
            </a:pPr>
            <a:r>
              <a:rPr lang="en-US" dirty="0">
                <a:solidFill>
                  <a:schemeClr val="tx2"/>
                </a:solidFill>
              </a:rPr>
              <a:t>                return </a:t>
            </a:r>
            <a:r>
              <a:rPr lang="en-US" dirty="0" err="1">
                <a:solidFill>
                  <a:schemeClr val="tx2"/>
                </a:solidFill>
              </a:rPr>
              <a:t>root.left</a:t>
            </a:r>
            <a:r>
              <a:rPr lang="en-US" dirty="0">
                <a:solidFill>
                  <a:schemeClr val="tx2"/>
                </a:solidFill>
              </a:rPr>
              <a:t>;   </a:t>
            </a:r>
          </a:p>
          <a:p>
            <a:pPr marL="0" indent="0" fontAlgn="base">
              <a:buNone/>
            </a:pPr>
            <a:r>
              <a:rPr lang="en-US" dirty="0">
                <a:solidFill>
                  <a:schemeClr val="tx2"/>
                </a:solidFill>
              </a:rPr>
              <a:t>            // node with two </a:t>
            </a:r>
            <a:r>
              <a:rPr lang="en-US" dirty="0" smtClean="0">
                <a:solidFill>
                  <a:schemeClr val="tx2"/>
                </a:solidFill>
              </a:rPr>
              <a:t>children: find smallest  </a:t>
            </a:r>
            <a:r>
              <a:rPr lang="en-US" dirty="0">
                <a:solidFill>
                  <a:schemeClr val="tx2"/>
                </a:solidFill>
              </a:rPr>
              <a:t>in the right </a:t>
            </a:r>
            <a:r>
              <a:rPr lang="en-US" dirty="0" err="1">
                <a:solidFill>
                  <a:schemeClr val="tx2"/>
                </a:solidFill>
              </a:rPr>
              <a:t>subtree</a:t>
            </a:r>
            <a:r>
              <a:rPr lang="en-US" dirty="0">
                <a:solidFill>
                  <a:schemeClr val="tx2"/>
                </a:solidFill>
              </a:rPr>
              <a:t>) </a:t>
            </a:r>
          </a:p>
          <a:p>
            <a:pPr marL="0" indent="0" fontAlgn="base">
              <a:buNone/>
            </a:pPr>
            <a:r>
              <a:rPr lang="en-US" dirty="0">
                <a:solidFill>
                  <a:schemeClr val="tx2"/>
                </a:solidFill>
              </a:rPr>
              <a:t>            </a:t>
            </a:r>
            <a:r>
              <a:rPr lang="en-US" dirty="0" err="1">
                <a:solidFill>
                  <a:schemeClr val="tx2"/>
                </a:solidFill>
              </a:rPr>
              <a:t>root.key</a:t>
            </a:r>
            <a:r>
              <a:rPr lang="en-US" dirty="0">
                <a:solidFill>
                  <a:schemeClr val="tx2"/>
                </a:solidFill>
              </a:rPr>
              <a:t> = </a:t>
            </a:r>
            <a:r>
              <a:rPr lang="en-US" dirty="0" err="1">
                <a:solidFill>
                  <a:schemeClr val="tx2"/>
                </a:solidFill>
              </a:rPr>
              <a:t>minValue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dirty="0" err="1">
                <a:solidFill>
                  <a:schemeClr val="tx2"/>
                </a:solidFill>
              </a:rPr>
              <a:t>root.right</a:t>
            </a:r>
            <a:r>
              <a:rPr lang="en-US" dirty="0">
                <a:solidFill>
                  <a:schemeClr val="tx2"/>
                </a:solidFill>
              </a:rPr>
              <a:t>);   </a:t>
            </a:r>
          </a:p>
          <a:p>
            <a:pPr marL="0" indent="0" fontAlgn="base">
              <a:buNone/>
            </a:pPr>
            <a:r>
              <a:rPr lang="en-US" dirty="0">
                <a:solidFill>
                  <a:schemeClr val="tx2"/>
                </a:solidFill>
              </a:rPr>
              <a:t>            // Delete the replacement </a:t>
            </a:r>
            <a:r>
              <a:rPr lang="en-US" dirty="0" smtClean="0">
                <a:solidFill>
                  <a:schemeClr val="tx2"/>
                </a:solidFill>
              </a:rPr>
              <a:t>node</a:t>
            </a:r>
            <a:endParaRPr lang="en-US" dirty="0">
              <a:solidFill>
                <a:schemeClr val="tx2"/>
              </a:solidFill>
            </a:endParaRPr>
          </a:p>
          <a:p>
            <a:pPr marL="0" indent="0" fontAlgn="base">
              <a:buNone/>
            </a:pPr>
            <a:r>
              <a:rPr lang="en-US" dirty="0">
                <a:solidFill>
                  <a:schemeClr val="tx2"/>
                </a:solidFill>
              </a:rPr>
              <a:t>            </a:t>
            </a:r>
            <a:r>
              <a:rPr lang="en-US" dirty="0" err="1">
                <a:solidFill>
                  <a:schemeClr val="tx2"/>
                </a:solidFill>
              </a:rPr>
              <a:t>root.right</a:t>
            </a:r>
            <a:r>
              <a:rPr lang="en-US" dirty="0">
                <a:solidFill>
                  <a:schemeClr val="tx2"/>
                </a:solidFill>
              </a:rPr>
              <a:t> = </a:t>
            </a:r>
            <a:r>
              <a:rPr lang="en-US" dirty="0" err="1">
                <a:solidFill>
                  <a:schemeClr val="tx2"/>
                </a:solidFill>
              </a:rPr>
              <a:t>deleteRec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dirty="0" err="1">
                <a:solidFill>
                  <a:schemeClr val="tx2"/>
                </a:solidFill>
              </a:rPr>
              <a:t>root.right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dirty="0" err="1">
                <a:solidFill>
                  <a:schemeClr val="tx2"/>
                </a:solidFill>
              </a:rPr>
              <a:t>root.key</a:t>
            </a:r>
            <a:r>
              <a:rPr lang="en-US" dirty="0">
                <a:solidFill>
                  <a:schemeClr val="tx2"/>
                </a:solidFill>
              </a:rPr>
              <a:t>); </a:t>
            </a:r>
          </a:p>
          <a:p>
            <a:pPr marL="0" indent="0" fontAlgn="base">
              <a:buNone/>
            </a:pPr>
            <a:r>
              <a:rPr lang="en-US" dirty="0">
                <a:solidFill>
                  <a:schemeClr val="tx2"/>
                </a:solidFill>
              </a:rPr>
              <a:t>        }  </a:t>
            </a:r>
          </a:p>
          <a:p>
            <a:pPr marL="0" indent="0" fontAlgn="base">
              <a:buNone/>
            </a:pPr>
            <a:r>
              <a:rPr lang="en-US" dirty="0">
                <a:solidFill>
                  <a:schemeClr val="tx2"/>
                </a:solidFill>
              </a:rPr>
              <a:t>        return root; </a:t>
            </a:r>
          </a:p>
          <a:p>
            <a:pPr marL="0" indent="0" fontAlgn="base">
              <a:buNone/>
            </a:pPr>
            <a:r>
              <a:rPr lang="en-US" dirty="0">
                <a:solidFill>
                  <a:schemeClr val="tx2"/>
                </a:solidFill>
              </a:rPr>
              <a:t>    }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VTCA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</a:t>
            </a:r>
            <a:r>
              <a:rPr lang="en-US" dirty="0" smtClean="0"/>
              <a:t>Structure &amp; Algorithms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B217-4227-4F18-9D9B-E83281DFE93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3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fontAlgn="base">
              <a:buNone/>
            </a:pPr>
            <a:r>
              <a:rPr lang="en-US" dirty="0">
                <a:solidFill>
                  <a:schemeClr val="tx2"/>
                </a:solidFill>
              </a:rPr>
              <a:t>    </a:t>
            </a:r>
            <a:r>
              <a:rPr lang="en-US" dirty="0" err="1">
                <a:solidFill>
                  <a:schemeClr val="tx2"/>
                </a:solidFill>
              </a:rPr>
              <a:t>int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minValue</a:t>
            </a:r>
            <a:r>
              <a:rPr lang="en-US" dirty="0">
                <a:solidFill>
                  <a:schemeClr val="tx2"/>
                </a:solidFill>
              </a:rPr>
              <a:t>(Node root) </a:t>
            </a:r>
          </a:p>
          <a:p>
            <a:pPr marL="0" indent="0" fontAlgn="base">
              <a:buNone/>
            </a:pPr>
            <a:r>
              <a:rPr lang="en-US" dirty="0">
                <a:solidFill>
                  <a:schemeClr val="tx2"/>
                </a:solidFill>
              </a:rPr>
              <a:t>    { </a:t>
            </a:r>
          </a:p>
          <a:p>
            <a:pPr marL="0" indent="0" fontAlgn="base">
              <a:buNone/>
            </a:pPr>
            <a:r>
              <a:rPr lang="en-US" dirty="0">
                <a:solidFill>
                  <a:schemeClr val="tx2"/>
                </a:solidFill>
              </a:rPr>
              <a:t>        </a:t>
            </a:r>
            <a:r>
              <a:rPr lang="en-US" dirty="0" err="1">
                <a:solidFill>
                  <a:schemeClr val="tx2"/>
                </a:solidFill>
              </a:rPr>
              <a:t>int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minv</a:t>
            </a:r>
            <a:r>
              <a:rPr lang="en-US" dirty="0">
                <a:solidFill>
                  <a:schemeClr val="tx2"/>
                </a:solidFill>
              </a:rPr>
              <a:t> = </a:t>
            </a:r>
            <a:r>
              <a:rPr lang="en-US" dirty="0" err="1">
                <a:solidFill>
                  <a:schemeClr val="tx2"/>
                </a:solidFill>
              </a:rPr>
              <a:t>root.key</a:t>
            </a:r>
            <a:r>
              <a:rPr lang="en-US" dirty="0">
                <a:solidFill>
                  <a:schemeClr val="tx2"/>
                </a:solidFill>
              </a:rPr>
              <a:t>; </a:t>
            </a:r>
          </a:p>
          <a:p>
            <a:pPr marL="0" indent="0" fontAlgn="base">
              <a:buNone/>
            </a:pPr>
            <a:r>
              <a:rPr lang="en-US" dirty="0">
                <a:solidFill>
                  <a:schemeClr val="tx2"/>
                </a:solidFill>
              </a:rPr>
              <a:t>        while (</a:t>
            </a:r>
            <a:r>
              <a:rPr lang="en-US" dirty="0" err="1">
                <a:solidFill>
                  <a:schemeClr val="tx2"/>
                </a:solidFill>
              </a:rPr>
              <a:t>root.left</a:t>
            </a:r>
            <a:r>
              <a:rPr lang="en-US" dirty="0">
                <a:solidFill>
                  <a:schemeClr val="tx2"/>
                </a:solidFill>
              </a:rPr>
              <a:t> != null) </a:t>
            </a:r>
          </a:p>
          <a:p>
            <a:pPr marL="0" indent="0" fontAlgn="base">
              <a:buNone/>
            </a:pPr>
            <a:r>
              <a:rPr lang="en-US" dirty="0">
                <a:solidFill>
                  <a:schemeClr val="tx2"/>
                </a:solidFill>
              </a:rPr>
              <a:t>        { </a:t>
            </a:r>
          </a:p>
          <a:p>
            <a:pPr marL="0" indent="0" fontAlgn="base">
              <a:buNone/>
            </a:pPr>
            <a:r>
              <a:rPr lang="en-US" dirty="0">
                <a:solidFill>
                  <a:schemeClr val="tx2"/>
                </a:solidFill>
              </a:rPr>
              <a:t>            </a:t>
            </a:r>
            <a:r>
              <a:rPr lang="en-US" dirty="0" err="1">
                <a:solidFill>
                  <a:schemeClr val="tx2"/>
                </a:solidFill>
              </a:rPr>
              <a:t>minv</a:t>
            </a:r>
            <a:r>
              <a:rPr lang="en-US" dirty="0">
                <a:solidFill>
                  <a:schemeClr val="tx2"/>
                </a:solidFill>
              </a:rPr>
              <a:t> = </a:t>
            </a:r>
            <a:r>
              <a:rPr lang="en-US" dirty="0" err="1">
                <a:solidFill>
                  <a:schemeClr val="tx2"/>
                </a:solidFill>
              </a:rPr>
              <a:t>root.left.key</a:t>
            </a:r>
            <a:r>
              <a:rPr lang="en-US" dirty="0">
                <a:solidFill>
                  <a:schemeClr val="tx2"/>
                </a:solidFill>
              </a:rPr>
              <a:t>; </a:t>
            </a:r>
          </a:p>
          <a:p>
            <a:pPr marL="0" indent="0" fontAlgn="base">
              <a:buNone/>
            </a:pPr>
            <a:r>
              <a:rPr lang="en-US" dirty="0">
                <a:solidFill>
                  <a:schemeClr val="tx2"/>
                </a:solidFill>
              </a:rPr>
              <a:t>            root = </a:t>
            </a:r>
            <a:r>
              <a:rPr lang="en-US" dirty="0" err="1">
                <a:solidFill>
                  <a:schemeClr val="tx2"/>
                </a:solidFill>
              </a:rPr>
              <a:t>root.left</a:t>
            </a:r>
            <a:r>
              <a:rPr lang="en-US" dirty="0">
                <a:solidFill>
                  <a:schemeClr val="tx2"/>
                </a:solidFill>
              </a:rPr>
              <a:t>; </a:t>
            </a:r>
          </a:p>
          <a:p>
            <a:pPr marL="0" indent="0" fontAlgn="base">
              <a:buNone/>
            </a:pPr>
            <a:r>
              <a:rPr lang="en-US" dirty="0">
                <a:solidFill>
                  <a:schemeClr val="tx2"/>
                </a:solidFill>
              </a:rPr>
              <a:t>        } </a:t>
            </a:r>
          </a:p>
          <a:p>
            <a:pPr marL="0" indent="0" fontAlgn="base">
              <a:buNone/>
            </a:pPr>
            <a:r>
              <a:rPr lang="en-US" dirty="0">
                <a:solidFill>
                  <a:schemeClr val="tx2"/>
                </a:solidFill>
              </a:rPr>
              <a:t>        return </a:t>
            </a:r>
            <a:r>
              <a:rPr lang="en-US" dirty="0" err="1">
                <a:solidFill>
                  <a:schemeClr val="tx2"/>
                </a:solidFill>
              </a:rPr>
              <a:t>minv</a:t>
            </a:r>
            <a:r>
              <a:rPr lang="en-US" dirty="0">
                <a:solidFill>
                  <a:schemeClr val="tx2"/>
                </a:solidFill>
              </a:rPr>
              <a:t>; </a:t>
            </a:r>
          </a:p>
          <a:p>
            <a:pPr marL="0" indent="0" fontAlgn="base">
              <a:buNone/>
            </a:pPr>
            <a:r>
              <a:rPr lang="en-US" dirty="0">
                <a:solidFill>
                  <a:schemeClr val="tx2"/>
                </a:solidFill>
              </a:rPr>
              <a:t>    }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VTCA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</a:t>
            </a:r>
            <a:r>
              <a:rPr lang="en-US" dirty="0" smtClean="0"/>
              <a:t>Structure &amp; Algorithms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B217-4227-4F18-9D9B-E83281DFE93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21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Traverse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Pre-order </a:t>
            </a:r>
            <a:r>
              <a:rPr lang="en-US" b="1" dirty="0"/>
              <a:t>Traversal</a:t>
            </a:r>
            <a:r>
              <a:rPr lang="en-US" dirty="0"/>
              <a:t> (</a:t>
            </a:r>
            <a:r>
              <a:rPr lang="en-US" dirty="0" err="1"/>
              <a:t>NLR</a:t>
            </a:r>
            <a:r>
              <a:rPr lang="en-US" dirty="0"/>
              <a:t> – node left right)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VTCA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</a:t>
            </a:r>
            <a:r>
              <a:rPr lang="en-US" dirty="0" smtClean="0"/>
              <a:t>Structure &amp; Algorithms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B217-4227-4F18-9D9B-E83281DFE937}" type="slidenum">
              <a:rPr lang="en-US" smtClean="0"/>
              <a:t>26</a:t>
            </a:fld>
            <a:endParaRPr lang="en-US"/>
          </a:p>
        </p:txBody>
      </p:sp>
      <p:sp>
        <p:nvSpPr>
          <p:cNvPr id="7" name="Oval 3"/>
          <p:cNvSpPr>
            <a:spLocks noChangeArrowheads="1"/>
          </p:cNvSpPr>
          <p:nvPr/>
        </p:nvSpPr>
        <p:spPr bwMode="auto">
          <a:xfrm>
            <a:off x="4114800" y="1371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25908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1752600" y="2819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1295400" y="3657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2209800" y="3657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1981200" y="4419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 flipH="1">
            <a:off x="1600200" y="3276600"/>
            <a:ext cx="3048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>
            <a:off x="2057400" y="3276600"/>
            <a:ext cx="3048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H="1">
            <a:off x="2209800" y="4114800"/>
            <a:ext cx="152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 flipH="1">
            <a:off x="2057400" y="2438400"/>
            <a:ext cx="609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7" name="Oval 13"/>
          <p:cNvSpPr>
            <a:spLocks noChangeArrowheads="1"/>
          </p:cNvSpPr>
          <p:nvPr/>
        </p:nvSpPr>
        <p:spPr bwMode="auto">
          <a:xfrm>
            <a:off x="3352800" y="2819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8" name="Oval 14"/>
          <p:cNvSpPr>
            <a:spLocks noChangeArrowheads="1"/>
          </p:cNvSpPr>
          <p:nvPr/>
        </p:nvSpPr>
        <p:spPr bwMode="auto">
          <a:xfrm>
            <a:off x="2895600" y="3657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J</a:t>
            </a:r>
          </a:p>
        </p:txBody>
      </p:sp>
      <p:sp>
        <p:nvSpPr>
          <p:cNvPr id="19" name="Oval 15"/>
          <p:cNvSpPr>
            <a:spLocks noChangeArrowheads="1"/>
          </p:cNvSpPr>
          <p:nvPr/>
        </p:nvSpPr>
        <p:spPr bwMode="auto">
          <a:xfrm>
            <a:off x="3810000" y="3657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20" name="Oval 16"/>
          <p:cNvSpPr>
            <a:spLocks noChangeArrowheads="1"/>
          </p:cNvSpPr>
          <p:nvPr/>
        </p:nvSpPr>
        <p:spPr bwMode="auto">
          <a:xfrm flipH="1">
            <a:off x="3200400" y="4419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 flipH="1">
            <a:off x="3200400" y="3276600"/>
            <a:ext cx="3048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>
            <a:off x="3657600" y="3276600"/>
            <a:ext cx="3048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>
            <a:off x="3200400" y="4114800"/>
            <a:ext cx="152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4" name="Line 20"/>
          <p:cNvSpPr>
            <a:spLocks noChangeShapeType="1"/>
          </p:cNvSpPr>
          <p:nvPr/>
        </p:nvSpPr>
        <p:spPr bwMode="auto">
          <a:xfrm>
            <a:off x="2971800" y="2438400"/>
            <a:ext cx="609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5" name="Line 21"/>
          <p:cNvSpPr>
            <a:spLocks noChangeShapeType="1"/>
          </p:cNvSpPr>
          <p:nvPr/>
        </p:nvSpPr>
        <p:spPr bwMode="auto">
          <a:xfrm flipH="1">
            <a:off x="2895600" y="1752600"/>
            <a:ext cx="1295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6" name="Oval 22"/>
          <p:cNvSpPr>
            <a:spLocks noChangeArrowheads="1"/>
          </p:cNvSpPr>
          <p:nvPr/>
        </p:nvSpPr>
        <p:spPr bwMode="auto">
          <a:xfrm>
            <a:off x="56388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7" name="Oval 23"/>
          <p:cNvSpPr>
            <a:spLocks noChangeArrowheads="1"/>
          </p:cNvSpPr>
          <p:nvPr/>
        </p:nvSpPr>
        <p:spPr bwMode="auto">
          <a:xfrm>
            <a:off x="4800600" y="2819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8" name="Oval 24"/>
          <p:cNvSpPr>
            <a:spLocks noChangeArrowheads="1"/>
          </p:cNvSpPr>
          <p:nvPr/>
        </p:nvSpPr>
        <p:spPr bwMode="auto">
          <a:xfrm>
            <a:off x="5257800" y="3657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29" name="Oval 25"/>
          <p:cNvSpPr>
            <a:spLocks noChangeArrowheads="1"/>
          </p:cNvSpPr>
          <p:nvPr/>
        </p:nvSpPr>
        <p:spPr bwMode="auto">
          <a:xfrm>
            <a:off x="5029200" y="4419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>
            <a:off x="5105400" y="3276600"/>
            <a:ext cx="3048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1" name="Line 27"/>
          <p:cNvSpPr>
            <a:spLocks noChangeShapeType="1"/>
          </p:cNvSpPr>
          <p:nvPr/>
        </p:nvSpPr>
        <p:spPr bwMode="auto">
          <a:xfrm flipH="1">
            <a:off x="5257800" y="4114800"/>
            <a:ext cx="152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2" name="Line 28"/>
          <p:cNvSpPr>
            <a:spLocks noChangeShapeType="1"/>
          </p:cNvSpPr>
          <p:nvPr/>
        </p:nvSpPr>
        <p:spPr bwMode="auto">
          <a:xfrm flipH="1">
            <a:off x="5105400" y="2438400"/>
            <a:ext cx="609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3" name="Oval 29"/>
          <p:cNvSpPr>
            <a:spLocks noChangeArrowheads="1"/>
          </p:cNvSpPr>
          <p:nvPr/>
        </p:nvSpPr>
        <p:spPr bwMode="auto">
          <a:xfrm>
            <a:off x="6400800" y="2819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34" name="Oval 30"/>
          <p:cNvSpPr>
            <a:spLocks noChangeArrowheads="1"/>
          </p:cNvSpPr>
          <p:nvPr/>
        </p:nvSpPr>
        <p:spPr bwMode="auto">
          <a:xfrm>
            <a:off x="5943600" y="3657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35" name="Line 31"/>
          <p:cNvSpPr>
            <a:spLocks noChangeShapeType="1"/>
          </p:cNvSpPr>
          <p:nvPr/>
        </p:nvSpPr>
        <p:spPr bwMode="auto">
          <a:xfrm flipH="1">
            <a:off x="6248400" y="3276600"/>
            <a:ext cx="3048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6" name="Line 32"/>
          <p:cNvSpPr>
            <a:spLocks noChangeShapeType="1"/>
          </p:cNvSpPr>
          <p:nvPr/>
        </p:nvSpPr>
        <p:spPr bwMode="auto">
          <a:xfrm>
            <a:off x="6019800" y="2438400"/>
            <a:ext cx="609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7" name="Line 33"/>
          <p:cNvSpPr>
            <a:spLocks noChangeShapeType="1"/>
          </p:cNvSpPr>
          <p:nvPr/>
        </p:nvSpPr>
        <p:spPr bwMode="auto">
          <a:xfrm>
            <a:off x="4495800" y="1752600"/>
            <a:ext cx="1295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8" name="Text Box 34"/>
          <p:cNvSpPr txBox="1">
            <a:spLocks noChangeArrowheads="1"/>
          </p:cNvSpPr>
          <p:nvPr/>
        </p:nvSpPr>
        <p:spPr bwMode="auto">
          <a:xfrm>
            <a:off x="1873250" y="572611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/>
              <a:t>A</a:t>
            </a:r>
          </a:p>
        </p:txBody>
      </p:sp>
      <p:sp>
        <p:nvSpPr>
          <p:cNvPr id="39" name="Text Box 35"/>
          <p:cNvSpPr txBox="1">
            <a:spLocks noChangeArrowheads="1"/>
          </p:cNvSpPr>
          <p:nvPr/>
        </p:nvSpPr>
        <p:spPr bwMode="auto">
          <a:xfrm>
            <a:off x="750763" y="5726113"/>
            <a:ext cx="10368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dirty="0" smtClean="0"/>
              <a:t>Result:</a:t>
            </a:r>
            <a:endParaRPr lang="en-US" sz="2400" dirty="0"/>
          </a:p>
        </p:txBody>
      </p:sp>
      <p:sp>
        <p:nvSpPr>
          <p:cNvPr id="40" name="Oval 36"/>
          <p:cNvSpPr>
            <a:spLocks noChangeArrowheads="1"/>
          </p:cNvSpPr>
          <p:nvPr/>
        </p:nvSpPr>
        <p:spPr bwMode="auto">
          <a:xfrm>
            <a:off x="762000" y="1524000"/>
            <a:ext cx="3886200" cy="4191000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41" name="Text Box 37"/>
          <p:cNvSpPr txBox="1">
            <a:spLocks noChangeArrowheads="1"/>
          </p:cNvSpPr>
          <p:nvPr/>
        </p:nvSpPr>
        <p:spPr bwMode="auto">
          <a:xfrm>
            <a:off x="2227263" y="572611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/>
              <a:t>B</a:t>
            </a:r>
          </a:p>
        </p:txBody>
      </p:sp>
      <p:sp>
        <p:nvSpPr>
          <p:cNvPr id="42" name="Oval 38"/>
          <p:cNvSpPr>
            <a:spLocks noChangeArrowheads="1"/>
          </p:cNvSpPr>
          <p:nvPr/>
        </p:nvSpPr>
        <p:spPr bwMode="auto">
          <a:xfrm>
            <a:off x="990600" y="2514600"/>
            <a:ext cx="1905000" cy="2743200"/>
          </a:xfrm>
          <a:prstGeom prst="ellipse">
            <a:avLst/>
          </a:prstGeom>
          <a:noFill/>
          <a:ln w="28575">
            <a:solidFill>
              <a:srgbClr val="3366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43" name="Text Box 39"/>
          <p:cNvSpPr txBox="1">
            <a:spLocks noChangeArrowheads="1"/>
          </p:cNvSpPr>
          <p:nvPr/>
        </p:nvSpPr>
        <p:spPr bwMode="auto">
          <a:xfrm>
            <a:off x="2600325" y="5726113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/>
              <a:t>D</a:t>
            </a:r>
          </a:p>
        </p:txBody>
      </p:sp>
      <p:sp>
        <p:nvSpPr>
          <p:cNvPr id="44" name="Oval 40"/>
          <p:cNvSpPr>
            <a:spLocks noChangeArrowheads="1"/>
          </p:cNvSpPr>
          <p:nvPr/>
        </p:nvSpPr>
        <p:spPr bwMode="auto">
          <a:xfrm>
            <a:off x="1066800" y="3505200"/>
            <a:ext cx="990600" cy="762000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45" name="Text Box 41"/>
          <p:cNvSpPr txBox="1">
            <a:spLocks noChangeArrowheads="1"/>
          </p:cNvSpPr>
          <p:nvPr/>
        </p:nvSpPr>
        <p:spPr bwMode="auto">
          <a:xfrm>
            <a:off x="2987675" y="5726113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/>
              <a:t>H</a:t>
            </a:r>
          </a:p>
        </p:txBody>
      </p:sp>
      <p:sp>
        <p:nvSpPr>
          <p:cNvPr id="46" name="Oval 42"/>
          <p:cNvSpPr>
            <a:spLocks noChangeArrowheads="1"/>
          </p:cNvSpPr>
          <p:nvPr/>
        </p:nvSpPr>
        <p:spPr bwMode="auto">
          <a:xfrm>
            <a:off x="1600200" y="3429000"/>
            <a:ext cx="1219200" cy="1676400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47" name="Text Box 43"/>
          <p:cNvSpPr txBox="1">
            <a:spLocks noChangeArrowheads="1"/>
          </p:cNvSpPr>
          <p:nvPr/>
        </p:nvSpPr>
        <p:spPr bwMode="auto">
          <a:xfrm>
            <a:off x="3430588" y="5726113"/>
            <a:ext cx="26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/>
              <a:t>I</a:t>
            </a:r>
          </a:p>
        </p:txBody>
      </p:sp>
      <p:sp>
        <p:nvSpPr>
          <p:cNvPr id="48" name="Oval 44"/>
          <p:cNvSpPr>
            <a:spLocks noChangeArrowheads="1"/>
          </p:cNvSpPr>
          <p:nvPr/>
        </p:nvSpPr>
        <p:spPr bwMode="auto">
          <a:xfrm>
            <a:off x="1828800" y="4267200"/>
            <a:ext cx="762000" cy="762000"/>
          </a:xfrm>
          <a:prstGeom prst="ellipse">
            <a:avLst/>
          </a:prstGeom>
          <a:noFill/>
          <a:ln w="28575">
            <a:solidFill>
              <a:srgbClr val="66FF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49" name="Text Box 45"/>
          <p:cNvSpPr txBox="1">
            <a:spLocks noChangeArrowheads="1"/>
          </p:cNvSpPr>
          <p:nvPr/>
        </p:nvSpPr>
        <p:spPr bwMode="auto">
          <a:xfrm>
            <a:off x="3762375" y="5726113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/>
              <a:t>N</a:t>
            </a:r>
          </a:p>
        </p:txBody>
      </p:sp>
      <p:sp>
        <p:nvSpPr>
          <p:cNvPr id="50" name="Oval 46"/>
          <p:cNvSpPr>
            <a:spLocks noChangeArrowheads="1"/>
          </p:cNvSpPr>
          <p:nvPr/>
        </p:nvSpPr>
        <p:spPr bwMode="auto">
          <a:xfrm>
            <a:off x="2667000" y="2514600"/>
            <a:ext cx="1905000" cy="2743200"/>
          </a:xfrm>
          <a:prstGeom prst="ellipse">
            <a:avLst/>
          </a:prstGeom>
          <a:noFill/>
          <a:ln w="28575">
            <a:solidFill>
              <a:srgbClr val="3366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51" name="Text Box 47"/>
          <p:cNvSpPr txBox="1">
            <a:spLocks noChangeArrowheads="1"/>
          </p:cNvSpPr>
          <p:nvPr/>
        </p:nvSpPr>
        <p:spPr bwMode="auto">
          <a:xfrm>
            <a:off x="4138613" y="572611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/>
              <a:t>E</a:t>
            </a:r>
          </a:p>
        </p:txBody>
      </p:sp>
      <p:sp>
        <p:nvSpPr>
          <p:cNvPr id="52" name="Oval 48"/>
          <p:cNvSpPr>
            <a:spLocks noChangeArrowheads="1"/>
          </p:cNvSpPr>
          <p:nvPr/>
        </p:nvSpPr>
        <p:spPr bwMode="auto">
          <a:xfrm>
            <a:off x="2743200" y="3429000"/>
            <a:ext cx="1219200" cy="1676400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53" name="Text Box 49"/>
          <p:cNvSpPr txBox="1">
            <a:spLocks noChangeArrowheads="1"/>
          </p:cNvSpPr>
          <p:nvPr/>
        </p:nvSpPr>
        <p:spPr bwMode="auto">
          <a:xfrm>
            <a:off x="4537075" y="5726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/>
              <a:t>J</a:t>
            </a:r>
          </a:p>
        </p:txBody>
      </p:sp>
      <p:sp>
        <p:nvSpPr>
          <p:cNvPr id="54" name="Oval 50"/>
          <p:cNvSpPr>
            <a:spLocks noChangeArrowheads="1"/>
          </p:cNvSpPr>
          <p:nvPr/>
        </p:nvSpPr>
        <p:spPr bwMode="auto">
          <a:xfrm>
            <a:off x="3048000" y="4267200"/>
            <a:ext cx="762000" cy="762000"/>
          </a:xfrm>
          <a:prstGeom prst="ellipse">
            <a:avLst/>
          </a:prstGeom>
          <a:noFill/>
          <a:ln w="28575">
            <a:solidFill>
              <a:srgbClr val="66FF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55" name="Text Box 51"/>
          <p:cNvSpPr txBox="1">
            <a:spLocks noChangeArrowheads="1"/>
          </p:cNvSpPr>
          <p:nvPr/>
        </p:nvSpPr>
        <p:spPr bwMode="auto">
          <a:xfrm>
            <a:off x="4856163" y="5726113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/>
              <a:t>O</a:t>
            </a:r>
          </a:p>
        </p:txBody>
      </p:sp>
      <p:sp>
        <p:nvSpPr>
          <p:cNvPr id="56" name="Oval 52"/>
          <p:cNvSpPr>
            <a:spLocks noChangeArrowheads="1"/>
          </p:cNvSpPr>
          <p:nvPr/>
        </p:nvSpPr>
        <p:spPr bwMode="auto">
          <a:xfrm>
            <a:off x="3657600" y="3429000"/>
            <a:ext cx="838200" cy="838200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57" name="Text Box 53"/>
          <p:cNvSpPr txBox="1">
            <a:spLocks noChangeArrowheads="1"/>
          </p:cNvSpPr>
          <p:nvPr/>
        </p:nvSpPr>
        <p:spPr bwMode="auto">
          <a:xfrm>
            <a:off x="5287963" y="572611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/>
              <a:t>K</a:t>
            </a:r>
          </a:p>
        </p:txBody>
      </p:sp>
      <p:sp>
        <p:nvSpPr>
          <p:cNvPr id="58" name="Oval 54"/>
          <p:cNvSpPr>
            <a:spLocks noChangeArrowheads="1"/>
          </p:cNvSpPr>
          <p:nvPr/>
        </p:nvSpPr>
        <p:spPr bwMode="auto">
          <a:xfrm>
            <a:off x="4343400" y="1524000"/>
            <a:ext cx="3886200" cy="4191000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59" name="Text Box 55"/>
          <p:cNvSpPr txBox="1">
            <a:spLocks noChangeArrowheads="1"/>
          </p:cNvSpPr>
          <p:nvPr/>
        </p:nvSpPr>
        <p:spPr bwMode="auto">
          <a:xfrm>
            <a:off x="5648325" y="5726113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/>
              <a:t>C</a:t>
            </a:r>
          </a:p>
        </p:txBody>
      </p:sp>
      <p:sp>
        <p:nvSpPr>
          <p:cNvPr id="60" name="Oval 56"/>
          <p:cNvSpPr>
            <a:spLocks noChangeArrowheads="1"/>
          </p:cNvSpPr>
          <p:nvPr/>
        </p:nvSpPr>
        <p:spPr bwMode="auto">
          <a:xfrm>
            <a:off x="4572000" y="2514600"/>
            <a:ext cx="1447800" cy="2743200"/>
          </a:xfrm>
          <a:prstGeom prst="ellipse">
            <a:avLst/>
          </a:prstGeom>
          <a:noFill/>
          <a:ln w="28575">
            <a:solidFill>
              <a:srgbClr val="3366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61" name="Text Box 57"/>
          <p:cNvSpPr txBox="1">
            <a:spLocks noChangeArrowheads="1"/>
          </p:cNvSpPr>
          <p:nvPr/>
        </p:nvSpPr>
        <p:spPr bwMode="auto">
          <a:xfrm>
            <a:off x="6053138" y="5726113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/>
              <a:t>F</a:t>
            </a:r>
          </a:p>
        </p:txBody>
      </p:sp>
      <p:sp>
        <p:nvSpPr>
          <p:cNvPr id="62" name="Oval 58"/>
          <p:cNvSpPr>
            <a:spLocks noChangeArrowheads="1"/>
          </p:cNvSpPr>
          <p:nvPr/>
        </p:nvSpPr>
        <p:spPr bwMode="auto">
          <a:xfrm>
            <a:off x="4724400" y="3429000"/>
            <a:ext cx="1219200" cy="1676400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63" name="Text Box 59"/>
          <p:cNvSpPr txBox="1">
            <a:spLocks noChangeArrowheads="1"/>
          </p:cNvSpPr>
          <p:nvPr/>
        </p:nvSpPr>
        <p:spPr bwMode="auto">
          <a:xfrm>
            <a:off x="6502400" y="5726113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/>
              <a:t>L</a:t>
            </a:r>
          </a:p>
        </p:txBody>
      </p:sp>
      <p:sp>
        <p:nvSpPr>
          <p:cNvPr id="64" name="Oval 60"/>
          <p:cNvSpPr>
            <a:spLocks noChangeArrowheads="1"/>
          </p:cNvSpPr>
          <p:nvPr/>
        </p:nvSpPr>
        <p:spPr bwMode="auto">
          <a:xfrm>
            <a:off x="4876800" y="4267200"/>
            <a:ext cx="762000" cy="762000"/>
          </a:xfrm>
          <a:prstGeom prst="ellipse">
            <a:avLst/>
          </a:prstGeom>
          <a:noFill/>
          <a:ln w="28575">
            <a:solidFill>
              <a:srgbClr val="66FF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65" name="Text Box 61"/>
          <p:cNvSpPr txBox="1">
            <a:spLocks noChangeArrowheads="1"/>
          </p:cNvSpPr>
          <p:nvPr/>
        </p:nvSpPr>
        <p:spPr bwMode="auto">
          <a:xfrm>
            <a:off x="6861175" y="572611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/>
              <a:t>P</a:t>
            </a:r>
          </a:p>
        </p:txBody>
      </p:sp>
      <p:sp>
        <p:nvSpPr>
          <p:cNvPr id="66" name="Oval 62"/>
          <p:cNvSpPr>
            <a:spLocks noChangeArrowheads="1"/>
          </p:cNvSpPr>
          <p:nvPr/>
        </p:nvSpPr>
        <p:spPr bwMode="auto">
          <a:xfrm>
            <a:off x="5867400" y="2514600"/>
            <a:ext cx="1447800" cy="2743200"/>
          </a:xfrm>
          <a:prstGeom prst="ellipse">
            <a:avLst/>
          </a:prstGeom>
          <a:noFill/>
          <a:ln w="28575">
            <a:solidFill>
              <a:srgbClr val="3366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67" name="Text Box 63"/>
          <p:cNvSpPr txBox="1">
            <a:spLocks noChangeArrowheads="1"/>
          </p:cNvSpPr>
          <p:nvPr/>
        </p:nvSpPr>
        <p:spPr bwMode="auto">
          <a:xfrm>
            <a:off x="7240588" y="5726113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/>
              <a:t>G</a:t>
            </a:r>
          </a:p>
        </p:txBody>
      </p:sp>
      <p:sp>
        <p:nvSpPr>
          <p:cNvPr id="68" name="Oval 64"/>
          <p:cNvSpPr>
            <a:spLocks noChangeArrowheads="1"/>
          </p:cNvSpPr>
          <p:nvPr/>
        </p:nvSpPr>
        <p:spPr bwMode="auto">
          <a:xfrm>
            <a:off x="5867400" y="3429000"/>
            <a:ext cx="838200" cy="838200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69" name="Text Box 65"/>
          <p:cNvSpPr txBox="1">
            <a:spLocks noChangeArrowheads="1"/>
          </p:cNvSpPr>
          <p:nvPr/>
        </p:nvSpPr>
        <p:spPr bwMode="auto">
          <a:xfrm>
            <a:off x="7626350" y="57150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1102713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8" presetClass="entr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9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8" presetClass="entr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5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8" presetClass="entr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1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8" presetClass="entr" presetSubtype="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1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8" presetClass="entr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8" presetClass="entr" presetSubtype="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00"/>
                            </p:stCondLst>
                            <p:childTnLst>
                              <p:par>
                                <p:cTn id="1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5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8" presetClass="entr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00"/>
                            </p:stCondLst>
                            <p:childTnLst>
                              <p:par>
                                <p:cTn id="1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1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500"/>
                            </p:stCondLst>
                            <p:childTnLst>
                              <p:par>
                                <p:cTn id="2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8" presetClass="entr" presetSubtype="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500"/>
                            </p:stCondLst>
                            <p:childTnLst>
                              <p:par>
                                <p:cTn id="2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7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500"/>
                            </p:stCondLst>
                            <p:childTnLst>
                              <p:par>
                                <p:cTn id="2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8" presetClass="entr" presetSubtype="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500"/>
                            </p:stCondLst>
                            <p:childTnLst>
                              <p:par>
                                <p:cTn id="2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1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500"/>
                            </p:stCondLst>
                            <p:childTnLst>
                              <p:par>
                                <p:cTn id="2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8" presetClass="entr" presetSubtype="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500"/>
                            </p:stCondLst>
                            <p:childTnLst>
                              <p:par>
                                <p:cTn id="2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8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9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500"/>
                            </p:stCondLst>
                            <p:childTnLst>
                              <p:par>
                                <p:cTn id="2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8" presetClass="entr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500"/>
                            </p:stCondLst>
                            <p:childTnLst>
                              <p:par>
                                <p:cTn id="2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4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5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500"/>
                            </p:stCondLst>
                            <p:childTnLst>
                              <p:par>
                                <p:cTn id="2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18" presetClass="entr" presetSubtype="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500"/>
                            </p:stCondLst>
                            <p:childTnLst>
                              <p:par>
                                <p:cTn id="2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0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1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02" fill="hold">
                            <p:stCondLst>
                              <p:cond delay="500"/>
                            </p:stCondLst>
                            <p:childTnLst>
                              <p:par>
                                <p:cTn id="3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18" presetClass="entr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>
                            <p:stCondLst>
                              <p:cond delay="500"/>
                            </p:stCondLst>
                            <p:childTnLst>
                              <p:par>
                                <p:cTn id="3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6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7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8" fill="hold">
                            <p:stCondLst>
                              <p:cond delay="500"/>
                            </p:stCondLst>
                            <p:childTnLst>
                              <p:par>
                                <p:cTn id="3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18" presetClass="entr" presetSubtype="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>
                            <p:stCondLst>
                              <p:cond delay="500"/>
                            </p:stCondLst>
                            <p:childTnLst>
                              <p:par>
                                <p:cTn id="3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4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5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6" fill="hold">
                            <p:stCondLst>
                              <p:cond delay="500"/>
                            </p:stCondLst>
                            <p:childTnLst>
                              <p:par>
                                <p:cTn id="3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18" presetClass="entr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4" fill="hold">
                            <p:stCondLst>
                              <p:cond delay="500"/>
                            </p:stCondLst>
                            <p:childTnLst>
                              <p:par>
                                <p:cTn id="3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0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1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2" fill="hold">
                            <p:stCondLst>
                              <p:cond delay="500"/>
                            </p:stCondLst>
                            <p:childTnLst>
                              <p:par>
                                <p:cTn id="3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 autoUpdateAnimBg="0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/>
      <p:bldP spid="39" grpId="0"/>
      <p:bldP spid="40" grpId="0" animBg="1"/>
      <p:bldP spid="40" grpId="1" animBg="1"/>
      <p:bldP spid="41" grpId="0"/>
      <p:bldP spid="42" grpId="0" animBg="1"/>
      <p:bldP spid="42" grpId="1" animBg="1"/>
      <p:bldP spid="43" grpId="0"/>
      <p:bldP spid="44" grpId="0" animBg="1"/>
      <p:bldP spid="44" grpId="1" animBg="1"/>
      <p:bldP spid="45" grpId="0"/>
      <p:bldP spid="46" grpId="0" animBg="1"/>
      <p:bldP spid="46" grpId="1" animBg="1"/>
      <p:bldP spid="47" grpId="0"/>
      <p:bldP spid="48" grpId="0" animBg="1"/>
      <p:bldP spid="48" grpId="1" animBg="1"/>
      <p:bldP spid="49" grpId="0"/>
      <p:bldP spid="50" grpId="0" animBg="1"/>
      <p:bldP spid="50" grpId="1" animBg="1"/>
      <p:bldP spid="51" grpId="0"/>
      <p:bldP spid="52" grpId="0" animBg="1"/>
      <p:bldP spid="52" grpId="1" animBg="1"/>
      <p:bldP spid="53" grpId="0"/>
      <p:bldP spid="54" grpId="0" animBg="1"/>
      <p:bldP spid="54" grpId="1" animBg="1"/>
      <p:bldP spid="55" grpId="0"/>
      <p:bldP spid="56" grpId="0" animBg="1"/>
      <p:bldP spid="56" grpId="1" animBg="1"/>
      <p:bldP spid="57" grpId="0"/>
      <p:bldP spid="58" grpId="0" animBg="1"/>
      <p:bldP spid="58" grpId="1" animBg="1"/>
      <p:bldP spid="59" grpId="0"/>
      <p:bldP spid="60" grpId="0" animBg="1"/>
      <p:bldP spid="60" grpId="1" animBg="1"/>
      <p:bldP spid="61" grpId="0"/>
      <p:bldP spid="62" grpId="0" animBg="1"/>
      <p:bldP spid="62" grpId="1" animBg="1"/>
      <p:bldP spid="63" grpId="0"/>
      <p:bldP spid="64" grpId="0" animBg="1"/>
      <p:bldP spid="64" grpId="1" animBg="1"/>
      <p:bldP spid="65" grpId="0"/>
      <p:bldP spid="66" grpId="0" animBg="1"/>
      <p:bldP spid="66" grpId="1" animBg="1"/>
      <p:bldP spid="67" grpId="0"/>
      <p:bldP spid="68" grpId="0" animBg="1"/>
      <p:bldP spid="68" grpId="1" animBg="1"/>
      <p:bldP spid="6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Traverse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Pre-order </a:t>
            </a:r>
            <a:r>
              <a:rPr lang="en-US" b="1" dirty="0"/>
              <a:t>Traversal</a:t>
            </a:r>
            <a:r>
              <a:rPr lang="en-US" dirty="0"/>
              <a:t> </a:t>
            </a:r>
            <a:r>
              <a:rPr lang="en-US" dirty="0" smtClean="0"/>
              <a:t>(</a:t>
            </a:r>
            <a:r>
              <a:rPr lang="en-US" dirty="0" err="1" smtClean="0"/>
              <a:t>NLR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node left </a:t>
            </a:r>
            <a:r>
              <a:rPr lang="en-US" dirty="0"/>
              <a:t>right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void	</a:t>
            </a:r>
            <a:r>
              <a:rPr lang="en-US" dirty="0" err="1">
                <a:solidFill>
                  <a:schemeClr val="tx2"/>
                </a:solidFill>
              </a:rPr>
              <a:t>NLR</a:t>
            </a:r>
            <a:r>
              <a:rPr lang="en-US" dirty="0">
                <a:solidFill>
                  <a:schemeClr val="tx2"/>
                </a:solidFill>
              </a:rPr>
              <a:t>(Node Root)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	if </a:t>
            </a:r>
            <a:r>
              <a:rPr lang="en-US" dirty="0">
                <a:solidFill>
                  <a:schemeClr val="tx2"/>
                </a:solidFill>
              </a:rPr>
              <a:t>(Root != NULL)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	{</a:t>
            </a: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	</a:t>
            </a:r>
            <a:r>
              <a:rPr lang="en-US" dirty="0" smtClean="0">
                <a:solidFill>
                  <a:schemeClr val="tx2"/>
                </a:solidFill>
              </a:rPr>
              <a:t>	traverse </a:t>
            </a:r>
            <a:r>
              <a:rPr lang="en-US" dirty="0" err="1" smtClean="0">
                <a:solidFill>
                  <a:schemeClr val="tx2"/>
                </a:solidFill>
              </a:rPr>
              <a:t>Root.Key</a:t>
            </a:r>
            <a:r>
              <a:rPr lang="en-US" dirty="0">
                <a:solidFill>
                  <a:schemeClr val="tx2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	</a:t>
            </a:r>
            <a:r>
              <a:rPr lang="en-US" dirty="0">
                <a:solidFill>
                  <a:schemeClr val="tx2"/>
                </a:solidFill>
              </a:rPr>
              <a:t>	</a:t>
            </a:r>
            <a:r>
              <a:rPr lang="en-US" dirty="0" err="1" smtClean="0">
                <a:solidFill>
                  <a:schemeClr val="tx2"/>
                </a:solidFill>
              </a:rPr>
              <a:t>NLR</a:t>
            </a:r>
            <a:r>
              <a:rPr lang="en-US" dirty="0" smtClean="0">
                <a:solidFill>
                  <a:schemeClr val="tx2"/>
                </a:solidFill>
              </a:rPr>
              <a:t>(</a:t>
            </a:r>
            <a:r>
              <a:rPr lang="en-US" dirty="0" err="1" smtClean="0">
                <a:solidFill>
                  <a:schemeClr val="tx2"/>
                </a:solidFill>
              </a:rPr>
              <a:t>Root.left</a:t>
            </a:r>
            <a:r>
              <a:rPr lang="en-US" dirty="0">
                <a:solidFill>
                  <a:schemeClr val="tx2"/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	</a:t>
            </a:r>
            <a:r>
              <a:rPr lang="en-US" dirty="0" smtClean="0">
                <a:solidFill>
                  <a:schemeClr val="tx2"/>
                </a:solidFill>
              </a:rPr>
              <a:t>	</a:t>
            </a:r>
            <a:r>
              <a:rPr lang="en-US" dirty="0" err="1" smtClean="0">
                <a:solidFill>
                  <a:schemeClr val="tx2"/>
                </a:solidFill>
              </a:rPr>
              <a:t>NLR</a:t>
            </a:r>
            <a:r>
              <a:rPr lang="en-US" dirty="0" smtClean="0">
                <a:solidFill>
                  <a:schemeClr val="tx2"/>
                </a:solidFill>
              </a:rPr>
              <a:t>(</a:t>
            </a:r>
            <a:r>
              <a:rPr lang="en-US" dirty="0" err="1" smtClean="0">
                <a:solidFill>
                  <a:schemeClr val="tx2"/>
                </a:solidFill>
              </a:rPr>
              <a:t>Root.right</a:t>
            </a:r>
            <a:r>
              <a:rPr lang="en-US" dirty="0">
                <a:solidFill>
                  <a:schemeClr val="tx2"/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	}</a:t>
            </a: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VTCA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</a:t>
            </a:r>
            <a:r>
              <a:rPr lang="en-US" dirty="0" smtClean="0"/>
              <a:t>Structure &amp; Algorithms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B217-4227-4F18-9D9B-E83281DFE93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7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Traverse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057775"/>
          </a:xfrm>
        </p:spPr>
        <p:txBody>
          <a:bodyPr/>
          <a:lstStyle/>
          <a:p>
            <a:r>
              <a:rPr lang="en-US" b="1" dirty="0" smtClean="0"/>
              <a:t>In-order </a:t>
            </a:r>
            <a:r>
              <a:rPr lang="en-US" b="1" dirty="0"/>
              <a:t>Traversal</a:t>
            </a:r>
            <a:r>
              <a:rPr lang="en-US" dirty="0"/>
              <a:t> (</a:t>
            </a:r>
            <a:r>
              <a:rPr lang="en-US" dirty="0" err="1"/>
              <a:t>LNR</a:t>
            </a:r>
            <a:r>
              <a:rPr lang="en-US" dirty="0"/>
              <a:t> – left node right)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VTCA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</a:t>
            </a:r>
            <a:r>
              <a:rPr lang="en-US" dirty="0" smtClean="0"/>
              <a:t>Structure &amp; Algorithms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B217-4227-4F18-9D9B-E83281DFE937}" type="slidenum">
              <a:rPr lang="en-US" smtClean="0"/>
              <a:t>28</a:t>
            </a:fld>
            <a:endParaRPr lang="en-US"/>
          </a:p>
        </p:txBody>
      </p:sp>
      <p:sp>
        <p:nvSpPr>
          <p:cNvPr id="7" name="Oval 3"/>
          <p:cNvSpPr>
            <a:spLocks noChangeArrowheads="1"/>
          </p:cNvSpPr>
          <p:nvPr/>
        </p:nvSpPr>
        <p:spPr bwMode="auto">
          <a:xfrm>
            <a:off x="4114800" y="1371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25908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1752600" y="2819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1295400" y="3657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2209800" y="3657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1981200" y="4419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 flipH="1">
            <a:off x="1600200" y="3276600"/>
            <a:ext cx="3048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>
            <a:off x="2057400" y="3276600"/>
            <a:ext cx="3048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H="1">
            <a:off x="2209800" y="4114800"/>
            <a:ext cx="152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 flipH="1">
            <a:off x="2057400" y="2438400"/>
            <a:ext cx="609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7" name="Oval 13"/>
          <p:cNvSpPr>
            <a:spLocks noChangeArrowheads="1"/>
          </p:cNvSpPr>
          <p:nvPr/>
        </p:nvSpPr>
        <p:spPr bwMode="auto">
          <a:xfrm>
            <a:off x="3352800" y="2819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8" name="Oval 14"/>
          <p:cNvSpPr>
            <a:spLocks noChangeArrowheads="1"/>
          </p:cNvSpPr>
          <p:nvPr/>
        </p:nvSpPr>
        <p:spPr bwMode="auto">
          <a:xfrm>
            <a:off x="2895600" y="3657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J</a:t>
            </a:r>
          </a:p>
        </p:txBody>
      </p:sp>
      <p:sp>
        <p:nvSpPr>
          <p:cNvPr id="19" name="Oval 15"/>
          <p:cNvSpPr>
            <a:spLocks noChangeArrowheads="1"/>
          </p:cNvSpPr>
          <p:nvPr/>
        </p:nvSpPr>
        <p:spPr bwMode="auto">
          <a:xfrm>
            <a:off x="3810000" y="3657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20" name="Oval 16"/>
          <p:cNvSpPr>
            <a:spLocks noChangeArrowheads="1"/>
          </p:cNvSpPr>
          <p:nvPr/>
        </p:nvSpPr>
        <p:spPr bwMode="auto">
          <a:xfrm flipH="1">
            <a:off x="3200400" y="4419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 flipH="1">
            <a:off x="3200400" y="3276600"/>
            <a:ext cx="3048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>
            <a:off x="3657600" y="3276600"/>
            <a:ext cx="3048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>
            <a:off x="3200400" y="4114800"/>
            <a:ext cx="152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4" name="Line 20"/>
          <p:cNvSpPr>
            <a:spLocks noChangeShapeType="1"/>
          </p:cNvSpPr>
          <p:nvPr/>
        </p:nvSpPr>
        <p:spPr bwMode="auto">
          <a:xfrm>
            <a:off x="2971800" y="2438400"/>
            <a:ext cx="609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5" name="Line 21"/>
          <p:cNvSpPr>
            <a:spLocks noChangeShapeType="1"/>
          </p:cNvSpPr>
          <p:nvPr/>
        </p:nvSpPr>
        <p:spPr bwMode="auto">
          <a:xfrm flipH="1">
            <a:off x="2895600" y="1752600"/>
            <a:ext cx="1295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6" name="Oval 22"/>
          <p:cNvSpPr>
            <a:spLocks noChangeArrowheads="1"/>
          </p:cNvSpPr>
          <p:nvPr/>
        </p:nvSpPr>
        <p:spPr bwMode="auto">
          <a:xfrm>
            <a:off x="56388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7" name="Oval 23"/>
          <p:cNvSpPr>
            <a:spLocks noChangeArrowheads="1"/>
          </p:cNvSpPr>
          <p:nvPr/>
        </p:nvSpPr>
        <p:spPr bwMode="auto">
          <a:xfrm>
            <a:off x="4800600" y="2819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8" name="Oval 24"/>
          <p:cNvSpPr>
            <a:spLocks noChangeArrowheads="1"/>
          </p:cNvSpPr>
          <p:nvPr/>
        </p:nvSpPr>
        <p:spPr bwMode="auto">
          <a:xfrm>
            <a:off x="5257800" y="3657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29" name="Oval 25"/>
          <p:cNvSpPr>
            <a:spLocks noChangeArrowheads="1"/>
          </p:cNvSpPr>
          <p:nvPr/>
        </p:nvSpPr>
        <p:spPr bwMode="auto">
          <a:xfrm>
            <a:off x="5029200" y="4419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>
            <a:off x="5105400" y="3276600"/>
            <a:ext cx="3048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1" name="Line 27"/>
          <p:cNvSpPr>
            <a:spLocks noChangeShapeType="1"/>
          </p:cNvSpPr>
          <p:nvPr/>
        </p:nvSpPr>
        <p:spPr bwMode="auto">
          <a:xfrm flipH="1">
            <a:off x="5257800" y="4114800"/>
            <a:ext cx="152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2" name="Line 28"/>
          <p:cNvSpPr>
            <a:spLocks noChangeShapeType="1"/>
          </p:cNvSpPr>
          <p:nvPr/>
        </p:nvSpPr>
        <p:spPr bwMode="auto">
          <a:xfrm flipH="1">
            <a:off x="5105400" y="2438400"/>
            <a:ext cx="609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3" name="Oval 29"/>
          <p:cNvSpPr>
            <a:spLocks noChangeArrowheads="1"/>
          </p:cNvSpPr>
          <p:nvPr/>
        </p:nvSpPr>
        <p:spPr bwMode="auto">
          <a:xfrm>
            <a:off x="6400800" y="2819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34" name="Oval 30"/>
          <p:cNvSpPr>
            <a:spLocks noChangeArrowheads="1"/>
          </p:cNvSpPr>
          <p:nvPr/>
        </p:nvSpPr>
        <p:spPr bwMode="auto">
          <a:xfrm>
            <a:off x="5943600" y="3657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35" name="Line 31"/>
          <p:cNvSpPr>
            <a:spLocks noChangeShapeType="1"/>
          </p:cNvSpPr>
          <p:nvPr/>
        </p:nvSpPr>
        <p:spPr bwMode="auto">
          <a:xfrm flipH="1">
            <a:off x="6248400" y="3276600"/>
            <a:ext cx="3048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6" name="Line 32"/>
          <p:cNvSpPr>
            <a:spLocks noChangeShapeType="1"/>
          </p:cNvSpPr>
          <p:nvPr/>
        </p:nvSpPr>
        <p:spPr bwMode="auto">
          <a:xfrm>
            <a:off x="6019800" y="2438400"/>
            <a:ext cx="609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7" name="Line 33"/>
          <p:cNvSpPr>
            <a:spLocks noChangeShapeType="1"/>
          </p:cNvSpPr>
          <p:nvPr/>
        </p:nvSpPr>
        <p:spPr bwMode="auto">
          <a:xfrm>
            <a:off x="4495800" y="1752600"/>
            <a:ext cx="1295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8" name="Text Box 34"/>
          <p:cNvSpPr txBox="1">
            <a:spLocks noChangeArrowheads="1"/>
          </p:cNvSpPr>
          <p:nvPr/>
        </p:nvSpPr>
        <p:spPr bwMode="auto">
          <a:xfrm>
            <a:off x="1865313" y="5802313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/>
              <a:t>H</a:t>
            </a:r>
          </a:p>
        </p:txBody>
      </p:sp>
      <p:sp>
        <p:nvSpPr>
          <p:cNvPr id="39" name="Text Box 35"/>
          <p:cNvSpPr txBox="1">
            <a:spLocks noChangeArrowheads="1"/>
          </p:cNvSpPr>
          <p:nvPr/>
        </p:nvSpPr>
        <p:spPr bwMode="auto">
          <a:xfrm>
            <a:off x="750763" y="5802313"/>
            <a:ext cx="10368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dirty="0" smtClean="0"/>
              <a:t>Result:</a:t>
            </a:r>
            <a:endParaRPr lang="en-US" sz="2400" dirty="0"/>
          </a:p>
        </p:txBody>
      </p:sp>
      <p:sp>
        <p:nvSpPr>
          <p:cNvPr id="40" name="Oval 36"/>
          <p:cNvSpPr>
            <a:spLocks noChangeArrowheads="1"/>
          </p:cNvSpPr>
          <p:nvPr/>
        </p:nvSpPr>
        <p:spPr bwMode="auto">
          <a:xfrm>
            <a:off x="762000" y="1524000"/>
            <a:ext cx="3886200" cy="4191000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41" name="Text Box 37"/>
          <p:cNvSpPr txBox="1">
            <a:spLocks noChangeArrowheads="1"/>
          </p:cNvSpPr>
          <p:nvPr/>
        </p:nvSpPr>
        <p:spPr bwMode="auto">
          <a:xfrm>
            <a:off x="2219325" y="5802313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/>
              <a:t>D</a:t>
            </a:r>
          </a:p>
        </p:txBody>
      </p:sp>
      <p:sp>
        <p:nvSpPr>
          <p:cNvPr id="42" name="Oval 38"/>
          <p:cNvSpPr>
            <a:spLocks noChangeArrowheads="1"/>
          </p:cNvSpPr>
          <p:nvPr/>
        </p:nvSpPr>
        <p:spPr bwMode="auto">
          <a:xfrm>
            <a:off x="990600" y="2514600"/>
            <a:ext cx="1905000" cy="2743200"/>
          </a:xfrm>
          <a:prstGeom prst="ellipse">
            <a:avLst/>
          </a:prstGeom>
          <a:noFill/>
          <a:ln w="28575">
            <a:solidFill>
              <a:srgbClr val="3366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43" name="Text Box 39"/>
          <p:cNvSpPr txBox="1">
            <a:spLocks noChangeArrowheads="1"/>
          </p:cNvSpPr>
          <p:nvPr/>
        </p:nvSpPr>
        <p:spPr bwMode="auto">
          <a:xfrm>
            <a:off x="2600325" y="5802313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/>
              <a:t>N</a:t>
            </a:r>
          </a:p>
        </p:txBody>
      </p:sp>
      <p:sp>
        <p:nvSpPr>
          <p:cNvPr id="44" name="Oval 40"/>
          <p:cNvSpPr>
            <a:spLocks noChangeArrowheads="1"/>
          </p:cNvSpPr>
          <p:nvPr/>
        </p:nvSpPr>
        <p:spPr bwMode="auto">
          <a:xfrm>
            <a:off x="1066800" y="3505200"/>
            <a:ext cx="990600" cy="762000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45" name="Text Box 41"/>
          <p:cNvSpPr txBox="1">
            <a:spLocks noChangeArrowheads="1"/>
          </p:cNvSpPr>
          <p:nvPr/>
        </p:nvSpPr>
        <p:spPr bwMode="auto">
          <a:xfrm>
            <a:off x="3055938" y="5802313"/>
            <a:ext cx="26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/>
              <a:t>I</a:t>
            </a:r>
          </a:p>
        </p:txBody>
      </p:sp>
      <p:sp>
        <p:nvSpPr>
          <p:cNvPr id="46" name="Oval 42"/>
          <p:cNvSpPr>
            <a:spLocks noChangeArrowheads="1"/>
          </p:cNvSpPr>
          <p:nvPr/>
        </p:nvSpPr>
        <p:spPr bwMode="auto">
          <a:xfrm>
            <a:off x="1600200" y="3429000"/>
            <a:ext cx="1219200" cy="1676400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47" name="Text Box 43"/>
          <p:cNvSpPr txBox="1">
            <a:spLocks noChangeArrowheads="1"/>
          </p:cNvSpPr>
          <p:nvPr/>
        </p:nvSpPr>
        <p:spPr bwMode="auto">
          <a:xfrm>
            <a:off x="3371850" y="580231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/>
              <a:t>B</a:t>
            </a:r>
          </a:p>
        </p:txBody>
      </p:sp>
      <p:sp>
        <p:nvSpPr>
          <p:cNvPr id="48" name="Oval 44"/>
          <p:cNvSpPr>
            <a:spLocks noChangeArrowheads="1"/>
          </p:cNvSpPr>
          <p:nvPr/>
        </p:nvSpPr>
        <p:spPr bwMode="auto">
          <a:xfrm>
            <a:off x="1828800" y="4267200"/>
            <a:ext cx="762000" cy="762000"/>
          </a:xfrm>
          <a:prstGeom prst="ellipse">
            <a:avLst/>
          </a:prstGeom>
          <a:noFill/>
          <a:ln w="28575">
            <a:solidFill>
              <a:srgbClr val="66FF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49" name="Text Box 45"/>
          <p:cNvSpPr txBox="1">
            <a:spLocks noChangeArrowheads="1"/>
          </p:cNvSpPr>
          <p:nvPr/>
        </p:nvSpPr>
        <p:spPr bwMode="auto">
          <a:xfrm>
            <a:off x="3795713" y="58023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/>
              <a:t>J</a:t>
            </a:r>
          </a:p>
        </p:txBody>
      </p:sp>
      <p:sp>
        <p:nvSpPr>
          <p:cNvPr id="50" name="Oval 46"/>
          <p:cNvSpPr>
            <a:spLocks noChangeArrowheads="1"/>
          </p:cNvSpPr>
          <p:nvPr/>
        </p:nvSpPr>
        <p:spPr bwMode="auto">
          <a:xfrm>
            <a:off x="2667000" y="2514600"/>
            <a:ext cx="1905000" cy="2743200"/>
          </a:xfrm>
          <a:prstGeom prst="ellipse">
            <a:avLst/>
          </a:prstGeom>
          <a:noFill/>
          <a:ln w="28575">
            <a:solidFill>
              <a:srgbClr val="3366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51" name="Text Box 47"/>
          <p:cNvSpPr txBox="1">
            <a:spLocks noChangeArrowheads="1"/>
          </p:cNvSpPr>
          <p:nvPr/>
        </p:nvSpPr>
        <p:spPr bwMode="auto">
          <a:xfrm>
            <a:off x="4122738" y="5802313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/>
              <a:t>O</a:t>
            </a:r>
          </a:p>
        </p:txBody>
      </p:sp>
      <p:sp>
        <p:nvSpPr>
          <p:cNvPr id="52" name="Oval 48"/>
          <p:cNvSpPr>
            <a:spLocks noChangeArrowheads="1"/>
          </p:cNvSpPr>
          <p:nvPr/>
        </p:nvSpPr>
        <p:spPr bwMode="auto">
          <a:xfrm>
            <a:off x="2743200" y="3429000"/>
            <a:ext cx="1219200" cy="1676400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53" name="Text Box 49"/>
          <p:cNvSpPr txBox="1">
            <a:spLocks noChangeArrowheads="1"/>
          </p:cNvSpPr>
          <p:nvPr/>
        </p:nvSpPr>
        <p:spPr bwMode="auto">
          <a:xfrm>
            <a:off x="4511675" y="580231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/>
              <a:t>E</a:t>
            </a:r>
          </a:p>
        </p:txBody>
      </p:sp>
      <p:sp>
        <p:nvSpPr>
          <p:cNvPr id="54" name="Oval 50"/>
          <p:cNvSpPr>
            <a:spLocks noChangeArrowheads="1"/>
          </p:cNvSpPr>
          <p:nvPr/>
        </p:nvSpPr>
        <p:spPr bwMode="auto">
          <a:xfrm>
            <a:off x="3048000" y="4267200"/>
            <a:ext cx="762000" cy="762000"/>
          </a:xfrm>
          <a:prstGeom prst="ellipse">
            <a:avLst/>
          </a:prstGeom>
          <a:noFill/>
          <a:ln w="28575">
            <a:solidFill>
              <a:srgbClr val="66FF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55" name="Text Box 51"/>
          <p:cNvSpPr txBox="1">
            <a:spLocks noChangeArrowheads="1"/>
          </p:cNvSpPr>
          <p:nvPr/>
        </p:nvSpPr>
        <p:spPr bwMode="auto">
          <a:xfrm>
            <a:off x="4872038" y="580231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/>
              <a:t>K</a:t>
            </a:r>
          </a:p>
        </p:txBody>
      </p:sp>
      <p:sp>
        <p:nvSpPr>
          <p:cNvPr id="56" name="Oval 52"/>
          <p:cNvSpPr>
            <a:spLocks noChangeArrowheads="1"/>
          </p:cNvSpPr>
          <p:nvPr/>
        </p:nvSpPr>
        <p:spPr bwMode="auto">
          <a:xfrm>
            <a:off x="3657600" y="3429000"/>
            <a:ext cx="838200" cy="838200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57" name="Text Box 53"/>
          <p:cNvSpPr txBox="1">
            <a:spLocks noChangeArrowheads="1"/>
          </p:cNvSpPr>
          <p:nvPr/>
        </p:nvSpPr>
        <p:spPr bwMode="auto">
          <a:xfrm>
            <a:off x="5287963" y="580231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/>
              <a:t>A</a:t>
            </a:r>
          </a:p>
        </p:txBody>
      </p:sp>
      <p:sp>
        <p:nvSpPr>
          <p:cNvPr id="58" name="Oval 54"/>
          <p:cNvSpPr>
            <a:spLocks noChangeArrowheads="1"/>
          </p:cNvSpPr>
          <p:nvPr/>
        </p:nvSpPr>
        <p:spPr bwMode="auto">
          <a:xfrm>
            <a:off x="4343400" y="1524000"/>
            <a:ext cx="3886200" cy="4191000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59" name="Text Box 55"/>
          <p:cNvSpPr txBox="1">
            <a:spLocks noChangeArrowheads="1"/>
          </p:cNvSpPr>
          <p:nvPr/>
        </p:nvSpPr>
        <p:spPr bwMode="auto">
          <a:xfrm>
            <a:off x="5665788" y="5802313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/>
              <a:t>F</a:t>
            </a:r>
          </a:p>
        </p:txBody>
      </p:sp>
      <p:sp>
        <p:nvSpPr>
          <p:cNvPr id="60" name="Oval 56"/>
          <p:cNvSpPr>
            <a:spLocks noChangeArrowheads="1"/>
          </p:cNvSpPr>
          <p:nvPr/>
        </p:nvSpPr>
        <p:spPr bwMode="auto">
          <a:xfrm>
            <a:off x="4572000" y="2514600"/>
            <a:ext cx="1447800" cy="2743200"/>
          </a:xfrm>
          <a:prstGeom prst="ellipse">
            <a:avLst/>
          </a:prstGeom>
          <a:noFill/>
          <a:ln w="28575">
            <a:solidFill>
              <a:srgbClr val="3366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61" name="Text Box 57"/>
          <p:cNvSpPr txBox="1">
            <a:spLocks noChangeArrowheads="1"/>
          </p:cNvSpPr>
          <p:nvPr/>
        </p:nvSpPr>
        <p:spPr bwMode="auto">
          <a:xfrm>
            <a:off x="6045200" y="580231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/>
              <a:t>P</a:t>
            </a:r>
          </a:p>
        </p:txBody>
      </p:sp>
      <p:sp>
        <p:nvSpPr>
          <p:cNvPr id="62" name="Oval 58"/>
          <p:cNvSpPr>
            <a:spLocks noChangeArrowheads="1"/>
          </p:cNvSpPr>
          <p:nvPr/>
        </p:nvSpPr>
        <p:spPr bwMode="auto">
          <a:xfrm>
            <a:off x="4724400" y="3429000"/>
            <a:ext cx="1219200" cy="1676400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63" name="Text Box 59"/>
          <p:cNvSpPr txBox="1">
            <a:spLocks noChangeArrowheads="1"/>
          </p:cNvSpPr>
          <p:nvPr/>
        </p:nvSpPr>
        <p:spPr bwMode="auto">
          <a:xfrm>
            <a:off x="6502400" y="5802313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/>
              <a:t>L</a:t>
            </a:r>
          </a:p>
        </p:txBody>
      </p:sp>
      <p:sp>
        <p:nvSpPr>
          <p:cNvPr id="64" name="Oval 60"/>
          <p:cNvSpPr>
            <a:spLocks noChangeArrowheads="1"/>
          </p:cNvSpPr>
          <p:nvPr/>
        </p:nvSpPr>
        <p:spPr bwMode="auto">
          <a:xfrm>
            <a:off x="4876800" y="4267200"/>
            <a:ext cx="762000" cy="762000"/>
          </a:xfrm>
          <a:prstGeom prst="ellipse">
            <a:avLst/>
          </a:prstGeom>
          <a:noFill/>
          <a:ln w="28575">
            <a:solidFill>
              <a:srgbClr val="66FF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65" name="Text Box 61"/>
          <p:cNvSpPr txBox="1">
            <a:spLocks noChangeArrowheads="1"/>
          </p:cNvSpPr>
          <p:nvPr/>
        </p:nvSpPr>
        <p:spPr bwMode="auto">
          <a:xfrm>
            <a:off x="6853238" y="5802313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/>
              <a:t>C</a:t>
            </a:r>
          </a:p>
        </p:txBody>
      </p:sp>
      <p:sp>
        <p:nvSpPr>
          <p:cNvPr id="66" name="Oval 62"/>
          <p:cNvSpPr>
            <a:spLocks noChangeArrowheads="1"/>
          </p:cNvSpPr>
          <p:nvPr/>
        </p:nvSpPr>
        <p:spPr bwMode="auto">
          <a:xfrm>
            <a:off x="5867400" y="2514600"/>
            <a:ext cx="1447800" cy="2743200"/>
          </a:xfrm>
          <a:prstGeom prst="ellipse">
            <a:avLst/>
          </a:prstGeom>
          <a:noFill/>
          <a:ln w="28575">
            <a:solidFill>
              <a:srgbClr val="3366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67" name="Text Box 63"/>
          <p:cNvSpPr txBox="1">
            <a:spLocks noChangeArrowheads="1"/>
          </p:cNvSpPr>
          <p:nvPr/>
        </p:nvSpPr>
        <p:spPr bwMode="auto">
          <a:xfrm>
            <a:off x="7232650" y="5802313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/>
              <a:t>M</a:t>
            </a:r>
          </a:p>
        </p:txBody>
      </p:sp>
      <p:sp>
        <p:nvSpPr>
          <p:cNvPr id="68" name="Oval 64"/>
          <p:cNvSpPr>
            <a:spLocks noChangeArrowheads="1"/>
          </p:cNvSpPr>
          <p:nvPr/>
        </p:nvSpPr>
        <p:spPr bwMode="auto">
          <a:xfrm>
            <a:off x="5867400" y="3429000"/>
            <a:ext cx="838200" cy="838200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69" name="Text Box 65"/>
          <p:cNvSpPr txBox="1">
            <a:spLocks noChangeArrowheads="1"/>
          </p:cNvSpPr>
          <p:nvPr/>
        </p:nvSpPr>
        <p:spPr bwMode="auto">
          <a:xfrm>
            <a:off x="7634288" y="5791200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115046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8" presetClass="entr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8" presetClass="entr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8" presetClass="entr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9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8" presetClass="entr" presetSubtype="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8" presetClass="entr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3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5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1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8" presetClass="entr" presetSubtype="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00"/>
                            </p:stCondLst>
                            <p:childTnLst>
                              <p:par>
                                <p:cTn id="1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8" presetClass="entr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00"/>
                            </p:stCondLst>
                            <p:childTnLst>
                              <p:par>
                                <p:cTn id="1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5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8" presetClass="entr" presetSubtype="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00"/>
                            </p:stCondLst>
                            <p:childTnLst>
                              <p:par>
                                <p:cTn id="1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1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500"/>
                            </p:stCondLst>
                            <p:childTnLst>
                              <p:par>
                                <p:cTn id="2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7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500"/>
                            </p:stCondLst>
                            <p:childTnLst>
                              <p:par>
                                <p:cTn id="2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8" presetClass="entr" presetSubtype="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500"/>
                            </p:stCondLst>
                            <p:childTnLst>
                              <p:par>
                                <p:cTn id="2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3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500"/>
                            </p:stCondLst>
                            <p:childTnLst>
                              <p:par>
                                <p:cTn id="2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3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500"/>
                            </p:stCondLst>
                            <p:childTnLst>
                              <p:par>
                                <p:cTn id="2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8" presetClass="entr" presetSubtype="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500"/>
                            </p:stCondLst>
                            <p:childTnLst>
                              <p:par>
                                <p:cTn id="2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8" presetClass="entr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500"/>
                            </p:stCondLst>
                            <p:childTnLst>
                              <p:par>
                                <p:cTn id="2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7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500"/>
                            </p:stCondLst>
                            <p:childTnLst>
                              <p:par>
                                <p:cTn id="2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8" presetClass="entr" presetSubtype="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500"/>
                            </p:stCondLst>
                            <p:childTnLst>
                              <p:par>
                                <p:cTn id="2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18" presetClass="entr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500"/>
                            </p:stCondLst>
                            <p:childTnLst>
                              <p:par>
                                <p:cTn id="2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0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1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02" fill="hold">
                            <p:stCondLst>
                              <p:cond delay="500"/>
                            </p:stCondLst>
                            <p:childTnLst>
                              <p:par>
                                <p:cTn id="3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2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3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>
                            <p:stCondLst>
                              <p:cond delay="500"/>
                            </p:stCondLst>
                            <p:childTnLst>
                              <p:par>
                                <p:cTn id="3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8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9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0" fill="hold">
                            <p:stCondLst>
                              <p:cond delay="500"/>
                            </p:stCondLst>
                            <p:childTnLst>
                              <p:par>
                                <p:cTn id="3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18" presetClass="entr" presetSubtype="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>
                            <p:stCondLst>
                              <p:cond delay="500"/>
                            </p:stCondLst>
                            <p:childTnLst>
                              <p:par>
                                <p:cTn id="3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18" presetClass="entr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6" fill="hold">
                            <p:stCondLst>
                              <p:cond delay="500"/>
                            </p:stCondLst>
                            <p:childTnLst>
                              <p:par>
                                <p:cTn id="3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2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3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4" fill="hold">
                            <p:stCondLst>
                              <p:cond delay="500"/>
                            </p:stCondLst>
                            <p:childTnLst>
                              <p:par>
                                <p:cTn id="3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4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5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6" fill="hold">
                            <p:stCondLst>
                              <p:cond delay="500"/>
                            </p:stCondLst>
                            <p:childTnLst>
                              <p:par>
                                <p:cTn id="3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/>
      <p:bldP spid="39" grpId="0"/>
      <p:bldP spid="40" grpId="0" animBg="1"/>
      <p:bldP spid="40" grpId="1" animBg="1"/>
      <p:bldP spid="41" grpId="0"/>
      <p:bldP spid="42" grpId="0" animBg="1"/>
      <p:bldP spid="42" grpId="1" animBg="1"/>
      <p:bldP spid="43" grpId="0"/>
      <p:bldP spid="44" grpId="0" animBg="1"/>
      <p:bldP spid="44" grpId="1" animBg="1"/>
      <p:bldP spid="45" grpId="0"/>
      <p:bldP spid="46" grpId="0" animBg="1"/>
      <p:bldP spid="46" grpId="1" animBg="1"/>
      <p:bldP spid="47" grpId="0"/>
      <p:bldP spid="48" grpId="0" animBg="1"/>
      <p:bldP spid="48" grpId="1" animBg="1"/>
      <p:bldP spid="49" grpId="0"/>
      <p:bldP spid="50" grpId="0" animBg="1"/>
      <p:bldP spid="50" grpId="1" animBg="1"/>
      <p:bldP spid="51" grpId="0"/>
      <p:bldP spid="52" grpId="0" animBg="1"/>
      <p:bldP spid="52" grpId="1" animBg="1"/>
      <p:bldP spid="53" grpId="0"/>
      <p:bldP spid="54" grpId="0" animBg="1"/>
      <p:bldP spid="54" grpId="1" animBg="1"/>
      <p:bldP spid="55" grpId="0"/>
      <p:bldP spid="56" grpId="0" animBg="1"/>
      <p:bldP spid="56" grpId="1" animBg="1"/>
      <p:bldP spid="57" grpId="0"/>
      <p:bldP spid="58" grpId="0" animBg="1"/>
      <p:bldP spid="58" grpId="1" animBg="1"/>
      <p:bldP spid="59" grpId="0"/>
      <p:bldP spid="60" grpId="0" animBg="1"/>
      <p:bldP spid="60" grpId="1" animBg="1"/>
      <p:bldP spid="61" grpId="0"/>
      <p:bldP spid="62" grpId="0" animBg="1"/>
      <p:bldP spid="62" grpId="1" animBg="1"/>
      <p:bldP spid="63" grpId="0"/>
      <p:bldP spid="64" grpId="0" animBg="1"/>
      <p:bldP spid="64" grpId="1" animBg="1"/>
      <p:bldP spid="65" grpId="0"/>
      <p:bldP spid="66" grpId="0" animBg="1"/>
      <p:bldP spid="66" grpId="1" animBg="1"/>
      <p:bldP spid="68" grpId="0" animBg="1"/>
      <p:bldP spid="68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Traverse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In-order </a:t>
            </a:r>
            <a:r>
              <a:rPr lang="en-US" b="1" dirty="0"/>
              <a:t>Traversal</a:t>
            </a:r>
            <a:r>
              <a:rPr lang="en-US" dirty="0"/>
              <a:t> (</a:t>
            </a:r>
            <a:r>
              <a:rPr lang="en-US" dirty="0" err="1"/>
              <a:t>LNR</a:t>
            </a:r>
            <a:r>
              <a:rPr lang="en-US" dirty="0"/>
              <a:t> – left node right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void	 </a:t>
            </a:r>
            <a:r>
              <a:rPr lang="en-US" dirty="0" err="1">
                <a:solidFill>
                  <a:schemeClr val="tx2"/>
                </a:solidFill>
              </a:rPr>
              <a:t>LNR</a:t>
            </a:r>
            <a:r>
              <a:rPr lang="en-US" dirty="0" smtClean="0">
                <a:solidFill>
                  <a:schemeClr val="tx2"/>
                </a:solidFill>
              </a:rPr>
              <a:t>(Node </a:t>
            </a:r>
            <a:r>
              <a:rPr lang="en-US" dirty="0">
                <a:solidFill>
                  <a:schemeClr val="tx2"/>
                </a:solidFill>
              </a:rPr>
              <a:t>Root)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	if (Root != NULL)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	</a:t>
            </a:r>
            <a:r>
              <a:rPr lang="en-US" dirty="0" smtClean="0">
                <a:solidFill>
                  <a:schemeClr val="tx2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		</a:t>
            </a:r>
            <a:r>
              <a:rPr lang="en-US" dirty="0" err="1" smtClean="0">
                <a:solidFill>
                  <a:schemeClr val="tx2"/>
                </a:solidFill>
              </a:rPr>
              <a:t>LNR</a:t>
            </a:r>
            <a:r>
              <a:rPr lang="en-US" dirty="0" smtClean="0">
                <a:solidFill>
                  <a:schemeClr val="tx2"/>
                </a:solidFill>
              </a:rPr>
              <a:t>(</a:t>
            </a:r>
            <a:r>
              <a:rPr lang="en-US" dirty="0" err="1" smtClean="0">
                <a:solidFill>
                  <a:schemeClr val="tx2"/>
                </a:solidFill>
              </a:rPr>
              <a:t>Root.left</a:t>
            </a:r>
            <a:r>
              <a:rPr lang="en-US" dirty="0" smtClean="0">
                <a:solidFill>
                  <a:schemeClr val="tx2"/>
                </a:solidFill>
              </a:rPr>
              <a:t>);</a:t>
            </a: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		traverse </a:t>
            </a:r>
            <a:r>
              <a:rPr lang="en-US" dirty="0" err="1" smtClean="0">
                <a:solidFill>
                  <a:schemeClr val="tx2"/>
                </a:solidFill>
              </a:rPr>
              <a:t>Root.Key</a:t>
            </a:r>
            <a:r>
              <a:rPr lang="en-US" dirty="0">
                <a:solidFill>
                  <a:schemeClr val="tx2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		</a:t>
            </a:r>
            <a:r>
              <a:rPr lang="en-US" dirty="0" err="1" smtClean="0">
                <a:solidFill>
                  <a:schemeClr val="tx2"/>
                </a:solidFill>
              </a:rPr>
              <a:t>LNR</a:t>
            </a:r>
            <a:r>
              <a:rPr lang="en-US" dirty="0" smtClean="0">
                <a:solidFill>
                  <a:schemeClr val="tx2"/>
                </a:solidFill>
              </a:rPr>
              <a:t>(</a:t>
            </a:r>
            <a:r>
              <a:rPr lang="en-US" dirty="0" err="1" smtClean="0">
                <a:solidFill>
                  <a:schemeClr val="tx2"/>
                </a:solidFill>
              </a:rPr>
              <a:t>Root.right</a:t>
            </a:r>
            <a:r>
              <a:rPr lang="en-US" dirty="0">
                <a:solidFill>
                  <a:schemeClr val="tx2"/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	}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}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VTCA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</a:t>
            </a:r>
            <a:r>
              <a:rPr lang="en-US" dirty="0" smtClean="0"/>
              <a:t>Structure &amp; Algorithms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B217-4227-4F18-9D9B-E83281DFE93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2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382000" cy="5791200"/>
          </a:xfrm>
        </p:spPr>
        <p:txBody>
          <a:bodyPr>
            <a:noAutofit/>
          </a:bodyPr>
          <a:lstStyle/>
          <a:p>
            <a:r>
              <a:rPr lang="en-US" sz="2200" dirty="0"/>
              <a:t>A tree is a </a:t>
            </a:r>
            <a:r>
              <a:rPr lang="en-US" sz="2200" dirty="0" smtClean="0"/>
              <a:t>data </a:t>
            </a:r>
            <a:r>
              <a:rPr lang="en-US" sz="2200" dirty="0"/>
              <a:t>structure that looks like this:</a:t>
            </a:r>
          </a:p>
          <a:p>
            <a:endParaRPr lang="en-US" sz="2200" dirty="0" smtClean="0"/>
          </a:p>
          <a:p>
            <a:endParaRPr lang="en-US" sz="2200" dirty="0"/>
          </a:p>
          <a:p>
            <a:endParaRPr lang="en-US" sz="2200" dirty="0" smtClean="0"/>
          </a:p>
          <a:p>
            <a:endParaRPr lang="en-US" sz="2200" dirty="0"/>
          </a:p>
          <a:p>
            <a:endParaRPr lang="en-US" sz="2200" dirty="0" smtClean="0"/>
          </a:p>
          <a:p>
            <a:endParaRPr lang="en-US" sz="2200" dirty="0"/>
          </a:p>
          <a:p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 smtClean="0"/>
              <a:t>A </a:t>
            </a:r>
            <a:r>
              <a:rPr lang="en-US" sz="2200" dirty="0"/>
              <a:t>tree consists of elements (temporarily called nodes of a tree) with a parent (or link) relationship, satisfying the following properties:</a:t>
            </a:r>
          </a:p>
          <a:p>
            <a:pPr lvl="1"/>
            <a:r>
              <a:rPr lang="en-US" sz="2200" dirty="0"/>
              <a:t>There is a special node called the root node (without the parent node).</a:t>
            </a:r>
          </a:p>
          <a:p>
            <a:pPr lvl="1"/>
            <a:r>
              <a:rPr lang="en-US" sz="2200" dirty="0"/>
              <a:t>The remaining nodes, each node has only one parent node.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VTCA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</a:t>
            </a:r>
            <a:r>
              <a:rPr lang="en-US" dirty="0" smtClean="0"/>
              <a:t>Structure &amp; Algorithms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B217-4227-4F18-9D9B-E83281DFE937}" type="slidenum">
              <a:rPr lang="en-US" smtClean="0"/>
              <a:t>3</a:t>
            </a:fld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229100" y="1447800"/>
            <a:ext cx="3810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324100" y="2362200"/>
            <a:ext cx="3810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305300" y="2362200"/>
            <a:ext cx="3810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905500" y="2362200"/>
            <a:ext cx="3810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866900" y="3200400"/>
            <a:ext cx="3810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552700" y="3200400"/>
            <a:ext cx="3810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4229100" y="3200400"/>
            <a:ext cx="3810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3619500" y="3200400"/>
            <a:ext cx="3810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4838700" y="3200400"/>
            <a:ext cx="3810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5676900" y="3200400"/>
            <a:ext cx="3810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3924300" y="4114800"/>
            <a:ext cx="3810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4610100" y="4114800"/>
            <a:ext cx="3810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6286500" y="3200400"/>
            <a:ext cx="3810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9" idx="1"/>
            <a:endCxn id="10" idx="0"/>
          </p:cNvCxnSpPr>
          <p:nvPr/>
        </p:nvCxnSpPr>
        <p:spPr>
          <a:xfrm rot="10800000" flipV="1">
            <a:off x="2514600" y="1562100"/>
            <a:ext cx="1714500" cy="800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2"/>
            <a:endCxn id="11" idx="0"/>
          </p:cNvCxnSpPr>
          <p:nvPr/>
        </p:nvCxnSpPr>
        <p:spPr>
          <a:xfrm rot="16200000" flipH="1">
            <a:off x="4114800" y="1981200"/>
            <a:ext cx="685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3"/>
            <a:endCxn id="12" idx="0"/>
          </p:cNvCxnSpPr>
          <p:nvPr/>
        </p:nvCxnSpPr>
        <p:spPr>
          <a:xfrm>
            <a:off x="4610100" y="1562100"/>
            <a:ext cx="1485900" cy="800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2"/>
            <a:endCxn id="13" idx="0"/>
          </p:cNvCxnSpPr>
          <p:nvPr/>
        </p:nvCxnSpPr>
        <p:spPr>
          <a:xfrm rot="5400000">
            <a:off x="1981200" y="2667000"/>
            <a:ext cx="609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2"/>
            <a:endCxn id="14" idx="0"/>
          </p:cNvCxnSpPr>
          <p:nvPr/>
        </p:nvCxnSpPr>
        <p:spPr>
          <a:xfrm rot="16200000" flipH="1">
            <a:off x="2324100" y="2781300"/>
            <a:ext cx="609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1"/>
            <a:endCxn id="16" idx="0"/>
          </p:cNvCxnSpPr>
          <p:nvPr/>
        </p:nvCxnSpPr>
        <p:spPr>
          <a:xfrm rot="10800000" flipV="1">
            <a:off x="3810000" y="2476500"/>
            <a:ext cx="495300" cy="72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15" idx="0"/>
          </p:cNvCxnSpPr>
          <p:nvPr/>
        </p:nvCxnSpPr>
        <p:spPr>
          <a:xfrm rot="5400000">
            <a:off x="4152900" y="2857500"/>
            <a:ext cx="609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3"/>
            <a:endCxn id="17" idx="0"/>
          </p:cNvCxnSpPr>
          <p:nvPr/>
        </p:nvCxnSpPr>
        <p:spPr>
          <a:xfrm>
            <a:off x="4686300" y="2476500"/>
            <a:ext cx="342900" cy="72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2" idx="2"/>
            <a:endCxn id="18" idx="0"/>
          </p:cNvCxnSpPr>
          <p:nvPr/>
        </p:nvCxnSpPr>
        <p:spPr>
          <a:xfrm rot="5400000">
            <a:off x="5676900" y="2781300"/>
            <a:ext cx="609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2" idx="2"/>
            <a:endCxn id="21" idx="0"/>
          </p:cNvCxnSpPr>
          <p:nvPr/>
        </p:nvCxnSpPr>
        <p:spPr>
          <a:xfrm rot="16200000" flipH="1">
            <a:off x="5981700" y="2705100"/>
            <a:ext cx="609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5" idx="2"/>
            <a:endCxn id="19" idx="0"/>
          </p:cNvCxnSpPr>
          <p:nvPr/>
        </p:nvCxnSpPr>
        <p:spPr>
          <a:xfrm rot="5400000">
            <a:off x="3924300" y="3619500"/>
            <a:ext cx="685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5" idx="2"/>
            <a:endCxn id="20" idx="0"/>
          </p:cNvCxnSpPr>
          <p:nvPr/>
        </p:nvCxnSpPr>
        <p:spPr>
          <a:xfrm rot="16200000" flipH="1">
            <a:off x="4267200" y="3581400"/>
            <a:ext cx="685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6362700" y="4114800"/>
            <a:ext cx="3810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>
            <a:stCxn id="21" idx="2"/>
            <a:endCxn id="34" idx="0"/>
          </p:cNvCxnSpPr>
          <p:nvPr/>
        </p:nvCxnSpPr>
        <p:spPr>
          <a:xfrm rot="16200000" flipH="1">
            <a:off x="6172200" y="3733800"/>
            <a:ext cx="685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98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Traverse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Post-order </a:t>
            </a:r>
            <a:r>
              <a:rPr lang="en-US" b="1" dirty="0"/>
              <a:t>Traversal</a:t>
            </a:r>
            <a:r>
              <a:rPr lang="en-US" dirty="0"/>
              <a:t> (</a:t>
            </a:r>
            <a:r>
              <a:rPr lang="en-US" dirty="0" err="1"/>
              <a:t>LRN</a:t>
            </a:r>
            <a:r>
              <a:rPr lang="en-US" dirty="0"/>
              <a:t> – left right node)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VTCA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</a:t>
            </a:r>
            <a:r>
              <a:rPr lang="en-US" dirty="0" smtClean="0"/>
              <a:t>Structure &amp; Algorithms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B217-4227-4F18-9D9B-E83281DFE937}" type="slidenum">
              <a:rPr lang="en-US" smtClean="0"/>
              <a:t>30</a:t>
            </a:fld>
            <a:endParaRPr lang="en-US"/>
          </a:p>
        </p:txBody>
      </p:sp>
      <p:sp>
        <p:nvSpPr>
          <p:cNvPr id="7" name="Oval 3"/>
          <p:cNvSpPr>
            <a:spLocks noChangeArrowheads="1"/>
          </p:cNvSpPr>
          <p:nvPr/>
        </p:nvSpPr>
        <p:spPr bwMode="auto">
          <a:xfrm>
            <a:off x="4191000" y="1371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26670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1828800" y="2819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1371600" y="3657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2286000" y="3657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2057400" y="4419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 flipH="1">
            <a:off x="1676400" y="3276600"/>
            <a:ext cx="3048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>
            <a:off x="2133600" y="3276600"/>
            <a:ext cx="3048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H="1">
            <a:off x="2286000" y="4114800"/>
            <a:ext cx="152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 flipH="1">
            <a:off x="2133600" y="2438400"/>
            <a:ext cx="609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7" name="Oval 13"/>
          <p:cNvSpPr>
            <a:spLocks noChangeArrowheads="1"/>
          </p:cNvSpPr>
          <p:nvPr/>
        </p:nvSpPr>
        <p:spPr bwMode="auto">
          <a:xfrm>
            <a:off x="3429000" y="2819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8" name="Oval 14"/>
          <p:cNvSpPr>
            <a:spLocks noChangeArrowheads="1"/>
          </p:cNvSpPr>
          <p:nvPr/>
        </p:nvSpPr>
        <p:spPr bwMode="auto">
          <a:xfrm>
            <a:off x="2971800" y="3657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J</a:t>
            </a:r>
          </a:p>
        </p:txBody>
      </p:sp>
      <p:sp>
        <p:nvSpPr>
          <p:cNvPr id="19" name="Oval 15"/>
          <p:cNvSpPr>
            <a:spLocks noChangeArrowheads="1"/>
          </p:cNvSpPr>
          <p:nvPr/>
        </p:nvSpPr>
        <p:spPr bwMode="auto">
          <a:xfrm>
            <a:off x="3886200" y="3657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20" name="Oval 16"/>
          <p:cNvSpPr>
            <a:spLocks noChangeArrowheads="1"/>
          </p:cNvSpPr>
          <p:nvPr/>
        </p:nvSpPr>
        <p:spPr bwMode="auto">
          <a:xfrm flipH="1">
            <a:off x="3276600" y="4419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 flipH="1">
            <a:off x="3276600" y="3276600"/>
            <a:ext cx="3048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>
            <a:off x="3733800" y="3276600"/>
            <a:ext cx="3048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>
            <a:off x="3276600" y="4114800"/>
            <a:ext cx="152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4" name="Line 20"/>
          <p:cNvSpPr>
            <a:spLocks noChangeShapeType="1"/>
          </p:cNvSpPr>
          <p:nvPr/>
        </p:nvSpPr>
        <p:spPr bwMode="auto">
          <a:xfrm>
            <a:off x="3048000" y="2438400"/>
            <a:ext cx="609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5" name="Line 21"/>
          <p:cNvSpPr>
            <a:spLocks noChangeShapeType="1"/>
          </p:cNvSpPr>
          <p:nvPr/>
        </p:nvSpPr>
        <p:spPr bwMode="auto">
          <a:xfrm flipH="1">
            <a:off x="2971800" y="1752600"/>
            <a:ext cx="1295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6" name="Oval 22"/>
          <p:cNvSpPr>
            <a:spLocks noChangeArrowheads="1"/>
          </p:cNvSpPr>
          <p:nvPr/>
        </p:nvSpPr>
        <p:spPr bwMode="auto">
          <a:xfrm>
            <a:off x="57150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7" name="Oval 23"/>
          <p:cNvSpPr>
            <a:spLocks noChangeArrowheads="1"/>
          </p:cNvSpPr>
          <p:nvPr/>
        </p:nvSpPr>
        <p:spPr bwMode="auto">
          <a:xfrm>
            <a:off x="4876800" y="2819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8" name="Oval 24"/>
          <p:cNvSpPr>
            <a:spLocks noChangeArrowheads="1"/>
          </p:cNvSpPr>
          <p:nvPr/>
        </p:nvSpPr>
        <p:spPr bwMode="auto">
          <a:xfrm>
            <a:off x="5334000" y="3657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29" name="Oval 25"/>
          <p:cNvSpPr>
            <a:spLocks noChangeArrowheads="1"/>
          </p:cNvSpPr>
          <p:nvPr/>
        </p:nvSpPr>
        <p:spPr bwMode="auto">
          <a:xfrm>
            <a:off x="5105400" y="4419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>
            <a:off x="5181600" y="3276600"/>
            <a:ext cx="3048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1" name="Line 27"/>
          <p:cNvSpPr>
            <a:spLocks noChangeShapeType="1"/>
          </p:cNvSpPr>
          <p:nvPr/>
        </p:nvSpPr>
        <p:spPr bwMode="auto">
          <a:xfrm flipH="1">
            <a:off x="5334000" y="4114800"/>
            <a:ext cx="152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2" name="Line 28"/>
          <p:cNvSpPr>
            <a:spLocks noChangeShapeType="1"/>
          </p:cNvSpPr>
          <p:nvPr/>
        </p:nvSpPr>
        <p:spPr bwMode="auto">
          <a:xfrm flipH="1">
            <a:off x="5181600" y="2438400"/>
            <a:ext cx="609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3" name="Oval 29"/>
          <p:cNvSpPr>
            <a:spLocks noChangeArrowheads="1"/>
          </p:cNvSpPr>
          <p:nvPr/>
        </p:nvSpPr>
        <p:spPr bwMode="auto">
          <a:xfrm>
            <a:off x="6477000" y="2819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34" name="Oval 30"/>
          <p:cNvSpPr>
            <a:spLocks noChangeArrowheads="1"/>
          </p:cNvSpPr>
          <p:nvPr/>
        </p:nvSpPr>
        <p:spPr bwMode="auto">
          <a:xfrm>
            <a:off x="6019800" y="3657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35" name="Line 31"/>
          <p:cNvSpPr>
            <a:spLocks noChangeShapeType="1"/>
          </p:cNvSpPr>
          <p:nvPr/>
        </p:nvSpPr>
        <p:spPr bwMode="auto">
          <a:xfrm flipH="1">
            <a:off x="6324600" y="3276600"/>
            <a:ext cx="3048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6" name="Line 32"/>
          <p:cNvSpPr>
            <a:spLocks noChangeShapeType="1"/>
          </p:cNvSpPr>
          <p:nvPr/>
        </p:nvSpPr>
        <p:spPr bwMode="auto">
          <a:xfrm>
            <a:off x="6096000" y="2438400"/>
            <a:ext cx="609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7" name="Line 33"/>
          <p:cNvSpPr>
            <a:spLocks noChangeShapeType="1"/>
          </p:cNvSpPr>
          <p:nvPr/>
        </p:nvSpPr>
        <p:spPr bwMode="auto">
          <a:xfrm>
            <a:off x="4572000" y="1752600"/>
            <a:ext cx="1295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8" name="Text Box 34"/>
          <p:cNvSpPr txBox="1">
            <a:spLocks noChangeArrowheads="1"/>
          </p:cNvSpPr>
          <p:nvPr/>
        </p:nvSpPr>
        <p:spPr bwMode="auto">
          <a:xfrm>
            <a:off x="1941513" y="5802313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/>
              <a:t>H</a:t>
            </a:r>
          </a:p>
        </p:txBody>
      </p:sp>
      <p:sp>
        <p:nvSpPr>
          <p:cNvPr id="39" name="Text Box 35"/>
          <p:cNvSpPr txBox="1">
            <a:spLocks noChangeArrowheads="1"/>
          </p:cNvSpPr>
          <p:nvPr/>
        </p:nvSpPr>
        <p:spPr bwMode="auto">
          <a:xfrm>
            <a:off x="826963" y="5802313"/>
            <a:ext cx="10368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dirty="0" smtClean="0"/>
              <a:t>Result:</a:t>
            </a:r>
            <a:endParaRPr lang="en-US" sz="2400" dirty="0"/>
          </a:p>
        </p:txBody>
      </p:sp>
      <p:sp>
        <p:nvSpPr>
          <p:cNvPr id="40" name="Oval 36"/>
          <p:cNvSpPr>
            <a:spLocks noChangeArrowheads="1"/>
          </p:cNvSpPr>
          <p:nvPr/>
        </p:nvSpPr>
        <p:spPr bwMode="auto">
          <a:xfrm>
            <a:off x="838200" y="1524000"/>
            <a:ext cx="3886200" cy="4191000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41" name="Text Box 37"/>
          <p:cNvSpPr txBox="1">
            <a:spLocks noChangeArrowheads="1"/>
          </p:cNvSpPr>
          <p:nvPr/>
        </p:nvSpPr>
        <p:spPr bwMode="auto">
          <a:xfrm>
            <a:off x="2295525" y="5802313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/>
              <a:t>N</a:t>
            </a:r>
          </a:p>
        </p:txBody>
      </p:sp>
      <p:sp>
        <p:nvSpPr>
          <p:cNvPr id="42" name="Oval 38"/>
          <p:cNvSpPr>
            <a:spLocks noChangeArrowheads="1"/>
          </p:cNvSpPr>
          <p:nvPr/>
        </p:nvSpPr>
        <p:spPr bwMode="auto">
          <a:xfrm>
            <a:off x="1066800" y="2514600"/>
            <a:ext cx="1905000" cy="2743200"/>
          </a:xfrm>
          <a:prstGeom prst="ellipse">
            <a:avLst/>
          </a:prstGeom>
          <a:noFill/>
          <a:ln w="28575">
            <a:solidFill>
              <a:srgbClr val="3366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43" name="Text Box 39"/>
          <p:cNvSpPr txBox="1">
            <a:spLocks noChangeArrowheads="1"/>
          </p:cNvSpPr>
          <p:nvPr/>
        </p:nvSpPr>
        <p:spPr bwMode="auto">
          <a:xfrm>
            <a:off x="2744788" y="5802313"/>
            <a:ext cx="26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/>
              <a:t>I</a:t>
            </a:r>
          </a:p>
        </p:txBody>
      </p:sp>
      <p:sp>
        <p:nvSpPr>
          <p:cNvPr id="44" name="Oval 40"/>
          <p:cNvSpPr>
            <a:spLocks noChangeArrowheads="1"/>
          </p:cNvSpPr>
          <p:nvPr/>
        </p:nvSpPr>
        <p:spPr bwMode="auto">
          <a:xfrm>
            <a:off x="1143000" y="3505200"/>
            <a:ext cx="990600" cy="762000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45" name="Text Box 41"/>
          <p:cNvSpPr txBox="1">
            <a:spLocks noChangeArrowheads="1"/>
          </p:cNvSpPr>
          <p:nvPr/>
        </p:nvSpPr>
        <p:spPr bwMode="auto">
          <a:xfrm>
            <a:off x="3063875" y="5802313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/>
              <a:t>D</a:t>
            </a:r>
          </a:p>
        </p:txBody>
      </p:sp>
      <p:sp>
        <p:nvSpPr>
          <p:cNvPr id="46" name="Oval 42"/>
          <p:cNvSpPr>
            <a:spLocks noChangeArrowheads="1"/>
          </p:cNvSpPr>
          <p:nvPr/>
        </p:nvSpPr>
        <p:spPr bwMode="auto">
          <a:xfrm>
            <a:off x="1676400" y="3429000"/>
            <a:ext cx="1219200" cy="1676400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47" name="Text Box 43"/>
          <p:cNvSpPr txBox="1">
            <a:spLocks noChangeArrowheads="1"/>
          </p:cNvSpPr>
          <p:nvPr/>
        </p:nvSpPr>
        <p:spPr bwMode="auto">
          <a:xfrm>
            <a:off x="3432175" y="5802313"/>
            <a:ext cx="42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/>
              <a:t>O</a:t>
            </a:r>
          </a:p>
        </p:txBody>
      </p:sp>
      <p:sp>
        <p:nvSpPr>
          <p:cNvPr id="48" name="Oval 44"/>
          <p:cNvSpPr>
            <a:spLocks noChangeArrowheads="1"/>
          </p:cNvSpPr>
          <p:nvPr/>
        </p:nvSpPr>
        <p:spPr bwMode="auto">
          <a:xfrm>
            <a:off x="1905000" y="4267200"/>
            <a:ext cx="762000" cy="762000"/>
          </a:xfrm>
          <a:prstGeom prst="ellipse">
            <a:avLst/>
          </a:prstGeom>
          <a:noFill/>
          <a:ln w="28575">
            <a:solidFill>
              <a:srgbClr val="66FF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49" name="Text Box 45"/>
          <p:cNvSpPr txBox="1">
            <a:spLocks noChangeArrowheads="1"/>
          </p:cNvSpPr>
          <p:nvPr/>
        </p:nvSpPr>
        <p:spPr bwMode="auto">
          <a:xfrm>
            <a:off x="3871913" y="58023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/>
              <a:t>J</a:t>
            </a:r>
          </a:p>
        </p:txBody>
      </p:sp>
      <p:sp>
        <p:nvSpPr>
          <p:cNvPr id="50" name="Oval 46"/>
          <p:cNvSpPr>
            <a:spLocks noChangeArrowheads="1"/>
          </p:cNvSpPr>
          <p:nvPr/>
        </p:nvSpPr>
        <p:spPr bwMode="auto">
          <a:xfrm>
            <a:off x="2743200" y="2514600"/>
            <a:ext cx="1905000" cy="2743200"/>
          </a:xfrm>
          <a:prstGeom prst="ellipse">
            <a:avLst/>
          </a:prstGeom>
          <a:noFill/>
          <a:ln w="28575">
            <a:solidFill>
              <a:srgbClr val="3366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51" name="Text Box 47"/>
          <p:cNvSpPr txBox="1">
            <a:spLocks noChangeArrowheads="1"/>
          </p:cNvSpPr>
          <p:nvPr/>
        </p:nvSpPr>
        <p:spPr bwMode="auto">
          <a:xfrm>
            <a:off x="4214813" y="580231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/>
              <a:t>K</a:t>
            </a:r>
          </a:p>
        </p:txBody>
      </p:sp>
      <p:sp>
        <p:nvSpPr>
          <p:cNvPr id="52" name="Oval 48"/>
          <p:cNvSpPr>
            <a:spLocks noChangeArrowheads="1"/>
          </p:cNvSpPr>
          <p:nvPr/>
        </p:nvSpPr>
        <p:spPr bwMode="auto">
          <a:xfrm>
            <a:off x="2819400" y="3429000"/>
            <a:ext cx="1219200" cy="1676400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53" name="Text Box 49"/>
          <p:cNvSpPr txBox="1">
            <a:spLocks noChangeArrowheads="1"/>
          </p:cNvSpPr>
          <p:nvPr/>
        </p:nvSpPr>
        <p:spPr bwMode="auto">
          <a:xfrm>
            <a:off x="4587875" y="580231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/>
              <a:t>E</a:t>
            </a:r>
          </a:p>
        </p:txBody>
      </p:sp>
      <p:sp>
        <p:nvSpPr>
          <p:cNvPr id="54" name="Oval 50"/>
          <p:cNvSpPr>
            <a:spLocks noChangeArrowheads="1"/>
          </p:cNvSpPr>
          <p:nvPr/>
        </p:nvSpPr>
        <p:spPr bwMode="auto">
          <a:xfrm>
            <a:off x="3124200" y="4267200"/>
            <a:ext cx="762000" cy="762000"/>
          </a:xfrm>
          <a:prstGeom prst="ellipse">
            <a:avLst/>
          </a:prstGeom>
          <a:noFill/>
          <a:ln w="28575">
            <a:solidFill>
              <a:srgbClr val="66FF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55" name="Text Box 51"/>
          <p:cNvSpPr txBox="1">
            <a:spLocks noChangeArrowheads="1"/>
          </p:cNvSpPr>
          <p:nvPr/>
        </p:nvSpPr>
        <p:spPr bwMode="auto">
          <a:xfrm>
            <a:off x="4948238" y="580231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/>
              <a:t>B</a:t>
            </a:r>
          </a:p>
        </p:txBody>
      </p:sp>
      <p:sp>
        <p:nvSpPr>
          <p:cNvPr id="56" name="Oval 52"/>
          <p:cNvSpPr>
            <a:spLocks noChangeArrowheads="1"/>
          </p:cNvSpPr>
          <p:nvPr/>
        </p:nvSpPr>
        <p:spPr bwMode="auto">
          <a:xfrm>
            <a:off x="3733800" y="3429000"/>
            <a:ext cx="838200" cy="838200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57" name="Text Box 53"/>
          <p:cNvSpPr txBox="1">
            <a:spLocks noChangeArrowheads="1"/>
          </p:cNvSpPr>
          <p:nvPr/>
        </p:nvSpPr>
        <p:spPr bwMode="auto">
          <a:xfrm>
            <a:off x="5364163" y="580231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/>
              <a:t>P</a:t>
            </a:r>
          </a:p>
        </p:txBody>
      </p:sp>
      <p:sp>
        <p:nvSpPr>
          <p:cNvPr id="58" name="Oval 54"/>
          <p:cNvSpPr>
            <a:spLocks noChangeArrowheads="1"/>
          </p:cNvSpPr>
          <p:nvPr/>
        </p:nvSpPr>
        <p:spPr bwMode="auto">
          <a:xfrm>
            <a:off x="4419600" y="1524000"/>
            <a:ext cx="3886200" cy="4191000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59" name="Text Box 55"/>
          <p:cNvSpPr txBox="1">
            <a:spLocks noChangeArrowheads="1"/>
          </p:cNvSpPr>
          <p:nvPr/>
        </p:nvSpPr>
        <p:spPr bwMode="auto">
          <a:xfrm>
            <a:off x="5749925" y="5802313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/>
              <a:t>L</a:t>
            </a:r>
          </a:p>
        </p:txBody>
      </p:sp>
      <p:sp>
        <p:nvSpPr>
          <p:cNvPr id="60" name="Oval 56"/>
          <p:cNvSpPr>
            <a:spLocks noChangeArrowheads="1"/>
          </p:cNvSpPr>
          <p:nvPr/>
        </p:nvSpPr>
        <p:spPr bwMode="auto">
          <a:xfrm>
            <a:off x="4648200" y="2514600"/>
            <a:ext cx="1447800" cy="2743200"/>
          </a:xfrm>
          <a:prstGeom prst="ellipse">
            <a:avLst/>
          </a:prstGeom>
          <a:noFill/>
          <a:ln w="28575">
            <a:solidFill>
              <a:srgbClr val="3366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61" name="Text Box 57"/>
          <p:cNvSpPr txBox="1">
            <a:spLocks noChangeArrowheads="1"/>
          </p:cNvSpPr>
          <p:nvPr/>
        </p:nvSpPr>
        <p:spPr bwMode="auto">
          <a:xfrm>
            <a:off x="6129338" y="5802313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/>
              <a:t>F</a:t>
            </a:r>
          </a:p>
        </p:txBody>
      </p:sp>
      <p:sp>
        <p:nvSpPr>
          <p:cNvPr id="62" name="Oval 58"/>
          <p:cNvSpPr>
            <a:spLocks noChangeArrowheads="1"/>
          </p:cNvSpPr>
          <p:nvPr/>
        </p:nvSpPr>
        <p:spPr bwMode="auto">
          <a:xfrm>
            <a:off x="4800600" y="3429000"/>
            <a:ext cx="1219200" cy="1676400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63" name="Text Box 59"/>
          <p:cNvSpPr txBox="1">
            <a:spLocks noChangeArrowheads="1"/>
          </p:cNvSpPr>
          <p:nvPr/>
        </p:nvSpPr>
        <p:spPr bwMode="auto">
          <a:xfrm>
            <a:off x="6537325" y="5802313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/>
              <a:t>M</a:t>
            </a:r>
          </a:p>
        </p:txBody>
      </p:sp>
      <p:sp>
        <p:nvSpPr>
          <p:cNvPr id="64" name="Oval 60"/>
          <p:cNvSpPr>
            <a:spLocks noChangeArrowheads="1"/>
          </p:cNvSpPr>
          <p:nvPr/>
        </p:nvSpPr>
        <p:spPr bwMode="auto">
          <a:xfrm>
            <a:off x="4953000" y="4267200"/>
            <a:ext cx="762000" cy="762000"/>
          </a:xfrm>
          <a:prstGeom prst="ellipse">
            <a:avLst/>
          </a:prstGeom>
          <a:noFill/>
          <a:ln w="28575">
            <a:solidFill>
              <a:srgbClr val="66FF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65" name="Text Box 61"/>
          <p:cNvSpPr txBox="1">
            <a:spLocks noChangeArrowheads="1"/>
          </p:cNvSpPr>
          <p:nvPr/>
        </p:nvSpPr>
        <p:spPr bwMode="auto">
          <a:xfrm>
            <a:off x="6921500" y="5802313"/>
            <a:ext cx="42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/>
              <a:t>G</a:t>
            </a:r>
          </a:p>
        </p:txBody>
      </p:sp>
      <p:sp>
        <p:nvSpPr>
          <p:cNvPr id="66" name="Oval 62"/>
          <p:cNvSpPr>
            <a:spLocks noChangeArrowheads="1"/>
          </p:cNvSpPr>
          <p:nvPr/>
        </p:nvSpPr>
        <p:spPr bwMode="auto">
          <a:xfrm>
            <a:off x="5943600" y="2514600"/>
            <a:ext cx="1447800" cy="2743200"/>
          </a:xfrm>
          <a:prstGeom prst="ellipse">
            <a:avLst/>
          </a:prstGeom>
          <a:noFill/>
          <a:ln w="28575">
            <a:solidFill>
              <a:srgbClr val="3366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67" name="Text Box 63"/>
          <p:cNvSpPr txBox="1">
            <a:spLocks noChangeArrowheads="1"/>
          </p:cNvSpPr>
          <p:nvPr/>
        </p:nvSpPr>
        <p:spPr bwMode="auto">
          <a:xfrm>
            <a:off x="7324725" y="5802313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/>
              <a:t>C</a:t>
            </a:r>
          </a:p>
        </p:txBody>
      </p:sp>
      <p:sp>
        <p:nvSpPr>
          <p:cNvPr id="68" name="Oval 64"/>
          <p:cNvSpPr>
            <a:spLocks noChangeArrowheads="1"/>
          </p:cNvSpPr>
          <p:nvPr/>
        </p:nvSpPr>
        <p:spPr bwMode="auto">
          <a:xfrm>
            <a:off x="5943600" y="3429000"/>
            <a:ext cx="838200" cy="838200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69" name="Text Box 65"/>
          <p:cNvSpPr txBox="1">
            <a:spLocks noChangeArrowheads="1"/>
          </p:cNvSpPr>
          <p:nvPr/>
        </p:nvSpPr>
        <p:spPr bwMode="auto">
          <a:xfrm>
            <a:off x="7726363" y="57912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719468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8" presetClass="entr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8" presetClass="entr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8" presetClass="entr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8" presetClass="entr" presetSubtype="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8" presetClass="entr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5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9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8" presetClass="entr" presetSubtype="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8" presetClass="entr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00"/>
                            </p:stCondLst>
                            <p:childTnLst>
                              <p:par>
                                <p:cTn id="1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8" presetClass="entr" presetSubtype="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00"/>
                            </p:stCondLst>
                            <p:childTnLst>
                              <p:par>
                                <p:cTn id="1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5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7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00"/>
                            </p:stCondLst>
                            <p:childTnLst>
                              <p:par>
                                <p:cTn id="19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8" presetClass="entr" presetSubtype="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500"/>
                            </p:stCondLst>
                            <p:childTnLst>
                              <p:par>
                                <p:cTn id="2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7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500"/>
                            </p:stCondLst>
                            <p:childTnLst>
                              <p:par>
                                <p:cTn id="2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9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500"/>
                            </p:stCondLst>
                            <p:childTnLst>
                              <p:par>
                                <p:cTn id="2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1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500"/>
                            </p:stCondLst>
                            <p:childTnLst>
                              <p:par>
                                <p:cTn id="2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8" presetClass="entr" presetSubtype="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500"/>
                            </p:stCondLst>
                            <p:childTnLst>
                              <p:par>
                                <p:cTn id="2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8" presetClass="entr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500"/>
                            </p:stCondLst>
                            <p:childTnLst>
                              <p:par>
                                <p:cTn id="2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8" presetClass="entr" presetSubtype="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500"/>
                            </p:stCondLst>
                            <p:childTnLst>
                              <p:par>
                                <p:cTn id="2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8" presetClass="entr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500"/>
                            </p:stCondLst>
                            <p:childTnLst>
                              <p:par>
                                <p:cTn id="2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4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5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500"/>
                            </p:stCondLst>
                            <p:childTnLst>
                              <p:par>
                                <p:cTn id="2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6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7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500"/>
                            </p:stCondLst>
                            <p:childTnLst>
                              <p:par>
                                <p:cTn id="29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8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9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>
                            <p:stCondLst>
                              <p:cond delay="500"/>
                            </p:stCondLst>
                            <p:childTnLst>
                              <p:par>
                                <p:cTn id="3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18" presetClass="entr" presetSubtype="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500"/>
                            </p:stCondLst>
                            <p:childTnLst>
                              <p:par>
                                <p:cTn id="3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18" presetClass="entr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0" fill="hold">
                            <p:stCondLst>
                              <p:cond delay="500"/>
                            </p:stCondLst>
                            <p:childTnLst>
                              <p:par>
                                <p:cTn id="3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6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7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>
                            <p:stCondLst>
                              <p:cond delay="500"/>
                            </p:stCondLst>
                            <p:childTnLst>
                              <p:par>
                                <p:cTn id="3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8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9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0" fill="hold">
                            <p:stCondLst>
                              <p:cond delay="500"/>
                            </p:stCondLst>
                            <p:childTnLst>
                              <p:par>
                                <p:cTn id="3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0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1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2" fill="hold">
                            <p:stCondLst>
                              <p:cond delay="500"/>
                            </p:stCondLst>
                            <p:childTnLst>
                              <p:par>
                                <p:cTn id="3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2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3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74" fill="hold">
                            <p:stCondLst>
                              <p:cond delay="500"/>
                            </p:stCondLst>
                            <p:childTnLst>
                              <p:par>
                                <p:cTn id="3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/>
      <p:bldP spid="39" grpId="0"/>
      <p:bldP spid="40" grpId="0" animBg="1"/>
      <p:bldP spid="40" grpId="1" animBg="1"/>
      <p:bldP spid="41" grpId="0"/>
      <p:bldP spid="42" grpId="0" animBg="1"/>
      <p:bldP spid="42" grpId="1" animBg="1"/>
      <p:bldP spid="43" grpId="0"/>
      <p:bldP spid="44" grpId="0" animBg="1"/>
      <p:bldP spid="44" grpId="1" animBg="1"/>
      <p:bldP spid="45" grpId="0"/>
      <p:bldP spid="46" grpId="0" animBg="1"/>
      <p:bldP spid="46" grpId="1" animBg="1"/>
      <p:bldP spid="47" grpId="0"/>
      <p:bldP spid="48" grpId="0" animBg="1"/>
      <p:bldP spid="48" grpId="1" animBg="1"/>
      <p:bldP spid="49" grpId="0"/>
      <p:bldP spid="50" grpId="0" animBg="1"/>
      <p:bldP spid="50" grpId="1" animBg="1"/>
      <p:bldP spid="51" grpId="0"/>
      <p:bldP spid="52" grpId="0" animBg="1"/>
      <p:bldP spid="52" grpId="1" animBg="1"/>
      <p:bldP spid="53" grpId="0"/>
      <p:bldP spid="54" grpId="0" animBg="1"/>
      <p:bldP spid="54" grpId="1" animBg="1"/>
      <p:bldP spid="55" grpId="0"/>
      <p:bldP spid="56" grpId="0" animBg="1"/>
      <p:bldP spid="56" grpId="1" animBg="1"/>
      <p:bldP spid="57" grpId="0"/>
      <p:bldP spid="58" grpId="0" animBg="1"/>
      <p:bldP spid="58" grpId="1" animBg="1"/>
      <p:bldP spid="59" grpId="0"/>
      <p:bldP spid="60" grpId="0" animBg="1"/>
      <p:bldP spid="60" grpId="1" animBg="1"/>
      <p:bldP spid="61" grpId="0"/>
      <p:bldP spid="62" grpId="0" animBg="1"/>
      <p:bldP spid="62" grpId="1" animBg="1"/>
      <p:bldP spid="63" grpId="0"/>
      <p:bldP spid="64" grpId="0" animBg="1"/>
      <p:bldP spid="64" grpId="1" animBg="1"/>
      <p:bldP spid="66" grpId="0" animBg="1"/>
      <p:bldP spid="66" grpId="1" animBg="1"/>
      <p:bldP spid="67" grpId="0"/>
      <p:bldP spid="68" grpId="0" animBg="1"/>
      <p:bldP spid="68" grpId="1" animBg="1"/>
      <p:bldP spid="6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Traverse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Post-order </a:t>
            </a:r>
            <a:r>
              <a:rPr lang="en-US" b="1" dirty="0"/>
              <a:t>Traversal</a:t>
            </a:r>
            <a:r>
              <a:rPr lang="en-US" dirty="0"/>
              <a:t> (</a:t>
            </a:r>
            <a:r>
              <a:rPr lang="en-US" dirty="0" err="1"/>
              <a:t>LRN</a:t>
            </a:r>
            <a:r>
              <a:rPr lang="en-US" dirty="0"/>
              <a:t> – left right node)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25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void	</a:t>
            </a:r>
            <a:r>
              <a:rPr lang="en-US" sz="25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LRN</a:t>
            </a:r>
            <a:r>
              <a:rPr lang="en-US" sz="25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(Node </a:t>
            </a:r>
            <a:r>
              <a:rPr lang="en-US" sz="25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Root)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25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57200" lvl="1" indent="0" algn="just">
              <a:lnSpc>
                <a:spcPct val="90000"/>
              </a:lnSpc>
              <a:buNone/>
            </a:pPr>
            <a:r>
              <a:rPr lang="en-US" sz="25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if (Root != NULL)</a:t>
            </a:r>
          </a:p>
          <a:p>
            <a:pPr marL="457200" lvl="1" indent="0" algn="just">
              <a:lnSpc>
                <a:spcPct val="90000"/>
              </a:lnSpc>
              <a:buNone/>
            </a:pPr>
            <a:r>
              <a:rPr lang="en-US" sz="25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57200" lvl="1" indent="0" algn="just">
              <a:lnSpc>
                <a:spcPct val="90000"/>
              </a:lnSpc>
              <a:buNone/>
            </a:pPr>
            <a:r>
              <a:rPr lang="en-US" sz="25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5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LRN</a:t>
            </a:r>
            <a:r>
              <a:rPr lang="en-US" sz="25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5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Root.left</a:t>
            </a:r>
            <a:r>
              <a:rPr lang="en-US" sz="25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457200" lvl="1" indent="0" algn="just">
              <a:lnSpc>
                <a:spcPct val="90000"/>
              </a:lnSpc>
              <a:buNone/>
            </a:pPr>
            <a:r>
              <a:rPr lang="en-US" sz="25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5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LRN</a:t>
            </a:r>
            <a:r>
              <a:rPr lang="en-US" sz="25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5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Root.right</a:t>
            </a:r>
            <a:r>
              <a:rPr lang="en-US" sz="25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457200" lvl="1" indent="0" algn="just">
              <a:lnSpc>
                <a:spcPct val="90000"/>
              </a:lnSpc>
              <a:buNone/>
            </a:pPr>
            <a:r>
              <a:rPr lang="en-US" sz="25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500" dirty="0" smtClean="0">
                <a:solidFill>
                  <a:schemeClr val="tx2"/>
                </a:solidFill>
                <a:latin typeface="VNI-Helve" pitchFamily="2" charset="0"/>
                <a:cs typeface="Courier New" pitchFamily="49" charset="0"/>
              </a:rPr>
              <a:t>traverse </a:t>
            </a:r>
            <a:r>
              <a:rPr lang="en-US" sz="2500" dirty="0" err="1" smtClean="0">
                <a:solidFill>
                  <a:schemeClr val="tx2"/>
                </a:solidFill>
                <a:latin typeface="VNI-Helve" pitchFamily="2" charset="0"/>
                <a:cs typeface="Courier New" pitchFamily="49" charset="0"/>
              </a:rPr>
              <a:t>Root.Key</a:t>
            </a:r>
            <a:r>
              <a:rPr lang="en-US" sz="25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457200" lvl="1" indent="0" algn="just">
              <a:lnSpc>
                <a:spcPct val="90000"/>
              </a:lnSpc>
              <a:buNone/>
            </a:pPr>
            <a:r>
              <a:rPr lang="en-US" sz="25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lvl="1" indent="0" algn="just">
              <a:lnSpc>
                <a:spcPct val="90000"/>
              </a:lnSpc>
              <a:buNone/>
            </a:pPr>
            <a:r>
              <a:rPr lang="en-US" sz="25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VTCA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</a:t>
            </a:r>
            <a:r>
              <a:rPr lang="en-US" dirty="0" smtClean="0"/>
              <a:t>Structure &amp; Algorithms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B217-4227-4F18-9D9B-E83281DFE93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74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A tree consists of </a:t>
            </a:r>
            <a:r>
              <a:rPr lang="en-US" dirty="0" smtClean="0"/>
              <a:t>nodes with a link relationship</a:t>
            </a:r>
            <a:r>
              <a:rPr lang="en-US" dirty="0"/>
              <a:t>, </a:t>
            </a:r>
            <a:r>
              <a:rPr lang="en-US" dirty="0" smtClean="0"/>
              <a:t> there </a:t>
            </a:r>
            <a:r>
              <a:rPr lang="en-US" dirty="0"/>
              <a:t>is a special node called the root </a:t>
            </a:r>
            <a:r>
              <a:rPr lang="en-US" dirty="0" smtClean="0"/>
              <a:t>node (without </a:t>
            </a:r>
            <a:r>
              <a:rPr lang="en-US" dirty="0"/>
              <a:t>the parent node</a:t>
            </a:r>
            <a:r>
              <a:rPr lang="en-US" dirty="0" smtClean="0"/>
              <a:t>) and the </a:t>
            </a:r>
            <a:r>
              <a:rPr lang="en-US" dirty="0"/>
              <a:t>remaining nodes, each node has only one parent </a:t>
            </a:r>
            <a:r>
              <a:rPr lang="en-US" dirty="0" smtClean="0"/>
              <a:t>node</a:t>
            </a:r>
          </a:p>
          <a:p>
            <a:pPr algn="just"/>
            <a:r>
              <a:rPr lang="en-US" dirty="0"/>
              <a:t>A binary Tree is a special type of generic tree in which, each node can have at most two </a:t>
            </a:r>
            <a:r>
              <a:rPr lang="en-US" dirty="0" smtClean="0"/>
              <a:t>children, they are called the left and the right child.</a:t>
            </a:r>
          </a:p>
          <a:p>
            <a:pPr algn="just"/>
            <a:r>
              <a:rPr lang="en-US" dirty="0" smtClean="0"/>
              <a:t>Binary search trees (BTS) sometimes called a sorted binary trees, they are </a:t>
            </a:r>
            <a:r>
              <a:rPr lang="en-US" dirty="0"/>
              <a:t>used to quickly check whether an element is present in </a:t>
            </a:r>
            <a:r>
              <a:rPr lang="en-US" dirty="0" smtClean="0"/>
              <a:t>their </a:t>
            </a:r>
            <a:r>
              <a:rPr lang="en-US" dirty="0"/>
              <a:t>with time complexity of </a:t>
            </a:r>
            <a:r>
              <a:rPr lang="en-GB" dirty="0"/>
              <a:t>log</a:t>
            </a:r>
            <a:r>
              <a:rPr lang="en-GB" baseline="-25000" dirty="0"/>
              <a:t>2</a:t>
            </a:r>
            <a:r>
              <a:rPr lang="en-GB" dirty="0"/>
              <a:t>(n</a:t>
            </a:r>
            <a:r>
              <a:rPr lang="en-GB" dirty="0" smtClean="0"/>
              <a:t>) (n is number node of BTS).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VTCA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 &amp; Algorithms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B217-4227-4F18-9D9B-E83281DFE93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33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</a:t>
            </a:r>
            <a:r>
              <a:rPr lang="en-US">
                <a:hlinkClick r:id="rId2"/>
              </a:rPr>
              <a:t>://</a:t>
            </a:r>
            <a:r>
              <a:rPr lang="en-US" smtClean="0">
                <a:hlinkClick r:id="rId2"/>
              </a:rPr>
              <a:t>www.tutorialspoint.com/data_structures_algorithms/tree_data_structure.htm</a:t>
            </a:r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err="1" smtClean="0">
                <a:hlinkClick r:id="rId3"/>
              </a:rPr>
              <a:t>www.programiz.com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err="1" smtClean="0">
                <a:hlinkClick r:id="rId3"/>
              </a:rPr>
              <a:t>dsa</a:t>
            </a:r>
            <a:r>
              <a:rPr lang="en-US" dirty="0" smtClean="0">
                <a:hlinkClick r:id="rId3"/>
              </a:rPr>
              <a:t>/trees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err="1" smtClean="0">
                <a:hlinkClick r:id="rId4"/>
              </a:rPr>
              <a:t>www.javatpoint.com</a:t>
            </a:r>
            <a:r>
              <a:rPr lang="en-US" dirty="0" smtClean="0">
                <a:hlinkClick r:id="rId4"/>
              </a:rPr>
              <a:t>/binary-tree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err="1">
                <a:hlinkClick r:id="rId5"/>
              </a:rPr>
              <a:t>www.geeksforgeeks.org</a:t>
            </a:r>
            <a:r>
              <a:rPr lang="en-US" dirty="0">
                <a:hlinkClick r:id="rId5"/>
              </a:rPr>
              <a:t>/binary-search-tree-set-1-search-and-insertion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</a:t>
            </a:r>
            <a:r>
              <a:rPr lang="en-US" dirty="0" err="1">
                <a:hlinkClick r:id="rId6"/>
              </a:rPr>
              <a:t>www.geeksforgeeks.org</a:t>
            </a:r>
            <a:r>
              <a:rPr lang="en-US" dirty="0">
                <a:hlinkClick r:id="rId6"/>
              </a:rPr>
              <a:t>/binary-search-tree-set-2-delete/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VTCA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</a:t>
            </a:r>
            <a:r>
              <a:rPr lang="en-US" dirty="0" smtClean="0"/>
              <a:t>Structure &amp; Algorithms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B217-4227-4F18-9D9B-E83281DFE93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4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B37BB8C-BA62-BC4F-B0F8-D5F9321E2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874" y="1828800"/>
            <a:ext cx="3310326" cy="352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7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folder tree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VTCA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</a:t>
            </a:r>
            <a:r>
              <a:rPr lang="en-US" dirty="0" smtClean="0"/>
              <a:t>Structure &amp; Algorithms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B217-4227-4F18-9D9B-E83281DFE937}" type="slidenum">
              <a:rPr lang="en-US" smtClean="0"/>
              <a:t>4</a:t>
            </a:fld>
            <a:endParaRPr lang="en-US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2743200" y="21336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C:\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457200" y="3429000"/>
            <a:ext cx="297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Documents and Settings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029200" y="3429000"/>
            <a:ext cx="182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Program Files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7467600" y="3429000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My Music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457200" y="4800600"/>
            <a:ext cx="1219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Desktop</a:t>
            </a: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1676400" y="4800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Favorites</a:t>
            </a: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3048000" y="4800600"/>
            <a:ext cx="1447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Start Menu</a:t>
            </a: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6096000" y="48006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Microsoft Office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4800600" y="48006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Adobe</a:t>
            </a:r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2667000" y="2057400"/>
            <a:ext cx="30480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4953000" y="3352800"/>
            <a:ext cx="19050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7467600" y="3352800"/>
            <a:ext cx="1219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381000" y="3352800"/>
            <a:ext cx="30480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4724400" y="4724400"/>
            <a:ext cx="990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17"/>
          <p:cNvSpPr>
            <a:spLocks noChangeArrowheads="1"/>
          </p:cNvSpPr>
          <p:nvPr/>
        </p:nvSpPr>
        <p:spPr bwMode="auto">
          <a:xfrm>
            <a:off x="6096000" y="4724400"/>
            <a:ext cx="19050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18"/>
          <p:cNvSpPr>
            <a:spLocks noChangeArrowheads="1"/>
          </p:cNvSpPr>
          <p:nvPr/>
        </p:nvSpPr>
        <p:spPr bwMode="auto">
          <a:xfrm>
            <a:off x="3048000" y="4724400"/>
            <a:ext cx="1447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19"/>
          <p:cNvSpPr>
            <a:spLocks noChangeArrowheads="1"/>
          </p:cNvSpPr>
          <p:nvPr/>
        </p:nvSpPr>
        <p:spPr bwMode="auto">
          <a:xfrm>
            <a:off x="1676400" y="4724400"/>
            <a:ext cx="1219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0"/>
          <p:cNvSpPr>
            <a:spLocks noChangeArrowheads="1"/>
          </p:cNvSpPr>
          <p:nvPr/>
        </p:nvSpPr>
        <p:spPr bwMode="auto">
          <a:xfrm>
            <a:off x="457200" y="4724400"/>
            <a:ext cx="1066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21"/>
          <p:cNvSpPr>
            <a:spLocks noChangeShapeType="1"/>
          </p:cNvSpPr>
          <p:nvPr/>
        </p:nvSpPr>
        <p:spPr bwMode="auto">
          <a:xfrm flipH="1">
            <a:off x="1981200" y="2590800"/>
            <a:ext cx="1371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>
            <a:off x="4191000" y="2590800"/>
            <a:ext cx="1371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23"/>
          <p:cNvSpPr>
            <a:spLocks noChangeShapeType="1"/>
          </p:cNvSpPr>
          <p:nvPr/>
        </p:nvSpPr>
        <p:spPr bwMode="auto">
          <a:xfrm>
            <a:off x="5105400" y="2590800"/>
            <a:ext cx="2895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24"/>
          <p:cNvSpPr>
            <a:spLocks noChangeShapeType="1"/>
          </p:cNvSpPr>
          <p:nvPr/>
        </p:nvSpPr>
        <p:spPr bwMode="auto">
          <a:xfrm flipH="1">
            <a:off x="914400" y="38862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25"/>
          <p:cNvSpPr>
            <a:spLocks noChangeShapeType="1"/>
          </p:cNvSpPr>
          <p:nvPr/>
        </p:nvSpPr>
        <p:spPr bwMode="auto">
          <a:xfrm>
            <a:off x="2743200" y="3886200"/>
            <a:ext cx="1066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26"/>
          <p:cNvSpPr>
            <a:spLocks noChangeShapeType="1"/>
          </p:cNvSpPr>
          <p:nvPr/>
        </p:nvSpPr>
        <p:spPr bwMode="auto">
          <a:xfrm flipH="1">
            <a:off x="2286000" y="38862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27"/>
          <p:cNvSpPr>
            <a:spLocks noChangeShapeType="1"/>
          </p:cNvSpPr>
          <p:nvPr/>
        </p:nvSpPr>
        <p:spPr bwMode="auto">
          <a:xfrm>
            <a:off x="6248400" y="38862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28"/>
          <p:cNvSpPr>
            <a:spLocks noChangeShapeType="1"/>
          </p:cNvSpPr>
          <p:nvPr/>
        </p:nvSpPr>
        <p:spPr bwMode="auto">
          <a:xfrm flipH="1">
            <a:off x="5181600" y="38862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04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</a:t>
            </a:r>
            <a:r>
              <a:rPr lang="en-US" dirty="0" smtClean="0"/>
              <a:t>Terms of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VTCA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</a:t>
            </a:r>
            <a:r>
              <a:rPr lang="en-US" dirty="0" smtClean="0"/>
              <a:t>Structure &amp; Algorithms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B217-4227-4F18-9D9B-E83281DFE937}" type="slidenum">
              <a:rPr lang="en-US" smtClean="0"/>
              <a:t>5</a:t>
            </a:fld>
            <a:endParaRPr lang="en-US"/>
          </a:p>
        </p:txBody>
      </p:sp>
      <p:pic>
        <p:nvPicPr>
          <p:cNvPr id="2050" name="Picture 2" descr="Binary 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71600"/>
            <a:ext cx="7424613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894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</a:t>
            </a:r>
            <a:r>
              <a:rPr lang="en-US" dirty="0" smtClean="0"/>
              <a:t>Terms of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Some other important </a:t>
            </a:r>
            <a:r>
              <a:rPr lang="en-US" dirty="0" smtClean="0"/>
              <a:t>terms of trees to note:</a:t>
            </a:r>
            <a:endParaRPr lang="en-US" dirty="0"/>
          </a:p>
          <a:p>
            <a:r>
              <a:rPr lang="en-US" b="1" dirty="0" smtClean="0"/>
              <a:t>Path</a:t>
            </a:r>
            <a:r>
              <a:rPr lang="en-US" dirty="0" smtClean="0"/>
              <a:t> </a:t>
            </a:r>
            <a:r>
              <a:rPr lang="en-US" dirty="0"/>
              <a:t>− </a:t>
            </a:r>
            <a:r>
              <a:rPr lang="en-US" dirty="0" smtClean="0"/>
              <a:t>the </a:t>
            </a:r>
            <a:r>
              <a:rPr lang="en-US" dirty="0"/>
              <a:t>sequence of nodes along the edges of a tree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 smtClean="0"/>
              <a:t>Visiting</a:t>
            </a:r>
            <a:r>
              <a:rPr lang="en-US" dirty="0" smtClean="0"/>
              <a:t> </a:t>
            </a:r>
            <a:r>
              <a:rPr lang="en-US" dirty="0"/>
              <a:t>− </a:t>
            </a:r>
            <a:r>
              <a:rPr lang="en-US" dirty="0" smtClean="0"/>
              <a:t>checking </a:t>
            </a:r>
            <a:r>
              <a:rPr lang="en-US" dirty="0"/>
              <a:t>the value of a node when control is on the node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/>
              <a:t>Traversing</a:t>
            </a:r>
            <a:r>
              <a:rPr lang="en-US" dirty="0"/>
              <a:t> − </a:t>
            </a:r>
            <a:r>
              <a:rPr lang="en-US" dirty="0" smtClean="0"/>
              <a:t>passing </a:t>
            </a:r>
            <a:r>
              <a:rPr lang="en-US" dirty="0"/>
              <a:t>through nodes in a specific order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 smtClean="0"/>
              <a:t>Keys</a:t>
            </a:r>
            <a:r>
              <a:rPr lang="en-US" dirty="0" smtClean="0"/>
              <a:t> </a:t>
            </a:r>
            <a:r>
              <a:rPr lang="en-US" dirty="0"/>
              <a:t>− </a:t>
            </a:r>
            <a:r>
              <a:rPr lang="en-US" dirty="0" smtClean="0"/>
              <a:t>represents </a:t>
            </a:r>
            <a:r>
              <a:rPr lang="en-US" dirty="0"/>
              <a:t>a value of a </a:t>
            </a:r>
            <a:r>
              <a:rPr lang="en-US" dirty="0" smtClean="0"/>
              <a:t>node.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VTCA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</a:t>
            </a:r>
            <a:r>
              <a:rPr lang="en-US" dirty="0" smtClean="0"/>
              <a:t>Structure &amp; Algorithms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B217-4227-4F18-9D9B-E83281DFE93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0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fontAlgn="base"/>
            <a:r>
              <a:rPr lang="en-US" dirty="0" smtClean="0"/>
              <a:t>Trees </a:t>
            </a:r>
            <a:r>
              <a:rPr lang="en-US" dirty="0"/>
              <a:t>and their variants are an extremely useful </a:t>
            </a:r>
            <a:r>
              <a:rPr lang="en-US" dirty="0" smtClean="0"/>
              <a:t>data </a:t>
            </a:r>
            <a:r>
              <a:rPr lang="en-US" dirty="0"/>
              <a:t>structure with lots of practical </a:t>
            </a:r>
            <a:r>
              <a:rPr lang="en-US" dirty="0" smtClean="0"/>
              <a:t>applications:</a:t>
            </a:r>
            <a:endParaRPr lang="en-US" dirty="0"/>
          </a:p>
          <a:p>
            <a:pPr lvl="1" algn="just" fontAlgn="base"/>
            <a:r>
              <a:rPr lang="en-US" dirty="0"/>
              <a:t>Binary Search </a:t>
            </a:r>
            <a:r>
              <a:rPr lang="en-US" dirty="0" smtClean="0"/>
              <a:t>Tree is </a:t>
            </a:r>
            <a:r>
              <a:rPr lang="en-US" dirty="0"/>
              <a:t>used to quickly check whether an element is present in a set or not.</a:t>
            </a:r>
          </a:p>
          <a:p>
            <a:pPr lvl="1" algn="just" fontAlgn="base"/>
            <a:r>
              <a:rPr lang="en-US" dirty="0"/>
              <a:t>Heap is a kind of tree that is used for heap sort.</a:t>
            </a:r>
          </a:p>
          <a:p>
            <a:pPr lvl="1" algn="just" fontAlgn="base"/>
            <a:r>
              <a:rPr lang="en-US" dirty="0" smtClean="0"/>
              <a:t>Most </a:t>
            </a:r>
            <a:r>
              <a:rPr lang="en-US" dirty="0"/>
              <a:t>popular </a:t>
            </a:r>
            <a:r>
              <a:rPr lang="en-US" dirty="0" smtClean="0"/>
              <a:t>databases </a:t>
            </a:r>
            <a:r>
              <a:rPr lang="en-US" dirty="0"/>
              <a:t>use B-Trees and </a:t>
            </a:r>
            <a:r>
              <a:rPr lang="en-US" dirty="0" smtClean="0"/>
              <a:t>T-Trees</a:t>
            </a:r>
          </a:p>
          <a:p>
            <a:pPr lvl="1" algn="just" fontAlgn="base"/>
            <a:r>
              <a:rPr lang="en-US" dirty="0" smtClean="0"/>
              <a:t>Compilers </a:t>
            </a:r>
            <a:r>
              <a:rPr lang="en-US" dirty="0"/>
              <a:t>use a syntax tree to validate the syntax of every program you write</a:t>
            </a:r>
            <a:r>
              <a:rPr lang="en-US" dirty="0" smtClean="0"/>
              <a:t>.</a:t>
            </a:r>
          </a:p>
          <a:p>
            <a:pPr lvl="1" algn="just" fontAlgn="base"/>
            <a:r>
              <a:rPr lang="en-US" dirty="0" smtClean="0"/>
              <a:t>…</a:t>
            </a:r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VTCA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</a:t>
            </a:r>
            <a:r>
              <a:rPr lang="en-US" dirty="0" smtClean="0"/>
              <a:t>Structure &amp; Algorithms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B217-4227-4F18-9D9B-E83281DFE93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6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Binary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binary </a:t>
            </a:r>
            <a:r>
              <a:rPr lang="en-US" dirty="0"/>
              <a:t>Tree is a special type of generic tree in which, each node can have at most two children. </a:t>
            </a:r>
            <a:endParaRPr lang="en-US" dirty="0" smtClean="0"/>
          </a:p>
          <a:p>
            <a:r>
              <a:rPr lang="en-US" dirty="0"/>
              <a:t>When a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binary </a:t>
            </a:r>
            <a:r>
              <a:rPr lang="en-US" dirty="0"/>
              <a:t>tree </a:t>
            </a:r>
            <a:r>
              <a:rPr lang="en-US" dirty="0" smtClean="0"/>
              <a:t>has </a:t>
            </a:r>
          </a:p>
          <a:p>
            <a:pPr marL="0" indent="0">
              <a:buNone/>
            </a:pPr>
            <a:r>
              <a:rPr lang="en-US" dirty="0" smtClean="0"/>
              <a:t>two </a:t>
            </a:r>
            <a:r>
              <a:rPr lang="en-US" dirty="0"/>
              <a:t>children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each </a:t>
            </a:r>
            <a:r>
              <a:rPr lang="en-US" dirty="0"/>
              <a:t>node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is </a:t>
            </a:r>
            <a:r>
              <a:rPr lang="en-US" dirty="0"/>
              <a:t>called a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full </a:t>
            </a:r>
            <a:r>
              <a:rPr lang="en-US" dirty="0"/>
              <a:t>binary tree.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VTCA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</a:t>
            </a:r>
            <a:r>
              <a:rPr lang="en-US" dirty="0" smtClean="0"/>
              <a:t>Structure &amp; Algorithms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B217-4227-4F18-9D9B-E83281DFE937}" type="slidenum">
              <a:rPr lang="en-US" smtClean="0"/>
              <a:t>8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819" y="2057400"/>
            <a:ext cx="5962650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869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Binary </a:t>
            </a:r>
            <a:r>
              <a:rPr lang="en-US" dirty="0" smtClean="0"/>
              <a:t>Search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A common type of binary tree is a binary search tree, in which every node has a value </a:t>
            </a:r>
            <a:r>
              <a:rPr lang="en-US" dirty="0" smtClean="0"/>
              <a:t>that is:</a:t>
            </a:r>
          </a:p>
          <a:p>
            <a:pPr lvl="1" algn="just"/>
            <a:r>
              <a:rPr lang="en-US" dirty="0" smtClean="0"/>
              <a:t>greater </a:t>
            </a:r>
            <a:r>
              <a:rPr lang="en-US" dirty="0"/>
              <a:t>than or equal to the node values in the left </a:t>
            </a:r>
            <a:r>
              <a:rPr lang="en-US" dirty="0" smtClean="0"/>
              <a:t>sub-tree</a:t>
            </a:r>
          </a:p>
          <a:p>
            <a:pPr lvl="1" algn="just"/>
            <a:r>
              <a:rPr lang="en-US" dirty="0" smtClean="0"/>
              <a:t>less </a:t>
            </a:r>
            <a:r>
              <a:rPr lang="en-US" dirty="0"/>
              <a:t>than or equal to the node values in the right sub-tree</a:t>
            </a:r>
            <a:r>
              <a:rPr lang="en-US" dirty="0" smtClean="0"/>
              <a:t>.</a:t>
            </a:r>
          </a:p>
          <a:p>
            <a:pPr marL="514350" indent="-457200" algn="just"/>
            <a:r>
              <a:rPr lang="en-US" dirty="0" smtClean="0"/>
              <a:t>A </a:t>
            </a:r>
            <a:r>
              <a:rPr lang="en-US" dirty="0" err="1" smtClean="0"/>
              <a:t>BST</a:t>
            </a:r>
            <a:r>
              <a:rPr lang="en-US" dirty="0" smtClean="0"/>
              <a:t> is </a:t>
            </a:r>
            <a:r>
              <a:rPr lang="en-US" dirty="0"/>
              <a:t>used to quickly check whether an element is present in a set or </a:t>
            </a:r>
            <a:r>
              <a:rPr lang="en-US" dirty="0" smtClean="0"/>
              <a:t>not, with time complexity of </a:t>
            </a:r>
            <a:r>
              <a:rPr lang="en-GB" dirty="0" err="1" smtClean="0"/>
              <a:t>log</a:t>
            </a:r>
            <a:r>
              <a:rPr lang="en-GB" baseline="-25000" dirty="0" err="1" smtClean="0"/>
              <a:t>2</a:t>
            </a:r>
            <a:r>
              <a:rPr lang="en-GB" dirty="0" smtClean="0"/>
              <a:t>(n) (n is number node of BTS).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VTCA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</a:t>
            </a:r>
            <a:r>
              <a:rPr lang="en-US" dirty="0" smtClean="0"/>
              <a:t>Structure &amp; Algorithms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B217-4227-4F18-9D9B-E83281DFE93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35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Presentation2</Template>
  <TotalTime>2393</TotalTime>
  <Words>1132</Words>
  <Application>Microsoft Office PowerPoint</Application>
  <PresentationFormat>On-screen Show (4:3)</PresentationFormat>
  <Paragraphs>467</Paragraphs>
  <Slides>34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Presentation2</vt:lpstr>
      <vt:lpstr>Data Structure &amp; Algorithms</vt:lpstr>
      <vt:lpstr>Objectives</vt:lpstr>
      <vt:lpstr>Introduction to Trees</vt:lpstr>
      <vt:lpstr>Introduction to Trees</vt:lpstr>
      <vt:lpstr>Important Terms of Trees</vt:lpstr>
      <vt:lpstr>Important Terms of Trees</vt:lpstr>
      <vt:lpstr>Applications of Trees</vt:lpstr>
      <vt:lpstr>Introduction to Binary trees</vt:lpstr>
      <vt:lpstr>Introduction to Binary Search Trees</vt:lpstr>
      <vt:lpstr>Introduction to Binary Search Trees</vt:lpstr>
      <vt:lpstr>BST representation</vt:lpstr>
      <vt:lpstr>Basic operations of BST</vt:lpstr>
      <vt:lpstr>Insert operation</vt:lpstr>
      <vt:lpstr>Insert operation</vt:lpstr>
      <vt:lpstr>Insert operation</vt:lpstr>
      <vt:lpstr>Search operation</vt:lpstr>
      <vt:lpstr>Search operation</vt:lpstr>
      <vt:lpstr>Search operation</vt:lpstr>
      <vt:lpstr>Delete operation</vt:lpstr>
      <vt:lpstr>Delete operation</vt:lpstr>
      <vt:lpstr>Delete operation</vt:lpstr>
      <vt:lpstr>Delete operation</vt:lpstr>
      <vt:lpstr>Delete operation</vt:lpstr>
      <vt:lpstr>Delete operation</vt:lpstr>
      <vt:lpstr>Delete operation</vt:lpstr>
      <vt:lpstr>Traverse operation</vt:lpstr>
      <vt:lpstr>Traverse operation</vt:lpstr>
      <vt:lpstr>Traverse operation</vt:lpstr>
      <vt:lpstr>Traverse operation</vt:lpstr>
      <vt:lpstr>Traverse operation</vt:lpstr>
      <vt:lpstr>Traverse operation</vt:lpstr>
      <vt:lpstr>Summary</vt:lpstr>
      <vt:lpstr>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Hoàng Phong</dc:creator>
  <cp:lastModifiedBy>Vitinh TT2</cp:lastModifiedBy>
  <cp:revision>117</cp:revision>
  <dcterms:created xsi:type="dcterms:W3CDTF">2019-11-01T08:27:48Z</dcterms:created>
  <dcterms:modified xsi:type="dcterms:W3CDTF">2019-12-05T13:57:50Z</dcterms:modified>
</cp:coreProperties>
</file>