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35"/>
  </p:notesMasterIdLst>
  <p:sldIdLst>
    <p:sldId id="282" r:id="rId2"/>
    <p:sldId id="285" r:id="rId3"/>
    <p:sldId id="297" r:id="rId4"/>
    <p:sldId id="358" r:id="rId5"/>
    <p:sldId id="390" r:id="rId6"/>
    <p:sldId id="372" r:id="rId7"/>
    <p:sldId id="373" r:id="rId8"/>
    <p:sldId id="374" r:id="rId9"/>
    <p:sldId id="375" r:id="rId10"/>
    <p:sldId id="389" r:id="rId11"/>
    <p:sldId id="376" r:id="rId12"/>
    <p:sldId id="392" r:id="rId13"/>
    <p:sldId id="321" r:id="rId14"/>
    <p:sldId id="377" r:id="rId15"/>
    <p:sldId id="378" r:id="rId16"/>
    <p:sldId id="379" r:id="rId17"/>
    <p:sldId id="383" r:id="rId18"/>
    <p:sldId id="393" r:id="rId19"/>
    <p:sldId id="381" r:id="rId20"/>
    <p:sldId id="384" r:id="rId21"/>
    <p:sldId id="394" r:id="rId22"/>
    <p:sldId id="386" r:id="rId23"/>
    <p:sldId id="387" r:id="rId24"/>
    <p:sldId id="395" r:id="rId25"/>
    <p:sldId id="388" r:id="rId26"/>
    <p:sldId id="396" r:id="rId27"/>
    <p:sldId id="398" r:id="rId28"/>
    <p:sldId id="399" r:id="rId29"/>
    <p:sldId id="400" r:id="rId30"/>
    <p:sldId id="401" r:id="rId31"/>
    <p:sldId id="402" r:id="rId32"/>
    <p:sldId id="294" r:id="rId33"/>
    <p:sldId id="2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E5DA"/>
    <a:srgbClr val="244478"/>
    <a:srgbClr val="2B62B9"/>
    <a:srgbClr val="EF5452"/>
    <a:srgbClr val="F8C528"/>
    <a:srgbClr val="C09A24"/>
    <a:srgbClr val="068A85"/>
    <a:srgbClr val="99C27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2514" autoAdjust="0"/>
  </p:normalViewPr>
  <p:slideViewPr>
    <p:cSldViewPr snapToGrid="0" snapToObjects="1">
      <p:cViewPr>
        <p:scale>
          <a:sx n="66" d="100"/>
          <a:sy n="66" d="100"/>
        </p:scale>
        <p:origin x="-888" y="1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DC2CD-8613-D146-8518-AC99D946DF95}" type="datetimeFigureOut">
              <a:rPr lang="en-US" smtClean="0"/>
              <a:t>11/10/2019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C4CF9-69BC-034A-86DA-E1DADC6FAF10}" type="slidenum">
              <a:rPr lang="en-US" smtClean="0"/>
              <a:t>‹#›</a:t>
            </a:fld>
            <a:endParaRPr lang="en-US"/>
          </a:p>
        </p:txBody>
      </p:sp>
    </p:spTree>
    <p:extLst>
      <p:ext uri="{BB962C8B-B14F-4D97-AF65-F5344CB8AC3E}">
        <p14:creationId xmlns:p14="http://schemas.microsoft.com/office/powerpoint/2010/main" val="149881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the element is found, we usually just return its position in the data structure. If not, we usually return -1.</a:t>
            </a:r>
            <a:endParaRPr lang="en-US" dirty="0" smtClean="0"/>
          </a:p>
        </p:txBody>
      </p:sp>
      <p:sp>
        <p:nvSpPr>
          <p:cNvPr id="4" name="Slide Number Placeholder 3"/>
          <p:cNvSpPr>
            <a:spLocks noGrp="1"/>
          </p:cNvSpPr>
          <p:nvPr>
            <p:ph type="sldNum" sz="quarter" idx="10"/>
          </p:nvPr>
        </p:nvSpPr>
        <p:spPr/>
        <p:txBody>
          <a:bodyPr/>
          <a:lstStyle/>
          <a:p>
            <a:fld id="{04EC4CF9-69BC-034A-86DA-E1DADC6FAF10}" type="slidenum">
              <a:rPr lang="en-US" smtClean="0"/>
              <a:t>4</a:t>
            </a:fld>
            <a:endParaRPr lang="en-US"/>
          </a:p>
        </p:txBody>
      </p:sp>
    </p:spTree>
    <p:extLst>
      <p:ext uri="{BB962C8B-B14F-4D97-AF65-F5344CB8AC3E}">
        <p14:creationId xmlns:p14="http://schemas.microsoft.com/office/powerpoint/2010/main" val="153626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3200" dirty="0" smtClean="0"/>
              <a:t>Binary searching works by comparing an input value to the middle element of the array: </a:t>
            </a:r>
          </a:p>
          <a:p>
            <a:pPr lvl="1" algn="just" fontAlgn="base"/>
            <a:r>
              <a:rPr lang="en-US" sz="2600" dirty="0" smtClean="0"/>
              <a:t>When the element being compared equals the input, the search stops and typically returns the position of the element. </a:t>
            </a:r>
          </a:p>
          <a:p>
            <a:pPr lvl="1" algn="just" fontAlgn="base"/>
            <a:r>
              <a:rPr lang="en-US" sz="2600" dirty="0" smtClean="0"/>
              <a:t>If the element is not equal to the input, then a comparison is made to determine whether the input is less than or greater than the element. Depending on which it is, the algorithm then starts over, but only searching the top or a bottom subset of the array's elements. </a:t>
            </a:r>
          </a:p>
          <a:p>
            <a:pPr lvl="1" algn="just" fontAlgn="base"/>
            <a:r>
              <a:rPr lang="en-US" sz="2600" dirty="0" smtClean="0"/>
              <a:t>If the input is not located within the array, the algorithm will usually output a unique value (-1)  indicating this.</a:t>
            </a:r>
          </a:p>
        </p:txBody>
      </p:sp>
      <p:sp>
        <p:nvSpPr>
          <p:cNvPr id="4" name="Slide Number Placeholder 3"/>
          <p:cNvSpPr>
            <a:spLocks noGrp="1"/>
          </p:cNvSpPr>
          <p:nvPr>
            <p:ph type="sldNum" sz="quarter" idx="10"/>
          </p:nvPr>
        </p:nvSpPr>
        <p:spPr/>
        <p:txBody>
          <a:bodyPr/>
          <a:lstStyle/>
          <a:p>
            <a:fld id="{04EC4CF9-69BC-034A-86DA-E1DADC6FAF10}" type="slidenum">
              <a:rPr lang="en-US" smtClean="0"/>
              <a:t>10</a:t>
            </a:fld>
            <a:endParaRPr lang="en-US"/>
          </a:p>
        </p:txBody>
      </p:sp>
    </p:spTree>
    <p:extLst>
      <p:ext uri="{BB962C8B-B14F-4D97-AF65-F5344CB8AC3E}">
        <p14:creationId xmlns:p14="http://schemas.microsoft.com/office/powerpoint/2010/main" val="236117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dirty="0" smtClean="0"/>
              <a:t>There are so many things in our real life that we need to search for, like a particular record in database, roll numbers in merit list, a particular telephone number in telephone directory, a particular page in a book etc. </a:t>
            </a:r>
          </a:p>
          <a:p>
            <a:pPr algn="just" fontAlgn="base"/>
            <a:r>
              <a:rPr lang="en-US" sz="1200" dirty="0" smtClean="0"/>
              <a:t>All this would have been a mess if the data was kept unordered and unsorted, but fortunately the concept of sorting came into existence, making it easier for everyone to arrange data in an order, hence making it easier to search</a:t>
            </a:r>
            <a:endParaRPr lang="en-US" dirty="0"/>
          </a:p>
        </p:txBody>
      </p:sp>
      <p:sp>
        <p:nvSpPr>
          <p:cNvPr id="4" name="Slide Number Placeholder 3"/>
          <p:cNvSpPr>
            <a:spLocks noGrp="1"/>
          </p:cNvSpPr>
          <p:nvPr>
            <p:ph type="sldNum" sz="quarter" idx="10"/>
          </p:nvPr>
        </p:nvSpPr>
        <p:spPr/>
        <p:txBody>
          <a:bodyPr/>
          <a:lstStyle/>
          <a:p>
            <a:fld id="{04EC4CF9-69BC-034A-86DA-E1DADC6FAF10}" type="slidenum">
              <a:rPr lang="en-US" smtClean="0"/>
              <a:t>16</a:t>
            </a:fld>
            <a:endParaRPr lang="en-US"/>
          </a:p>
        </p:txBody>
      </p:sp>
    </p:spTree>
    <p:extLst>
      <p:ext uri="{BB962C8B-B14F-4D97-AF65-F5344CB8AC3E}">
        <p14:creationId xmlns:p14="http://schemas.microsoft.com/office/powerpoint/2010/main" val="196573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dirty="0" smtClean="0"/>
              <a:t>Bubble sort works by swapping adjacent elements if they're not in the desired order. This process repeats from the beginning of the array until all elements are in order.</a:t>
            </a:r>
          </a:p>
          <a:p>
            <a:pPr algn="just" fontAlgn="base"/>
            <a:r>
              <a:rPr lang="en-US" sz="1200" dirty="0" smtClean="0"/>
              <a:t>We know that all elements are in order when we manage to do the whole iteration without swapping at all - then all elements we compared were in the desired order with their adjacent elements, and by extension, the whole array. </a:t>
            </a:r>
          </a:p>
          <a:p>
            <a:pPr algn="just" fontAlgn="base"/>
            <a:r>
              <a:rPr lang="en-US" sz="1200" dirty="0" smtClean="0"/>
              <a:t>The worst case time complexity would be O(</a:t>
            </a:r>
            <a:r>
              <a:rPr lang="en-US" sz="1200" dirty="0" err="1" smtClean="0"/>
              <a:t>n^2</a:t>
            </a:r>
            <a:r>
              <a:rPr lang="en-US" sz="1200" dirty="0" smtClean="0"/>
              <a:t>) with n is size of array.</a:t>
            </a:r>
          </a:p>
        </p:txBody>
      </p:sp>
      <p:sp>
        <p:nvSpPr>
          <p:cNvPr id="4" name="Slide Number Placeholder 3"/>
          <p:cNvSpPr>
            <a:spLocks noGrp="1"/>
          </p:cNvSpPr>
          <p:nvPr>
            <p:ph type="sldNum" sz="quarter" idx="10"/>
          </p:nvPr>
        </p:nvSpPr>
        <p:spPr/>
        <p:txBody>
          <a:bodyPr/>
          <a:lstStyle/>
          <a:p>
            <a:fld id="{04EC4CF9-69BC-034A-86DA-E1DADC6FAF10}" type="slidenum">
              <a:rPr lang="en-US" smtClean="0"/>
              <a:t>17</a:t>
            </a:fld>
            <a:endParaRPr lang="en-US"/>
          </a:p>
        </p:txBody>
      </p:sp>
    </p:spTree>
    <p:extLst>
      <p:ext uri="{BB962C8B-B14F-4D97-AF65-F5344CB8AC3E}">
        <p14:creationId xmlns:p14="http://schemas.microsoft.com/office/powerpoint/2010/main" val="49192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dirty="0" smtClean="0"/>
              <a:t>The idea behind Insertion Sort is dividing the array into the sorted and unsorted </a:t>
            </a:r>
            <a:r>
              <a:rPr lang="en-US" sz="1200" dirty="0" err="1" smtClean="0"/>
              <a:t>subarrays</a:t>
            </a:r>
            <a:r>
              <a:rPr lang="en-US" sz="1200" dirty="0" smtClean="0"/>
              <a:t>.</a:t>
            </a:r>
          </a:p>
          <a:p>
            <a:pPr algn="just" fontAlgn="base"/>
            <a:r>
              <a:rPr lang="en-US" sz="1200" dirty="0" smtClean="0"/>
              <a:t>The sorted part is of length 1 at the beginning and is corresponding to the first (left-most) element in the array. We iterate through the array and during each iteration, we expand the sorted portion of the array by one element.</a:t>
            </a:r>
          </a:p>
          <a:p>
            <a:pPr algn="just" fontAlgn="base"/>
            <a:r>
              <a:rPr lang="en-US" sz="1200" dirty="0" smtClean="0"/>
              <a:t>Upon expanding, we place the new element into its proper place within the sorted </a:t>
            </a:r>
            <a:r>
              <a:rPr lang="en-US" sz="1200" dirty="0" err="1" smtClean="0"/>
              <a:t>subarray</a:t>
            </a:r>
            <a:r>
              <a:rPr lang="en-US" sz="1200" dirty="0" smtClean="0"/>
              <a:t>. We do this by shifting all of the elements to the right until we encounter the first element we don't have to shift.</a:t>
            </a:r>
          </a:p>
          <a:p>
            <a:pPr algn="just" fontAlgn="base"/>
            <a:r>
              <a:rPr lang="en-US" sz="1200" dirty="0" smtClean="0"/>
              <a:t>This is because in each iteration, we'll have to move the whole sorted list by one, which is O(n). We have to do this for each element in every array, which means it's going to be bounded by O(</a:t>
            </a:r>
            <a:r>
              <a:rPr lang="en-US" sz="1200" dirty="0" err="1" smtClean="0"/>
              <a:t>n^2</a:t>
            </a:r>
            <a:r>
              <a:rPr lang="en-US" sz="1200" dirty="0" smtClean="0"/>
              <a:t>).</a:t>
            </a:r>
          </a:p>
        </p:txBody>
      </p:sp>
      <p:sp>
        <p:nvSpPr>
          <p:cNvPr id="4" name="Slide Number Placeholder 3"/>
          <p:cNvSpPr>
            <a:spLocks noGrp="1"/>
          </p:cNvSpPr>
          <p:nvPr>
            <p:ph type="sldNum" sz="quarter" idx="10"/>
          </p:nvPr>
        </p:nvSpPr>
        <p:spPr/>
        <p:txBody>
          <a:bodyPr/>
          <a:lstStyle/>
          <a:p>
            <a:fld id="{04EC4CF9-69BC-034A-86DA-E1DADC6FAF10}" type="slidenum">
              <a:rPr lang="en-US" smtClean="0"/>
              <a:t>20</a:t>
            </a:fld>
            <a:endParaRPr lang="en-US"/>
          </a:p>
        </p:txBody>
      </p:sp>
    </p:spTree>
    <p:extLst>
      <p:ext uri="{BB962C8B-B14F-4D97-AF65-F5344CB8AC3E}">
        <p14:creationId xmlns:p14="http://schemas.microsoft.com/office/powerpoint/2010/main" val="77333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dirty="0" smtClean="0"/>
              <a:t>Selection Sort also divides the array into a sorted and unsorted </a:t>
            </a:r>
            <a:r>
              <a:rPr lang="en-US" sz="1200" dirty="0" err="1" smtClean="0"/>
              <a:t>subarray</a:t>
            </a:r>
            <a:r>
              <a:rPr lang="en-US" sz="1200" dirty="0" smtClean="0"/>
              <a:t>. Though, this time, the sorted </a:t>
            </a:r>
            <a:r>
              <a:rPr lang="en-US" sz="1200" dirty="0" err="1" smtClean="0"/>
              <a:t>subarray</a:t>
            </a:r>
            <a:r>
              <a:rPr lang="en-US" sz="1200" dirty="0" smtClean="0"/>
              <a:t> is formed by inserting the minimum element of the unsorted </a:t>
            </a:r>
            <a:r>
              <a:rPr lang="en-US" sz="1200" dirty="0" err="1" smtClean="0"/>
              <a:t>subarray</a:t>
            </a:r>
            <a:r>
              <a:rPr lang="en-US" sz="1200" dirty="0" smtClean="0"/>
              <a:t> at the end of the sorted array.</a:t>
            </a:r>
          </a:p>
          <a:p>
            <a:pPr algn="just" fontAlgn="base"/>
            <a:r>
              <a:rPr lang="en-US" sz="1200" dirty="0" smtClean="0"/>
              <a:t>Finding the minimum is O(n) for the length of array because we have to check all of the elements. We have to find the minimum for each element of the array, making the whole process bounded by O(</a:t>
            </a:r>
            <a:r>
              <a:rPr lang="en-US" sz="1200" dirty="0" err="1" smtClean="0"/>
              <a:t>n^2</a:t>
            </a:r>
            <a:r>
              <a:rPr lang="en-US" sz="1200" dirty="0" smtClean="0"/>
              <a:t>).</a:t>
            </a:r>
          </a:p>
        </p:txBody>
      </p:sp>
      <p:sp>
        <p:nvSpPr>
          <p:cNvPr id="4" name="Slide Number Placeholder 3"/>
          <p:cNvSpPr>
            <a:spLocks noGrp="1"/>
          </p:cNvSpPr>
          <p:nvPr>
            <p:ph type="sldNum" sz="quarter" idx="10"/>
          </p:nvPr>
        </p:nvSpPr>
        <p:spPr/>
        <p:txBody>
          <a:bodyPr/>
          <a:lstStyle/>
          <a:p>
            <a:fld id="{04EC4CF9-69BC-034A-86DA-E1DADC6FAF10}" type="slidenum">
              <a:rPr lang="en-US" smtClean="0"/>
              <a:t>23</a:t>
            </a:fld>
            <a:endParaRPr lang="en-US"/>
          </a:p>
        </p:txBody>
      </p:sp>
    </p:spTree>
    <p:extLst>
      <p:ext uri="{BB962C8B-B14F-4D97-AF65-F5344CB8AC3E}">
        <p14:creationId xmlns:p14="http://schemas.microsoft.com/office/powerpoint/2010/main" val="2266686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gradFill flip="none" rotWithShape="1">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C37A9-8C23-6B4F-88B3-AB73D61B714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76775AE-BCE3-4B41-8ADB-E632DB8DE999}"/>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39092D3-1A80-C841-BE0C-FB3B2449ED61}"/>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xmlns="" id="{320948AB-0BEE-7E40-BCE4-2360F70E6140}"/>
              </a:ext>
            </a:extLst>
          </p:cNvPr>
          <p:cNvSpPr>
            <a:spLocks noGrp="1"/>
          </p:cNvSpPr>
          <p:nvPr>
            <p:ph type="ftr" sz="quarter" idx="11"/>
          </p:nvPr>
        </p:nvSpPr>
        <p:spPr/>
        <p:txBody>
          <a:bodyPr/>
          <a:lstStyle/>
          <a:p>
            <a:r>
              <a:rPr lang="en-US"/>
              <a:t>Subject Name</a:t>
            </a:r>
            <a:endParaRPr lang="en-US" dirty="0"/>
          </a:p>
        </p:txBody>
      </p:sp>
      <p:sp>
        <p:nvSpPr>
          <p:cNvPr id="6" name="Slide Number Placeholder 5">
            <a:extLst>
              <a:ext uri="{FF2B5EF4-FFF2-40B4-BE49-F238E27FC236}">
                <a16:creationId xmlns:a16="http://schemas.microsoft.com/office/drawing/2014/main" xmlns="" id="{9FD03C7E-8755-DA48-8510-BD952A82333E}"/>
              </a:ext>
            </a:extLst>
          </p:cNvPr>
          <p:cNvSpPr>
            <a:spLocks noGrp="1"/>
          </p:cNvSpPr>
          <p:nvPr>
            <p:ph type="sldNum" sz="quarter" idx="12"/>
          </p:nvPr>
        </p:nvSpPr>
        <p:spPr/>
        <p:txBody>
          <a:bodyPr/>
          <a:lstStyle/>
          <a:p>
            <a:fld id="{B9BA5F68-B450-774B-A94B-86322AF8B758}" type="slidenum">
              <a:rPr lang="en-US" smtClean="0"/>
              <a:t>‹#›</a:t>
            </a:fld>
            <a:endParaRPr lang="en-US"/>
          </a:p>
        </p:txBody>
      </p:sp>
      <p:pic>
        <p:nvPicPr>
          <p:cNvPr id="8" name="Picture 7">
            <a:extLst>
              <a:ext uri="{FF2B5EF4-FFF2-40B4-BE49-F238E27FC236}">
                <a16:creationId xmlns:a16="http://schemas.microsoft.com/office/drawing/2014/main" xmlns="" id="{338C6B40-493E-D545-8618-31916324F2BA}"/>
              </a:ext>
            </a:extLst>
          </p:cNvPr>
          <p:cNvPicPr>
            <a:picLocks noChangeAspect="1"/>
          </p:cNvPicPr>
          <p:nvPr/>
        </p:nvPicPr>
        <p:blipFill>
          <a:blip r:embed="rId2"/>
          <a:stretch>
            <a:fillRect/>
          </a:stretch>
        </p:blipFill>
        <p:spPr>
          <a:xfrm>
            <a:off x="414338" y="278924"/>
            <a:ext cx="4600575" cy="843439"/>
          </a:xfrm>
          <a:prstGeom prst="rect">
            <a:avLst/>
          </a:prstGeom>
        </p:spPr>
      </p:pic>
    </p:spTree>
    <p:extLst>
      <p:ext uri="{BB962C8B-B14F-4D97-AF65-F5344CB8AC3E}">
        <p14:creationId xmlns:p14="http://schemas.microsoft.com/office/powerpoint/2010/main" val="9957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xmlns=""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217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xmlns=""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15081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C2816-FC3E-3244-B2EB-CEB70C88E508}"/>
              </a:ext>
            </a:extLst>
          </p:cNvPr>
          <p:cNvSpPr>
            <a:spLocks noGrp="1"/>
          </p:cNvSpPr>
          <p:nvPr>
            <p:ph type="title"/>
          </p:nvPr>
        </p:nvSpPr>
        <p:spPr>
          <a:xfrm>
            <a:off x="838200" y="263301"/>
            <a:ext cx="10515600" cy="663575"/>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6358429-6D80-3644-9565-0A158FEB660D}"/>
              </a:ext>
            </a:extLst>
          </p:cNvPr>
          <p:cNvSpPr>
            <a:spLocks noGrp="1"/>
          </p:cNvSpPr>
          <p:nvPr>
            <p:ph idx="1"/>
          </p:nvPr>
        </p:nvSpPr>
        <p:spPr>
          <a:xfrm>
            <a:off x="838200" y="1074057"/>
            <a:ext cx="10515600" cy="5128439"/>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7A60295-D28D-5342-864C-DFD74E3BF4A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20084FDE-39E1-CC43-ADEC-A2E40B807239}"/>
              </a:ext>
            </a:extLst>
          </p:cNvPr>
          <p:cNvSpPr>
            <a:spLocks noGrp="1"/>
          </p:cNvSpPr>
          <p:nvPr>
            <p:ph type="ftr" sz="quarter" idx="11"/>
          </p:nvPr>
        </p:nvSpPr>
        <p:spPr>
          <a:xfrm>
            <a:off x="2365514" y="6356350"/>
            <a:ext cx="7489686" cy="365125"/>
          </a:xfrm>
        </p:spPr>
        <p:txBody>
          <a:bodyPr/>
          <a:lstStyle/>
          <a:p>
            <a:r>
              <a:rPr lang="en-US"/>
              <a:t>Subject Name</a:t>
            </a:r>
          </a:p>
        </p:txBody>
      </p:sp>
      <p:sp>
        <p:nvSpPr>
          <p:cNvPr id="6" name="Slide Number Placeholder 5">
            <a:extLst>
              <a:ext uri="{FF2B5EF4-FFF2-40B4-BE49-F238E27FC236}">
                <a16:creationId xmlns:a16="http://schemas.microsoft.com/office/drawing/2014/main" xmlns="" id="{24CBCC03-BB7B-8F4A-BDC0-0497BB610957}"/>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a:t>
            </a:fld>
            <a:endParaRPr lang="en-US" dirty="0"/>
          </a:p>
        </p:txBody>
      </p:sp>
    </p:spTree>
    <p:extLst>
      <p:ext uri="{BB962C8B-B14F-4D97-AF65-F5344CB8AC3E}">
        <p14:creationId xmlns:p14="http://schemas.microsoft.com/office/powerpoint/2010/main" val="25327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987CA-DEB8-1246-A8A0-FC212DE453AF}"/>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EAA34C65-DEA5-8F4A-A14B-0DF1A1E68918}"/>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EFB5CC9-D24D-8D45-94E1-B8A6F082E35A}"/>
              </a:ext>
            </a:extLst>
          </p:cNvPr>
          <p:cNvSpPr>
            <a:spLocks noGrp="1"/>
          </p:cNvSpPr>
          <p:nvPr>
            <p:ph type="dt" sz="half" idx="10"/>
          </p:nvPr>
        </p:nvSpPr>
        <p:spPr>
          <a:xfrm>
            <a:off x="838200" y="6364028"/>
            <a:ext cx="1367971" cy="365125"/>
          </a:xfrm>
        </p:spPr>
        <p:txBody>
          <a:bodyPr/>
          <a:lstStyle/>
          <a:p>
            <a:r>
              <a:rPr lang="en-US"/>
              <a:t>© VTCA</a:t>
            </a:r>
          </a:p>
        </p:txBody>
      </p:sp>
      <p:sp>
        <p:nvSpPr>
          <p:cNvPr id="5" name="Footer Placeholder 4">
            <a:extLst>
              <a:ext uri="{FF2B5EF4-FFF2-40B4-BE49-F238E27FC236}">
                <a16:creationId xmlns:a16="http://schemas.microsoft.com/office/drawing/2014/main" xmlns="" id="{DBD43B7A-936C-F047-BD4A-CCBB3D41F0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xmlns="" id="{96EEEBFE-C4A6-0541-B16A-380D3EAAB96F}"/>
              </a:ext>
            </a:extLst>
          </p:cNvPr>
          <p:cNvSpPr>
            <a:spLocks noGrp="1"/>
          </p:cNvSpPr>
          <p:nvPr>
            <p:ph type="sldNum" sz="quarter" idx="12"/>
          </p:nvPr>
        </p:nvSpPr>
        <p:spPr>
          <a:xfrm>
            <a:off x="10014856" y="6356350"/>
            <a:ext cx="1338943" cy="365125"/>
          </a:xfrm>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45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6102A-A1F7-3842-AAEA-F5C7311EA1B8}"/>
              </a:ext>
            </a:extLst>
          </p:cNvPr>
          <p:cNvSpPr>
            <a:spLocks noGrp="1"/>
          </p:cNvSpPr>
          <p:nvPr>
            <p:ph type="title"/>
          </p:nvPr>
        </p:nvSpPr>
        <p:spPr>
          <a:xfrm>
            <a:off x="838200" y="278042"/>
            <a:ext cx="10515600" cy="635000"/>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F08251E2-F43C-F64D-B993-CE6609ED119D}"/>
              </a:ext>
            </a:extLst>
          </p:cNvPr>
          <p:cNvSpPr>
            <a:spLocks noGrp="1"/>
          </p:cNvSpPr>
          <p:nvPr>
            <p:ph sz="half" idx="1"/>
          </p:nvPr>
        </p:nvSpPr>
        <p:spPr>
          <a:xfrm>
            <a:off x="838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8704EDDE-EE3F-8F4B-9C7A-83E0406455BE}"/>
              </a:ext>
            </a:extLst>
          </p:cNvPr>
          <p:cNvSpPr>
            <a:spLocks noGrp="1"/>
          </p:cNvSpPr>
          <p:nvPr>
            <p:ph sz="half" idx="2"/>
          </p:nvPr>
        </p:nvSpPr>
        <p:spPr>
          <a:xfrm>
            <a:off x="6172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E9E15ADE-643D-314B-865E-D1A74E171C8E}"/>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7C066CD4-6B44-554D-8C3E-1CC265FA54D3}"/>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5905A39C-E79D-054D-AA55-AE55FBA281B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68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FA0EE-3CC4-5243-A94C-6FACDA7F8445}"/>
              </a:ext>
            </a:extLst>
          </p:cNvPr>
          <p:cNvSpPr>
            <a:spLocks noGrp="1"/>
          </p:cNvSpPr>
          <p:nvPr>
            <p:ph type="title"/>
          </p:nvPr>
        </p:nvSpPr>
        <p:spPr>
          <a:xfrm>
            <a:off x="839788" y="263527"/>
            <a:ext cx="10515600" cy="6635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40930389-7090-CD40-BEBF-0637D2031B24}"/>
              </a:ext>
            </a:extLst>
          </p:cNvPr>
          <p:cNvSpPr>
            <a:spLocks noGrp="1"/>
          </p:cNvSpPr>
          <p:nvPr>
            <p:ph type="body" idx="1"/>
          </p:nvPr>
        </p:nvSpPr>
        <p:spPr>
          <a:xfrm>
            <a:off x="836612" y="11978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8DBABA1-0B0C-5D41-BD03-AF3497DBF438}"/>
              </a:ext>
            </a:extLst>
          </p:cNvPr>
          <p:cNvSpPr>
            <a:spLocks noGrp="1"/>
          </p:cNvSpPr>
          <p:nvPr>
            <p:ph sz="half" idx="2"/>
          </p:nvPr>
        </p:nvSpPr>
        <p:spPr>
          <a:xfrm>
            <a:off x="839788" y="2021796"/>
            <a:ext cx="5157787"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923744A-9292-8949-A87C-3B6979EA7CA4}"/>
              </a:ext>
            </a:extLst>
          </p:cNvPr>
          <p:cNvSpPr>
            <a:spLocks noGrp="1"/>
          </p:cNvSpPr>
          <p:nvPr>
            <p:ph type="body" sz="quarter" idx="3"/>
          </p:nvPr>
        </p:nvSpPr>
        <p:spPr>
          <a:xfrm>
            <a:off x="6194427" y="11978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951ADD4A-DB10-FB4A-A9BA-9D3DB500D4B5}"/>
              </a:ext>
            </a:extLst>
          </p:cNvPr>
          <p:cNvSpPr>
            <a:spLocks noGrp="1"/>
          </p:cNvSpPr>
          <p:nvPr>
            <p:ph sz="quarter" idx="4"/>
          </p:nvPr>
        </p:nvSpPr>
        <p:spPr>
          <a:xfrm>
            <a:off x="6172200" y="2021796"/>
            <a:ext cx="5183188"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57B58B35-25F2-6941-BC63-14140DB153E2}"/>
              </a:ext>
            </a:extLst>
          </p:cNvPr>
          <p:cNvSpPr>
            <a:spLocks noGrp="1"/>
          </p:cNvSpPr>
          <p:nvPr>
            <p:ph type="dt" sz="half" idx="10"/>
          </p:nvPr>
        </p:nvSpPr>
        <p:spPr/>
        <p:txBody>
          <a:bodyPr/>
          <a:lstStyle/>
          <a:p>
            <a:r>
              <a:rPr lang="en-US"/>
              <a:t>© VTCA</a:t>
            </a:r>
          </a:p>
        </p:txBody>
      </p:sp>
      <p:sp>
        <p:nvSpPr>
          <p:cNvPr id="8" name="Footer Placeholder 7">
            <a:extLst>
              <a:ext uri="{FF2B5EF4-FFF2-40B4-BE49-F238E27FC236}">
                <a16:creationId xmlns:a16="http://schemas.microsoft.com/office/drawing/2014/main" xmlns="" id="{7A4CB44E-6D22-DC48-8A79-8CC24323AB88}"/>
              </a:ext>
            </a:extLst>
          </p:cNvPr>
          <p:cNvSpPr>
            <a:spLocks noGrp="1"/>
          </p:cNvSpPr>
          <p:nvPr>
            <p:ph type="ftr" sz="quarter" idx="11"/>
          </p:nvPr>
        </p:nvSpPr>
        <p:spPr/>
        <p:txBody>
          <a:bodyPr/>
          <a:lstStyle/>
          <a:p>
            <a:r>
              <a:rPr lang="en-US"/>
              <a:t>Subject Name</a:t>
            </a:r>
          </a:p>
        </p:txBody>
      </p:sp>
      <p:sp>
        <p:nvSpPr>
          <p:cNvPr id="9" name="Slide Number Placeholder 8">
            <a:extLst>
              <a:ext uri="{FF2B5EF4-FFF2-40B4-BE49-F238E27FC236}">
                <a16:creationId xmlns:a16="http://schemas.microsoft.com/office/drawing/2014/main" xmlns="" id="{14AC1E52-5D18-5A4D-B7CC-7DB931B3D35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9608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28F28-5514-3C4F-8F16-87F0D27B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E8C3861-35A6-C04A-AF18-0494795E52DC}"/>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964A6BF7-1B35-7B45-8465-DA95BDF4F1F8}"/>
              </a:ext>
            </a:extLst>
          </p:cNvPr>
          <p:cNvSpPr>
            <a:spLocks noGrp="1"/>
          </p:cNvSpPr>
          <p:nvPr>
            <p:ph type="ftr" sz="quarter" idx="11"/>
          </p:nvPr>
        </p:nvSpPr>
        <p:spPr/>
        <p:txBody>
          <a:bodyPr/>
          <a:lstStyle/>
          <a:p>
            <a:r>
              <a:rPr lang="en-US"/>
              <a:t>Subject Name</a:t>
            </a:r>
          </a:p>
        </p:txBody>
      </p:sp>
      <p:sp>
        <p:nvSpPr>
          <p:cNvPr id="5" name="Slide Number Placeholder 4">
            <a:extLst>
              <a:ext uri="{FF2B5EF4-FFF2-40B4-BE49-F238E27FC236}">
                <a16:creationId xmlns:a16="http://schemas.microsoft.com/office/drawing/2014/main" xmlns="" id="{182ECE7A-5E3E-FA41-A2CF-2170043C16A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1852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12E6E-C79E-5B49-9FDF-F6705D37C5C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D2BB082-60EA-F742-971F-16B6DC7F2F04}"/>
              </a:ext>
            </a:extLst>
          </p:cNvPr>
          <p:cNvSpPr>
            <a:spLocks noGrp="1"/>
          </p:cNvSpPr>
          <p:nvPr>
            <p:ph idx="1"/>
          </p:nvPr>
        </p:nvSpPr>
        <p:spPr>
          <a:xfrm>
            <a:off x="4943344" y="987425"/>
            <a:ext cx="6408867" cy="52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D0DA2A8-A776-FA4A-A5B2-6088AA8A5EF7}"/>
              </a:ext>
            </a:extLst>
          </p:cNvPr>
          <p:cNvSpPr>
            <a:spLocks noGrp="1"/>
          </p:cNvSpPr>
          <p:nvPr>
            <p:ph type="body" sz="half" idx="2"/>
          </p:nvPr>
        </p:nvSpPr>
        <p:spPr>
          <a:xfrm>
            <a:off x="839788" y="2057400"/>
            <a:ext cx="3932237" cy="4140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9C5211-987C-0E4C-8A65-096CAF941FE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A7EC83AD-025F-B541-9368-2FEDDC6B1D1D}"/>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D0C98FAB-9E39-4442-B432-009E972C220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86297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3CED7-2E22-7046-B671-644D9867C310}"/>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4637231-3259-8148-A59B-BCA49EE18422}"/>
              </a:ext>
            </a:extLst>
          </p:cNvPr>
          <p:cNvSpPr>
            <a:spLocks noGrp="1"/>
          </p:cNvSpPr>
          <p:nvPr>
            <p:ph type="pic" idx="1"/>
          </p:nvPr>
        </p:nvSpPr>
        <p:spPr>
          <a:xfrm>
            <a:off x="5183188" y="987425"/>
            <a:ext cx="6172200" cy="5203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51F3E8CD-A682-AC45-B9C3-5CB1873728F1}"/>
              </a:ext>
            </a:extLst>
          </p:cNvPr>
          <p:cNvSpPr>
            <a:spLocks noGrp="1"/>
          </p:cNvSpPr>
          <p:nvPr>
            <p:ph type="body" sz="half" idx="2"/>
          </p:nvPr>
        </p:nvSpPr>
        <p:spPr>
          <a:xfrm>
            <a:off x="839788" y="2057400"/>
            <a:ext cx="3932237" cy="41335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DDB3D-EBBA-E54E-957D-18F54AC5AE6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EE068683-9DAF-2949-BB77-A0BA807B4E8A}"/>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03031D61-53FD-B847-BC95-73B6763ADD6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788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BD9D8-CC86-7E4D-A036-7F666D581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41D8279-4EB5-1B4C-AC96-6DA0B332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F71BE1-3E91-AC49-9604-441E4DD3A9C7}"/>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xmlns="" id="{7C5F1837-E4C0-A34F-B38C-CBF0D65B8F1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xmlns="" id="{AE605FF2-DF89-7143-8050-5F1B7B5C51E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2775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A4C0672D-63A5-7F4F-996A-A49C94A186D4}"/>
              </a:ext>
            </a:extLst>
          </p:cNvPr>
          <p:cNvPicPr>
            <a:picLocks noChangeAspect="1"/>
          </p:cNvPicPr>
          <p:nvPr/>
        </p:nvPicPr>
        <p:blipFill>
          <a:blip r:embed="rId13"/>
          <a:stretch>
            <a:fillRect/>
          </a:stretch>
        </p:blipFill>
        <p:spPr>
          <a:xfrm>
            <a:off x="-17315" y="345287"/>
            <a:ext cx="12192000" cy="475488"/>
          </a:xfrm>
          <a:prstGeom prst="rect">
            <a:avLst/>
          </a:prstGeom>
        </p:spPr>
      </p:pic>
      <p:sp>
        <p:nvSpPr>
          <p:cNvPr id="2" name="Title Placeholder 1">
            <a:extLst>
              <a:ext uri="{FF2B5EF4-FFF2-40B4-BE49-F238E27FC236}">
                <a16:creationId xmlns:a16="http://schemas.microsoft.com/office/drawing/2014/main" xmlns="" id="{FDEC1233-5907-7143-8A9A-729AB9D49605}"/>
              </a:ext>
            </a:extLst>
          </p:cNvPr>
          <p:cNvSpPr>
            <a:spLocks noGrp="1"/>
          </p:cNvSpPr>
          <p:nvPr>
            <p:ph type="title"/>
          </p:nvPr>
        </p:nvSpPr>
        <p:spPr>
          <a:xfrm>
            <a:off x="838200" y="254955"/>
            <a:ext cx="10515600" cy="67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7C2E4728-1E09-A64F-9A06-2F96BC71F324}"/>
              </a:ext>
            </a:extLst>
          </p:cNvPr>
          <p:cNvSpPr>
            <a:spLocks noGrp="1"/>
          </p:cNvSpPr>
          <p:nvPr>
            <p:ph type="body" idx="1"/>
          </p:nvPr>
        </p:nvSpPr>
        <p:spPr>
          <a:xfrm>
            <a:off x="838200" y="1055881"/>
            <a:ext cx="10515600" cy="5141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314233A-AE14-694A-BB8D-3E28E47EE53A}"/>
              </a:ext>
            </a:extLst>
          </p:cNvPr>
          <p:cNvSpPr>
            <a:spLocks noGrp="1"/>
          </p:cNvSpPr>
          <p:nvPr>
            <p:ph type="dt" sz="half" idx="2"/>
          </p:nvPr>
        </p:nvSpPr>
        <p:spPr>
          <a:xfrm>
            <a:off x="838201" y="6356350"/>
            <a:ext cx="1411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VTC Academy</a:t>
            </a:r>
          </a:p>
        </p:txBody>
      </p:sp>
      <p:sp>
        <p:nvSpPr>
          <p:cNvPr id="5" name="Footer Placeholder 4">
            <a:extLst>
              <a:ext uri="{FF2B5EF4-FFF2-40B4-BE49-F238E27FC236}">
                <a16:creationId xmlns:a16="http://schemas.microsoft.com/office/drawing/2014/main" xmlns="" id="{85E08028-B976-7C44-A1F6-F7265A55443D}"/>
              </a:ext>
            </a:extLst>
          </p:cNvPr>
          <p:cNvSpPr>
            <a:spLocks noGrp="1"/>
          </p:cNvSpPr>
          <p:nvPr>
            <p:ph type="ftr" sz="quarter" idx="3"/>
          </p:nvPr>
        </p:nvSpPr>
        <p:spPr>
          <a:xfrm>
            <a:off x="2365828" y="6356350"/>
            <a:ext cx="748937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a:extLst>
              <a:ext uri="{FF2B5EF4-FFF2-40B4-BE49-F238E27FC236}">
                <a16:creationId xmlns:a16="http://schemas.microsoft.com/office/drawing/2014/main" xmlns="" id="{1836F93A-8372-7749-B2E4-1B714A6CCF1E}"/>
              </a:ext>
            </a:extLst>
          </p:cNvPr>
          <p:cNvSpPr>
            <a:spLocks noGrp="1"/>
          </p:cNvSpPr>
          <p:nvPr>
            <p:ph type="sldNum" sz="quarter" idx="4"/>
          </p:nvPr>
        </p:nvSpPr>
        <p:spPr>
          <a:xfrm>
            <a:off x="9985828" y="6356350"/>
            <a:ext cx="1367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5F68-B450-774B-A94B-86322AF8B758}" type="slidenum">
              <a:rPr lang="en-US" smtClean="0"/>
              <a:pPr/>
              <a:t>‹#›</a:t>
            </a:fld>
            <a:endParaRPr lang="en-US"/>
          </a:p>
        </p:txBody>
      </p:sp>
      <p:pic>
        <p:nvPicPr>
          <p:cNvPr id="12" name="Picture 11">
            <a:extLst>
              <a:ext uri="{FF2B5EF4-FFF2-40B4-BE49-F238E27FC236}">
                <a16:creationId xmlns:a16="http://schemas.microsoft.com/office/drawing/2014/main" xmlns="" id="{6402E568-18E6-9A43-8CDC-1DF38DFF6BB5}"/>
              </a:ext>
            </a:extLst>
          </p:cNvPr>
          <p:cNvPicPr>
            <a:picLocks noChangeAspect="1"/>
          </p:cNvPicPr>
          <p:nvPr/>
        </p:nvPicPr>
        <p:blipFill>
          <a:blip r:embed="rId14"/>
          <a:stretch>
            <a:fillRect/>
          </a:stretch>
        </p:blipFill>
        <p:spPr>
          <a:xfrm>
            <a:off x="9087694" y="306094"/>
            <a:ext cx="3116019" cy="571270"/>
          </a:xfrm>
          <a:prstGeom prst="rect">
            <a:avLst/>
          </a:prstGeom>
        </p:spPr>
      </p:pic>
    </p:spTree>
    <p:extLst>
      <p:ext uri="{BB962C8B-B14F-4D97-AF65-F5344CB8AC3E}">
        <p14:creationId xmlns:p14="http://schemas.microsoft.com/office/powerpoint/2010/main" val="1780603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geeksforgeeks.org/sorting-algorithms/" TargetMode="External"/><Relationship Id="rId13" Type="http://schemas.openxmlformats.org/officeDocument/2006/relationships/hyperlink" Target="https://www.programcreek.com/2012/11/quicksort-array-in-java/" TargetMode="External"/><Relationship Id="rId3" Type="http://schemas.openxmlformats.org/officeDocument/2006/relationships/hyperlink" Target="https://www.geeksforgeeks.org/java-program-for-linear-search/" TargetMode="External"/><Relationship Id="rId7" Type="http://schemas.openxmlformats.org/officeDocument/2006/relationships/hyperlink" Target="https://stackabuse.com/search-algorithms-in-java/" TargetMode="External"/><Relationship Id="rId12" Type="http://schemas.openxmlformats.org/officeDocument/2006/relationships/hyperlink" Target="https://www.geeksforgeeks.org/insertion-sort/" TargetMode="External"/><Relationship Id="rId2" Type="http://schemas.openxmlformats.org/officeDocument/2006/relationships/hyperlink" Target="https://www.javatpoint.com/linear-search-in-java" TargetMode="External"/><Relationship Id="rId1" Type="http://schemas.openxmlformats.org/officeDocument/2006/relationships/slideLayout" Target="../slideLayouts/slideLayout2.xml"/><Relationship Id="rId6" Type="http://schemas.openxmlformats.org/officeDocument/2006/relationships/hyperlink" Target="https://stackabuse.com/sorting-algorithms-in-java/" TargetMode="External"/><Relationship Id="rId11" Type="http://schemas.openxmlformats.org/officeDocument/2006/relationships/hyperlink" Target="https://www.geeksforgeeks.org/selection-sort/" TargetMode="External"/><Relationship Id="rId5" Type="http://schemas.openxmlformats.org/officeDocument/2006/relationships/hyperlink" Target="https://www.geeksforgeeks.org/binary-search-in-java/" TargetMode="External"/><Relationship Id="rId15" Type="http://schemas.openxmlformats.org/officeDocument/2006/relationships/hyperlink" Target="https://www.baeldung.com/java-quicksort" TargetMode="External"/><Relationship Id="rId10" Type="http://schemas.openxmlformats.org/officeDocument/2006/relationships/hyperlink" Target="https://www.geeksforgeeks.org/bubble-sort/" TargetMode="External"/><Relationship Id="rId4" Type="http://schemas.openxmlformats.org/officeDocument/2006/relationships/hyperlink" Target="https://www.javatpoint.com/binary-search-in-java" TargetMode="External"/><Relationship Id="rId9" Type="http://schemas.openxmlformats.org/officeDocument/2006/relationships/hyperlink" Target="http://www.javawithus.com/tutorial/searching-and-sorting-arrays" TargetMode="External"/><Relationship Id="rId14" Type="http://schemas.openxmlformats.org/officeDocument/2006/relationships/hyperlink" Target="https://www.geeksforgeeks.org/quick-sort/"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3D9EB45-1C59-C541-92E7-6FE421F29085}"/>
              </a:ext>
            </a:extLst>
          </p:cNvPr>
          <p:cNvSpPr>
            <a:spLocks noGrp="1"/>
          </p:cNvSpPr>
          <p:nvPr>
            <p:ph type="ctrTitle"/>
          </p:nvPr>
        </p:nvSpPr>
        <p:spPr/>
        <p:txBody>
          <a:bodyPr/>
          <a:lstStyle/>
          <a:p>
            <a:r>
              <a:rPr lang="en-US" dirty="0" smtClean="0"/>
              <a:t>Data Structure &amp; Algorithm</a:t>
            </a:r>
            <a:endParaRPr lang="en-US" dirty="0"/>
          </a:p>
        </p:txBody>
      </p:sp>
      <p:sp>
        <p:nvSpPr>
          <p:cNvPr id="8" name="Subtitle 7">
            <a:extLst>
              <a:ext uri="{FF2B5EF4-FFF2-40B4-BE49-F238E27FC236}">
                <a16:creationId xmlns:a16="http://schemas.microsoft.com/office/drawing/2014/main" xmlns="" id="{DA0CEDCB-5CE2-1B41-9D8B-CA0EB9D3BBD7}"/>
              </a:ext>
            </a:extLst>
          </p:cNvPr>
          <p:cNvSpPr>
            <a:spLocks noGrp="1"/>
          </p:cNvSpPr>
          <p:nvPr>
            <p:ph type="subTitle" idx="1"/>
          </p:nvPr>
        </p:nvSpPr>
        <p:spPr/>
        <p:txBody>
          <a:bodyPr>
            <a:normAutofit/>
          </a:bodyPr>
          <a:lstStyle/>
          <a:p>
            <a:r>
              <a:rPr lang="en-US" sz="3600" dirty="0"/>
              <a:t>Session </a:t>
            </a:r>
            <a:r>
              <a:rPr lang="en-US" sz="3600" dirty="0" smtClean="0"/>
              <a:t>11</a:t>
            </a:r>
          </a:p>
          <a:p>
            <a:r>
              <a:rPr lang="en-US" sz="3600" dirty="0" smtClean="0"/>
              <a:t>Searching – Sorting </a:t>
            </a:r>
            <a:r>
              <a:rPr lang="en-US" sz="3600" dirty="0"/>
              <a:t>Algorithms</a:t>
            </a:r>
          </a:p>
        </p:txBody>
      </p:sp>
    </p:spTree>
    <p:extLst>
      <p:ext uri="{BB962C8B-B14F-4D97-AF65-F5344CB8AC3E}">
        <p14:creationId xmlns:p14="http://schemas.microsoft.com/office/powerpoint/2010/main" val="28542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Binary search</a:t>
            </a:r>
            <a:endParaRPr lang="en-US" sz="3200"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10</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854" y="1117600"/>
            <a:ext cx="7375486"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59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Binary search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515429"/>
          </a:xfrm>
        </p:spPr>
        <p:txBody>
          <a:bodyPr>
            <a:normAutofit/>
          </a:bodyPr>
          <a:lstStyle/>
          <a:p>
            <a:pPr algn="just" fontAlgn="base"/>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858" y="798287"/>
            <a:ext cx="8650511" cy="568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0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a:t>
            </a:r>
            <a:r>
              <a:rPr lang="en-US" dirty="0" smtClean="0"/>
              <a:t>search </a:t>
            </a:r>
            <a:r>
              <a:rPr lang="en-US" dirty="0"/>
              <a:t>Algorithm</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err="1"/>
              <a:t>BINARY_SEARCH</a:t>
            </a:r>
            <a:r>
              <a:rPr lang="en-US" b="1" dirty="0"/>
              <a:t>(A, </a:t>
            </a:r>
            <a:r>
              <a:rPr lang="en-US" b="1" dirty="0" err="1"/>
              <a:t>lower_bound</a:t>
            </a:r>
            <a:r>
              <a:rPr lang="en-US" b="1" dirty="0"/>
              <a:t>, </a:t>
            </a:r>
            <a:r>
              <a:rPr lang="en-US" b="1" dirty="0" err="1"/>
              <a:t>upper_bound</a:t>
            </a:r>
            <a:r>
              <a:rPr lang="en-US" b="1" dirty="0"/>
              <a:t>, VAL)</a:t>
            </a:r>
          </a:p>
          <a:p>
            <a:r>
              <a:rPr lang="en-US" dirty="0"/>
              <a:t>Step 1: [INITIALIZE]  </a:t>
            </a:r>
            <a:r>
              <a:rPr lang="en-US" dirty="0" smtClean="0"/>
              <a:t>SET </a:t>
            </a:r>
            <a:r>
              <a:rPr lang="en-US" dirty="0"/>
              <a:t>BEG = </a:t>
            </a:r>
            <a:r>
              <a:rPr lang="en-US" dirty="0" err="1" smtClean="0"/>
              <a:t>lower_bound</a:t>
            </a:r>
            <a:r>
              <a:rPr lang="en-US" dirty="0" smtClean="0"/>
              <a:t>, END </a:t>
            </a:r>
            <a:r>
              <a:rPr lang="en-US" dirty="0"/>
              <a:t>= </a:t>
            </a:r>
            <a:r>
              <a:rPr lang="en-US" dirty="0" err="1"/>
              <a:t>upper_bound</a:t>
            </a:r>
            <a:r>
              <a:rPr lang="en-US" dirty="0"/>
              <a:t>, POS = - 1</a:t>
            </a:r>
          </a:p>
          <a:p>
            <a:r>
              <a:rPr lang="en-US" dirty="0"/>
              <a:t>Step 2: Repeat Steps 3 and 4 while BEG &lt;=END</a:t>
            </a:r>
          </a:p>
          <a:p>
            <a:r>
              <a:rPr lang="en-US" dirty="0"/>
              <a:t>Step 3: SET MID = (BEG + END)/2</a:t>
            </a:r>
          </a:p>
          <a:p>
            <a:r>
              <a:rPr lang="en-US" dirty="0"/>
              <a:t>Step 4: </a:t>
            </a:r>
            <a:endParaRPr lang="en-US" dirty="0" smtClean="0"/>
          </a:p>
          <a:p>
            <a:pPr lvl="1"/>
            <a:r>
              <a:rPr lang="en-US" dirty="0" smtClean="0"/>
              <a:t>IF </a:t>
            </a:r>
            <a:r>
              <a:rPr lang="en-US" dirty="0"/>
              <a:t>A[MID] = VAL</a:t>
            </a:r>
          </a:p>
          <a:p>
            <a:pPr lvl="2"/>
            <a:r>
              <a:rPr lang="en-US" dirty="0"/>
              <a:t>SET POS = MID</a:t>
            </a:r>
          </a:p>
          <a:p>
            <a:pPr lvl="2"/>
            <a:r>
              <a:rPr lang="en-US" dirty="0"/>
              <a:t>PRINT POS</a:t>
            </a:r>
          </a:p>
          <a:p>
            <a:pPr lvl="2"/>
            <a:r>
              <a:rPr lang="en-US" dirty="0" smtClean="0"/>
              <a:t>Go to Step 6</a:t>
            </a:r>
          </a:p>
          <a:p>
            <a:pPr lvl="1"/>
            <a:r>
              <a:rPr lang="en-US" dirty="0" smtClean="0"/>
              <a:t>ELSE </a:t>
            </a:r>
            <a:r>
              <a:rPr lang="en-US" dirty="0"/>
              <a:t>IF A[MID] &gt; VAL</a:t>
            </a:r>
          </a:p>
          <a:p>
            <a:pPr lvl="2"/>
            <a:r>
              <a:rPr lang="en-US" dirty="0"/>
              <a:t>SET END = MID - 1</a:t>
            </a:r>
          </a:p>
          <a:p>
            <a:pPr lvl="1"/>
            <a:r>
              <a:rPr lang="en-US" dirty="0"/>
              <a:t>ELSE</a:t>
            </a:r>
          </a:p>
          <a:p>
            <a:pPr lvl="2"/>
            <a:r>
              <a:rPr lang="en-US" dirty="0"/>
              <a:t>SET BEG = MID + 1</a:t>
            </a:r>
          </a:p>
          <a:p>
            <a:pPr lvl="1"/>
            <a:r>
              <a:rPr lang="en-US" dirty="0"/>
              <a:t>[END OF IF]</a:t>
            </a:r>
          </a:p>
          <a:p>
            <a:pPr lvl="1"/>
            <a:r>
              <a:rPr lang="en-US" dirty="0"/>
              <a:t>[END OF LOOP]</a:t>
            </a:r>
          </a:p>
          <a:p>
            <a:r>
              <a:rPr lang="en-US" dirty="0"/>
              <a:t>Step 5: </a:t>
            </a:r>
            <a:endParaRPr lang="en-US" dirty="0" smtClean="0"/>
          </a:p>
          <a:p>
            <a:pPr lvl="1"/>
            <a:r>
              <a:rPr lang="en-US" dirty="0" smtClean="0"/>
              <a:t>IF </a:t>
            </a:r>
            <a:r>
              <a:rPr lang="en-US" dirty="0"/>
              <a:t>POS = -1</a:t>
            </a:r>
          </a:p>
          <a:p>
            <a:pPr lvl="2"/>
            <a:r>
              <a:rPr lang="en-US" dirty="0"/>
              <a:t>PRINT "VALUE IS NOT PRESENT IN THE ARRAY"</a:t>
            </a:r>
          </a:p>
          <a:p>
            <a:pPr lvl="2"/>
            <a:r>
              <a:rPr lang="en-US" dirty="0"/>
              <a:t>[END OF IF]</a:t>
            </a:r>
          </a:p>
          <a:p>
            <a:r>
              <a:rPr lang="en-US" dirty="0"/>
              <a:t>Step 6: EXIT</a:t>
            </a:r>
          </a:p>
        </p:txBody>
      </p:sp>
      <p:sp>
        <p:nvSpPr>
          <p:cNvPr id="4" name="Date Placeholder 3"/>
          <p:cNvSpPr>
            <a:spLocks noGrp="1"/>
          </p:cNvSpPr>
          <p:nvPr>
            <p:ph type="dt" sz="half" idx="10"/>
          </p:nvPr>
        </p:nvSpPr>
        <p:spPr/>
        <p:txBody>
          <a:bodyPr/>
          <a:lstStyle/>
          <a:p>
            <a:r>
              <a:rPr lang="en-US" smtClean="0"/>
              <a:t>© VTCA</a:t>
            </a:r>
            <a:endParaRPr lang="en-US" dirty="0"/>
          </a:p>
        </p:txBody>
      </p:sp>
      <p:sp>
        <p:nvSpPr>
          <p:cNvPr id="5" name="Footer Placeholder 4"/>
          <p:cNvSpPr>
            <a:spLocks noGrp="1"/>
          </p:cNvSpPr>
          <p:nvPr>
            <p:ph type="ftr" sz="quarter" idx="11"/>
          </p:nvPr>
        </p:nvSpPr>
        <p:spPr/>
        <p:txBody>
          <a:bodyPr/>
          <a:lstStyle/>
          <a:p>
            <a:r>
              <a:rPr lang="en-US" dirty="0"/>
              <a:t>Data Structure &amp; Algorithm</a:t>
            </a:r>
          </a:p>
        </p:txBody>
      </p:sp>
      <p:sp>
        <p:nvSpPr>
          <p:cNvPr id="6" name="Slide Number Placeholder 5"/>
          <p:cNvSpPr>
            <a:spLocks noGrp="1"/>
          </p:cNvSpPr>
          <p:nvPr>
            <p:ph type="sldNum" sz="quarter" idx="12"/>
          </p:nvPr>
        </p:nvSpPr>
        <p:spPr/>
        <p:txBody>
          <a:bodyPr/>
          <a:lstStyle/>
          <a:p>
            <a:fld id="{B9BA5F68-B450-774B-A94B-86322AF8B758}" type="slidenum">
              <a:rPr lang="en-US" smtClean="0"/>
              <a:t>12</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3734394669"/>
              </p:ext>
            </p:extLst>
          </p:nvPr>
        </p:nvGraphicFramePr>
        <p:xfrm>
          <a:off x="4947329" y="2440031"/>
          <a:ext cx="6823757" cy="2362200"/>
        </p:xfrm>
        <a:graphic>
          <a:graphicData uri="http://schemas.openxmlformats.org/drawingml/2006/table">
            <a:tbl>
              <a:tblPr>
                <a:tableStyleId>{5940675A-B579-460E-94D1-54222C63F5DA}</a:tableStyleId>
              </a:tblPr>
              <a:tblGrid>
                <a:gridCol w="695688"/>
                <a:gridCol w="3965438"/>
                <a:gridCol w="2162631"/>
              </a:tblGrid>
              <a:tr h="504272">
                <a:tc>
                  <a:txBody>
                    <a:bodyPr/>
                    <a:lstStyle/>
                    <a:p>
                      <a:pPr algn="ctr" fontAlgn="t"/>
                      <a:r>
                        <a:rPr lang="en-US" sz="2000" b="1" dirty="0" smtClean="0">
                          <a:solidFill>
                            <a:schemeClr val="bg1"/>
                          </a:solidFill>
                          <a:effectLst/>
                          <a:latin typeface="+mn-lt"/>
                        </a:rPr>
                        <a:t>No</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Performance</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Complexity</a:t>
                      </a:r>
                      <a:endParaRPr lang="en-US" sz="2000" b="1" dirty="0">
                        <a:solidFill>
                          <a:schemeClr val="bg1"/>
                        </a:solidFill>
                        <a:effectLst/>
                        <a:latin typeface="+mn-lt"/>
                      </a:endParaRPr>
                    </a:p>
                  </a:txBody>
                  <a:tcPr marL="114300" marR="114300" marT="114300" marB="114300">
                    <a:solidFill>
                      <a:schemeClr val="accent1">
                        <a:lumMod val="75000"/>
                      </a:schemeClr>
                    </a:solidFill>
                  </a:tcPr>
                </a:tc>
              </a:tr>
              <a:tr h="432233">
                <a:tc>
                  <a:txBody>
                    <a:bodyPr/>
                    <a:lstStyle/>
                    <a:p>
                      <a:pPr algn="l" fontAlgn="t"/>
                      <a:r>
                        <a:rPr lang="en-US" sz="2000" dirty="0">
                          <a:effectLst/>
                        </a:rPr>
                        <a:t>1</a:t>
                      </a:r>
                      <a:endParaRPr lang="en-US" sz="2000" dirty="0">
                        <a:solidFill>
                          <a:srgbClr val="000000"/>
                        </a:solidFill>
                        <a:effectLst/>
                        <a:latin typeface="+mn-lt"/>
                      </a:endParaRPr>
                    </a:p>
                  </a:txBody>
                  <a:tcPr marL="76200" marR="76200" marT="76200" marB="76200"/>
                </a:tc>
                <a:tc>
                  <a:txBody>
                    <a:bodyPr/>
                    <a:lstStyle/>
                    <a:p>
                      <a:pPr algn="l" fontAlgn="t"/>
                      <a:r>
                        <a:rPr lang="en-US" sz="2000" dirty="0">
                          <a:effectLst/>
                        </a:rPr>
                        <a:t>Worst case</a:t>
                      </a:r>
                      <a:endParaRPr lang="en-US" sz="2000" dirty="0">
                        <a:solidFill>
                          <a:srgbClr val="000000"/>
                        </a:solidFill>
                        <a:effectLst/>
                        <a:latin typeface="+mn-lt"/>
                      </a:endParaRPr>
                    </a:p>
                  </a:txBody>
                  <a:tcPr marL="76200" marR="76200" marT="76200" marB="76200"/>
                </a:tc>
                <a:tc>
                  <a:txBody>
                    <a:bodyPr/>
                    <a:lstStyle/>
                    <a:p>
                      <a:pPr algn="l" fontAlgn="t"/>
                      <a:r>
                        <a:rPr lang="en-US" sz="2000">
                          <a:effectLst/>
                        </a:rPr>
                        <a:t>O(log n)</a:t>
                      </a:r>
                      <a:endParaRPr lang="en-US" sz="2000">
                        <a:solidFill>
                          <a:srgbClr val="000000"/>
                        </a:solidFill>
                        <a:effectLst/>
                        <a:latin typeface="+mn-lt"/>
                      </a:endParaRPr>
                    </a:p>
                  </a:txBody>
                  <a:tcPr marL="76200" marR="76200" marT="76200" marB="76200"/>
                </a:tc>
              </a:tr>
              <a:tr h="432233">
                <a:tc>
                  <a:txBody>
                    <a:bodyPr/>
                    <a:lstStyle/>
                    <a:p>
                      <a:pPr algn="l" fontAlgn="t"/>
                      <a:r>
                        <a:rPr lang="en-US" sz="2000" dirty="0">
                          <a:effectLst/>
                        </a:rPr>
                        <a:t>2</a:t>
                      </a:r>
                      <a:endParaRPr lang="en-US" sz="2000" dirty="0">
                        <a:solidFill>
                          <a:srgbClr val="000000"/>
                        </a:solidFill>
                        <a:effectLst/>
                        <a:latin typeface="+mn-lt"/>
                      </a:endParaRPr>
                    </a:p>
                  </a:txBody>
                  <a:tcPr marL="76200" marR="76200" marT="76200" marB="76200"/>
                </a:tc>
                <a:tc>
                  <a:txBody>
                    <a:bodyPr/>
                    <a:lstStyle/>
                    <a:p>
                      <a:pPr algn="l" fontAlgn="t"/>
                      <a:r>
                        <a:rPr lang="en-US" sz="2000">
                          <a:effectLst/>
                        </a:rPr>
                        <a:t>Best case</a:t>
                      </a:r>
                      <a:endParaRPr lang="en-US" sz="2000">
                        <a:solidFill>
                          <a:srgbClr val="000000"/>
                        </a:solidFill>
                        <a:effectLst/>
                        <a:latin typeface="+mn-lt"/>
                      </a:endParaRPr>
                    </a:p>
                  </a:txBody>
                  <a:tcPr marL="76200" marR="76200" marT="76200" marB="76200"/>
                </a:tc>
                <a:tc>
                  <a:txBody>
                    <a:bodyPr/>
                    <a:lstStyle/>
                    <a:p>
                      <a:pPr algn="l" fontAlgn="t"/>
                      <a:r>
                        <a:rPr lang="en-US" sz="2000">
                          <a:effectLst/>
                        </a:rPr>
                        <a:t>O(1)</a:t>
                      </a:r>
                      <a:endParaRPr lang="en-US" sz="2000">
                        <a:solidFill>
                          <a:srgbClr val="000000"/>
                        </a:solidFill>
                        <a:effectLst/>
                        <a:latin typeface="+mn-lt"/>
                      </a:endParaRPr>
                    </a:p>
                  </a:txBody>
                  <a:tcPr marL="76200" marR="76200" marT="76200" marB="76200"/>
                </a:tc>
              </a:tr>
              <a:tr h="432233">
                <a:tc>
                  <a:txBody>
                    <a:bodyPr/>
                    <a:lstStyle/>
                    <a:p>
                      <a:pPr algn="l" fontAlgn="t"/>
                      <a:r>
                        <a:rPr lang="en-US" sz="2000">
                          <a:effectLst/>
                        </a:rPr>
                        <a:t>3</a:t>
                      </a:r>
                      <a:endParaRPr lang="en-US" sz="2000">
                        <a:solidFill>
                          <a:srgbClr val="000000"/>
                        </a:solidFill>
                        <a:effectLst/>
                        <a:latin typeface="+mn-lt"/>
                      </a:endParaRPr>
                    </a:p>
                  </a:txBody>
                  <a:tcPr marL="76200" marR="76200" marT="76200" marB="76200"/>
                </a:tc>
                <a:tc>
                  <a:txBody>
                    <a:bodyPr/>
                    <a:lstStyle/>
                    <a:p>
                      <a:pPr algn="l" fontAlgn="t"/>
                      <a:r>
                        <a:rPr lang="en-US" sz="2000">
                          <a:effectLst/>
                        </a:rPr>
                        <a:t>Average Case</a:t>
                      </a:r>
                      <a:endParaRPr lang="en-US" sz="2000">
                        <a:solidFill>
                          <a:srgbClr val="000000"/>
                        </a:solidFill>
                        <a:effectLst/>
                        <a:latin typeface="+mn-lt"/>
                      </a:endParaRPr>
                    </a:p>
                  </a:txBody>
                  <a:tcPr marL="76200" marR="76200" marT="76200" marB="76200"/>
                </a:tc>
                <a:tc>
                  <a:txBody>
                    <a:bodyPr/>
                    <a:lstStyle/>
                    <a:p>
                      <a:pPr algn="l" fontAlgn="t"/>
                      <a:r>
                        <a:rPr lang="en-US" sz="2000">
                          <a:effectLst/>
                        </a:rPr>
                        <a:t>O(log n)</a:t>
                      </a:r>
                      <a:endParaRPr lang="en-US" sz="2000">
                        <a:solidFill>
                          <a:srgbClr val="000000"/>
                        </a:solidFill>
                        <a:effectLst/>
                        <a:latin typeface="+mn-lt"/>
                      </a:endParaRPr>
                    </a:p>
                  </a:txBody>
                  <a:tcPr marL="76200" marR="76200" marT="76200" marB="76200"/>
                </a:tc>
              </a:tr>
              <a:tr h="432233">
                <a:tc>
                  <a:txBody>
                    <a:bodyPr/>
                    <a:lstStyle/>
                    <a:p>
                      <a:pPr algn="l" fontAlgn="t"/>
                      <a:r>
                        <a:rPr lang="en-US" sz="2000" dirty="0">
                          <a:effectLst/>
                        </a:rPr>
                        <a:t>4</a:t>
                      </a:r>
                      <a:endParaRPr lang="en-US" sz="2000" dirty="0">
                        <a:solidFill>
                          <a:srgbClr val="000000"/>
                        </a:solidFill>
                        <a:effectLst/>
                        <a:latin typeface="+mn-lt"/>
                      </a:endParaRPr>
                    </a:p>
                  </a:txBody>
                  <a:tcPr marL="76200" marR="76200" marT="76200" marB="76200"/>
                </a:tc>
                <a:tc>
                  <a:txBody>
                    <a:bodyPr/>
                    <a:lstStyle/>
                    <a:p>
                      <a:pPr algn="l" fontAlgn="t"/>
                      <a:r>
                        <a:rPr lang="en-US" sz="2000">
                          <a:effectLst/>
                        </a:rPr>
                        <a:t>Worst case space complexity</a:t>
                      </a:r>
                      <a:endParaRPr lang="en-US" sz="2000">
                        <a:solidFill>
                          <a:srgbClr val="000000"/>
                        </a:solidFill>
                        <a:effectLst/>
                        <a:latin typeface="+mn-lt"/>
                      </a:endParaRPr>
                    </a:p>
                  </a:txBody>
                  <a:tcPr marL="76200" marR="76200" marT="76200" marB="76200"/>
                </a:tc>
                <a:tc>
                  <a:txBody>
                    <a:bodyPr/>
                    <a:lstStyle/>
                    <a:p>
                      <a:pPr algn="l" fontAlgn="t"/>
                      <a:r>
                        <a:rPr lang="en-US" sz="2000" dirty="0" smtClean="0">
                          <a:effectLst/>
                        </a:rPr>
                        <a:t>O(1)</a:t>
                      </a:r>
                      <a:endParaRPr lang="en-US" sz="2000" dirty="0">
                        <a:solidFill>
                          <a:srgbClr val="000000"/>
                        </a:solidFill>
                        <a:effectLst/>
                        <a:latin typeface="+mn-lt"/>
                      </a:endParaRPr>
                    </a:p>
                  </a:txBody>
                  <a:tcPr marL="76200" marR="76200" marT="76200" marB="76200"/>
                </a:tc>
              </a:tr>
            </a:tbl>
          </a:graphicData>
        </a:graphic>
      </p:graphicFrame>
    </p:spTree>
    <p:extLst>
      <p:ext uri="{BB962C8B-B14F-4D97-AF65-F5344CB8AC3E}">
        <p14:creationId xmlns:p14="http://schemas.microsoft.com/office/powerpoint/2010/main" val="42227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a:t>Binary search</a:t>
            </a: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13</a:t>
            </a:fld>
            <a:endParaRPr lang="en-US" dirty="0"/>
          </a:p>
        </p:txBody>
      </p:sp>
      <p:sp>
        <p:nvSpPr>
          <p:cNvPr id="9"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926877"/>
            <a:ext cx="10515600" cy="5429474"/>
          </a:xfrm>
        </p:spPr>
        <p:txBody>
          <a:bodyPr>
            <a:noAutofit/>
          </a:bodyPr>
          <a:lstStyle/>
          <a:p>
            <a:pPr marL="0" indent="0" algn="just">
              <a:lnSpc>
                <a:spcPct val="100000"/>
              </a:lnSpc>
              <a:spcBef>
                <a:spcPts val="0"/>
              </a:spcBef>
              <a:buNone/>
            </a:pPr>
            <a:r>
              <a:rPr lang="en-US" sz="1800" dirty="0"/>
              <a:t>class </a:t>
            </a:r>
            <a:r>
              <a:rPr lang="en-US" sz="1800" dirty="0" err="1"/>
              <a:t>BinarySearchExample</a:t>
            </a:r>
            <a:r>
              <a:rPr lang="en-US" sz="1800" dirty="0"/>
              <a:t>{  </a:t>
            </a:r>
          </a:p>
          <a:p>
            <a:pPr marL="0" indent="0" algn="just">
              <a:lnSpc>
                <a:spcPct val="100000"/>
              </a:lnSpc>
              <a:spcBef>
                <a:spcPts val="0"/>
              </a:spcBef>
              <a:buNone/>
            </a:pPr>
            <a:r>
              <a:rPr lang="en-US" sz="1800" dirty="0"/>
              <a:t> public static </a:t>
            </a:r>
            <a:r>
              <a:rPr lang="en-US" sz="1800" dirty="0" err="1" smtClean="0"/>
              <a:t>int</a:t>
            </a:r>
            <a:r>
              <a:rPr lang="en-US" sz="1800" dirty="0" smtClean="0"/>
              <a:t> </a:t>
            </a:r>
            <a:r>
              <a:rPr lang="en-US" sz="1800" dirty="0" err="1" smtClean="0"/>
              <a:t>binarySearch</a:t>
            </a:r>
            <a:r>
              <a:rPr lang="en-US" sz="1800" dirty="0" smtClean="0"/>
              <a:t>(</a:t>
            </a:r>
            <a:r>
              <a:rPr lang="en-US" sz="1800" dirty="0" err="1" smtClean="0"/>
              <a:t>int</a:t>
            </a:r>
            <a:r>
              <a:rPr lang="en-US" sz="1800" dirty="0" smtClean="0"/>
              <a:t> </a:t>
            </a:r>
            <a:r>
              <a:rPr lang="en-US" sz="1800" dirty="0" err="1"/>
              <a:t>arr</a:t>
            </a:r>
            <a:r>
              <a:rPr lang="en-US" sz="1800" dirty="0"/>
              <a:t>[], </a:t>
            </a:r>
            <a:r>
              <a:rPr lang="en-US" sz="1800" dirty="0" err="1"/>
              <a:t>int</a:t>
            </a:r>
            <a:r>
              <a:rPr lang="en-US" sz="1800" dirty="0"/>
              <a:t> first, </a:t>
            </a:r>
            <a:r>
              <a:rPr lang="en-US" sz="1800" dirty="0" err="1"/>
              <a:t>int</a:t>
            </a:r>
            <a:r>
              <a:rPr lang="en-US" sz="1800" dirty="0"/>
              <a:t> last, </a:t>
            </a:r>
            <a:r>
              <a:rPr lang="en-US" sz="1800" dirty="0" err="1"/>
              <a:t>int</a:t>
            </a:r>
            <a:r>
              <a:rPr lang="en-US" sz="1800" dirty="0"/>
              <a:t> key){  </a:t>
            </a:r>
          </a:p>
          <a:p>
            <a:pPr marL="0" indent="0" algn="just">
              <a:lnSpc>
                <a:spcPct val="100000"/>
              </a:lnSpc>
              <a:spcBef>
                <a:spcPts val="0"/>
              </a:spcBef>
              <a:buNone/>
            </a:pPr>
            <a:r>
              <a:rPr lang="en-US" sz="1800" dirty="0"/>
              <a:t>   </a:t>
            </a:r>
            <a:r>
              <a:rPr lang="en-US" sz="1800" dirty="0" err="1"/>
              <a:t>int</a:t>
            </a:r>
            <a:r>
              <a:rPr lang="en-US" sz="1800" dirty="0"/>
              <a:t> mid = (first + last)/2;  </a:t>
            </a:r>
          </a:p>
          <a:p>
            <a:pPr marL="0" indent="0" algn="just">
              <a:lnSpc>
                <a:spcPct val="100000"/>
              </a:lnSpc>
              <a:spcBef>
                <a:spcPts val="0"/>
              </a:spcBef>
              <a:buNone/>
            </a:pPr>
            <a:r>
              <a:rPr lang="en-US" sz="1800" dirty="0"/>
              <a:t>   while( first &lt;= last ){  </a:t>
            </a:r>
          </a:p>
          <a:p>
            <a:pPr marL="0" indent="0" algn="just">
              <a:lnSpc>
                <a:spcPct val="100000"/>
              </a:lnSpc>
              <a:spcBef>
                <a:spcPts val="0"/>
              </a:spcBef>
              <a:buNone/>
            </a:pPr>
            <a:r>
              <a:rPr lang="en-US" sz="1800" dirty="0"/>
              <a:t>      if ( </a:t>
            </a:r>
            <a:r>
              <a:rPr lang="en-US" sz="1800" dirty="0" err="1"/>
              <a:t>arr</a:t>
            </a:r>
            <a:r>
              <a:rPr lang="en-US" sz="1800" dirty="0"/>
              <a:t>[mid] &lt; key </a:t>
            </a:r>
            <a:r>
              <a:rPr lang="en-US" sz="1800" dirty="0" smtClean="0"/>
              <a:t>)  </a:t>
            </a:r>
            <a:r>
              <a:rPr lang="en-US" sz="1800" dirty="0"/>
              <a:t>first = mid + 1;     </a:t>
            </a:r>
          </a:p>
          <a:p>
            <a:pPr marL="0" indent="0" algn="just">
              <a:lnSpc>
                <a:spcPct val="100000"/>
              </a:lnSpc>
              <a:spcBef>
                <a:spcPts val="0"/>
              </a:spcBef>
              <a:buNone/>
            </a:pPr>
            <a:r>
              <a:rPr lang="en-US" sz="1800" dirty="0"/>
              <a:t>      </a:t>
            </a:r>
            <a:r>
              <a:rPr lang="en-US" sz="1800" dirty="0" smtClean="0"/>
              <a:t>else </a:t>
            </a:r>
            <a:r>
              <a:rPr lang="en-US" sz="1800" dirty="0"/>
              <a:t>if ( </a:t>
            </a:r>
            <a:r>
              <a:rPr lang="en-US" sz="1800" dirty="0" err="1"/>
              <a:t>arr</a:t>
            </a:r>
            <a:r>
              <a:rPr lang="en-US" sz="1800" dirty="0"/>
              <a:t>[mid] == key </a:t>
            </a:r>
            <a:r>
              <a:rPr lang="en-US" sz="1800" dirty="0" smtClean="0"/>
              <a:t>)  return mid;</a:t>
            </a:r>
            <a:endParaRPr lang="en-US" sz="1600" dirty="0"/>
          </a:p>
          <a:p>
            <a:pPr marL="0" indent="0" algn="just">
              <a:lnSpc>
                <a:spcPct val="100000"/>
              </a:lnSpc>
              <a:spcBef>
                <a:spcPts val="0"/>
              </a:spcBef>
              <a:buNone/>
            </a:pPr>
            <a:r>
              <a:rPr lang="en-US" sz="1800" dirty="0"/>
              <a:t>      </a:t>
            </a:r>
            <a:r>
              <a:rPr lang="en-US" sz="1800" dirty="0" smtClean="0"/>
              <a:t>else last </a:t>
            </a:r>
            <a:r>
              <a:rPr lang="en-US" sz="1800" dirty="0"/>
              <a:t>= mid - 1;  </a:t>
            </a:r>
          </a:p>
          <a:p>
            <a:pPr marL="0" indent="0" algn="just">
              <a:lnSpc>
                <a:spcPct val="100000"/>
              </a:lnSpc>
              <a:spcBef>
                <a:spcPts val="0"/>
              </a:spcBef>
              <a:buNone/>
            </a:pPr>
            <a:r>
              <a:rPr lang="en-US" sz="1800" dirty="0"/>
              <a:t>      mid = (first + last)/2;  </a:t>
            </a:r>
          </a:p>
          <a:p>
            <a:pPr marL="0" indent="0" algn="just">
              <a:lnSpc>
                <a:spcPct val="100000"/>
              </a:lnSpc>
              <a:spcBef>
                <a:spcPts val="0"/>
              </a:spcBef>
              <a:buNone/>
            </a:pPr>
            <a:r>
              <a:rPr lang="en-US" sz="1800" dirty="0"/>
              <a:t>   }  </a:t>
            </a:r>
          </a:p>
          <a:p>
            <a:pPr marL="0" indent="0" algn="just">
              <a:lnSpc>
                <a:spcPct val="100000"/>
              </a:lnSpc>
              <a:spcBef>
                <a:spcPts val="0"/>
              </a:spcBef>
              <a:buNone/>
            </a:pPr>
            <a:r>
              <a:rPr lang="en-US" sz="1800" dirty="0"/>
              <a:t>   if ( first &gt; last </a:t>
            </a:r>
            <a:r>
              <a:rPr lang="en-US" sz="1800" dirty="0" smtClean="0"/>
              <a:t>) return -1;</a:t>
            </a:r>
            <a:endParaRPr lang="en-US" sz="1800" dirty="0"/>
          </a:p>
          <a:p>
            <a:pPr marL="0" indent="0" algn="just">
              <a:lnSpc>
                <a:spcPct val="100000"/>
              </a:lnSpc>
              <a:spcBef>
                <a:spcPts val="0"/>
              </a:spcBef>
              <a:buNone/>
            </a:pPr>
            <a:r>
              <a:rPr lang="en-US" sz="1800" dirty="0"/>
              <a:t> }  </a:t>
            </a:r>
          </a:p>
          <a:p>
            <a:pPr marL="0" indent="0" algn="just">
              <a:lnSpc>
                <a:spcPct val="100000"/>
              </a:lnSpc>
              <a:spcBef>
                <a:spcPts val="0"/>
              </a:spcBef>
              <a:buNone/>
            </a:pPr>
            <a:r>
              <a:rPr lang="en-US" sz="1800" dirty="0"/>
              <a:t> public static void main(String </a:t>
            </a:r>
            <a:r>
              <a:rPr lang="en-US" sz="1800" dirty="0" err="1"/>
              <a:t>args</a:t>
            </a:r>
            <a:r>
              <a:rPr lang="en-US" sz="1800" dirty="0"/>
              <a:t>[]){  </a:t>
            </a:r>
          </a:p>
          <a:p>
            <a:pPr marL="0" indent="0" algn="just">
              <a:lnSpc>
                <a:spcPct val="100000"/>
              </a:lnSpc>
              <a:spcBef>
                <a:spcPts val="0"/>
              </a:spcBef>
              <a:buNone/>
            </a:pPr>
            <a:r>
              <a:rPr lang="en-US" sz="1800" dirty="0"/>
              <a:t>        </a:t>
            </a:r>
            <a:r>
              <a:rPr lang="en-US" sz="1800" dirty="0" err="1"/>
              <a:t>int</a:t>
            </a:r>
            <a:r>
              <a:rPr lang="en-US" sz="1800" dirty="0"/>
              <a:t> </a:t>
            </a:r>
            <a:r>
              <a:rPr lang="en-US" sz="1800" dirty="0" err="1"/>
              <a:t>arr</a:t>
            </a:r>
            <a:r>
              <a:rPr lang="en-US" sz="1800" dirty="0"/>
              <a:t>[] = {10,20,30,40,50};  </a:t>
            </a:r>
          </a:p>
          <a:p>
            <a:pPr marL="0" indent="0" algn="just">
              <a:lnSpc>
                <a:spcPct val="100000"/>
              </a:lnSpc>
              <a:spcBef>
                <a:spcPts val="0"/>
              </a:spcBef>
              <a:buNone/>
            </a:pPr>
            <a:r>
              <a:rPr lang="en-US" sz="1800" dirty="0"/>
              <a:t>        </a:t>
            </a:r>
            <a:r>
              <a:rPr lang="en-US" sz="1800" dirty="0" err="1"/>
              <a:t>int</a:t>
            </a:r>
            <a:r>
              <a:rPr lang="en-US" sz="1800" dirty="0"/>
              <a:t> key = 30;  </a:t>
            </a:r>
          </a:p>
          <a:p>
            <a:pPr marL="0" indent="0" algn="just">
              <a:lnSpc>
                <a:spcPct val="100000"/>
              </a:lnSpc>
              <a:spcBef>
                <a:spcPts val="0"/>
              </a:spcBef>
              <a:buNone/>
            </a:pPr>
            <a:r>
              <a:rPr lang="en-US" sz="1800" dirty="0"/>
              <a:t>        </a:t>
            </a:r>
            <a:r>
              <a:rPr lang="en-US" sz="1800" dirty="0" err="1"/>
              <a:t>int</a:t>
            </a:r>
            <a:r>
              <a:rPr lang="en-US" sz="1800" dirty="0"/>
              <a:t> last=</a:t>
            </a:r>
            <a:r>
              <a:rPr lang="en-US" sz="1800" dirty="0" err="1"/>
              <a:t>arr.length</a:t>
            </a:r>
            <a:r>
              <a:rPr lang="en-US" sz="1800" dirty="0"/>
              <a:t>-1;  </a:t>
            </a:r>
          </a:p>
          <a:p>
            <a:pPr marL="0" indent="0" algn="just">
              <a:lnSpc>
                <a:spcPct val="100000"/>
              </a:lnSpc>
              <a:spcBef>
                <a:spcPts val="0"/>
              </a:spcBef>
              <a:buNone/>
            </a:pPr>
            <a:r>
              <a:rPr lang="en-US" sz="1800" dirty="0"/>
              <a:t>        </a:t>
            </a:r>
            <a:r>
              <a:rPr lang="en-US" sz="1800" dirty="0" err="1" smtClean="0"/>
              <a:t>int</a:t>
            </a:r>
            <a:r>
              <a:rPr lang="en-US" sz="1800" dirty="0" smtClean="0"/>
              <a:t> </a:t>
            </a:r>
            <a:r>
              <a:rPr lang="en-US" sz="1800" dirty="0" err="1" smtClean="0"/>
              <a:t>pos</a:t>
            </a:r>
            <a:r>
              <a:rPr lang="en-US" sz="1800" dirty="0" smtClean="0"/>
              <a:t> = </a:t>
            </a:r>
            <a:r>
              <a:rPr lang="en-US" sz="1800" dirty="0" err="1" smtClean="0"/>
              <a:t>binarySearch</a:t>
            </a:r>
            <a:r>
              <a:rPr lang="en-US" sz="1800" dirty="0" smtClean="0"/>
              <a:t>(</a:t>
            </a:r>
            <a:r>
              <a:rPr lang="en-US" sz="1800" dirty="0" err="1" smtClean="0"/>
              <a:t>arr,0,last,key</a:t>
            </a:r>
            <a:r>
              <a:rPr lang="en-US" sz="1800" dirty="0"/>
              <a:t>); </a:t>
            </a:r>
            <a:endParaRPr lang="en-US" sz="1800" dirty="0" smtClean="0"/>
          </a:p>
          <a:p>
            <a:pPr marL="0" indent="0" algn="just">
              <a:lnSpc>
                <a:spcPct val="100000"/>
              </a:lnSpc>
              <a:spcBef>
                <a:spcPts val="0"/>
              </a:spcBef>
              <a:buNone/>
            </a:pPr>
            <a:r>
              <a:rPr lang="en-US" sz="1800" dirty="0"/>
              <a:t> </a:t>
            </a:r>
            <a:r>
              <a:rPr lang="en-US" sz="1800" dirty="0" smtClean="0"/>
              <a:t>       if(</a:t>
            </a:r>
            <a:r>
              <a:rPr lang="en-US" sz="1800" dirty="0" err="1" smtClean="0"/>
              <a:t>pos</a:t>
            </a:r>
            <a:r>
              <a:rPr lang="en-US" sz="1800" dirty="0" smtClean="0"/>
              <a:t>&gt;=0) </a:t>
            </a:r>
            <a:r>
              <a:rPr lang="en-US" sz="1800" dirty="0" err="1" smtClean="0"/>
              <a:t>System.out.println</a:t>
            </a:r>
            <a:r>
              <a:rPr lang="en-US" sz="1800" dirty="0"/>
              <a:t>("Element is found at index: " + mid);  </a:t>
            </a:r>
            <a:endParaRPr lang="en-US" sz="1800" dirty="0" smtClean="0"/>
          </a:p>
          <a:p>
            <a:pPr marL="0" indent="0" algn="just">
              <a:lnSpc>
                <a:spcPct val="100000"/>
              </a:lnSpc>
              <a:spcBef>
                <a:spcPts val="0"/>
              </a:spcBef>
              <a:buNone/>
            </a:pPr>
            <a:r>
              <a:rPr lang="en-US" sz="1800" dirty="0" smtClean="0"/>
              <a:t>        else  </a:t>
            </a:r>
            <a:r>
              <a:rPr lang="en-US" sz="1800" dirty="0" err="1" smtClean="0"/>
              <a:t>System.out.println</a:t>
            </a:r>
            <a:r>
              <a:rPr lang="en-US" sz="1800" dirty="0"/>
              <a:t>("Element is not found!");  </a:t>
            </a:r>
          </a:p>
          <a:p>
            <a:pPr marL="0" indent="0" algn="just">
              <a:lnSpc>
                <a:spcPct val="100000"/>
              </a:lnSpc>
              <a:spcBef>
                <a:spcPts val="0"/>
              </a:spcBef>
              <a:buNone/>
            </a:pPr>
            <a:r>
              <a:rPr lang="en-US" sz="1800" dirty="0"/>
              <a:t> }  </a:t>
            </a:r>
          </a:p>
          <a:p>
            <a:pPr marL="0" indent="0" algn="just">
              <a:lnSpc>
                <a:spcPct val="100000"/>
              </a:lnSpc>
              <a:spcBef>
                <a:spcPts val="0"/>
              </a:spcBef>
              <a:buNone/>
            </a:pPr>
            <a:r>
              <a:rPr lang="en-US" sz="1800" dirty="0"/>
              <a:t>} </a:t>
            </a:r>
            <a:endParaRPr lang="en-US" sz="1600" dirty="0" smtClean="0"/>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7663543" y="5175783"/>
            <a:ext cx="3207654" cy="1018904"/>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marL="0" indent="0">
              <a:buNone/>
            </a:pPr>
            <a:r>
              <a:rPr lang="en-US" sz="2000" dirty="0"/>
              <a:t>Element is found at index: 2</a:t>
            </a:r>
          </a:p>
        </p:txBody>
      </p:sp>
    </p:spTree>
    <p:extLst>
      <p:ext uri="{BB962C8B-B14F-4D97-AF65-F5344CB8AC3E}">
        <p14:creationId xmlns:p14="http://schemas.microsoft.com/office/powerpoint/2010/main" val="97894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a:t>Binary </a:t>
            </a:r>
            <a:r>
              <a:rPr lang="en-US" sz="3200" dirty="0" smtClean="0"/>
              <a:t>search example u</a:t>
            </a:r>
            <a:r>
              <a:rPr lang="en-US" sz="3200" dirty="0"/>
              <a:t>sing </a:t>
            </a:r>
            <a:r>
              <a:rPr lang="en-US" sz="3200" dirty="0" smtClean="0"/>
              <a:t>Recursion</a:t>
            </a:r>
            <a:endParaRPr lang="en-US" sz="3200"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14</a:t>
            </a:fld>
            <a:endParaRPr lang="en-US" dirty="0"/>
          </a:p>
        </p:txBody>
      </p:sp>
      <p:sp>
        <p:nvSpPr>
          <p:cNvPr id="9"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926877"/>
            <a:ext cx="10515600" cy="5429474"/>
          </a:xfrm>
        </p:spPr>
        <p:txBody>
          <a:bodyPr>
            <a:noAutofit/>
          </a:bodyPr>
          <a:lstStyle/>
          <a:p>
            <a:pPr marL="0" indent="0" algn="just">
              <a:lnSpc>
                <a:spcPct val="100000"/>
              </a:lnSpc>
              <a:spcBef>
                <a:spcPts val="0"/>
              </a:spcBef>
              <a:buNone/>
            </a:pPr>
            <a:r>
              <a:rPr lang="en-US" sz="1800" dirty="0"/>
              <a:t>class </a:t>
            </a:r>
            <a:r>
              <a:rPr lang="en-US" sz="1800" dirty="0" err="1" smtClean="0"/>
              <a:t>BinarySearchExample1</a:t>
            </a:r>
            <a:r>
              <a:rPr lang="en-US" sz="1800" dirty="0" smtClean="0"/>
              <a:t>{  </a:t>
            </a:r>
            <a:endParaRPr lang="en-US" sz="1800" dirty="0"/>
          </a:p>
          <a:p>
            <a:pPr marL="0" indent="0" algn="just">
              <a:lnSpc>
                <a:spcPct val="100000"/>
              </a:lnSpc>
              <a:spcBef>
                <a:spcPts val="0"/>
              </a:spcBef>
              <a:buNone/>
            </a:pPr>
            <a:r>
              <a:rPr lang="en-US" sz="1800" dirty="0"/>
              <a:t> public static </a:t>
            </a:r>
            <a:r>
              <a:rPr lang="en-US" sz="1800" dirty="0" err="1" smtClean="0"/>
              <a:t>int</a:t>
            </a:r>
            <a:r>
              <a:rPr lang="en-US" sz="1800" dirty="0" smtClean="0"/>
              <a:t> </a:t>
            </a:r>
            <a:r>
              <a:rPr lang="en-US" sz="1800" dirty="0" err="1" smtClean="0"/>
              <a:t>binarySearch</a:t>
            </a:r>
            <a:r>
              <a:rPr lang="en-US" sz="1800" dirty="0" smtClean="0"/>
              <a:t>(</a:t>
            </a:r>
            <a:r>
              <a:rPr lang="en-US" sz="1800" dirty="0" err="1" smtClean="0"/>
              <a:t>int</a:t>
            </a:r>
            <a:r>
              <a:rPr lang="en-US" sz="1800" dirty="0" smtClean="0"/>
              <a:t> </a:t>
            </a:r>
            <a:r>
              <a:rPr lang="en-US" sz="1800" dirty="0" err="1"/>
              <a:t>arr</a:t>
            </a:r>
            <a:r>
              <a:rPr lang="en-US" sz="1800" dirty="0"/>
              <a:t>[], </a:t>
            </a:r>
            <a:r>
              <a:rPr lang="en-US" sz="1800" dirty="0" err="1"/>
              <a:t>int</a:t>
            </a:r>
            <a:r>
              <a:rPr lang="en-US" sz="1800" dirty="0"/>
              <a:t> first, </a:t>
            </a:r>
            <a:r>
              <a:rPr lang="en-US" sz="1800" dirty="0" err="1"/>
              <a:t>int</a:t>
            </a:r>
            <a:r>
              <a:rPr lang="en-US" sz="1800" dirty="0"/>
              <a:t> last, </a:t>
            </a:r>
            <a:r>
              <a:rPr lang="en-US" sz="1800" dirty="0" err="1"/>
              <a:t>int</a:t>
            </a:r>
            <a:r>
              <a:rPr lang="en-US" sz="1800" dirty="0"/>
              <a:t> key){  </a:t>
            </a:r>
          </a:p>
          <a:p>
            <a:pPr marL="0" indent="0" algn="just">
              <a:lnSpc>
                <a:spcPct val="100000"/>
              </a:lnSpc>
              <a:spcBef>
                <a:spcPts val="0"/>
              </a:spcBef>
              <a:buNone/>
            </a:pPr>
            <a:r>
              <a:rPr lang="en-US" sz="1800" dirty="0"/>
              <a:t>  </a:t>
            </a:r>
            <a:r>
              <a:rPr lang="en-US" sz="1800" dirty="0" smtClean="0"/>
              <a:t>      if </a:t>
            </a:r>
            <a:r>
              <a:rPr lang="en-US" sz="1800" dirty="0"/>
              <a:t>(last&gt;=first){  </a:t>
            </a:r>
          </a:p>
          <a:p>
            <a:pPr marL="0" indent="0" algn="just">
              <a:lnSpc>
                <a:spcPct val="100000"/>
              </a:lnSpc>
              <a:spcBef>
                <a:spcPts val="0"/>
              </a:spcBef>
              <a:buNone/>
            </a:pPr>
            <a:r>
              <a:rPr lang="en-US" sz="1800" dirty="0"/>
              <a:t>            </a:t>
            </a:r>
            <a:r>
              <a:rPr lang="en-US" sz="1800" dirty="0" err="1"/>
              <a:t>int</a:t>
            </a:r>
            <a:r>
              <a:rPr lang="en-US" sz="1800" dirty="0"/>
              <a:t> mid = first + (last - first)/2;  </a:t>
            </a:r>
          </a:p>
          <a:p>
            <a:pPr marL="0" indent="0" algn="just">
              <a:lnSpc>
                <a:spcPct val="100000"/>
              </a:lnSpc>
              <a:spcBef>
                <a:spcPts val="0"/>
              </a:spcBef>
              <a:buNone/>
            </a:pPr>
            <a:r>
              <a:rPr lang="en-US" sz="1800" dirty="0"/>
              <a:t>            if (</a:t>
            </a:r>
            <a:r>
              <a:rPr lang="en-US" sz="1800" dirty="0" err="1"/>
              <a:t>arr</a:t>
            </a:r>
            <a:r>
              <a:rPr lang="en-US" sz="1800" dirty="0"/>
              <a:t>[mid] == key</a:t>
            </a:r>
            <a:r>
              <a:rPr lang="en-US" sz="1800" dirty="0" smtClean="0"/>
              <a:t>)</a:t>
            </a:r>
            <a:endParaRPr lang="en-US" sz="1800" dirty="0"/>
          </a:p>
          <a:p>
            <a:pPr marL="0" indent="0" algn="just">
              <a:lnSpc>
                <a:spcPct val="100000"/>
              </a:lnSpc>
              <a:spcBef>
                <a:spcPts val="0"/>
              </a:spcBef>
              <a:buNone/>
            </a:pPr>
            <a:r>
              <a:rPr lang="en-US" sz="1800" dirty="0"/>
              <a:t>        </a:t>
            </a:r>
            <a:r>
              <a:rPr lang="en-US" sz="1800" dirty="0" smtClean="0"/>
              <a:t>         </a:t>
            </a:r>
            <a:r>
              <a:rPr lang="en-US" sz="1800" dirty="0"/>
              <a:t>return mid;  </a:t>
            </a:r>
            <a:r>
              <a:rPr lang="en-US" sz="1800" dirty="0" smtClean="0"/>
              <a:t>  </a:t>
            </a:r>
            <a:endParaRPr lang="en-US" sz="1800" dirty="0"/>
          </a:p>
          <a:p>
            <a:pPr marL="0" indent="0" algn="just">
              <a:lnSpc>
                <a:spcPct val="100000"/>
              </a:lnSpc>
              <a:spcBef>
                <a:spcPts val="0"/>
              </a:spcBef>
              <a:buNone/>
            </a:pPr>
            <a:r>
              <a:rPr lang="en-US" sz="1800" dirty="0"/>
              <a:t>        </a:t>
            </a:r>
            <a:r>
              <a:rPr lang="en-US" sz="1800" dirty="0" smtClean="0"/>
              <a:t>    else if </a:t>
            </a:r>
            <a:r>
              <a:rPr lang="en-US" sz="1800" dirty="0"/>
              <a:t>(</a:t>
            </a:r>
            <a:r>
              <a:rPr lang="en-US" sz="1800" dirty="0" err="1"/>
              <a:t>arr</a:t>
            </a:r>
            <a:r>
              <a:rPr lang="en-US" sz="1800" dirty="0"/>
              <a:t>[mid] &gt; key</a:t>
            </a:r>
            <a:r>
              <a:rPr lang="en-US" sz="1800" dirty="0" smtClean="0"/>
              <a:t>)  </a:t>
            </a:r>
            <a:r>
              <a:rPr lang="en-US" sz="1800" dirty="0"/>
              <a:t>return </a:t>
            </a:r>
            <a:r>
              <a:rPr lang="en-US" sz="1800" dirty="0" err="1"/>
              <a:t>binarySearch</a:t>
            </a:r>
            <a:r>
              <a:rPr lang="en-US" sz="1800" dirty="0"/>
              <a:t>(</a:t>
            </a:r>
            <a:r>
              <a:rPr lang="en-US" sz="1800" dirty="0" err="1"/>
              <a:t>arr</a:t>
            </a:r>
            <a:r>
              <a:rPr lang="en-US" sz="1800" dirty="0"/>
              <a:t>, first, mid-1, key);//search in left </a:t>
            </a:r>
            <a:r>
              <a:rPr lang="en-US" sz="1800" dirty="0" err="1"/>
              <a:t>subarray</a:t>
            </a:r>
            <a:r>
              <a:rPr lang="en-US" sz="1800" dirty="0"/>
              <a:t>  </a:t>
            </a:r>
          </a:p>
          <a:p>
            <a:pPr marL="0" indent="0" algn="just">
              <a:lnSpc>
                <a:spcPct val="100000"/>
              </a:lnSpc>
              <a:spcBef>
                <a:spcPts val="0"/>
              </a:spcBef>
              <a:buNone/>
            </a:pPr>
            <a:r>
              <a:rPr lang="en-US" sz="1800" dirty="0"/>
              <a:t>        </a:t>
            </a:r>
            <a:r>
              <a:rPr lang="en-US" sz="1800" dirty="0" smtClean="0"/>
              <a:t>    else </a:t>
            </a:r>
            <a:r>
              <a:rPr lang="en-US" sz="1800" dirty="0"/>
              <a:t>return </a:t>
            </a:r>
            <a:r>
              <a:rPr lang="en-US" sz="1800" dirty="0" err="1"/>
              <a:t>binarySearch</a:t>
            </a:r>
            <a:r>
              <a:rPr lang="en-US" sz="1800" dirty="0"/>
              <a:t>(</a:t>
            </a:r>
            <a:r>
              <a:rPr lang="en-US" sz="1800" dirty="0" err="1"/>
              <a:t>arr</a:t>
            </a:r>
            <a:r>
              <a:rPr lang="en-US" sz="1800" dirty="0"/>
              <a:t>, </a:t>
            </a:r>
            <a:r>
              <a:rPr lang="en-US" sz="1800" dirty="0" err="1"/>
              <a:t>mid+1</a:t>
            </a:r>
            <a:r>
              <a:rPr lang="en-US" sz="1800" dirty="0"/>
              <a:t>, last, key);//search in right </a:t>
            </a:r>
            <a:r>
              <a:rPr lang="en-US" sz="1800" dirty="0" err="1"/>
              <a:t>subarray</a:t>
            </a:r>
            <a:r>
              <a:rPr lang="en-US" sz="1800" dirty="0"/>
              <a:t>  </a:t>
            </a:r>
          </a:p>
          <a:p>
            <a:pPr marL="0" indent="0" algn="just">
              <a:lnSpc>
                <a:spcPct val="100000"/>
              </a:lnSpc>
              <a:spcBef>
                <a:spcPts val="0"/>
              </a:spcBef>
              <a:buNone/>
            </a:pPr>
            <a:r>
              <a:rPr lang="en-US" sz="1800" dirty="0"/>
              <a:t>        </a:t>
            </a:r>
            <a:r>
              <a:rPr lang="en-US" sz="1800" dirty="0" smtClean="0"/>
              <a:t>}  </a:t>
            </a:r>
            <a:endParaRPr lang="en-US" sz="1800" dirty="0"/>
          </a:p>
          <a:p>
            <a:pPr marL="0" indent="0" algn="just">
              <a:lnSpc>
                <a:spcPct val="100000"/>
              </a:lnSpc>
              <a:spcBef>
                <a:spcPts val="0"/>
              </a:spcBef>
              <a:buNone/>
            </a:pPr>
            <a:r>
              <a:rPr lang="en-US" sz="1800" dirty="0"/>
              <a:t>        return -1;  </a:t>
            </a:r>
            <a:endParaRPr lang="en-US" sz="1800" dirty="0" smtClean="0"/>
          </a:p>
          <a:p>
            <a:pPr marL="0" indent="0" algn="just">
              <a:lnSpc>
                <a:spcPct val="100000"/>
              </a:lnSpc>
              <a:spcBef>
                <a:spcPts val="0"/>
              </a:spcBef>
              <a:buNone/>
            </a:pPr>
            <a:r>
              <a:rPr lang="en-US" sz="1800" dirty="0" smtClean="0"/>
              <a:t>}  </a:t>
            </a:r>
            <a:endParaRPr lang="en-US" sz="1800" dirty="0"/>
          </a:p>
          <a:p>
            <a:pPr marL="0" indent="0" algn="just">
              <a:lnSpc>
                <a:spcPct val="100000"/>
              </a:lnSpc>
              <a:spcBef>
                <a:spcPts val="0"/>
              </a:spcBef>
              <a:buNone/>
            </a:pPr>
            <a:r>
              <a:rPr lang="en-US" sz="1800" dirty="0"/>
              <a:t> public static void main(String </a:t>
            </a:r>
            <a:r>
              <a:rPr lang="en-US" sz="1800" dirty="0" err="1"/>
              <a:t>args</a:t>
            </a:r>
            <a:r>
              <a:rPr lang="en-US" sz="1800" dirty="0"/>
              <a:t>[]){  </a:t>
            </a:r>
          </a:p>
          <a:p>
            <a:pPr marL="0" indent="0" algn="just">
              <a:lnSpc>
                <a:spcPct val="100000"/>
              </a:lnSpc>
              <a:spcBef>
                <a:spcPts val="0"/>
              </a:spcBef>
              <a:buNone/>
            </a:pPr>
            <a:r>
              <a:rPr lang="en-US" sz="1800" dirty="0"/>
              <a:t>        </a:t>
            </a:r>
            <a:r>
              <a:rPr lang="en-US" sz="1800" dirty="0" err="1"/>
              <a:t>int</a:t>
            </a:r>
            <a:r>
              <a:rPr lang="en-US" sz="1800" dirty="0"/>
              <a:t> </a:t>
            </a:r>
            <a:r>
              <a:rPr lang="en-US" sz="1800" dirty="0" err="1"/>
              <a:t>arr</a:t>
            </a:r>
            <a:r>
              <a:rPr lang="en-US" sz="1800" dirty="0"/>
              <a:t>[] = {10,20,30,40,50};  </a:t>
            </a:r>
          </a:p>
          <a:p>
            <a:pPr marL="0" indent="0" algn="just">
              <a:lnSpc>
                <a:spcPct val="100000"/>
              </a:lnSpc>
              <a:spcBef>
                <a:spcPts val="0"/>
              </a:spcBef>
              <a:buNone/>
            </a:pPr>
            <a:r>
              <a:rPr lang="en-US" sz="1800" dirty="0"/>
              <a:t>        </a:t>
            </a:r>
            <a:r>
              <a:rPr lang="en-US" sz="1800" dirty="0" err="1"/>
              <a:t>int</a:t>
            </a:r>
            <a:r>
              <a:rPr lang="en-US" sz="1800" dirty="0"/>
              <a:t> key = 30;  </a:t>
            </a:r>
          </a:p>
          <a:p>
            <a:pPr marL="0" indent="0" algn="just">
              <a:lnSpc>
                <a:spcPct val="100000"/>
              </a:lnSpc>
              <a:spcBef>
                <a:spcPts val="0"/>
              </a:spcBef>
              <a:buNone/>
            </a:pPr>
            <a:r>
              <a:rPr lang="en-US" sz="1800" dirty="0"/>
              <a:t>        </a:t>
            </a:r>
            <a:r>
              <a:rPr lang="en-US" sz="1800" dirty="0" err="1"/>
              <a:t>int</a:t>
            </a:r>
            <a:r>
              <a:rPr lang="en-US" sz="1800" dirty="0"/>
              <a:t> last=</a:t>
            </a:r>
            <a:r>
              <a:rPr lang="en-US" sz="1800" dirty="0" err="1"/>
              <a:t>arr.length</a:t>
            </a:r>
            <a:r>
              <a:rPr lang="en-US" sz="1800" dirty="0"/>
              <a:t>-1;  </a:t>
            </a:r>
          </a:p>
          <a:p>
            <a:pPr marL="0" indent="0" algn="just">
              <a:lnSpc>
                <a:spcPct val="100000"/>
              </a:lnSpc>
              <a:spcBef>
                <a:spcPts val="0"/>
              </a:spcBef>
              <a:buNone/>
            </a:pPr>
            <a:r>
              <a:rPr lang="en-US" sz="1800" dirty="0"/>
              <a:t>        </a:t>
            </a:r>
            <a:r>
              <a:rPr lang="en-US" sz="1800" dirty="0" err="1" smtClean="0"/>
              <a:t>int</a:t>
            </a:r>
            <a:r>
              <a:rPr lang="en-US" sz="1800" dirty="0" smtClean="0"/>
              <a:t> </a:t>
            </a:r>
            <a:r>
              <a:rPr lang="en-US" sz="1800" dirty="0" err="1" smtClean="0"/>
              <a:t>pos</a:t>
            </a:r>
            <a:r>
              <a:rPr lang="en-US" sz="1800" dirty="0" smtClean="0"/>
              <a:t> = </a:t>
            </a:r>
            <a:r>
              <a:rPr lang="en-US" sz="1800" dirty="0" err="1" smtClean="0"/>
              <a:t>binarySearch</a:t>
            </a:r>
            <a:r>
              <a:rPr lang="en-US" sz="1800" dirty="0" smtClean="0"/>
              <a:t>(</a:t>
            </a:r>
            <a:r>
              <a:rPr lang="en-US" sz="1800" dirty="0" err="1" smtClean="0"/>
              <a:t>arr,0,last,key</a:t>
            </a:r>
            <a:r>
              <a:rPr lang="en-US" sz="1800" dirty="0"/>
              <a:t>); </a:t>
            </a:r>
            <a:endParaRPr lang="en-US" sz="1800" dirty="0" smtClean="0"/>
          </a:p>
          <a:p>
            <a:pPr marL="0" indent="0" algn="just">
              <a:lnSpc>
                <a:spcPct val="100000"/>
              </a:lnSpc>
              <a:spcBef>
                <a:spcPts val="0"/>
              </a:spcBef>
              <a:buNone/>
            </a:pPr>
            <a:r>
              <a:rPr lang="en-US" sz="1800" dirty="0"/>
              <a:t> </a:t>
            </a:r>
            <a:r>
              <a:rPr lang="en-US" sz="1800" dirty="0" smtClean="0"/>
              <a:t>       if(</a:t>
            </a:r>
            <a:r>
              <a:rPr lang="en-US" sz="1800" dirty="0" err="1" smtClean="0"/>
              <a:t>pos</a:t>
            </a:r>
            <a:r>
              <a:rPr lang="en-US" sz="1800" dirty="0" smtClean="0"/>
              <a:t>&gt;=0) </a:t>
            </a:r>
            <a:r>
              <a:rPr lang="en-US" sz="1800" dirty="0" err="1" smtClean="0"/>
              <a:t>System.out.println</a:t>
            </a:r>
            <a:r>
              <a:rPr lang="en-US" sz="1800" dirty="0"/>
              <a:t>("Element is found at index: " + mid);  </a:t>
            </a:r>
            <a:endParaRPr lang="en-US" sz="1800" dirty="0" smtClean="0"/>
          </a:p>
          <a:p>
            <a:pPr marL="0" indent="0" algn="just">
              <a:lnSpc>
                <a:spcPct val="100000"/>
              </a:lnSpc>
              <a:spcBef>
                <a:spcPts val="0"/>
              </a:spcBef>
              <a:buNone/>
            </a:pPr>
            <a:r>
              <a:rPr lang="en-US" sz="1800" dirty="0" smtClean="0"/>
              <a:t>        else  </a:t>
            </a:r>
            <a:r>
              <a:rPr lang="en-US" sz="1800" dirty="0" err="1" smtClean="0"/>
              <a:t>System.out.println</a:t>
            </a:r>
            <a:r>
              <a:rPr lang="en-US" sz="1800" dirty="0"/>
              <a:t>("Element is not found!");  </a:t>
            </a:r>
          </a:p>
          <a:p>
            <a:pPr marL="0" indent="0" algn="just">
              <a:lnSpc>
                <a:spcPct val="100000"/>
              </a:lnSpc>
              <a:spcBef>
                <a:spcPts val="0"/>
              </a:spcBef>
              <a:buNone/>
            </a:pPr>
            <a:r>
              <a:rPr lang="en-US" sz="1800" dirty="0"/>
              <a:t> }  </a:t>
            </a:r>
          </a:p>
          <a:p>
            <a:pPr marL="0" indent="0" algn="just">
              <a:lnSpc>
                <a:spcPct val="100000"/>
              </a:lnSpc>
              <a:spcBef>
                <a:spcPts val="0"/>
              </a:spcBef>
              <a:buNone/>
            </a:pPr>
            <a:r>
              <a:rPr lang="en-US" sz="1800" dirty="0"/>
              <a:t>} </a:t>
            </a:r>
            <a:endParaRPr lang="en-US" sz="1600" dirty="0" smtClean="0"/>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7663543" y="5175783"/>
            <a:ext cx="3207654" cy="1018904"/>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marL="0" indent="0">
              <a:buNone/>
            </a:pPr>
            <a:r>
              <a:rPr lang="en-US" sz="2000" dirty="0"/>
              <a:t>Element is found at index: 2</a:t>
            </a:r>
          </a:p>
        </p:txBody>
      </p:sp>
    </p:spTree>
    <p:extLst>
      <p:ext uri="{BB962C8B-B14F-4D97-AF65-F5344CB8AC3E}">
        <p14:creationId xmlns:p14="http://schemas.microsoft.com/office/powerpoint/2010/main" val="39679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dirty="0"/>
              <a:t>Binary </a:t>
            </a:r>
            <a:r>
              <a:rPr lang="en-US" dirty="0" smtClean="0"/>
              <a:t>search example </a:t>
            </a:r>
            <a:r>
              <a:rPr lang="en-US" dirty="0"/>
              <a:t>using </a:t>
            </a:r>
            <a:r>
              <a:rPr lang="en-US" dirty="0" err="1"/>
              <a:t>Arrays.binarySearch</a:t>
            </a:r>
            <a:r>
              <a:rPr lang="en-US" dirty="0" smtClean="0"/>
              <a:t>()</a:t>
            </a:r>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15</a:t>
            </a:fld>
            <a:endParaRPr lang="en-US" dirty="0"/>
          </a:p>
        </p:txBody>
      </p:sp>
      <p:sp>
        <p:nvSpPr>
          <p:cNvPr id="9"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926877"/>
            <a:ext cx="10515600" cy="5429474"/>
          </a:xfrm>
        </p:spPr>
        <p:txBody>
          <a:bodyPr>
            <a:noAutofit/>
          </a:bodyPr>
          <a:lstStyle/>
          <a:p>
            <a:pPr marL="0" indent="0" algn="just">
              <a:lnSpc>
                <a:spcPct val="100000"/>
              </a:lnSpc>
              <a:spcBef>
                <a:spcPts val="0"/>
              </a:spcBef>
              <a:buNone/>
            </a:pPr>
            <a:r>
              <a:rPr lang="en-US" sz="2400" dirty="0"/>
              <a:t>import </a:t>
            </a:r>
            <a:r>
              <a:rPr lang="en-US" sz="2400" dirty="0" err="1"/>
              <a:t>java.util.Arrays</a:t>
            </a:r>
            <a:r>
              <a:rPr lang="en-US" sz="2400" dirty="0"/>
              <a:t>;  </a:t>
            </a:r>
          </a:p>
          <a:p>
            <a:pPr marL="0" indent="0" algn="just">
              <a:lnSpc>
                <a:spcPct val="100000"/>
              </a:lnSpc>
              <a:spcBef>
                <a:spcPts val="0"/>
              </a:spcBef>
              <a:buNone/>
            </a:pPr>
            <a:r>
              <a:rPr lang="en-US" sz="2400" dirty="0"/>
              <a:t>class </a:t>
            </a:r>
            <a:r>
              <a:rPr lang="en-US" sz="2400" dirty="0" err="1"/>
              <a:t>BinarySearchExample2</a:t>
            </a:r>
            <a:r>
              <a:rPr lang="en-US" sz="2400" dirty="0"/>
              <a:t>{  </a:t>
            </a:r>
          </a:p>
          <a:p>
            <a:pPr marL="0" indent="0" algn="just">
              <a:lnSpc>
                <a:spcPct val="100000"/>
              </a:lnSpc>
              <a:spcBef>
                <a:spcPts val="0"/>
              </a:spcBef>
              <a:buNone/>
            </a:pPr>
            <a:r>
              <a:rPr lang="en-US" sz="2400" dirty="0"/>
              <a:t>    public static void main(String </a:t>
            </a:r>
            <a:r>
              <a:rPr lang="en-US" sz="2400" dirty="0" err="1"/>
              <a:t>args</a:t>
            </a:r>
            <a:r>
              <a:rPr lang="en-US" sz="2400" dirty="0"/>
              <a:t>[]){  </a:t>
            </a:r>
          </a:p>
          <a:p>
            <a:pPr marL="0" indent="0" algn="just">
              <a:lnSpc>
                <a:spcPct val="100000"/>
              </a:lnSpc>
              <a:spcBef>
                <a:spcPts val="0"/>
              </a:spcBef>
              <a:buNone/>
            </a:pPr>
            <a:r>
              <a:rPr lang="en-US" sz="2400" dirty="0"/>
              <a:t>        </a:t>
            </a:r>
            <a:r>
              <a:rPr lang="en-US" sz="2400" dirty="0" err="1"/>
              <a:t>int</a:t>
            </a:r>
            <a:r>
              <a:rPr lang="en-US" sz="2400" dirty="0"/>
              <a:t> </a:t>
            </a:r>
            <a:r>
              <a:rPr lang="en-US" sz="2400" dirty="0" err="1"/>
              <a:t>arr</a:t>
            </a:r>
            <a:r>
              <a:rPr lang="en-US" sz="2400" dirty="0"/>
              <a:t>[] = {10,20,30,40,50};  </a:t>
            </a:r>
          </a:p>
          <a:p>
            <a:pPr marL="0" indent="0" algn="just">
              <a:lnSpc>
                <a:spcPct val="100000"/>
              </a:lnSpc>
              <a:spcBef>
                <a:spcPts val="0"/>
              </a:spcBef>
              <a:buNone/>
            </a:pPr>
            <a:r>
              <a:rPr lang="en-US" sz="2400" dirty="0"/>
              <a:t>        </a:t>
            </a:r>
            <a:r>
              <a:rPr lang="en-US" sz="2400" dirty="0" err="1"/>
              <a:t>int</a:t>
            </a:r>
            <a:r>
              <a:rPr lang="en-US" sz="2400" dirty="0"/>
              <a:t> key = 30;  </a:t>
            </a:r>
          </a:p>
          <a:p>
            <a:pPr marL="0" indent="0" algn="just">
              <a:lnSpc>
                <a:spcPct val="100000"/>
              </a:lnSpc>
              <a:spcBef>
                <a:spcPts val="0"/>
              </a:spcBef>
              <a:buNone/>
            </a:pPr>
            <a:r>
              <a:rPr lang="en-US" sz="2400" dirty="0"/>
              <a:t>        </a:t>
            </a:r>
            <a:r>
              <a:rPr lang="en-US" sz="2400" dirty="0" err="1"/>
              <a:t>int</a:t>
            </a:r>
            <a:r>
              <a:rPr lang="en-US" sz="2400" dirty="0"/>
              <a:t> result = </a:t>
            </a:r>
            <a:r>
              <a:rPr lang="en-US" sz="2400" dirty="0" err="1"/>
              <a:t>Arrays.binarySearch</a:t>
            </a:r>
            <a:r>
              <a:rPr lang="en-US" sz="2400" dirty="0"/>
              <a:t>(</a:t>
            </a:r>
            <a:r>
              <a:rPr lang="en-US" sz="2400" dirty="0" err="1"/>
              <a:t>arr,key</a:t>
            </a:r>
            <a:r>
              <a:rPr lang="en-US" sz="2400" dirty="0"/>
              <a:t>);  </a:t>
            </a:r>
          </a:p>
          <a:p>
            <a:pPr marL="0" indent="0" algn="just">
              <a:lnSpc>
                <a:spcPct val="100000"/>
              </a:lnSpc>
              <a:spcBef>
                <a:spcPts val="0"/>
              </a:spcBef>
              <a:buNone/>
            </a:pPr>
            <a:r>
              <a:rPr lang="en-US" sz="2400" dirty="0"/>
              <a:t>        if (result &lt; 0)  </a:t>
            </a:r>
          </a:p>
          <a:p>
            <a:pPr marL="0" indent="0" algn="just">
              <a:lnSpc>
                <a:spcPct val="100000"/>
              </a:lnSpc>
              <a:spcBef>
                <a:spcPts val="0"/>
              </a:spcBef>
              <a:buNone/>
            </a:pPr>
            <a:r>
              <a:rPr lang="en-US" sz="2400" dirty="0"/>
              <a:t>            </a:t>
            </a:r>
            <a:r>
              <a:rPr lang="en-US" sz="2400" dirty="0" err="1"/>
              <a:t>System.out.println</a:t>
            </a:r>
            <a:r>
              <a:rPr lang="en-US" sz="2400" dirty="0"/>
              <a:t>("Element is not found!");  </a:t>
            </a:r>
          </a:p>
          <a:p>
            <a:pPr marL="0" indent="0" algn="just">
              <a:lnSpc>
                <a:spcPct val="100000"/>
              </a:lnSpc>
              <a:spcBef>
                <a:spcPts val="0"/>
              </a:spcBef>
              <a:buNone/>
            </a:pPr>
            <a:r>
              <a:rPr lang="en-US" sz="2400" dirty="0"/>
              <a:t>        else  </a:t>
            </a:r>
          </a:p>
          <a:p>
            <a:pPr marL="0" indent="0" algn="just">
              <a:lnSpc>
                <a:spcPct val="100000"/>
              </a:lnSpc>
              <a:spcBef>
                <a:spcPts val="0"/>
              </a:spcBef>
              <a:buNone/>
            </a:pPr>
            <a:r>
              <a:rPr lang="en-US" sz="2400" dirty="0"/>
              <a:t>            </a:t>
            </a:r>
            <a:r>
              <a:rPr lang="en-US" sz="2400" dirty="0" err="1"/>
              <a:t>System.out.println</a:t>
            </a:r>
            <a:r>
              <a:rPr lang="en-US" sz="2400" dirty="0"/>
              <a:t>("Element is found at index: "+result);  </a:t>
            </a:r>
          </a:p>
          <a:p>
            <a:pPr marL="0" indent="0" algn="just">
              <a:lnSpc>
                <a:spcPct val="100000"/>
              </a:lnSpc>
              <a:spcBef>
                <a:spcPts val="0"/>
              </a:spcBef>
              <a:buNone/>
            </a:pPr>
            <a:r>
              <a:rPr lang="en-US" sz="2400" dirty="0"/>
              <a:t>    }  </a:t>
            </a:r>
          </a:p>
          <a:p>
            <a:pPr marL="0" indent="0" algn="just">
              <a:lnSpc>
                <a:spcPct val="100000"/>
              </a:lnSpc>
              <a:spcBef>
                <a:spcPts val="0"/>
              </a:spcBef>
              <a:buNone/>
            </a:pPr>
            <a:r>
              <a:rPr lang="en-US" sz="2400" dirty="0"/>
              <a:t>} </a:t>
            </a:r>
            <a:endParaRPr lang="en-US" sz="2000" dirty="0" smtClean="0"/>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1465943" y="4972583"/>
            <a:ext cx="3207654" cy="1018904"/>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marL="0" indent="0">
              <a:buNone/>
            </a:pPr>
            <a:r>
              <a:rPr lang="en-US" sz="2000" dirty="0"/>
              <a:t>Element is found at index: 2</a:t>
            </a:r>
          </a:p>
        </p:txBody>
      </p:sp>
    </p:spTree>
    <p:extLst>
      <p:ext uri="{BB962C8B-B14F-4D97-AF65-F5344CB8AC3E}">
        <p14:creationId xmlns:p14="http://schemas.microsoft.com/office/powerpoint/2010/main" val="27572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Introduction to sorting</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282293"/>
          </a:xfrm>
        </p:spPr>
        <p:txBody>
          <a:bodyPr>
            <a:normAutofit fontScale="92500" lnSpcReduction="20000"/>
          </a:bodyPr>
          <a:lstStyle/>
          <a:p>
            <a:pPr algn="just" fontAlgn="base"/>
            <a:r>
              <a:rPr lang="en-US" sz="3200" dirty="0" smtClean="0"/>
              <a:t>Sorting </a:t>
            </a:r>
            <a:r>
              <a:rPr lang="en-US" sz="3200" dirty="0"/>
              <a:t>is nothing but arranging the data in ascending or descending order</a:t>
            </a:r>
            <a:r>
              <a:rPr lang="en-US" sz="3200" dirty="0" smtClean="0"/>
              <a:t>.</a:t>
            </a:r>
          </a:p>
          <a:p>
            <a:pPr algn="just" fontAlgn="base"/>
            <a:r>
              <a:rPr lang="en-US" sz="3200" dirty="0"/>
              <a:t>Since the beginning of the programming age, computer scientists have been working on solving the problem of sorting by coming up with various different algorithms to sort data</a:t>
            </a:r>
            <a:r>
              <a:rPr lang="en-US" sz="3200" dirty="0" smtClean="0"/>
              <a:t>.</a:t>
            </a:r>
            <a:endParaRPr lang="en-US" sz="3200" dirty="0"/>
          </a:p>
          <a:p>
            <a:pPr algn="just" fontAlgn="base"/>
            <a:r>
              <a:rPr lang="en-US" sz="3200" dirty="0"/>
              <a:t>The two main </a:t>
            </a:r>
            <a:r>
              <a:rPr lang="en-US" sz="3200" dirty="0" err="1"/>
              <a:t>criterias</a:t>
            </a:r>
            <a:r>
              <a:rPr lang="en-US" sz="3200" dirty="0"/>
              <a:t> to judge which algorithm is better than the other have been</a:t>
            </a:r>
            <a:r>
              <a:rPr lang="en-US" sz="3200" dirty="0" smtClean="0"/>
              <a:t>:</a:t>
            </a:r>
            <a:endParaRPr lang="en-US" sz="3200" dirty="0"/>
          </a:p>
          <a:p>
            <a:pPr lvl="1" algn="just" fontAlgn="base"/>
            <a:r>
              <a:rPr lang="en-US" dirty="0"/>
              <a:t>Time taken to sort the given data.</a:t>
            </a:r>
          </a:p>
          <a:p>
            <a:pPr lvl="1" algn="just" fontAlgn="base"/>
            <a:r>
              <a:rPr lang="en-US" dirty="0"/>
              <a:t>Memory Space required to do so.</a:t>
            </a:r>
            <a:endParaRPr lang="en-US" dirty="0" smtClean="0"/>
          </a:p>
          <a:p>
            <a:pPr fontAlgn="t"/>
            <a:r>
              <a:rPr lang="en-US" sz="3200" dirty="0" smtClean="0"/>
              <a:t>There </a:t>
            </a:r>
            <a:r>
              <a:rPr lang="en-US" sz="3200" dirty="0"/>
              <a:t>are various sorting algorithms, </a:t>
            </a:r>
            <a:r>
              <a:rPr lang="en-US" sz="3200" dirty="0" smtClean="0"/>
              <a:t>some </a:t>
            </a:r>
            <a:r>
              <a:rPr lang="en-US" sz="3200" dirty="0"/>
              <a:t>common sorting </a:t>
            </a:r>
            <a:r>
              <a:rPr lang="en-US" sz="3200" dirty="0" smtClean="0"/>
              <a:t>methods:</a:t>
            </a:r>
          </a:p>
          <a:p>
            <a:pPr lvl="1" algn="just" fontAlgn="base"/>
            <a:r>
              <a:rPr lang="fr-FR" dirty="0" err="1" smtClean="0"/>
              <a:t>Bubble</a:t>
            </a:r>
            <a:r>
              <a:rPr lang="fr-FR" dirty="0" smtClean="0"/>
              <a:t> Sort</a:t>
            </a:r>
          </a:p>
          <a:p>
            <a:pPr lvl="1" algn="just" fontAlgn="base"/>
            <a:r>
              <a:rPr lang="fr-FR" dirty="0" smtClean="0"/>
              <a:t>Insertion Sort</a:t>
            </a:r>
          </a:p>
          <a:p>
            <a:pPr lvl="1" algn="just" fontAlgn="base"/>
            <a:r>
              <a:rPr lang="fr-FR" dirty="0" err="1" smtClean="0"/>
              <a:t>Selection</a:t>
            </a:r>
            <a:r>
              <a:rPr lang="fr-FR" dirty="0" smtClean="0"/>
              <a:t> Sort</a:t>
            </a:r>
          </a:p>
          <a:p>
            <a:pPr lvl="1" algn="just" fontAlgn="base"/>
            <a:r>
              <a:rPr lang="fr-FR" dirty="0" smtClean="0"/>
              <a:t>Quick sort</a:t>
            </a:r>
            <a:endParaRPr lang="en-US" dirty="0" smtClean="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16</a:t>
            </a:fld>
            <a:endParaRPr lang="en-US" dirty="0"/>
          </a:p>
        </p:txBody>
      </p:sp>
    </p:spTree>
    <p:extLst>
      <p:ext uri="{BB962C8B-B14F-4D97-AF65-F5344CB8AC3E}">
        <p14:creationId xmlns:p14="http://schemas.microsoft.com/office/powerpoint/2010/main" val="9546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Bubble sort </a:t>
            </a:r>
            <a:endParaRPr lang="en-US" sz="3200"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14" y="1074057"/>
            <a:ext cx="8655351" cy="5282293"/>
          </a:xfrm>
          <a:prstGeom prst="rect">
            <a:avLst/>
          </a:prstGeom>
        </p:spPr>
      </p:pic>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272694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Bubble sort </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1" y="1074058"/>
            <a:ext cx="10515598" cy="3439885"/>
          </a:xfrm>
        </p:spPr>
        <p:txBody>
          <a:bodyPr>
            <a:normAutofit fontScale="92500" lnSpcReduction="10000"/>
          </a:bodyPr>
          <a:lstStyle/>
          <a:p>
            <a:pPr algn="just" fontAlgn="base"/>
            <a:r>
              <a:rPr lang="en-US" sz="3200" b="1" dirty="0"/>
              <a:t>Algorithm</a:t>
            </a:r>
            <a:r>
              <a:rPr lang="en-US" sz="3200" dirty="0"/>
              <a:t> :</a:t>
            </a:r>
          </a:p>
          <a:p>
            <a:pPr lvl="1" algn="just" fontAlgn="base"/>
            <a:r>
              <a:rPr lang="en-US" dirty="0"/>
              <a:t>Step 1: Repeat Step 2 For i = 0 to N-1</a:t>
            </a:r>
          </a:p>
          <a:p>
            <a:pPr lvl="1" algn="just" fontAlgn="base"/>
            <a:r>
              <a:rPr lang="en-US" dirty="0"/>
              <a:t>Step 2: Repeat For J = i + 1 to N - I</a:t>
            </a:r>
          </a:p>
          <a:p>
            <a:pPr lvl="1" algn="just" fontAlgn="base"/>
            <a:r>
              <a:rPr lang="en-US" dirty="0"/>
              <a:t>Step 3: </a:t>
            </a:r>
            <a:endParaRPr lang="en-US" dirty="0" smtClean="0"/>
          </a:p>
          <a:p>
            <a:pPr lvl="2" algn="just" fontAlgn="base"/>
            <a:r>
              <a:rPr lang="en-US" dirty="0" smtClean="0"/>
              <a:t>IF </a:t>
            </a:r>
            <a:r>
              <a:rPr lang="en-US" dirty="0"/>
              <a:t>A[J] &gt; A[i]</a:t>
            </a:r>
          </a:p>
          <a:p>
            <a:pPr lvl="3" algn="just" fontAlgn="base"/>
            <a:r>
              <a:rPr lang="en-US" dirty="0"/>
              <a:t>SWAP A[J] and A[i]</a:t>
            </a:r>
          </a:p>
          <a:p>
            <a:pPr lvl="2" algn="just" fontAlgn="base"/>
            <a:r>
              <a:rPr lang="en-US" dirty="0"/>
              <a:t>[END OF INNER LOOP]</a:t>
            </a:r>
          </a:p>
          <a:p>
            <a:pPr lvl="2" algn="just" fontAlgn="base"/>
            <a:r>
              <a:rPr lang="en-US" dirty="0"/>
              <a:t>[END OF OUTER LOOP</a:t>
            </a:r>
          </a:p>
          <a:p>
            <a:pPr lvl="1" algn="just" fontAlgn="base"/>
            <a:r>
              <a:rPr lang="en-US" dirty="0"/>
              <a:t>Step 4: EXIT</a:t>
            </a:r>
          </a:p>
          <a:p>
            <a:pPr algn="just" fontAlgn="base"/>
            <a:r>
              <a:rPr lang="en-US" sz="3200" b="1" dirty="0" smtClean="0"/>
              <a:t>Complexity</a:t>
            </a:r>
            <a:r>
              <a:rPr lang="en-US" sz="3200" dirty="0" smtClean="0"/>
              <a:t>:</a:t>
            </a: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28038252"/>
              </p:ext>
            </p:extLst>
          </p:nvPr>
        </p:nvGraphicFramePr>
        <p:xfrm>
          <a:off x="3176587" y="3992340"/>
          <a:ext cx="5604556" cy="2362200"/>
        </p:xfrm>
        <a:graphic>
          <a:graphicData uri="http://schemas.openxmlformats.org/drawingml/2006/table">
            <a:tbl>
              <a:tblPr>
                <a:tableStyleId>{5940675A-B579-460E-94D1-54222C63F5DA}</a:tableStyleId>
              </a:tblPr>
              <a:tblGrid>
                <a:gridCol w="4059716"/>
                <a:gridCol w="1544840"/>
              </a:tblGrid>
              <a:tr h="487926">
                <a:tc>
                  <a:txBody>
                    <a:bodyPr/>
                    <a:lstStyle/>
                    <a:p>
                      <a:pPr algn="ctr" fontAlgn="t"/>
                      <a:r>
                        <a:rPr lang="en-US" sz="2000" b="1" dirty="0">
                          <a:solidFill>
                            <a:schemeClr val="bg1"/>
                          </a:solidFill>
                          <a:effectLst/>
                        </a:rPr>
                        <a:t>Scenario</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Complexity</a:t>
                      </a:r>
                      <a:endParaRPr lang="en-US" sz="2000" b="1" dirty="0">
                        <a:solidFill>
                          <a:schemeClr val="bg1"/>
                        </a:solidFill>
                        <a:effectLst/>
                        <a:latin typeface="+mn-lt"/>
                      </a:endParaRPr>
                    </a:p>
                  </a:txBody>
                  <a:tcPr marL="114300" marR="114300" marT="114300" marB="114300">
                    <a:solidFill>
                      <a:schemeClr val="accent1">
                        <a:lumMod val="75000"/>
                      </a:schemeClr>
                    </a:solidFill>
                  </a:tcPr>
                </a:tc>
              </a:tr>
              <a:tr h="418222">
                <a:tc>
                  <a:txBody>
                    <a:bodyPr/>
                    <a:lstStyle/>
                    <a:p>
                      <a:pPr algn="l" fontAlgn="t"/>
                      <a:r>
                        <a:rPr lang="en-US" sz="2000" dirty="0">
                          <a:effectLst/>
                        </a:rPr>
                        <a:t>Space</a:t>
                      </a:r>
                      <a:endParaRPr lang="en-US" sz="2000" dirty="0">
                        <a:solidFill>
                          <a:srgbClr val="000000"/>
                        </a:solidFill>
                        <a:effectLst/>
                        <a:latin typeface="+mn-lt"/>
                      </a:endParaRPr>
                    </a:p>
                  </a:txBody>
                  <a:tcPr marL="76200" marR="76200" marT="76200" marB="76200"/>
                </a:tc>
                <a:tc>
                  <a:txBody>
                    <a:bodyPr/>
                    <a:lstStyle/>
                    <a:p>
                      <a:pPr algn="l" fontAlgn="t"/>
                      <a:r>
                        <a:rPr lang="en-US" sz="2000">
                          <a:effectLst/>
                        </a:rPr>
                        <a:t>O(1)</a:t>
                      </a:r>
                      <a:endParaRPr lang="en-US" sz="2000">
                        <a:solidFill>
                          <a:srgbClr val="000000"/>
                        </a:solidFill>
                        <a:effectLst/>
                        <a:latin typeface="+mn-lt"/>
                      </a:endParaRPr>
                    </a:p>
                  </a:txBody>
                  <a:tcPr marL="76200" marR="76200" marT="76200" marB="76200"/>
                </a:tc>
              </a:tr>
              <a:tr h="418222">
                <a:tc>
                  <a:txBody>
                    <a:bodyPr/>
                    <a:lstStyle/>
                    <a:p>
                      <a:pPr algn="l" fontAlgn="t"/>
                      <a:r>
                        <a:rPr lang="en-US" sz="2000">
                          <a:effectLst/>
                        </a:rPr>
                        <a:t>Worst case running time</a:t>
                      </a:r>
                      <a:endParaRPr lang="en-US" sz="2000">
                        <a:solidFill>
                          <a:srgbClr val="000000"/>
                        </a:solidFill>
                        <a:effectLst/>
                        <a:latin typeface="+mn-lt"/>
                      </a:endParaRPr>
                    </a:p>
                  </a:txBody>
                  <a:tcPr marL="76200" marR="76200" marT="76200" marB="76200"/>
                </a:tc>
                <a:tc>
                  <a:txBody>
                    <a:bodyPr/>
                    <a:lstStyle/>
                    <a:p>
                      <a:pPr algn="l" fontAlgn="t"/>
                      <a:r>
                        <a:rPr lang="en-US" sz="2000">
                          <a:effectLst/>
                        </a:rPr>
                        <a:t>O(n</a:t>
                      </a:r>
                      <a:r>
                        <a:rPr lang="en-US" sz="2000" baseline="30000">
                          <a:effectLst/>
                        </a:rPr>
                        <a:t>2</a:t>
                      </a:r>
                      <a:r>
                        <a:rPr lang="en-US" sz="2000">
                          <a:effectLst/>
                        </a:rPr>
                        <a:t>)</a:t>
                      </a:r>
                      <a:endParaRPr lang="en-US" sz="2000">
                        <a:solidFill>
                          <a:srgbClr val="000000"/>
                        </a:solidFill>
                        <a:effectLst/>
                        <a:latin typeface="+mn-lt"/>
                      </a:endParaRPr>
                    </a:p>
                  </a:txBody>
                  <a:tcPr marL="76200" marR="76200" marT="76200" marB="76200"/>
                </a:tc>
              </a:tr>
              <a:tr h="418222">
                <a:tc>
                  <a:txBody>
                    <a:bodyPr/>
                    <a:lstStyle/>
                    <a:p>
                      <a:pPr algn="l" fontAlgn="t"/>
                      <a:r>
                        <a:rPr lang="en-US" sz="2000">
                          <a:effectLst/>
                        </a:rPr>
                        <a:t>Average case running time</a:t>
                      </a:r>
                      <a:endParaRPr lang="en-US" sz="2000">
                        <a:solidFill>
                          <a:srgbClr val="000000"/>
                        </a:solidFill>
                        <a:effectLst/>
                        <a:latin typeface="+mn-lt"/>
                      </a:endParaRPr>
                    </a:p>
                  </a:txBody>
                  <a:tcPr marL="76200" marR="76200" marT="76200" marB="76200"/>
                </a:tc>
                <a:tc>
                  <a:txBody>
                    <a:bodyPr/>
                    <a:lstStyle/>
                    <a:p>
                      <a:pPr algn="l" fontAlgn="t"/>
                      <a:r>
                        <a:rPr lang="en-US" sz="2000">
                          <a:effectLst/>
                        </a:rPr>
                        <a:t>O(n)</a:t>
                      </a:r>
                      <a:endParaRPr lang="en-US" sz="2000">
                        <a:solidFill>
                          <a:srgbClr val="000000"/>
                        </a:solidFill>
                        <a:effectLst/>
                        <a:latin typeface="+mn-lt"/>
                      </a:endParaRPr>
                    </a:p>
                  </a:txBody>
                  <a:tcPr marL="76200" marR="76200" marT="76200" marB="76200"/>
                </a:tc>
              </a:tr>
              <a:tr h="418222">
                <a:tc>
                  <a:txBody>
                    <a:bodyPr/>
                    <a:lstStyle/>
                    <a:p>
                      <a:pPr algn="l" fontAlgn="t"/>
                      <a:r>
                        <a:rPr lang="en-US" sz="2000">
                          <a:effectLst/>
                        </a:rPr>
                        <a:t>Best case running time</a:t>
                      </a:r>
                      <a:endParaRPr lang="en-US" sz="2000">
                        <a:solidFill>
                          <a:srgbClr val="000000"/>
                        </a:solidFill>
                        <a:effectLst/>
                        <a:latin typeface="+mn-lt"/>
                      </a:endParaRPr>
                    </a:p>
                  </a:txBody>
                  <a:tcPr marL="76200" marR="76200" marT="76200" marB="76200"/>
                </a:tc>
                <a:tc>
                  <a:txBody>
                    <a:bodyPr/>
                    <a:lstStyle/>
                    <a:p>
                      <a:pPr algn="l" fontAlgn="t"/>
                      <a:r>
                        <a:rPr lang="en-US" sz="2000" dirty="0">
                          <a:effectLst/>
                        </a:rPr>
                        <a:t>O(</a:t>
                      </a:r>
                      <a:r>
                        <a:rPr lang="en-US" sz="2000" dirty="0" err="1">
                          <a:effectLst/>
                        </a:rPr>
                        <a:t>n</a:t>
                      </a:r>
                      <a:r>
                        <a:rPr lang="en-US" sz="2000" baseline="30000" dirty="0" err="1">
                          <a:effectLst/>
                        </a:rPr>
                        <a:t>2</a:t>
                      </a:r>
                      <a:r>
                        <a:rPr lang="en-US" sz="2000" dirty="0">
                          <a:effectLst/>
                        </a:rPr>
                        <a:t>)</a:t>
                      </a:r>
                      <a:endParaRPr lang="en-US" sz="2000" dirty="0">
                        <a:solidFill>
                          <a:srgbClr val="000000"/>
                        </a:solidFill>
                        <a:effectLst/>
                        <a:latin typeface="+mn-lt"/>
                      </a:endParaRPr>
                    </a:p>
                  </a:txBody>
                  <a:tcPr marL="76200" marR="76200" marT="76200" marB="76200"/>
                </a:tc>
              </a:tr>
            </a:tbl>
          </a:graphicData>
        </a:graphic>
      </p:graphicFrame>
    </p:spTree>
    <p:extLst>
      <p:ext uri="{BB962C8B-B14F-4D97-AF65-F5344CB8AC3E}">
        <p14:creationId xmlns:p14="http://schemas.microsoft.com/office/powerpoint/2010/main" val="28803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dirty="0"/>
              <a:t>Bubble sort </a:t>
            </a:r>
            <a:r>
              <a:rPr lang="en-US" dirty="0" smtClean="0"/>
              <a:t>example</a:t>
            </a:r>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19</a:t>
            </a:fld>
            <a:endParaRPr lang="en-US" dirty="0"/>
          </a:p>
        </p:txBody>
      </p:sp>
      <p:sp>
        <p:nvSpPr>
          <p:cNvPr id="9"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635004" y="926877"/>
            <a:ext cx="3907971" cy="4716271"/>
          </a:xfrm>
        </p:spPr>
        <p:txBody>
          <a:bodyPr>
            <a:noAutofit/>
          </a:bodyPr>
          <a:lstStyle/>
          <a:p>
            <a:pPr marL="0" indent="0" algn="just">
              <a:lnSpc>
                <a:spcPct val="100000"/>
              </a:lnSpc>
              <a:spcBef>
                <a:spcPts val="0"/>
              </a:spcBef>
              <a:buNone/>
            </a:pPr>
            <a:r>
              <a:rPr lang="en-US" sz="2000" dirty="0"/>
              <a:t>public class </a:t>
            </a:r>
            <a:r>
              <a:rPr lang="en-US" sz="2000" dirty="0" err="1"/>
              <a:t>BubbleSortExample</a:t>
            </a:r>
            <a:r>
              <a:rPr lang="en-US" sz="2000" dirty="0"/>
              <a:t> {  </a:t>
            </a:r>
          </a:p>
          <a:p>
            <a:pPr marL="0" indent="0" algn="just">
              <a:lnSpc>
                <a:spcPct val="100000"/>
              </a:lnSpc>
              <a:spcBef>
                <a:spcPts val="0"/>
              </a:spcBef>
              <a:buNone/>
            </a:pPr>
            <a:r>
              <a:rPr lang="en-US" sz="2000" dirty="0"/>
              <a:t>    static void </a:t>
            </a:r>
            <a:r>
              <a:rPr lang="en-US" sz="2000" dirty="0" err="1"/>
              <a:t>bubbleSort</a:t>
            </a:r>
            <a:r>
              <a:rPr lang="en-US" sz="2000" dirty="0"/>
              <a:t>(</a:t>
            </a:r>
            <a:r>
              <a:rPr lang="en-US" sz="2000" dirty="0" err="1"/>
              <a:t>int</a:t>
            </a:r>
            <a:r>
              <a:rPr lang="en-US" sz="2000" dirty="0"/>
              <a:t>[] </a:t>
            </a:r>
            <a:r>
              <a:rPr lang="en-US" sz="2000" dirty="0" err="1"/>
              <a:t>arr</a:t>
            </a:r>
            <a:r>
              <a:rPr lang="en-US" sz="2000" dirty="0"/>
              <a:t>) {  </a:t>
            </a:r>
          </a:p>
          <a:p>
            <a:pPr marL="0" indent="0" algn="just">
              <a:lnSpc>
                <a:spcPct val="100000"/>
              </a:lnSpc>
              <a:spcBef>
                <a:spcPts val="0"/>
              </a:spcBef>
              <a:buNone/>
            </a:pPr>
            <a:r>
              <a:rPr lang="en-US" sz="2000" dirty="0"/>
              <a:t>        </a:t>
            </a:r>
            <a:r>
              <a:rPr lang="en-US" sz="2000" dirty="0" err="1"/>
              <a:t>int</a:t>
            </a:r>
            <a:r>
              <a:rPr lang="en-US" sz="2000" dirty="0"/>
              <a:t> n = </a:t>
            </a:r>
            <a:r>
              <a:rPr lang="en-US" sz="2000" dirty="0" err="1"/>
              <a:t>arr.length</a:t>
            </a:r>
            <a:r>
              <a:rPr lang="en-US" sz="2000" dirty="0"/>
              <a:t>;  </a:t>
            </a:r>
          </a:p>
          <a:p>
            <a:pPr marL="0" indent="0" algn="just">
              <a:lnSpc>
                <a:spcPct val="100000"/>
              </a:lnSpc>
              <a:spcBef>
                <a:spcPts val="0"/>
              </a:spcBef>
              <a:buNone/>
            </a:pPr>
            <a:r>
              <a:rPr lang="en-US" sz="2000" dirty="0"/>
              <a:t>        </a:t>
            </a:r>
            <a:r>
              <a:rPr lang="en-US" sz="2000" dirty="0" err="1"/>
              <a:t>int</a:t>
            </a:r>
            <a:r>
              <a:rPr lang="en-US" sz="2000" dirty="0"/>
              <a:t> temp = 0;  </a:t>
            </a:r>
          </a:p>
          <a:p>
            <a:pPr marL="0" indent="0" algn="just">
              <a:lnSpc>
                <a:spcPct val="100000"/>
              </a:lnSpc>
              <a:spcBef>
                <a:spcPts val="0"/>
              </a:spcBef>
              <a:buNone/>
            </a:pPr>
            <a:r>
              <a:rPr lang="en-US" sz="2000" dirty="0"/>
              <a:t>         for(</a:t>
            </a:r>
            <a:r>
              <a:rPr lang="en-US" sz="2000" dirty="0" err="1"/>
              <a:t>int</a:t>
            </a:r>
            <a:r>
              <a:rPr lang="en-US" sz="2000" dirty="0"/>
              <a:t> i=0; i &lt; n; i++){  </a:t>
            </a:r>
          </a:p>
          <a:p>
            <a:pPr marL="0" indent="0" algn="just">
              <a:lnSpc>
                <a:spcPct val="100000"/>
              </a:lnSpc>
              <a:spcBef>
                <a:spcPts val="0"/>
              </a:spcBef>
              <a:buNone/>
            </a:pPr>
            <a:r>
              <a:rPr lang="en-US" sz="2000" dirty="0"/>
              <a:t>                 for(</a:t>
            </a:r>
            <a:r>
              <a:rPr lang="en-US" sz="2000" dirty="0" err="1"/>
              <a:t>int</a:t>
            </a:r>
            <a:r>
              <a:rPr lang="en-US" sz="2000" dirty="0"/>
              <a:t> j=1; j &lt; (n-i); j++){  </a:t>
            </a:r>
          </a:p>
          <a:p>
            <a:pPr marL="0" indent="0" algn="just">
              <a:lnSpc>
                <a:spcPct val="100000"/>
              </a:lnSpc>
              <a:spcBef>
                <a:spcPts val="0"/>
              </a:spcBef>
              <a:buNone/>
            </a:pPr>
            <a:r>
              <a:rPr lang="en-US" sz="2000" dirty="0"/>
              <a:t>                          if(</a:t>
            </a:r>
            <a:r>
              <a:rPr lang="en-US" sz="2000" dirty="0" err="1"/>
              <a:t>arr</a:t>
            </a:r>
            <a:r>
              <a:rPr lang="en-US" sz="2000" dirty="0"/>
              <a:t>[j-1] &gt; </a:t>
            </a:r>
            <a:r>
              <a:rPr lang="en-US" sz="2000" dirty="0" err="1"/>
              <a:t>arr</a:t>
            </a:r>
            <a:r>
              <a:rPr lang="en-US" sz="2000" dirty="0"/>
              <a:t>[j]){  </a:t>
            </a:r>
          </a:p>
          <a:p>
            <a:pPr marL="0" indent="0" algn="just">
              <a:lnSpc>
                <a:spcPct val="100000"/>
              </a:lnSpc>
              <a:spcBef>
                <a:spcPts val="0"/>
              </a:spcBef>
              <a:buNone/>
            </a:pPr>
            <a:r>
              <a:rPr lang="en-US" sz="2000" dirty="0"/>
              <a:t>                                 //swap elements  </a:t>
            </a:r>
          </a:p>
          <a:p>
            <a:pPr marL="0" indent="0" algn="just">
              <a:lnSpc>
                <a:spcPct val="100000"/>
              </a:lnSpc>
              <a:spcBef>
                <a:spcPts val="0"/>
              </a:spcBef>
              <a:buNone/>
            </a:pPr>
            <a:r>
              <a:rPr lang="en-US" sz="2000" dirty="0"/>
              <a:t>                                 temp = </a:t>
            </a:r>
            <a:r>
              <a:rPr lang="en-US" sz="2000" dirty="0" err="1"/>
              <a:t>arr</a:t>
            </a:r>
            <a:r>
              <a:rPr lang="en-US" sz="2000" dirty="0"/>
              <a:t>[j-1];  </a:t>
            </a:r>
          </a:p>
          <a:p>
            <a:pPr marL="0" indent="0" algn="just">
              <a:lnSpc>
                <a:spcPct val="100000"/>
              </a:lnSpc>
              <a:spcBef>
                <a:spcPts val="0"/>
              </a:spcBef>
              <a:buNone/>
            </a:pPr>
            <a:r>
              <a:rPr lang="en-US" sz="2000" dirty="0"/>
              <a:t>                                 </a:t>
            </a:r>
            <a:r>
              <a:rPr lang="en-US" sz="2000" dirty="0" err="1"/>
              <a:t>arr</a:t>
            </a:r>
            <a:r>
              <a:rPr lang="en-US" sz="2000" dirty="0"/>
              <a:t>[j-1] = </a:t>
            </a:r>
            <a:r>
              <a:rPr lang="en-US" sz="2000" dirty="0" err="1"/>
              <a:t>arr</a:t>
            </a:r>
            <a:r>
              <a:rPr lang="en-US" sz="2000" dirty="0"/>
              <a:t>[j];  </a:t>
            </a:r>
          </a:p>
          <a:p>
            <a:pPr marL="0" indent="0" algn="just">
              <a:lnSpc>
                <a:spcPct val="100000"/>
              </a:lnSpc>
              <a:spcBef>
                <a:spcPts val="0"/>
              </a:spcBef>
              <a:buNone/>
            </a:pPr>
            <a:r>
              <a:rPr lang="en-US" sz="2000" dirty="0"/>
              <a:t>                                 </a:t>
            </a:r>
            <a:r>
              <a:rPr lang="en-US" sz="2000" dirty="0" err="1"/>
              <a:t>arr</a:t>
            </a:r>
            <a:r>
              <a:rPr lang="en-US" sz="2000" dirty="0"/>
              <a:t>[j] = temp;  </a:t>
            </a:r>
          </a:p>
          <a:p>
            <a:pPr marL="0" indent="0" algn="just">
              <a:lnSpc>
                <a:spcPct val="100000"/>
              </a:lnSpc>
              <a:spcBef>
                <a:spcPts val="0"/>
              </a:spcBef>
              <a:buNone/>
            </a:pPr>
            <a:r>
              <a:rPr lang="en-US" sz="2000" dirty="0"/>
              <a:t>                         </a:t>
            </a:r>
            <a:r>
              <a:rPr lang="en-US" sz="2000" dirty="0" smtClean="0"/>
              <a:t>}                          </a:t>
            </a:r>
            <a:endParaRPr lang="en-US" sz="2000" dirty="0"/>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  </a:t>
            </a:r>
            <a:r>
              <a:rPr lang="en-US" sz="2000" dirty="0" smtClean="0"/>
              <a:t>  </a:t>
            </a:r>
            <a:endParaRPr lang="en-US" sz="2000" dirty="0"/>
          </a:p>
          <a:p>
            <a:pPr marL="0" indent="0" algn="just">
              <a:lnSpc>
                <a:spcPct val="100000"/>
              </a:lnSpc>
              <a:spcBef>
                <a:spcPts val="0"/>
              </a:spcBef>
              <a:buNone/>
            </a:pPr>
            <a:r>
              <a:rPr lang="en-US" sz="2000" dirty="0"/>
              <a:t>    }  </a:t>
            </a:r>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7416800" y="4667782"/>
            <a:ext cx="3396343" cy="1950732"/>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marL="0" indent="0">
              <a:buNone/>
            </a:pPr>
            <a:r>
              <a:rPr lang="en-US" sz="2000" dirty="0"/>
              <a:t>Array Before Bubble Sort</a:t>
            </a:r>
          </a:p>
          <a:p>
            <a:pPr marL="0" indent="0">
              <a:buNone/>
            </a:pPr>
            <a:r>
              <a:rPr lang="en-US" sz="2000" dirty="0"/>
              <a:t>3 60 35 2 45 320 5 </a:t>
            </a:r>
          </a:p>
          <a:p>
            <a:pPr marL="0" indent="0">
              <a:buNone/>
            </a:pPr>
            <a:r>
              <a:rPr lang="en-US" sz="2000" dirty="0"/>
              <a:t>Array After Bubble Sort</a:t>
            </a:r>
          </a:p>
          <a:p>
            <a:pPr marL="0" indent="0">
              <a:buNone/>
            </a:pPr>
            <a:r>
              <a:rPr lang="en-US" sz="2000" dirty="0"/>
              <a:t>2 3 5 35 45 60 320 </a:t>
            </a:r>
          </a:p>
        </p:txBody>
      </p:sp>
      <p:sp>
        <p:nvSpPr>
          <p:cNvPr id="10" name="Content Placeholder 2">
            <a:extLst>
              <a:ext uri="{FF2B5EF4-FFF2-40B4-BE49-F238E27FC236}">
                <a16:creationId xmlns:a16="http://schemas.microsoft.com/office/drawing/2014/main" xmlns="" id="{21309EEA-748E-1B4D-9BA2-2ADAA2FBB16C}"/>
              </a:ext>
            </a:extLst>
          </p:cNvPr>
          <p:cNvSpPr txBox="1">
            <a:spLocks/>
          </p:cNvSpPr>
          <p:nvPr/>
        </p:nvSpPr>
        <p:spPr>
          <a:xfrm>
            <a:off x="5036457" y="919623"/>
            <a:ext cx="7155543" cy="4508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2000" dirty="0" smtClean="0"/>
              <a:t>public static void main(String[] </a:t>
            </a:r>
            <a:r>
              <a:rPr lang="en-US" sz="2000" dirty="0" err="1" smtClean="0"/>
              <a:t>args</a:t>
            </a:r>
            <a:r>
              <a:rPr lang="en-US" sz="2000" dirty="0" smtClean="0"/>
              <a:t>) {  </a:t>
            </a:r>
          </a:p>
          <a:p>
            <a:pPr marL="0" indent="0" algn="just">
              <a:lnSpc>
                <a:spcPct val="100000"/>
              </a:lnSpc>
              <a:spcBef>
                <a:spcPts val="0"/>
              </a:spcBef>
              <a:buFont typeface="Arial" panose="020B0604020202020204" pitchFamily="34" charset="0"/>
              <a:buNone/>
            </a:pPr>
            <a:r>
              <a:rPr lang="en-US" sz="2000" dirty="0" smtClean="0"/>
              <a:t>                </a:t>
            </a:r>
            <a:r>
              <a:rPr lang="en-US" sz="2000" dirty="0" err="1" smtClean="0"/>
              <a:t>int</a:t>
            </a:r>
            <a:r>
              <a:rPr lang="en-US" sz="2000" dirty="0" smtClean="0"/>
              <a:t> </a:t>
            </a:r>
            <a:r>
              <a:rPr lang="en-US" sz="2000" dirty="0" err="1" smtClean="0"/>
              <a:t>arr</a:t>
            </a:r>
            <a:r>
              <a:rPr lang="en-US" sz="2000" dirty="0" smtClean="0"/>
              <a:t>[] ={3,60,35,2,45,320,5};                  </a:t>
            </a:r>
          </a:p>
          <a:p>
            <a:pPr marL="0" indent="0" algn="just">
              <a:lnSpc>
                <a:spcPct val="100000"/>
              </a:lnSpc>
              <a:spcBef>
                <a:spcPts val="0"/>
              </a:spcBef>
              <a:buFont typeface="Arial" panose="020B0604020202020204" pitchFamily="34" charset="0"/>
              <a:buNone/>
            </a:pPr>
            <a:r>
              <a:rPr lang="en-US" sz="2000" dirty="0" smtClean="0"/>
              <a:t>                </a:t>
            </a:r>
            <a:r>
              <a:rPr lang="en-US" sz="2000" dirty="0" err="1" smtClean="0"/>
              <a:t>System.out.println</a:t>
            </a:r>
            <a:r>
              <a:rPr lang="en-US" sz="2000" dirty="0" smtClean="0"/>
              <a:t>("Array Before Bubble Sort");  </a:t>
            </a:r>
          </a:p>
          <a:p>
            <a:pPr marL="0" indent="0" algn="just">
              <a:lnSpc>
                <a:spcPct val="100000"/>
              </a:lnSpc>
              <a:spcBef>
                <a:spcPts val="0"/>
              </a:spcBef>
              <a:buFont typeface="Arial" panose="020B0604020202020204" pitchFamily="34" charset="0"/>
              <a:buNone/>
            </a:pPr>
            <a:r>
              <a:rPr lang="en-US" sz="2000" dirty="0" smtClean="0"/>
              <a:t>                for(</a:t>
            </a:r>
            <a:r>
              <a:rPr lang="en-US" sz="2000" dirty="0" err="1" smtClean="0"/>
              <a:t>int</a:t>
            </a:r>
            <a:r>
              <a:rPr lang="en-US" sz="2000" dirty="0" smtClean="0"/>
              <a:t> i=0; i &lt; </a:t>
            </a:r>
            <a:r>
              <a:rPr lang="en-US" sz="2000" dirty="0" err="1" smtClean="0"/>
              <a:t>arr.length</a:t>
            </a:r>
            <a:r>
              <a:rPr lang="en-US" sz="2000" dirty="0" smtClean="0"/>
              <a:t>; i++){  </a:t>
            </a:r>
          </a:p>
          <a:p>
            <a:pPr marL="0" indent="0" algn="just">
              <a:lnSpc>
                <a:spcPct val="100000"/>
              </a:lnSpc>
              <a:spcBef>
                <a:spcPts val="0"/>
              </a:spcBef>
              <a:buFont typeface="Arial" panose="020B0604020202020204" pitchFamily="34" charset="0"/>
              <a:buNone/>
            </a:pPr>
            <a:r>
              <a:rPr lang="en-US" sz="2000" dirty="0" smtClean="0"/>
              <a:t>                        </a:t>
            </a:r>
            <a:r>
              <a:rPr lang="en-US" sz="2000" dirty="0" err="1" smtClean="0"/>
              <a:t>System.out.print</a:t>
            </a:r>
            <a:r>
              <a:rPr lang="en-US" sz="2000" dirty="0" smtClean="0"/>
              <a:t>(</a:t>
            </a:r>
            <a:r>
              <a:rPr lang="en-US" sz="2000" dirty="0" err="1" smtClean="0"/>
              <a:t>arr</a:t>
            </a:r>
            <a:r>
              <a:rPr lang="en-US" sz="2000" dirty="0" smtClean="0"/>
              <a:t>[i] + " ");  </a:t>
            </a:r>
          </a:p>
          <a:p>
            <a:pPr marL="0" indent="0" algn="just">
              <a:lnSpc>
                <a:spcPct val="100000"/>
              </a:lnSpc>
              <a:spcBef>
                <a:spcPts val="0"/>
              </a:spcBef>
              <a:buFont typeface="Arial" panose="020B0604020202020204" pitchFamily="34" charset="0"/>
              <a:buNone/>
            </a:pPr>
            <a:r>
              <a:rPr lang="en-US" sz="2000" dirty="0" smtClean="0"/>
              <a:t>                }  </a:t>
            </a:r>
          </a:p>
          <a:p>
            <a:pPr marL="0" indent="0" algn="just">
              <a:lnSpc>
                <a:spcPct val="100000"/>
              </a:lnSpc>
              <a:spcBef>
                <a:spcPts val="0"/>
              </a:spcBef>
              <a:buFont typeface="Arial" panose="020B0604020202020204" pitchFamily="34" charset="0"/>
              <a:buNone/>
            </a:pPr>
            <a:r>
              <a:rPr lang="en-US" sz="2000" dirty="0" smtClean="0"/>
              <a:t>                </a:t>
            </a:r>
            <a:r>
              <a:rPr lang="en-US" sz="2000" dirty="0" err="1" smtClean="0"/>
              <a:t>System.out.println</a:t>
            </a:r>
            <a:r>
              <a:rPr lang="en-US" sz="2000" dirty="0" smtClean="0"/>
              <a:t>();                   </a:t>
            </a:r>
          </a:p>
          <a:p>
            <a:pPr marL="0" indent="0" algn="just">
              <a:lnSpc>
                <a:spcPct val="100000"/>
              </a:lnSpc>
              <a:spcBef>
                <a:spcPts val="0"/>
              </a:spcBef>
              <a:buFont typeface="Arial" panose="020B0604020202020204" pitchFamily="34" charset="0"/>
              <a:buNone/>
            </a:pPr>
            <a:r>
              <a:rPr lang="en-US" sz="2000" dirty="0" smtClean="0"/>
              <a:t>                </a:t>
            </a:r>
            <a:r>
              <a:rPr lang="en-US" sz="2000" dirty="0" err="1" smtClean="0"/>
              <a:t>bubbleSort</a:t>
            </a:r>
            <a:r>
              <a:rPr lang="en-US" sz="2000" dirty="0" smtClean="0"/>
              <a:t>(</a:t>
            </a:r>
            <a:r>
              <a:rPr lang="en-US" sz="2000" dirty="0" err="1" smtClean="0"/>
              <a:t>arr</a:t>
            </a:r>
            <a:r>
              <a:rPr lang="en-US" sz="2000" dirty="0" smtClean="0"/>
              <a:t>);//sorting array elements using bubble sort  </a:t>
            </a:r>
          </a:p>
          <a:p>
            <a:pPr marL="0" indent="0" algn="just">
              <a:lnSpc>
                <a:spcPct val="100000"/>
              </a:lnSpc>
              <a:spcBef>
                <a:spcPts val="0"/>
              </a:spcBef>
              <a:buFont typeface="Arial" panose="020B0604020202020204" pitchFamily="34" charset="0"/>
              <a:buNone/>
            </a:pPr>
            <a:r>
              <a:rPr lang="en-US" sz="2000" dirty="0" smtClean="0"/>
              <a:t>                </a:t>
            </a:r>
            <a:r>
              <a:rPr lang="en-US" sz="2000" dirty="0" err="1" smtClean="0"/>
              <a:t>System.out.println</a:t>
            </a:r>
            <a:r>
              <a:rPr lang="en-US" sz="2000" dirty="0" smtClean="0"/>
              <a:t>("Array After Bubble Sort");  </a:t>
            </a:r>
          </a:p>
          <a:p>
            <a:pPr marL="0" indent="0" algn="just">
              <a:lnSpc>
                <a:spcPct val="100000"/>
              </a:lnSpc>
              <a:spcBef>
                <a:spcPts val="0"/>
              </a:spcBef>
              <a:buFont typeface="Arial" panose="020B0604020202020204" pitchFamily="34" charset="0"/>
              <a:buNone/>
            </a:pPr>
            <a:r>
              <a:rPr lang="en-US" sz="2000" dirty="0" smtClean="0"/>
              <a:t>                for(</a:t>
            </a:r>
            <a:r>
              <a:rPr lang="en-US" sz="2000" dirty="0" err="1" smtClean="0"/>
              <a:t>int</a:t>
            </a:r>
            <a:r>
              <a:rPr lang="en-US" sz="2000" dirty="0" smtClean="0"/>
              <a:t> i=0; i &lt; </a:t>
            </a:r>
            <a:r>
              <a:rPr lang="en-US" sz="2000" dirty="0" err="1" smtClean="0"/>
              <a:t>arr.length</a:t>
            </a:r>
            <a:r>
              <a:rPr lang="en-US" sz="2000" dirty="0" smtClean="0"/>
              <a:t>; i++){  </a:t>
            </a:r>
          </a:p>
          <a:p>
            <a:pPr marL="0" indent="0" algn="just">
              <a:lnSpc>
                <a:spcPct val="100000"/>
              </a:lnSpc>
              <a:spcBef>
                <a:spcPts val="0"/>
              </a:spcBef>
              <a:buFont typeface="Arial" panose="020B0604020202020204" pitchFamily="34" charset="0"/>
              <a:buNone/>
            </a:pPr>
            <a:r>
              <a:rPr lang="en-US" sz="2000" dirty="0" smtClean="0"/>
              <a:t>                        </a:t>
            </a:r>
            <a:r>
              <a:rPr lang="en-US" sz="2000" dirty="0" err="1" smtClean="0"/>
              <a:t>System.out.print</a:t>
            </a:r>
            <a:r>
              <a:rPr lang="en-US" sz="2000" dirty="0" smtClean="0"/>
              <a:t>(</a:t>
            </a:r>
            <a:r>
              <a:rPr lang="en-US" sz="2000" dirty="0" err="1" smtClean="0"/>
              <a:t>arr</a:t>
            </a:r>
            <a:r>
              <a:rPr lang="en-US" sz="2000" dirty="0" smtClean="0"/>
              <a:t>[i] + " ");  </a:t>
            </a:r>
          </a:p>
          <a:p>
            <a:pPr marL="0" indent="0" algn="just">
              <a:lnSpc>
                <a:spcPct val="100000"/>
              </a:lnSpc>
              <a:spcBef>
                <a:spcPts val="0"/>
              </a:spcBef>
              <a:buFont typeface="Arial" panose="020B0604020202020204" pitchFamily="34" charset="0"/>
              <a:buNone/>
            </a:pPr>
            <a:r>
              <a:rPr lang="en-US" sz="2000" dirty="0" smtClean="0"/>
              <a:t>                }     </a:t>
            </a:r>
          </a:p>
          <a:p>
            <a:pPr marL="0" indent="0" algn="just">
              <a:lnSpc>
                <a:spcPct val="100000"/>
              </a:lnSpc>
              <a:spcBef>
                <a:spcPts val="0"/>
              </a:spcBef>
              <a:buFont typeface="Arial" panose="020B0604020202020204" pitchFamily="34" charset="0"/>
              <a:buNone/>
            </a:pPr>
            <a:r>
              <a:rPr lang="en-US" sz="2000" dirty="0" smtClean="0"/>
              <a:t>        }  </a:t>
            </a:r>
          </a:p>
          <a:p>
            <a:pPr marL="0" indent="0" algn="just">
              <a:lnSpc>
                <a:spcPct val="100000"/>
              </a:lnSpc>
              <a:spcBef>
                <a:spcPts val="0"/>
              </a:spcBef>
              <a:buFont typeface="Arial" panose="020B0604020202020204" pitchFamily="34" charset="0"/>
              <a:buNone/>
            </a:pPr>
            <a:r>
              <a:rPr lang="en-US" sz="2000" dirty="0" smtClean="0"/>
              <a:t>} </a:t>
            </a:r>
            <a:endParaRPr lang="en-US" sz="1800" dirty="0" smtClean="0"/>
          </a:p>
        </p:txBody>
      </p:sp>
    </p:spTree>
    <p:extLst>
      <p:ext uri="{BB962C8B-B14F-4D97-AF65-F5344CB8AC3E}">
        <p14:creationId xmlns:p14="http://schemas.microsoft.com/office/powerpoint/2010/main" val="375218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Objectives</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p:txBody>
          <a:bodyPr>
            <a:normAutofit/>
          </a:bodyPr>
          <a:lstStyle/>
          <a:p>
            <a:r>
              <a:rPr lang="en-US" sz="3600" dirty="0"/>
              <a:t>Search </a:t>
            </a:r>
            <a:r>
              <a:rPr lang="en-US" sz="3600" dirty="0" smtClean="0"/>
              <a:t>Algorithms</a:t>
            </a:r>
          </a:p>
          <a:p>
            <a:pPr lvl="1"/>
            <a:r>
              <a:rPr lang="en-US" sz="2800" dirty="0" smtClean="0"/>
              <a:t>Linear search</a:t>
            </a:r>
          </a:p>
          <a:p>
            <a:pPr lvl="1"/>
            <a:r>
              <a:rPr lang="en-US" sz="2800" dirty="0" smtClean="0"/>
              <a:t>Binary search</a:t>
            </a:r>
          </a:p>
          <a:p>
            <a:r>
              <a:rPr lang="en-US" sz="3600" dirty="0" smtClean="0"/>
              <a:t>Sort Algorithms</a:t>
            </a:r>
          </a:p>
          <a:p>
            <a:pPr lvl="1"/>
            <a:r>
              <a:rPr lang="en-US" sz="2800" dirty="0"/>
              <a:t>Bubble </a:t>
            </a:r>
            <a:r>
              <a:rPr lang="en-US" sz="2800" dirty="0" smtClean="0"/>
              <a:t>sort</a:t>
            </a:r>
          </a:p>
          <a:p>
            <a:pPr lvl="1"/>
            <a:r>
              <a:rPr lang="en-US" sz="2800" dirty="0"/>
              <a:t>Insertion sort</a:t>
            </a:r>
          </a:p>
          <a:p>
            <a:pPr lvl="1"/>
            <a:r>
              <a:rPr lang="en-US" sz="2800" dirty="0" smtClean="0"/>
              <a:t>Selection sort</a:t>
            </a:r>
          </a:p>
          <a:p>
            <a:pPr lvl="1"/>
            <a:r>
              <a:rPr lang="en-US" sz="2800" dirty="0" smtClean="0"/>
              <a:t>Quick sort </a:t>
            </a: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a:t>
            </a:fld>
            <a:endParaRPr lang="en-US" dirty="0"/>
          </a:p>
        </p:txBody>
      </p:sp>
    </p:spTree>
    <p:extLst>
      <p:ext uri="{BB962C8B-B14F-4D97-AF65-F5344CB8AC3E}">
        <p14:creationId xmlns:p14="http://schemas.microsoft.com/office/powerpoint/2010/main" val="30886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Insertion sort </a:t>
            </a:r>
            <a:endParaRPr lang="en-US" sz="32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7682" y="1074738"/>
            <a:ext cx="5216636" cy="5281612"/>
          </a:xfrm>
        </p:spPr>
      </p:pic>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20</a:t>
            </a:fld>
            <a:endParaRPr lang="en-US" dirty="0"/>
          </a:p>
        </p:txBody>
      </p:sp>
    </p:spTree>
    <p:extLst>
      <p:ext uri="{BB962C8B-B14F-4D97-AF65-F5344CB8AC3E}">
        <p14:creationId xmlns:p14="http://schemas.microsoft.com/office/powerpoint/2010/main" val="19518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Insertion sort </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1" y="1074058"/>
            <a:ext cx="5823856" cy="4412342"/>
          </a:xfrm>
        </p:spPr>
        <p:txBody>
          <a:bodyPr>
            <a:normAutofit fontScale="92500" lnSpcReduction="10000"/>
          </a:bodyPr>
          <a:lstStyle/>
          <a:p>
            <a:pPr algn="just" fontAlgn="base"/>
            <a:r>
              <a:rPr lang="en-US" sz="3200" b="1" dirty="0"/>
              <a:t>Algorithm</a:t>
            </a:r>
          </a:p>
          <a:p>
            <a:pPr lvl="1" algn="just" fontAlgn="base"/>
            <a:r>
              <a:rPr lang="en-US" dirty="0"/>
              <a:t>Step 1: Repeat Steps 2 to 5 for K = 1 to N-1</a:t>
            </a:r>
          </a:p>
          <a:p>
            <a:pPr lvl="1" algn="just" fontAlgn="base"/>
            <a:r>
              <a:rPr lang="en-US" dirty="0"/>
              <a:t>Step 2: SET TEMP = </a:t>
            </a:r>
            <a:r>
              <a:rPr lang="en-US" dirty="0" err="1"/>
              <a:t>ARR</a:t>
            </a:r>
            <a:r>
              <a:rPr lang="en-US" dirty="0"/>
              <a:t>[K]</a:t>
            </a:r>
          </a:p>
          <a:p>
            <a:pPr lvl="1" algn="just" fontAlgn="base"/>
            <a:r>
              <a:rPr lang="en-US" dirty="0"/>
              <a:t>Step 3: SET J = K - 1</a:t>
            </a:r>
          </a:p>
          <a:p>
            <a:pPr lvl="1" algn="just" fontAlgn="base"/>
            <a:r>
              <a:rPr lang="en-US" dirty="0"/>
              <a:t>Step 4: </a:t>
            </a:r>
            <a:endParaRPr lang="en-US" dirty="0" smtClean="0"/>
          </a:p>
          <a:p>
            <a:pPr lvl="2" algn="just" fontAlgn="base"/>
            <a:r>
              <a:rPr lang="en-US" dirty="0" smtClean="0"/>
              <a:t>Repeat </a:t>
            </a:r>
            <a:r>
              <a:rPr lang="en-US" dirty="0"/>
              <a:t>while TEMP &lt;=</a:t>
            </a:r>
            <a:r>
              <a:rPr lang="en-US" dirty="0" err="1"/>
              <a:t>ARR</a:t>
            </a:r>
            <a:r>
              <a:rPr lang="en-US" dirty="0"/>
              <a:t>[J]</a:t>
            </a:r>
          </a:p>
          <a:p>
            <a:pPr lvl="3" algn="just" fontAlgn="base"/>
            <a:r>
              <a:rPr lang="en-US" dirty="0"/>
              <a:t>SET </a:t>
            </a:r>
            <a:r>
              <a:rPr lang="en-US" dirty="0" err="1"/>
              <a:t>ARR</a:t>
            </a:r>
            <a:r>
              <a:rPr lang="en-US" dirty="0"/>
              <a:t>[J + 1] = </a:t>
            </a:r>
            <a:r>
              <a:rPr lang="en-US" dirty="0" err="1"/>
              <a:t>ARR</a:t>
            </a:r>
            <a:r>
              <a:rPr lang="en-US" dirty="0"/>
              <a:t>[J]</a:t>
            </a:r>
          </a:p>
          <a:p>
            <a:pPr lvl="3" algn="just" fontAlgn="base"/>
            <a:r>
              <a:rPr lang="en-US" dirty="0"/>
              <a:t>SET J = J - 1</a:t>
            </a:r>
          </a:p>
          <a:p>
            <a:pPr lvl="2" algn="just" fontAlgn="base"/>
            <a:r>
              <a:rPr lang="en-US" dirty="0"/>
              <a:t>[END OF INNER LOOP]</a:t>
            </a:r>
          </a:p>
          <a:p>
            <a:pPr lvl="1" algn="just" fontAlgn="base"/>
            <a:r>
              <a:rPr lang="en-US" dirty="0"/>
              <a:t>Step 5: </a:t>
            </a:r>
            <a:endParaRPr lang="en-US" dirty="0" smtClean="0"/>
          </a:p>
          <a:p>
            <a:pPr lvl="2" algn="just" fontAlgn="base"/>
            <a:r>
              <a:rPr lang="en-US" dirty="0" smtClean="0"/>
              <a:t>SET </a:t>
            </a:r>
            <a:r>
              <a:rPr lang="en-US" dirty="0" err="1"/>
              <a:t>ARR</a:t>
            </a:r>
            <a:r>
              <a:rPr lang="en-US" dirty="0"/>
              <a:t>[J + 1] = TEMP</a:t>
            </a:r>
          </a:p>
          <a:p>
            <a:pPr lvl="2" algn="just" fontAlgn="base"/>
            <a:r>
              <a:rPr lang="en-US" dirty="0"/>
              <a:t>[END OF LOOP]</a:t>
            </a:r>
          </a:p>
          <a:p>
            <a:pPr lvl="1" algn="just" fontAlgn="base"/>
            <a:r>
              <a:rPr lang="en-US" dirty="0"/>
              <a:t>Step 6: EXIT</a:t>
            </a:r>
            <a:endParaRPr lang="en-US" dirty="0" smtClean="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21</a:t>
            </a:fld>
            <a:endParaRPr lang="en-US" dirty="0"/>
          </a:p>
        </p:txBody>
      </p:sp>
      <p:sp>
        <p:nvSpPr>
          <p:cNvPr id="7" name="Content Placeholder 2">
            <a:extLst>
              <a:ext uri="{FF2B5EF4-FFF2-40B4-BE49-F238E27FC236}">
                <a16:creationId xmlns:a16="http://schemas.microsoft.com/office/drawing/2014/main" xmlns="" id="{21309EEA-748E-1B4D-9BA2-2ADAA2FBB16C}"/>
              </a:ext>
            </a:extLst>
          </p:cNvPr>
          <p:cNvSpPr txBox="1">
            <a:spLocks/>
          </p:cNvSpPr>
          <p:nvPr/>
        </p:nvSpPr>
        <p:spPr>
          <a:xfrm>
            <a:off x="6937829" y="1124859"/>
            <a:ext cx="5000170" cy="5282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3200" b="1" dirty="0" smtClean="0"/>
              <a:t>Complexity</a:t>
            </a:r>
            <a:endParaRPr lang="en-US" sz="3200" b="1" dirty="0"/>
          </a:p>
        </p:txBody>
      </p:sp>
      <p:graphicFrame>
        <p:nvGraphicFramePr>
          <p:cNvPr id="8" name="Table 7"/>
          <p:cNvGraphicFramePr>
            <a:graphicFrameLocks noGrp="1"/>
          </p:cNvGraphicFramePr>
          <p:nvPr>
            <p:extLst>
              <p:ext uri="{D42A27DB-BD31-4B8C-83A1-F6EECF244321}">
                <p14:modId xmlns:p14="http://schemas.microsoft.com/office/powerpoint/2010/main" val="2655677752"/>
              </p:ext>
            </p:extLst>
          </p:nvPr>
        </p:nvGraphicFramePr>
        <p:xfrm>
          <a:off x="7074693" y="1832929"/>
          <a:ext cx="4726442" cy="1752600"/>
        </p:xfrm>
        <a:graphic>
          <a:graphicData uri="http://schemas.openxmlformats.org/drawingml/2006/table">
            <a:tbl>
              <a:tblPr>
                <a:tableStyleId>{5940675A-B579-460E-94D1-54222C63F5DA}</a:tableStyleId>
              </a:tblPr>
              <a:tblGrid>
                <a:gridCol w="1459707"/>
                <a:gridCol w="972457"/>
                <a:gridCol w="1263763"/>
                <a:gridCol w="1030515"/>
              </a:tblGrid>
              <a:tr h="0">
                <a:tc>
                  <a:txBody>
                    <a:bodyPr/>
                    <a:lstStyle/>
                    <a:p>
                      <a:pPr algn="ctr" fontAlgn="t"/>
                      <a:r>
                        <a:rPr lang="en-US" sz="2000" b="1" i="0" dirty="0">
                          <a:solidFill>
                            <a:schemeClr val="bg1"/>
                          </a:solidFill>
                          <a:effectLst/>
                        </a:rPr>
                        <a:t>Complexity</a:t>
                      </a:r>
                      <a:endParaRPr lang="en-US" sz="2000" b="1" i="0"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i="0" dirty="0">
                          <a:solidFill>
                            <a:schemeClr val="bg1"/>
                          </a:solidFill>
                          <a:effectLst/>
                        </a:rPr>
                        <a:t>Best Case</a:t>
                      </a:r>
                      <a:endParaRPr lang="en-US" sz="2000" b="1" i="0"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i="0" dirty="0">
                          <a:solidFill>
                            <a:schemeClr val="bg1"/>
                          </a:solidFill>
                          <a:effectLst/>
                        </a:rPr>
                        <a:t>Average Case</a:t>
                      </a:r>
                      <a:endParaRPr lang="en-US" sz="2000" b="1" i="0"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i="0" dirty="0">
                          <a:solidFill>
                            <a:schemeClr val="bg1"/>
                          </a:solidFill>
                          <a:effectLst/>
                        </a:rPr>
                        <a:t>Worst Case</a:t>
                      </a:r>
                      <a:endParaRPr lang="en-US" sz="2000" b="1" i="0" dirty="0">
                        <a:solidFill>
                          <a:schemeClr val="bg1"/>
                        </a:solidFill>
                        <a:effectLst/>
                        <a:latin typeface="+mn-lt"/>
                      </a:endParaRPr>
                    </a:p>
                  </a:txBody>
                  <a:tcPr marL="114300" marR="114300" marT="114300" marB="114300">
                    <a:solidFill>
                      <a:schemeClr val="accent1">
                        <a:lumMod val="75000"/>
                      </a:schemeClr>
                    </a:solidFill>
                  </a:tcPr>
                </a:tc>
              </a:tr>
              <a:tr h="0">
                <a:tc>
                  <a:txBody>
                    <a:bodyPr/>
                    <a:lstStyle/>
                    <a:p>
                      <a:pPr algn="l" fontAlgn="t"/>
                      <a:r>
                        <a:rPr lang="en-US" sz="2000">
                          <a:effectLst/>
                        </a:rPr>
                        <a:t>Time</a:t>
                      </a:r>
                      <a:endParaRPr lang="en-US" sz="2000">
                        <a:solidFill>
                          <a:srgbClr val="000000"/>
                        </a:solidFill>
                        <a:effectLst/>
                        <a:latin typeface="+mn-lt"/>
                      </a:endParaRPr>
                    </a:p>
                  </a:txBody>
                  <a:tcPr marL="76200" marR="76200" marT="76200" marB="76200"/>
                </a:tc>
                <a:tc>
                  <a:txBody>
                    <a:bodyPr/>
                    <a:lstStyle/>
                    <a:p>
                      <a:pPr algn="l" fontAlgn="t"/>
                      <a:r>
                        <a:rPr lang="el-GR" sz="2000">
                          <a:effectLst/>
                        </a:rPr>
                        <a:t>Ω(</a:t>
                      </a:r>
                      <a:r>
                        <a:rPr lang="en-US" sz="2000">
                          <a:effectLst/>
                        </a:rPr>
                        <a:t>n)</a:t>
                      </a:r>
                      <a:endParaRPr lang="en-US" sz="2000">
                        <a:solidFill>
                          <a:srgbClr val="000000"/>
                        </a:solidFill>
                        <a:effectLst/>
                        <a:latin typeface="+mn-lt"/>
                      </a:endParaRPr>
                    </a:p>
                  </a:txBody>
                  <a:tcPr marL="76200" marR="76200" marT="76200" marB="76200"/>
                </a:tc>
                <a:tc>
                  <a:txBody>
                    <a:bodyPr/>
                    <a:lstStyle/>
                    <a:p>
                      <a:pPr algn="l" fontAlgn="t"/>
                      <a:r>
                        <a:rPr lang="el-GR" sz="2000">
                          <a:effectLst/>
                        </a:rPr>
                        <a:t>θ(</a:t>
                      </a:r>
                      <a:r>
                        <a:rPr lang="en-US" sz="2000">
                          <a:effectLst/>
                        </a:rPr>
                        <a:t>n</a:t>
                      </a:r>
                      <a:r>
                        <a:rPr lang="en-US" sz="2000" baseline="30000">
                          <a:effectLst/>
                        </a:rPr>
                        <a:t>2</a:t>
                      </a:r>
                      <a:r>
                        <a:rPr lang="en-US" sz="2000">
                          <a:effectLst/>
                        </a:rPr>
                        <a:t>)</a:t>
                      </a:r>
                      <a:endParaRPr lang="en-US" sz="2000">
                        <a:solidFill>
                          <a:srgbClr val="000000"/>
                        </a:solidFill>
                        <a:effectLst/>
                        <a:latin typeface="+mn-lt"/>
                      </a:endParaRPr>
                    </a:p>
                  </a:txBody>
                  <a:tcPr marL="76200" marR="76200" marT="76200" marB="76200"/>
                </a:tc>
                <a:tc>
                  <a:txBody>
                    <a:bodyPr/>
                    <a:lstStyle/>
                    <a:p>
                      <a:pPr algn="l" fontAlgn="t"/>
                      <a:r>
                        <a:rPr lang="en-US" sz="2000">
                          <a:effectLst/>
                        </a:rPr>
                        <a:t>o(n</a:t>
                      </a:r>
                      <a:r>
                        <a:rPr lang="en-US" sz="2000" baseline="30000">
                          <a:effectLst/>
                        </a:rPr>
                        <a:t>2</a:t>
                      </a:r>
                      <a:r>
                        <a:rPr lang="en-US" sz="2000">
                          <a:effectLst/>
                        </a:rPr>
                        <a:t>)</a:t>
                      </a:r>
                      <a:endParaRPr lang="en-US" sz="2000">
                        <a:solidFill>
                          <a:srgbClr val="000000"/>
                        </a:solidFill>
                        <a:effectLst/>
                        <a:latin typeface="+mn-lt"/>
                      </a:endParaRPr>
                    </a:p>
                  </a:txBody>
                  <a:tcPr marL="76200" marR="76200" marT="76200" marB="76200"/>
                </a:tc>
              </a:tr>
              <a:tr h="0">
                <a:tc>
                  <a:txBody>
                    <a:bodyPr/>
                    <a:lstStyle/>
                    <a:p>
                      <a:pPr algn="l" fontAlgn="t"/>
                      <a:r>
                        <a:rPr lang="en-US" sz="2000">
                          <a:effectLst/>
                        </a:rPr>
                        <a:t>Space</a:t>
                      </a:r>
                      <a:endParaRPr lang="en-US" sz="2000">
                        <a:solidFill>
                          <a:srgbClr val="000000"/>
                        </a:solidFill>
                        <a:effectLst/>
                        <a:latin typeface="+mn-lt"/>
                      </a:endParaRPr>
                    </a:p>
                  </a:txBody>
                  <a:tcPr marL="76200" marR="76200" marT="76200" marB="76200"/>
                </a:tc>
                <a:tc>
                  <a:txBody>
                    <a:bodyPr/>
                    <a:lstStyle/>
                    <a:p>
                      <a:pPr algn="l" fontAlgn="t"/>
                      <a:endParaRPr lang="en-US" sz="2000">
                        <a:solidFill>
                          <a:srgbClr val="000000"/>
                        </a:solidFill>
                        <a:effectLst/>
                        <a:latin typeface="+mn-lt"/>
                      </a:endParaRPr>
                    </a:p>
                  </a:txBody>
                  <a:tcPr marL="76200" marR="76200" marT="76200" marB="76200"/>
                </a:tc>
                <a:tc>
                  <a:txBody>
                    <a:bodyPr/>
                    <a:lstStyle/>
                    <a:p>
                      <a:pPr algn="l" fontAlgn="t"/>
                      <a:endParaRPr lang="en-US" sz="2000">
                        <a:solidFill>
                          <a:srgbClr val="000000"/>
                        </a:solidFill>
                        <a:effectLst/>
                        <a:latin typeface="+mn-lt"/>
                      </a:endParaRPr>
                    </a:p>
                  </a:txBody>
                  <a:tcPr marL="76200" marR="76200" marT="76200" marB="76200"/>
                </a:tc>
                <a:tc>
                  <a:txBody>
                    <a:bodyPr/>
                    <a:lstStyle/>
                    <a:p>
                      <a:pPr algn="l" fontAlgn="t"/>
                      <a:r>
                        <a:rPr lang="en-US" sz="2000" dirty="0">
                          <a:effectLst/>
                        </a:rPr>
                        <a:t>o(1)</a:t>
                      </a:r>
                      <a:endParaRPr lang="en-US" sz="2000" dirty="0">
                        <a:solidFill>
                          <a:srgbClr val="000000"/>
                        </a:solidFill>
                        <a:effectLst/>
                        <a:latin typeface="+mn-lt"/>
                      </a:endParaRPr>
                    </a:p>
                  </a:txBody>
                  <a:tcPr marL="76200" marR="76200" marT="76200" marB="76200"/>
                </a:tc>
              </a:tr>
            </a:tbl>
          </a:graphicData>
        </a:graphic>
      </p:graphicFrame>
    </p:spTree>
    <p:extLst>
      <p:ext uri="{BB962C8B-B14F-4D97-AF65-F5344CB8AC3E}">
        <p14:creationId xmlns:p14="http://schemas.microsoft.com/office/powerpoint/2010/main" val="10227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dirty="0" smtClean="0"/>
              <a:t>Insertion sort example</a:t>
            </a:r>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22</a:t>
            </a:fld>
            <a:endParaRPr lang="en-US" dirty="0"/>
          </a:p>
        </p:txBody>
      </p:sp>
      <p:sp>
        <p:nvSpPr>
          <p:cNvPr id="9"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635004" y="926877"/>
            <a:ext cx="5156196" cy="4716271"/>
          </a:xfrm>
        </p:spPr>
        <p:txBody>
          <a:bodyPr>
            <a:noAutofit/>
          </a:bodyPr>
          <a:lstStyle/>
          <a:p>
            <a:pPr marL="0" indent="0" algn="just">
              <a:lnSpc>
                <a:spcPct val="100000"/>
              </a:lnSpc>
              <a:spcBef>
                <a:spcPts val="0"/>
              </a:spcBef>
              <a:buNone/>
            </a:pPr>
            <a:r>
              <a:rPr lang="en-US" sz="2000" dirty="0"/>
              <a:t>public class </a:t>
            </a:r>
            <a:r>
              <a:rPr lang="en-US" sz="2000" dirty="0" err="1"/>
              <a:t>InsertionSortExample</a:t>
            </a:r>
            <a:r>
              <a:rPr lang="en-US" sz="2000" dirty="0"/>
              <a:t> {  </a:t>
            </a:r>
          </a:p>
          <a:p>
            <a:pPr marL="0" indent="0" algn="just">
              <a:lnSpc>
                <a:spcPct val="100000"/>
              </a:lnSpc>
              <a:spcBef>
                <a:spcPts val="0"/>
              </a:spcBef>
              <a:buNone/>
            </a:pPr>
            <a:r>
              <a:rPr lang="en-US" sz="2000" dirty="0"/>
              <a:t>    public static void </a:t>
            </a:r>
            <a:r>
              <a:rPr lang="en-US" sz="2000" dirty="0" err="1"/>
              <a:t>insertionSort</a:t>
            </a:r>
            <a:r>
              <a:rPr lang="en-US" sz="2000" dirty="0"/>
              <a:t>(</a:t>
            </a:r>
            <a:r>
              <a:rPr lang="en-US" sz="2000" dirty="0" err="1"/>
              <a:t>int</a:t>
            </a:r>
            <a:r>
              <a:rPr lang="en-US" sz="2000" dirty="0"/>
              <a:t> array[]) {  </a:t>
            </a:r>
          </a:p>
          <a:p>
            <a:pPr marL="0" indent="0" algn="just">
              <a:lnSpc>
                <a:spcPct val="100000"/>
              </a:lnSpc>
              <a:spcBef>
                <a:spcPts val="0"/>
              </a:spcBef>
              <a:buNone/>
            </a:pPr>
            <a:r>
              <a:rPr lang="en-US" sz="2000" dirty="0"/>
              <a:t>        </a:t>
            </a:r>
            <a:r>
              <a:rPr lang="en-US" sz="2000" dirty="0" err="1"/>
              <a:t>int</a:t>
            </a:r>
            <a:r>
              <a:rPr lang="en-US" sz="2000" dirty="0"/>
              <a:t> n = </a:t>
            </a:r>
            <a:r>
              <a:rPr lang="en-US" sz="2000" dirty="0" err="1"/>
              <a:t>array.length</a:t>
            </a:r>
            <a:r>
              <a:rPr lang="en-US" sz="2000" dirty="0"/>
              <a:t>;  </a:t>
            </a:r>
          </a:p>
          <a:p>
            <a:pPr marL="0" indent="0" algn="just">
              <a:lnSpc>
                <a:spcPct val="100000"/>
              </a:lnSpc>
              <a:spcBef>
                <a:spcPts val="0"/>
              </a:spcBef>
              <a:buNone/>
            </a:pPr>
            <a:r>
              <a:rPr lang="en-US" sz="2000" dirty="0"/>
              <a:t>        for (</a:t>
            </a:r>
            <a:r>
              <a:rPr lang="en-US" sz="2000" dirty="0" err="1"/>
              <a:t>int</a:t>
            </a:r>
            <a:r>
              <a:rPr lang="en-US" sz="2000" dirty="0"/>
              <a:t> j = 1; j &lt; n; j++) {  </a:t>
            </a:r>
          </a:p>
          <a:p>
            <a:pPr marL="0" indent="0" algn="just">
              <a:lnSpc>
                <a:spcPct val="100000"/>
              </a:lnSpc>
              <a:spcBef>
                <a:spcPts val="0"/>
              </a:spcBef>
              <a:buNone/>
            </a:pPr>
            <a:r>
              <a:rPr lang="en-US" sz="2000" dirty="0"/>
              <a:t>            </a:t>
            </a:r>
            <a:r>
              <a:rPr lang="en-US" sz="2000" dirty="0" err="1"/>
              <a:t>int</a:t>
            </a:r>
            <a:r>
              <a:rPr lang="en-US" sz="2000" dirty="0"/>
              <a:t> key = array[j];  </a:t>
            </a:r>
          </a:p>
          <a:p>
            <a:pPr marL="0" indent="0" algn="just">
              <a:lnSpc>
                <a:spcPct val="100000"/>
              </a:lnSpc>
              <a:spcBef>
                <a:spcPts val="0"/>
              </a:spcBef>
              <a:buNone/>
            </a:pPr>
            <a:r>
              <a:rPr lang="en-US" sz="2000" dirty="0"/>
              <a:t>            </a:t>
            </a:r>
            <a:r>
              <a:rPr lang="en-US" sz="2000" dirty="0" err="1"/>
              <a:t>int</a:t>
            </a:r>
            <a:r>
              <a:rPr lang="en-US" sz="2000" dirty="0"/>
              <a:t> i = j-1;  </a:t>
            </a:r>
          </a:p>
          <a:p>
            <a:pPr marL="0" indent="0" algn="just">
              <a:lnSpc>
                <a:spcPct val="100000"/>
              </a:lnSpc>
              <a:spcBef>
                <a:spcPts val="0"/>
              </a:spcBef>
              <a:buNone/>
            </a:pPr>
            <a:r>
              <a:rPr lang="en-US" sz="2000" dirty="0"/>
              <a:t>            while ( (i &gt; -1) &amp;&amp; ( array [i] &gt; key ) ) {  </a:t>
            </a:r>
          </a:p>
          <a:p>
            <a:pPr marL="0" indent="0" algn="just">
              <a:lnSpc>
                <a:spcPct val="100000"/>
              </a:lnSpc>
              <a:spcBef>
                <a:spcPts val="0"/>
              </a:spcBef>
              <a:buNone/>
            </a:pPr>
            <a:r>
              <a:rPr lang="en-US" sz="2000" dirty="0"/>
              <a:t>                array [</a:t>
            </a:r>
            <a:r>
              <a:rPr lang="en-US" sz="2000" dirty="0" err="1"/>
              <a:t>i+1</a:t>
            </a:r>
            <a:r>
              <a:rPr lang="en-US" sz="2000" dirty="0"/>
              <a:t>] = array [i];  </a:t>
            </a:r>
          </a:p>
          <a:p>
            <a:pPr marL="0" indent="0" algn="just">
              <a:lnSpc>
                <a:spcPct val="100000"/>
              </a:lnSpc>
              <a:spcBef>
                <a:spcPts val="0"/>
              </a:spcBef>
              <a:buNone/>
            </a:pPr>
            <a:r>
              <a:rPr lang="en-US" sz="2000" dirty="0"/>
              <a:t>                i--;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array[</a:t>
            </a:r>
            <a:r>
              <a:rPr lang="en-US" sz="2000" dirty="0" err="1"/>
              <a:t>i+1</a:t>
            </a:r>
            <a:r>
              <a:rPr lang="en-US" sz="2000" dirty="0"/>
              <a:t>] = key;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6691086" y="4771384"/>
            <a:ext cx="5312229" cy="1584966"/>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marL="0" indent="0">
              <a:buNone/>
            </a:pPr>
            <a:r>
              <a:rPr lang="en-US" sz="2000" dirty="0"/>
              <a:t>Before Insertion Sort</a:t>
            </a:r>
          </a:p>
          <a:p>
            <a:pPr marL="0" indent="0">
              <a:buNone/>
            </a:pPr>
            <a:r>
              <a:rPr lang="en-US" sz="2000" dirty="0"/>
              <a:t>9 14 3 2 43 11 58 22 </a:t>
            </a:r>
          </a:p>
          <a:p>
            <a:pPr marL="0" indent="0">
              <a:buNone/>
            </a:pPr>
            <a:r>
              <a:rPr lang="en-US" sz="2000" dirty="0"/>
              <a:t>After Insertion Sort</a:t>
            </a:r>
          </a:p>
          <a:p>
            <a:pPr marL="0" indent="0">
              <a:buNone/>
            </a:pPr>
            <a:r>
              <a:rPr lang="en-US" sz="2000" dirty="0"/>
              <a:t>2 3 9 11 14 22 43 58 </a:t>
            </a:r>
          </a:p>
        </p:txBody>
      </p:sp>
      <p:sp>
        <p:nvSpPr>
          <p:cNvPr id="10" name="Content Placeholder 2">
            <a:extLst>
              <a:ext uri="{FF2B5EF4-FFF2-40B4-BE49-F238E27FC236}">
                <a16:creationId xmlns:a16="http://schemas.microsoft.com/office/drawing/2014/main" xmlns="" id="{21309EEA-748E-1B4D-9BA2-2ADAA2FBB16C}"/>
              </a:ext>
            </a:extLst>
          </p:cNvPr>
          <p:cNvSpPr txBox="1">
            <a:spLocks/>
          </p:cNvSpPr>
          <p:nvPr/>
        </p:nvSpPr>
        <p:spPr>
          <a:xfrm>
            <a:off x="5791200" y="919622"/>
            <a:ext cx="6400800" cy="4508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dirty="0"/>
              <a:t> public static void main(String a[]){    </a:t>
            </a:r>
          </a:p>
          <a:p>
            <a:pPr marL="0" indent="0" algn="just">
              <a:lnSpc>
                <a:spcPct val="100000"/>
              </a:lnSpc>
              <a:spcBef>
                <a:spcPts val="0"/>
              </a:spcBef>
              <a:buNone/>
            </a:pPr>
            <a:r>
              <a:rPr lang="en-US" sz="2000" dirty="0"/>
              <a:t>        </a:t>
            </a:r>
            <a:r>
              <a:rPr lang="en-US" sz="2000" dirty="0" err="1"/>
              <a:t>int</a:t>
            </a:r>
            <a:r>
              <a:rPr lang="en-US" sz="2000" dirty="0"/>
              <a:t>[] </a:t>
            </a:r>
            <a:r>
              <a:rPr lang="en-US" sz="2000" dirty="0" err="1"/>
              <a:t>arr1</a:t>
            </a:r>
            <a:r>
              <a:rPr lang="en-US" sz="2000" dirty="0"/>
              <a:t> = {9,14,3,2,43,11,58,22};    </a:t>
            </a:r>
          </a:p>
          <a:p>
            <a:pPr marL="0" indent="0" algn="just">
              <a:lnSpc>
                <a:spcPct val="100000"/>
              </a:lnSpc>
              <a:spcBef>
                <a:spcPts val="0"/>
              </a:spcBef>
              <a:buNone/>
            </a:pPr>
            <a:r>
              <a:rPr lang="en-US" sz="2000" dirty="0"/>
              <a:t>        </a:t>
            </a:r>
            <a:r>
              <a:rPr lang="en-US" sz="2000" dirty="0" err="1"/>
              <a:t>System.out.println</a:t>
            </a:r>
            <a:r>
              <a:rPr lang="en-US" sz="2000" dirty="0"/>
              <a:t>("Before Insertion Sort");    </a:t>
            </a:r>
          </a:p>
          <a:p>
            <a:pPr marL="0" indent="0" algn="just">
              <a:lnSpc>
                <a:spcPct val="100000"/>
              </a:lnSpc>
              <a:spcBef>
                <a:spcPts val="0"/>
              </a:spcBef>
              <a:buNone/>
            </a:pPr>
            <a:r>
              <a:rPr lang="en-US" sz="2000" dirty="0"/>
              <a:t>        for(</a:t>
            </a:r>
            <a:r>
              <a:rPr lang="en-US" sz="2000" dirty="0" err="1"/>
              <a:t>int</a:t>
            </a:r>
            <a:r>
              <a:rPr lang="en-US" sz="2000" dirty="0"/>
              <a:t> </a:t>
            </a:r>
            <a:r>
              <a:rPr lang="en-US" sz="2000" dirty="0" err="1"/>
              <a:t>i:arr1</a:t>
            </a:r>
            <a:r>
              <a:rPr lang="en-US" sz="2000" dirty="0"/>
              <a:t>){    </a:t>
            </a:r>
          </a:p>
          <a:p>
            <a:pPr marL="0" indent="0" algn="just">
              <a:lnSpc>
                <a:spcPct val="100000"/>
              </a:lnSpc>
              <a:spcBef>
                <a:spcPts val="0"/>
              </a:spcBef>
              <a:buNone/>
            </a:pPr>
            <a:r>
              <a:rPr lang="en-US" sz="2000" dirty="0"/>
              <a:t>            </a:t>
            </a:r>
            <a:r>
              <a:rPr lang="en-US" sz="2000" dirty="0" err="1"/>
              <a:t>System.out.print</a:t>
            </a:r>
            <a:r>
              <a:rPr lang="en-US" sz="2000" dirty="0"/>
              <a:t>(i+" ");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r>
              <a:rPr lang="en-US" sz="2000" dirty="0" err="1"/>
              <a:t>System.out.println</a:t>
            </a:r>
            <a:r>
              <a:rPr lang="en-US" sz="2000" dirty="0"/>
              <a:t>();  </a:t>
            </a:r>
            <a:r>
              <a:rPr lang="en-US" sz="2000" dirty="0" smtClean="0"/>
              <a:t>            </a:t>
            </a:r>
            <a:endParaRPr lang="en-US" sz="2000" dirty="0"/>
          </a:p>
          <a:p>
            <a:pPr marL="0" indent="0" algn="just">
              <a:lnSpc>
                <a:spcPct val="100000"/>
              </a:lnSpc>
              <a:spcBef>
                <a:spcPts val="0"/>
              </a:spcBef>
              <a:buNone/>
            </a:pPr>
            <a:r>
              <a:rPr lang="en-US" sz="2000" dirty="0"/>
              <a:t>        </a:t>
            </a:r>
            <a:r>
              <a:rPr lang="en-US" sz="2000" dirty="0" err="1"/>
              <a:t>insertionSort</a:t>
            </a:r>
            <a:r>
              <a:rPr lang="en-US" sz="2000" dirty="0"/>
              <a:t>(</a:t>
            </a:r>
            <a:r>
              <a:rPr lang="en-US" sz="2000" dirty="0" err="1"/>
              <a:t>arr1</a:t>
            </a:r>
            <a:r>
              <a:rPr lang="en-US" sz="2000" dirty="0"/>
              <a:t>);//sorting array using insertion sort    </a:t>
            </a:r>
          </a:p>
          <a:p>
            <a:pPr marL="0" indent="0" algn="just">
              <a:lnSpc>
                <a:spcPct val="100000"/>
              </a:lnSpc>
              <a:spcBef>
                <a:spcPts val="0"/>
              </a:spcBef>
              <a:buNone/>
            </a:pPr>
            <a:r>
              <a:rPr lang="en-US" sz="2000" dirty="0"/>
              <a:t>        </a:t>
            </a:r>
            <a:r>
              <a:rPr lang="en-US" sz="2000" dirty="0" err="1"/>
              <a:t>System.out.println</a:t>
            </a:r>
            <a:r>
              <a:rPr lang="en-US" sz="2000" dirty="0"/>
              <a:t>("After Insertion Sort");    </a:t>
            </a:r>
          </a:p>
          <a:p>
            <a:pPr marL="0" indent="0" algn="just">
              <a:lnSpc>
                <a:spcPct val="100000"/>
              </a:lnSpc>
              <a:spcBef>
                <a:spcPts val="0"/>
              </a:spcBef>
              <a:buNone/>
            </a:pPr>
            <a:r>
              <a:rPr lang="en-US" sz="2000" dirty="0"/>
              <a:t>        for(</a:t>
            </a:r>
            <a:r>
              <a:rPr lang="en-US" sz="2000" dirty="0" err="1"/>
              <a:t>int</a:t>
            </a:r>
            <a:r>
              <a:rPr lang="en-US" sz="2000" dirty="0"/>
              <a:t> </a:t>
            </a:r>
            <a:r>
              <a:rPr lang="en-US" sz="2000" dirty="0" err="1"/>
              <a:t>i:arr1</a:t>
            </a:r>
            <a:r>
              <a:rPr lang="en-US" sz="2000" dirty="0"/>
              <a:t>){    </a:t>
            </a:r>
          </a:p>
          <a:p>
            <a:pPr marL="0" indent="0" algn="just">
              <a:lnSpc>
                <a:spcPct val="100000"/>
              </a:lnSpc>
              <a:spcBef>
                <a:spcPts val="0"/>
              </a:spcBef>
              <a:buNone/>
            </a:pPr>
            <a:r>
              <a:rPr lang="en-US" sz="2000" dirty="0"/>
              <a:t>            </a:t>
            </a:r>
            <a:r>
              <a:rPr lang="en-US" sz="2000" dirty="0" err="1"/>
              <a:t>System.out.print</a:t>
            </a:r>
            <a:r>
              <a:rPr lang="en-US" sz="2000" dirty="0"/>
              <a:t>(i+" ");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endParaRPr lang="en-US" sz="1800" dirty="0" smtClean="0"/>
          </a:p>
        </p:txBody>
      </p:sp>
    </p:spTree>
    <p:extLst>
      <p:ext uri="{BB962C8B-B14F-4D97-AF65-F5344CB8AC3E}">
        <p14:creationId xmlns:p14="http://schemas.microsoft.com/office/powerpoint/2010/main" val="262464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a:t>Selection sort </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0687" y="855642"/>
            <a:ext cx="8186056" cy="5690300"/>
          </a:xfrm>
        </p:spPr>
      </p:pic>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23</a:t>
            </a:fld>
            <a:endParaRPr lang="en-US" dirty="0"/>
          </a:p>
        </p:txBody>
      </p:sp>
    </p:spTree>
    <p:extLst>
      <p:ext uri="{BB962C8B-B14F-4D97-AF65-F5344CB8AC3E}">
        <p14:creationId xmlns:p14="http://schemas.microsoft.com/office/powerpoint/2010/main" val="133950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Selection sort </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1" y="1074057"/>
            <a:ext cx="5548085" cy="5282293"/>
          </a:xfrm>
        </p:spPr>
        <p:txBody>
          <a:bodyPr>
            <a:normAutofit fontScale="85000" lnSpcReduction="20000"/>
          </a:bodyPr>
          <a:lstStyle/>
          <a:p>
            <a:pPr marL="0" indent="0">
              <a:buNone/>
            </a:pPr>
            <a:r>
              <a:rPr lang="en-US" sz="3800" b="1" dirty="0" smtClean="0"/>
              <a:t>Algorithm</a:t>
            </a:r>
            <a:endParaRPr lang="en-US" sz="3200" b="1" dirty="0" smtClean="0"/>
          </a:p>
          <a:p>
            <a:r>
              <a:rPr lang="en-US" sz="3200" dirty="0" smtClean="0"/>
              <a:t>SELECTION SORT(</a:t>
            </a:r>
            <a:r>
              <a:rPr lang="en-US" sz="3200" dirty="0" err="1" smtClean="0"/>
              <a:t>ARR</a:t>
            </a:r>
            <a:r>
              <a:rPr lang="en-US" sz="3200" dirty="0" smtClean="0"/>
              <a:t>, N)</a:t>
            </a:r>
          </a:p>
          <a:p>
            <a:pPr lvl="1"/>
            <a:r>
              <a:rPr lang="en-US" dirty="0" smtClean="0"/>
              <a:t>Step 1: Repeat Steps 2 and 3 for K = 1 to N-1</a:t>
            </a:r>
          </a:p>
          <a:p>
            <a:pPr lvl="1"/>
            <a:r>
              <a:rPr lang="en-US" dirty="0" smtClean="0"/>
              <a:t>Step </a:t>
            </a:r>
            <a:r>
              <a:rPr lang="en-US" dirty="0"/>
              <a:t>2: CALL SMALLEST(</a:t>
            </a:r>
            <a:r>
              <a:rPr lang="en-US" dirty="0" err="1"/>
              <a:t>ARR</a:t>
            </a:r>
            <a:r>
              <a:rPr lang="en-US" dirty="0"/>
              <a:t>, K, N, POS)</a:t>
            </a:r>
          </a:p>
          <a:p>
            <a:pPr lvl="1"/>
            <a:r>
              <a:rPr lang="en-US" dirty="0"/>
              <a:t>Step 3: </a:t>
            </a:r>
            <a:endParaRPr lang="en-US" dirty="0" smtClean="0"/>
          </a:p>
          <a:p>
            <a:pPr lvl="2"/>
            <a:r>
              <a:rPr lang="en-US" dirty="0" smtClean="0"/>
              <a:t>SWAP </a:t>
            </a:r>
            <a:r>
              <a:rPr lang="en-US" dirty="0"/>
              <a:t>A[K] with </a:t>
            </a:r>
            <a:r>
              <a:rPr lang="en-US" dirty="0" err="1"/>
              <a:t>ARR</a:t>
            </a:r>
            <a:r>
              <a:rPr lang="en-US" dirty="0"/>
              <a:t>[POS]</a:t>
            </a:r>
          </a:p>
          <a:p>
            <a:pPr lvl="2"/>
            <a:r>
              <a:rPr lang="en-US" dirty="0"/>
              <a:t>[END OF LOOP]</a:t>
            </a:r>
          </a:p>
          <a:p>
            <a:pPr lvl="1"/>
            <a:r>
              <a:rPr lang="en-US" dirty="0"/>
              <a:t>Step 4: EXIT</a:t>
            </a:r>
          </a:p>
          <a:p>
            <a:r>
              <a:rPr lang="en-US" sz="3200" dirty="0"/>
              <a:t>SMALLEST (</a:t>
            </a:r>
            <a:r>
              <a:rPr lang="en-US" sz="3200" dirty="0" err="1"/>
              <a:t>ARR</a:t>
            </a:r>
            <a:r>
              <a:rPr lang="en-US" sz="3200" dirty="0"/>
              <a:t>, K, N, POS</a:t>
            </a:r>
            <a:r>
              <a:rPr lang="en-US" sz="3200" dirty="0" smtClean="0"/>
              <a:t>)</a:t>
            </a:r>
            <a:endParaRPr lang="en-US" sz="3200" dirty="0"/>
          </a:p>
          <a:p>
            <a:pPr lvl="1"/>
            <a:r>
              <a:rPr lang="en-US" dirty="0" smtClean="0"/>
              <a:t>Step </a:t>
            </a:r>
            <a:r>
              <a:rPr lang="en-US" dirty="0"/>
              <a:t>1: [INITIALIZE] SET SMALL = </a:t>
            </a:r>
            <a:r>
              <a:rPr lang="en-US" dirty="0" err="1"/>
              <a:t>ARR</a:t>
            </a:r>
            <a:r>
              <a:rPr lang="en-US" dirty="0"/>
              <a:t>[K]</a:t>
            </a:r>
          </a:p>
          <a:p>
            <a:pPr lvl="1"/>
            <a:r>
              <a:rPr lang="en-US" dirty="0"/>
              <a:t>Step 2: [INITIALIZE] SET POS = K</a:t>
            </a:r>
          </a:p>
          <a:p>
            <a:pPr lvl="1"/>
            <a:r>
              <a:rPr lang="en-US" dirty="0"/>
              <a:t>Step 3: </a:t>
            </a:r>
            <a:r>
              <a:rPr lang="en-US" dirty="0" smtClean="0"/>
              <a:t>Repeat </a:t>
            </a:r>
            <a:r>
              <a:rPr lang="en-US" dirty="0"/>
              <a:t>for J = </a:t>
            </a:r>
            <a:r>
              <a:rPr lang="en-US" dirty="0" err="1"/>
              <a:t>K+1</a:t>
            </a:r>
            <a:r>
              <a:rPr lang="en-US" dirty="0"/>
              <a:t> to N -1</a:t>
            </a:r>
          </a:p>
          <a:p>
            <a:pPr lvl="2"/>
            <a:r>
              <a:rPr lang="en-US" dirty="0"/>
              <a:t>IF SMALL &gt; </a:t>
            </a:r>
            <a:r>
              <a:rPr lang="en-US" dirty="0" err="1"/>
              <a:t>ARR</a:t>
            </a:r>
            <a:r>
              <a:rPr lang="en-US" dirty="0"/>
              <a:t>[J]</a:t>
            </a:r>
          </a:p>
          <a:p>
            <a:pPr lvl="3"/>
            <a:r>
              <a:rPr lang="en-US" dirty="0"/>
              <a:t>SET SMALL = </a:t>
            </a:r>
            <a:r>
              <a:rPr lang="en-US" dirty="0" err="1"/>
              <a:t>ARR</a:t>
            </a:r>
            <a:r>
              <a:rPr lang="en-US" dirty="0"/>
              <a:t>[J]</a:t>
            </a:r>
          </a:p>
          <a:p>
            <a:pPr lvl="3"/>
            <a:r>
              <a:rPr lang="en-US" dirty="0"/>
              <a:t>SET POS = J</a:t>
            </a:r>
          </a:p>
          <a:p>
            <a:pPr lvl="2"/>
            <a:r>
              <a:rPr lang="en-US" dirty="0"/>
              <a:t>[END OF IF]</a:t>
            </a:r>
          </a:p>
          <a:p>
            <a:pPr lvl="2"/>
            <a:r>
              <a:rPr lang="en-US" dirty="0"/>
              <a:t>[END OF LOOP]</a:t>
            </a:r>
          </a:p>
          <a:p>
            <a:pPr lvl="1"/>
            <a:r>
              <a:rPr lang="en-US" dirty="0"/>
              <a:t>Step 4: RETURN POS</a:t>
            </a:r>
            <a:endParaRPr lang="en-US" dirty="0" smtClean="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24</a:t>
            </a:fld>
            <a:endParaRPr lang="en-US" dirty="0"/>
          </a:p>
        </p:txBody>
      </p:sp>
      <p:sp>
        <p:nvSpPr>
          <p:cNvPr id="7" name="Content Placeholder 2">
            <a:extLst>
              <a:ext uri="{FF2B5EF4-FFF2-40B4-BE49-F238E27FC236}">
                <a16:creationId xmlns:a16="http://schemas.microsoft.com/office/drawing/2014/main" xmlns="" id="{21309EEA-748E-1B4D-9BA2-2ADAA2FBB16C}"/>
              </a:ext>
            </a:extLst>
          </p:cNvPr>
          <p:cNvSpPr txBox="1">
            <a:spLocks/>
          </p:cNvSpPr>
          <p:nvPr/>
        </p:nvSpPr>
        <p:spPr>
          <a:xfrm>
            <a:off x="6538686" y="1132116"/>
            <a:ext cx="5548085" cy="5282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Complexity</a:t>
            </a:r>
            <a:endParaRPr lang="en-US" sz="3200" b="1" dirty="0" smtClean="0"/>
          </a:p>
        </p:txBody>
      </p:sp>
      <p:graphicFrame>
        <p:nvGraphicFramePr>
          <p:cNvPr id="8" name="Table 7"/>
          <p:cNvGraphicFramePr>
            <a:graphicFrameLocks noGrp="1"/>
          </p:cNvGraphicFramePr>
          <p:nvPr>
            <p:extLst>
              <p:ext uri="{D42A27DB-BD31-4B8C-83A1-F6EECF244321}">
                <p14:modId xmlns:p14="http://schemas.microsoft.com/office/powerpoint/2010/main" val="2575597849"/>
              </p:ext>
            </p:extLst>
          </p:nvPr>
        </p:nvGraphicFramePr>
        <p:xfrm>
          <a:off x="6819673" y="1946979"/>
          <a:ext cx="4719184" cy="1752600"/>
        </p:xfrm>
        <a:graphic>
          <a:graphicData uri="http://schemas.openxmlformats.org/drawingml/2006/table">
            <a:tbl>
              <a:tblPr>
                <a:tableStyleId>{5940675A-B579-460E-94D1-54222C63F5DA}</a:tableStyleId>
              </a:tblPr>
              <a:tblGrid>
                <a:gridCol w="1482498"/>
                <a:gridCol w="943429"/>
                <a:gridCol w="1262743"/>
                <a:gridCol w="1030514"/>
              </a:tblGrid>
              <a:tr h="0">
                <a:tc>
                  <a:txBody>
                    <a:bodyPr/>
                    <a:lstStyle/>
                    <a:p>
                      <a:pPr algn="ctr" fontAlgn="t"/>
                      <a:r>
                        <a:rPr lang="en-US" sz="2000" b="1" dirty="0">
                          <a:solidFill>
                            <a:schemeClr val="bg1"/>
                          </a:solidFill>
                          <a:effectLst/>
                        </a:rPr>
                        <a:t>Complexity</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Best Case</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Average Case</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Worst Case</a:t>
                      </a:r>
                      <a:endParaRPr lang="en-US" sz="2000" b="1" dirty="0">
                        <a:solidFill>
                          <a:schemeClr val="bg1"/>
                        </a:solidFill>
                        <a:effectLst/>
                        <a:latin typeface="+mn-lt"/>
                      </a:endParaRPr>
                    </a:p>
                  </a:txBody>
                  <a:tcPr marL="114300" marR="114300" marT="114300" marB="114300">
                    <a:solidFill>
                      <a:schemeClr val="accent1">
                        <a:lumMod val="75000"/>
                      </a:schemeClr>
                    </a:solidFill>
                  </a:tcPr>
                </a:tc>
              </a:tr>
              <a:tr h="0">
                <a:tc>
                  <a:txBody>
                    <a:bodyPr/>
                    <a:lstStyle/>
                    <a:p>
                      <a:pPr algn="l" fontAlgn="t"/>
                      <a:r>
                        <a:rPr lang="en-US" sz="2000">
                          <a:effectLst/>
                        </a:rPr>
                        <a:t>Time</a:t>
                      </a:r>
                      <a:endParaRPr lang="en-US" sz="2000">
                        <a:solidFill>
                          <a:srgbClr val="000000"/>
                        </a:solidFill>
                        <a:effectLst/>
                        <a:latin typeface="+mn-lt"/>
                      </a:endParaRPr>
                    </a:p>
                  </a:txBody>
                  <a:tcPr marL="76200" marR="76200" marT="76200" marB="76200"/>
                </a:tc>
                <a:tc>
                  <a:txBody>
                    <a:bodyPr/>
                    <a:lstStyle/>
                    <a:p>
                      <a:pPr algn="l" fontAlgn="t"/>
                      <a:r>
                        <a:rPr lang="el-GR" sz="2000">
                          <a:effectLst/>
                        </a:rPr>
                        <a:t>Ω(</a:t>
                      </a:r>
                      <a:r>
                        <a:rPr lang="en-US" sz="2000">
                          <a:effectLst/>
                        </a:rPr>
                        <a:t>n)</a:t>
                      </a:r>
                      <a:endParaRPr lang="en-US" sz="2000">
                        <a:solidFill>
                          <a:srgbClr val="000000"/>
                        </a:solidFill>
                        <a:effectLst/>
                        <a:latin typeface="+mn-lt"/>
                      </a:endParaRPr>
                    </a:p>
                  </a:txBody>
                  <a:tcPr marL="76200" marR="76200" marT="76200" marB="76200"/>
                </a:tc>
                <a:tc>
                  <a:txBody>
                    <a:bodyPr/>
                    <a:lstStyle/>
                    <a:p>
                      <a:pPr algn="l" fontAlgn="t"/>
                      <a:r>
                        <a:rPr lang="el-GR" sz="2000">
                          <a:effectLst/>
                        </a:rPr>
                        <a:t>θ(</a:t>
                      </a:r>
                      <a:r>
                        <a:rPr lang="en-US" sz="2000">
                          <a:effectLst/>
                        </a:rPr>
                        <a:t>n</a:t>
                      </a:r>
                      <a:r>
                        <a:rPr lang="en-US" sz="2000" baseline="30000">
                          <a:effectLst/>
                        </a:rPr>
                        <a:t>2</a:t>
                      </a:r>
                      <a:r>
                        <a:rPr lang="en-US" sz="2000">
                          <a:effectLst/>
                        </a:rPr>
                        <a:t>)</a:t>
                      </a:r>
                      <a:endParaRPr lang="en-US" sz="2000">
                        <a:solidFill>
                          <a:srgbClr val="000000"/>
                        </a:solidFill>
                        <a:effectLst/>
                        <a:latin typeface="+mn-lt"/>
                      </a:endParaRPr>
                    </a:p>
                  </a:txBody>
                  <a:tcPr marL="76200" marR="76200" marT="76200" marB="76200"/>
                </a:tc>
                <a:tc>
                  <a:txBody>
                    <a:bodyPr/>
                    <a:lstStyle/>
                    <a:p>
                      <a:pPr algn="l" fontAlgn="t"/>
                      <a:r>
                        <a:rPr lang="en-US" sz="2000">
                          <a:effectLst/>
                        </a:rPr>
                        <a:t>o(n</a:t>
                      </a:r>
                      <a:r>
                        <a:rPr lang="en-US" sz="2000" baseline="30000">
                          <a:effectLst/>
                        </a:rPr>
                        <a:t>2</a:t>
                      </a:r>
                      <a:r>
                        <a:rPr lang="en-US" sz="2000">
                          <a:effectLst/>
                        </a:rPr>
                        <a:t>)</a:t>
                      </a:r>
                      <a:endParaRPr lang="en-US" sz="2000">
                        <a:solidFill>
                          <a:srgbClr val="000000"/>
                        </a:solidFill>
                        <a:effectLst/>
                        <a:latin typeface="+mn-lt"/>
                      </a:endParaRPr>
                    </a:p>
                  </a:txBody>
                  <a:tcPr marL="76200" marR="76200" marT="76200" marB="76200"/>
                </a:tc>
              </a:tr>
              <a:tr h="0">
                <a:tc>
                  <a:txBody>
                    <a:bodyPr/>
                    <a:lstStyle/>
                    <a:p>
                      <a:pPr algn="l" fontAlgn="t"/>
                      <a:r>
                        <a:rPr lang="en-US" sz="2000">
                          <a:effectLst/>
                        </a:rPr>
                        <a:t>Space</a:t>
                      </a:r>
                      <a:endParaRPr lang="en-US" sz="2000">
                        <a:solidFill>
                          <a:srgbClr val="000000"/>
                        </a:solidFill>
                        <a:effectLst/>
                        <a:latin typeface="+mn-lt"/>
                      </a:endParaRPr>
                    </a:p>
                  </a:txBody>
                  <a:tcPr marL="76200" marR="76200" marT="76200" marB="76200"/>
                </a:tc>
                <a:tc>
                  <a:txBody>
                    <a:bodyPr/>
                    <a:lstStyle/>
                    <a:p>
                      <a:pPr algn="l" fontAlgn="t"/>
                      <a:endParaRPr lang="en-US" sz="2000">
                        <a:solidFill>
                          <a:srgbClr val="000000"/>
                        </a:solidFill>
                        <a:effectLst/>
                        <a:latin typeface="+mn-lt"/>
                      </a:endParaRPr>
                    </a:p>
                  </a:txBody>
                  <a:tcPr marL="76200" marR="76200" marT="76200" marB="76200"/>
                </a:tc>
                <a:tc>
                  <a:txBody>
                    <a:bodyPr/>
                    <a:lstStyle/>
                    <a:p>
                      <a:pPr algn="l" fontAlgn="t"/>
                      <a:endParaRPr lang="en-US" sz="2000">
                        <a:solidFill>
                          <a:srgbClr val="000000"/>
                        </a:solidFill>
                        <a:effectLst/>
                        <a:latin typeface="+mn-lt"/>
                      </a:endParaRPr>
                    </a:p>
                  </a:txBody>
                  <a:tcPr marL="76200" marR="76200" marT="76200" marB="76200"/>
                </a:tc>
                <a:tc>
                  <a:txBody>
                    <a:bodyPr/>
                    <a:lstStyle/>
                    <a:p>
                      <a:pPr algn="l" fontAlgn="t"/>
                      <a:r>
                        <a:rPr lang="en-US" sz="2000" dirty="0">
                          <a:effectLst/>
                        </a:rPr>
                        <a:t>o(1)</a:t>
                      </a:r>
                      <a:endParaRPr lang="en-US" sz="2000" dirty="0">
                        <a:solidFill>
                          <a:srgbClr val="000000"/>
                        </a:solidFill>
                        <a:effectLst/>
                        <a:latin typeface="+mn-lt"/>
                      </a:endParaRPr>
                    </a:p>
                  </a:txBody>
                  <a:tcPr marL="76200" marR="76200" marT="76200" marB="76200"/>
                </a:tc>
              </a:tr>
            </a:tbl>
          </a:graphicData>
        </a:graphic>
      </p:graphicFrame>
    </p:spTree>
    <p:extLst>
      <p:ext uri="{BB962C8B-B14F-4D97-AF65-F5344CB8AC3E}">
        <p14:creationId xmlns:p14="http://schemas.microsoft.com/office/powerpoint/2010/main" val="109676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dirty="0"/>
              <a:t>Selection </a:t>
            </a:r>
            <a:r>
              <a:rPr lang="en-US" dirty="0" smtClean="0"/>
              <a:t>sort example</a:t>
            </a:r>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25</a:t>
            </a:fld>
            <a:endParaRPr lang="en-US" dirty="0"/>
          </a:p>
        </p:txBody>
      </p:sp>
      <p:sp>
        <p:nvSpPr>
          <p:cNvPr id="9"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635004" y="926877"/>
            <a:ext cx="5156196" cy="4716271"/>
          </a:xfrm>
        </p:spPr>
        <p:txBody>
          <a:bodyPr>
            <a:noAutofit/>
          </a:bodyPr>
          <a:lstStyle/>
          <a:p>
            <a:pPr marL="0" indent="0" algn="just">
              <a:lnSpc>
                <a:spcPct val="100000"/>
              </a:lnSpc>
              <a:spcBef>
                <a:spcPts val="0"/>
              </a:spcBef>
              <a:buNone/>
            </a:pPr>
            <a:r>
              <a:rPr lang="en-US" sz="2000" dirty="0"/>
              <a:t>public class </a:t>
            </a:r>
            <a:r>
              <a:rPr lang="en-US" sz="2000" dirty="0" err="1"/>
              <a:t>SelectionSortExample</a:t>
            </a:r>
            <a:r>
              <a:rPr lang="en-US" sz="2000" dirty="0"/>
              <a:t> {  </a:t>
            </a:r>
          </a:p>
          <a:p>
            <a:pPr marL="0" indent="0" algn="just">
              <a:lnSpc>
                <a:spcPct val="100000"/>
              </a:lnSpc>
              <a:spcBef>
                <a:spcPts val="0"/>
              </a:spcBef>
              <a:buNone/>
            </a:pPr>
            <a:r>
              <a:rPr lang="en-US" sz="2000" dirty="0"/>
              <a:t>    public static void </a:t>
            </a:r>
            <a:r>
              <a:rPr lang="en-US" sz="2000" dirty="0" err="1"/>
              <a:t>selectionSort</a:t>
            </a:r>
            <a:r>
              <a:rPr lang="en-US" sz="2000" dirty="0"/>
              <a:t>(</a:t>
            </a:r>
            <a:r>
              <a:rPr lang="en-US" sz="2000" dirty="0" err="1"/>
              <a:t>int</a:t>
            </a:r>
            <a:r>
              <a:rPr lang="en-US" sz="2000" dirty="0"/>
              <a:t>[] </a:t>
            </a:r>
            <a:r>
              <a:rPr lang="en-US" sz="2000" dirty="0" err="1"/>
              <a:t>arr</a:t>
            </a:r>
            <a:r>
              <a:rPr lang="en-US" sz="2000" dirty="0"/>
              <a:t>){  </a:t>
            </a:r>
          </a:p>
          <a:p>
            <a:pPr marL="0" indent="0" algn="just">
              <a:lnSpc>
                <a:spcPct val="100000"/>
              </a:lnSpc>
              <a:spcBef>
                <a:spcPts val="0"/>
              </a:spcBef>
              <a:buNone/>
            </a:pPr>
            <a:r>
              <a:rPr lang="en-US" sz="2000" dirty="0"/>
              <a:t>        for (</a:t>
            </a:r>
            <a:r>
              <a:rPr lang="en-US" sz="2000" dirty="0" err="1"/>
              <a:t>int</a:t>
            </a:r>
            <a:r>
              <a:rPr lang="en-US" sz="2000" dirty="0"/>
              <a:t> i = 0; i &lt; </a:t>
            </a:r>
            <a:r>
              <a:rPr lang="en-US" sz="2000" dirty="0" err="1"/>
              <a:t>arr.length</a:t>
            </a:r>
            <a:r>
              <a:rPr lang="en-US" sz="2000" dirty="0"/>
              <a:t> - 1; i++)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r>
              <a:rPr lang="en-US" sz="2000" dirty="0" err="1"/>
              <a:t>int</a:t>
            </a:r>
            <a:r>
              <a:rPr lang="en-US" sz="2000" dirty="0"/>
              <a:t> index = i;  </a:t>
            </a:r>
          </a:p>
          <a:p>
            <a:pPr marL="0" indent="0" algn="just">
              <a:lnSpc>
                <a:spcPct val="100000"/>
              </a:lnSpc>
              <a:spcBef>
                <a:spcPts val="0"/>
              </a:spcBef>
              <a:buNone/>
            </a:pPr>
            <a:r>
              <a:rPr lang="en-US" sz="2000" dirty="0"/>
              <a:t>            for (</a:t>
            </a:r>
            <a:r>
              <a:rPr lang="en-US" sz="2000" dirty="0" err="1"/>
              <a:t>int</a:t>
            </a:r>
            <a:r>
              <a:rPr lang="en-US" sz="2000" dirty="0"/>
              <a:t> j = i + 1; j &lt; </a:t>
            </a:r>
            <a:r>
              <a:rPr lang="en-US" sz="2000" dirty="0" err="1"/>
              <a:t>arr.length</a:t>
            </a:r>
            <a:r>
              <a:rPr lang="en-US" sz="2000" dirty="0"/>
              <a:t>; j++){  </a:t>
            </a:r>
          </a:p>
          <a:p>
            <a:pPr marL="0" indent="0" algn="just">
              <a:lnSpc>
                <a:spcPct val="100000"/>
              </a:lnSpc>
              <a:spcBef>
                <a:spcPts val="0"/>
              </a:spcBef>
              <a:buNone/>
            </a:pPr>
            <a:r>
              <a:rPr lang="en-US" sz="2000" dirty="0"/>
              <a:t>                if (</a:t>
            </a:r>
            <a:r>
              <a:rPr lang="en-US" sz="2000" dirty="0" err="1"/>
              <a:t>arr</a:t>
            </a:r>
            <a:r>
              <a:rPr lang="en-US" sz="2000" dirty="0"/>
              <a:t>[j] &lt; </a:t>
            </a:r>
            <a:r>
              <a:rPr lang="en-US" sz="2000" dirty="0" err="1"/>
              <a:t>arr</a:t>
            </a:r>
            <a:r>
              <a:rPr lang="en-US" sz="2000" dirty="0"/>
              <a:t>[index]){  </a:t>
            </a:r>
          </a:p>
          <a:p>
            <a:pPr marL="0" indent="0" algn="just">
              <a:lnSpc>
                <a:spcPct val="100000"/>
              </a:lnSpc>
              <a:spcBef>
                <a:spcPts val="0"/>
              </a:spcBef>
              <a:buNone/>
            </a:pPr>
            <a:r>
              <a:rPr lang="en-US" sz="2000" dirty="0"/>
              <a:t>                    index = j;//searching for lowest index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r>
              <a:rPr lang="en-US" sz="2000" dirty="0" err="1"/>
              <a:t>int</a:t>
            </a:r>
            <a:r>
              <a:rPr lang="en-US" sz="2000" dirty="0"/>
              <a:t> </a:t>
            </a:r>
            <a:r>
              <a:rPr lang="en-US" sz="2000" dirty="0" err="1"/>
              <a:t>smallerNumber</a:t>
            </a:r>
            <a:r>
              <a:rPr lang="en-US" sz="2000" dirty="0"/>
              <a:t> = </a:t>
            </a:r>
            <a:r>
              <a:rPr lang="en-US" sz="2000" dirty="0" err="1"/>
              <a:t>arr</a:t>
            </a:r>
            <a:r>
              <a:rPr lang="en-US" sz="2000" dirty="0"/>
              <a:t>[index];   </a:t>
            </a:r>
          </a:p>
          <a:p>
            <a:pPr marL="0" indent="0" algn="just">
              <a:lnSpc>
                <a:spcPct val="100000"/>
              </a:lnSpc>
              <a:spcBef>
                <a:spcPts val="0"/>
              </a:spcBef>
              <a:buNone/>
            </a:pPr>
            <a:r>
              <a:rPr lang="en-US" sz="2000" dirty="0"/>
              <a:t>            </a:t>
            </a:r>
            <a:r>
              <a:rPr lang="en-US" sz="2000" dirty="0" err="1"/>
              <a:t>arr</a:t>
            </a:r>
            <a:r>
              <a:rPr lang="en-US" sz="2000" dirty="0"/>
              <a:t>[index] = </a:t>
            </a:r>
            <a:r>
              <a:rPr lang="en-US" sz="2000" dirty="0" err="1"/>
              <a:t>arr</a:t>
            </a:r>
            <a:r>
              <a:rPr lang="en-US" sz="2000" dirty="0"/>
              <a:t>[i];  </a:t>
            </a:r>
          </a:p>
          <a:p>
            <a:pPr marL="0" indent="0" algn="just">
              <a:lnSpc>
                <a:spcPct val="100000"/>
              </a:lnSpc>
              <a:spcBef>
                <a:spcPts val="0"/>
              </a:spcBef>
              <a:buNone/>
            </a:pPr>
            <a:r>
              <a:rPr lang="en-US" sz="2000" dirty="0"/>
              <a:t>            </a:t>
            </a:r>
            <a:r>
              <a:rPr lang="en-US" sz="2000" dirty="0" err="1"/>
              <a:t>arr</a:t>
            </a:r>
            <a:r>
              <a:rPr lang="en-US" sz="2000" dirty="0"/>
              <a:t>[i] = </a:t>
            </a:r>
            <a:r>
              <a:rPr lang="en-US" sz="2000" dirty="0" err="1"/>
              <a:t>smallerNumber</a:t>
            </a:r>
            <a:r>
              <a:rPr lang="en-US" sz="2000" dirty="0"/>
              <a:t>;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p>
          <a:p>
            <a:pPr marL="0" indent="0" algn="just">
              <a:lnSpc>
                <a:spcPct val="100000"/>
              </a:lnSpc>
              <a:spcBef>
                <a:spcPts val="0"/>
              </a:spcBef>
              <a:buNone/>
            </a:pPr>
            <a:r>
              <a:rPr lang="en-US" sz="2000" dirty="0"/>
              <a:t> </a:t>
            </a:r>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6691086" y="4771384"/>
            <a:ext cx="3701143" cy="1584966"/>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marL="0" indent="0">
              <a:buNone/>
            </a:pPr>
            <a:r>
              <a:rPr lang="en-US" sz="2000" dirty="0"/>
              <a:t>Before Selection Sort</a:t>
            </a:r>
          </a:p>
          <a:p>
            <a:pPr marL="0" indent="0">
              <a:buNone/>
            </a:pPr>
            <a:r>
              <a:rPr lang="en-US" sz="2000" dirty="0"/>
              <a:t>9 14 3 2 43 11 58 22 </a:t>
            </a:r>
          </a:p>
          <a:p>
            <a:pPr marL="0" indent="0">
              <a:buNone/>
            </a:pPr>
            <a:r>
              <a:rPr lang="en-US" sz="2000" dirty="0"/>
              <a:t>After Selection Sort</a:t>
            </a:r>
          </a:p>
          <a:p>
            <a:pPr marL="0" indent="0">
              <a:buNone/>
            </a:pPr>
            <a:r>
              <a:rPr lang="en-US" sz="2000" dirty="0"/>
              <a:t>2 3 9 11 14 22 43 58 </a:t>
            </a:r>
          </a:p>
        </p:txBody>
      </p:sp>
      <p:sp>
        <p:nvSpPr>
          <p:cNvPr id="10" name="Content Placeholder 2">
            <a:extLst>
              <a:ext uri="{FF2B5EF4-FFF2-40B4-BE49-F238E27FC236}">
                <a16:creationId xmlns:a16="http://schemas.microsoft.com/office/drawing/2014/main" xmlns="" id="{21309EEA-748E-1B4D-9BA2-2ADAA2FBB16C}"/>
              </a:ext>
            </a:extLst>
          </p:cNvPr>
          <p:cNvSpPr txBox="1">
            <a:spLocks/>
          </p:cNvSpPr>
          <p:nvPr/>
        </p:nvSpPr>
        <p:spPr>
          <a:xfrm>
            <a:off x="5791200" y="919622"/>
            <a:ext cx="6400800" cy="4508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dirty="0"/>
              <a:t> public static void main(String a[]){  </a:t>
            </a:r>
          </a:p>
          <a:p>
            <a:pPr marL="0" indent="0" algn="just">
              <a:lnSpc>
                <a:spcPct val="100000"/>
              </a:lnSpc>
              <a:spcBef>
                <a:spcPts val="0"/>
              </a:spcBef>
              <a:buNone/>
            </a:pPr>
            <a:r>
              <a:rPr lang="en-US" sz="2000" dirty="0"/>
              <a:t>        </a:t>
            </a:r>
            <a:r>
              <a:rPr lang="en-US" sz="2000" dirty="0" err="1"/>
              <a:t>int</a:t>
            </a:r>
            <a:r>
              <a:rPr lang="en-US" sz="2000" dirty="0"/>
              <a:t>[] </a:t>
            </a:r>
            <a:r>
              <a:rPr lang="en-US" sz="2000" dirty="0" err="1"/>
              <a:t>arr1</a:t>
            </a:r>
            <a:r>
              <a:rPr lang="en-US" sz="2000" dirty="0"/>
              <a:t> = {9,14,3,2,43,11,58,22};  </a:t>
            </a:r>
          </a:p>
          <a:p>
            <a:pPr marL="0" indent="0" algn="just">
              <a:lnSpc>
                <a:spcPct val="100000"/>
              </a:lnSpc>
              <a:spcBef>
                <a:spcPts val="0"/>
              </a:spcBef>
              <a:buNone/>
            </a:pPr>
            <a:r>
              <a:rPr lang="en-US" sz="2000" dirty="0"/>
              <a:t>        </a:t>
            </a:r>
            <a:r>
              <a:rPr lang="en-US" sz="2000" dirty="0" err="1"/>
              <a:t>System.out.println</a:t>
            </a:r>
            <a:r>
              <a:rPr lang="en-US" sz="2000" dirty="0"/>
              <a:t>("Before Selection Sort");  </a:t>
            </a:r>
          </a:p>
          <a:p>
            <a:pPr marL="0" indent="0" algn="just">
              <a:lnSpc>
                <a:spcPct val="100000"/>
              </a:lnSpc>
              <a:spcBef>
                <a:spcPts val="0"/>
              </a:spcBef>
              <a:buNone/>
            </a:pPr>
            <a:r>
              <a:rPr lang="en-US" sz="2000" dirty="0"/>
              <a:t>        for(</a:t>
            </a:r>
            <a:r>
              <a:rPr lang="en-US" sz="2000" dirty="0" err="1"/>
              <a:t>int</a:t>
            </a:r>
            <a:r>
              <a:rPr lang="en-US" sz="2000" dirty="0"/>
              <a:t> </a:t>
            </a:r>
            <a:r>
              <a:rPr lang="en-US" sz="2000" dirty="0" err="1"/>
              <a:t>i:arr1</a:t>
            </a:r>
            <a:r>
              <a:rPr lang="en-US" sz="2000" dirty="0"/>
              <a:t>){  </a:t>
            </a:r>
          </a:p>
          <a:p>
            <a:pPr marL="0" indent="0" algn="just">
              <a:lnSpc>
                <a:spcPct val="100000"/>
              </a:lnSpc>
              <a:spcBef>
                <a:spcPts val="0"/>
              </a:spcBef>
              <a:buNone/>
            </a:pPr>
            <a:r>
              <a:rPr lang="en-US" sz="2000" dirty="0"/>
              <a:t>            </a:t>
            </a:r>
            <a:r>
              <a:rPr lang="en-US" sz="2000" dirty="0" err="1"/>
              <a:t>System.out.print</a:t>
            </a:r>
            <a:r>
              <a:rPr lang="en-US" sz="2000" dirty="0"/>
              <a:t>(i+" ");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r>
              <a:rPr lang="en-US" sz="2000" dirty="0" err="1"/>
              <a:t>System.out.println</a:t>
            </a:r>
            <a:r>
              <a:rPr lang="en-US" sz="2000" dirty="0"/>
              <a:t>();  </a:t>
            </a:r>
            <a:r>
              <a:rPr lang="en-US" sz="2000" dirty="0" smtClean="0"/>
              <a:t>          </a:t>
            </a:r>
            <a:endParaRPr lang="en-US" sz="2000" dirty="0"/>
          </a:p>
          <a:p>
            <a:pPr marL="0" indent="0" algn="just">
              <a:lnSpc>
                <a:spcPct val="100000"/>
              </a:lnSpc>
              <a:spcBef>
                <a:spcPts val="0"/>
              </a:spcBef>
              <a:buNone/>
            </a:pPr>
            <a:r>
              <a:rPr lang="en-US" sz="2000" dirty="0"/>
              <a:t>        </a:t>
            </a:r>
            <a:r>
              <a:rPr lang="en-US" sz="2000" dirty="0" err="1"/>
              <a:t>selectionSort</a:t>
            </a:r>
            <a:r>
              <a:rPr lang="en-US" sz="2000" dirty="0"/>
              <a:t>(</a:t>
            </a:r>
            <a:r>
              <a:rPr lang="en-US" sz="2000" dirty="0" err="1"/>
              <a:t>arr1</a:t>
            </a:r>
            <a:r>
              <a:rPr lang="en-US" sz="2000" dirty="0"/>
              <a:t>);//sorting array using selection sort  </a:t>
            </a:r>
            <a:r>
              <a:rPr lang="en-US" sz="2000" dirty="0" smtClean="0"/>
              <a:t>         </a:t>
            </a:r>
            <a:endParaRPr lang="en-US" sz="2000" dirty="0"/>
          </a:p>
          <a:p>
            <a:pPr marL="0" indent="0" algn="just">
              <a:lnSpc>
                <a:spcPct val="100000"/>
              </a:lnSpc>
              <a:spcBef>
                <a:spcPts val="0"/>
              </a:spcBef>
              <a:buNone/>
            </a:pPr>
            <a:r>
              <a:rPr lang="en-US" sz="2000" dirty="0"/>
              <a:t>        </a:t>
            </a:r>
            <a:r>
              <a:rPr lang="en-US" sz="2000" dirty="0" err="1"/>
              <a:t>System.out.println</a:t>
            </a:r>
            <a:r>
              <a:rPr lang="en-US" sz="2000" dirty="0"/>
              <a:t>("After Selection Sort");  </a:t>
            </a:r>
          </a:p>
          <a:p>
            <a:pPr marL="0" indent="0" algn="just">
              <a:lnSpc>
                <a:spcPct val="100000"/>
              </a:lnSpc>
              <a:spcBef>
                <a:spcPts val="0"/>
              </a:spcBef>
              <a:buNone/>
            </a:pPr>
            <a:r>
              <a:rPr lang="en-US" sz="2000" dirty="0"/>
              <a:t>        for(</a:t>
            </a:r>
            <a:r>
              <a:rPr lang="en-US" sz="2000" dirty="0" err="1"/>
              <a:t>int</a:t>
            </a:r>
            <a:r>
              <a:rPr lang="en-US" sz="2000" dirty="0"/>
              <a:t> </a:t>
            </a:r>
            <a:r>
              <a:rPr lang="en-US" sz="2000" dirty="0" err="1"/>
              <a:t>i:arr1</a:t>
            </a:r>
            <a:r>
              <a:rPr lang="en-US" sz="2000" dirty="0"/>
              <a:t>){  </a:t>
            </a:r>
          </a:p>
          <a:p>
            <a:pPr marL="0" indent="0" algn="just">
              <a:lnSpc>
                <a:spcPct val="100000"/>
              </a:lnSpc>
              <a:spcBef>
                <a:spcPts val="0"/>
              </a:spcBef>
              <a:buNone/>
            </a:pPr>
            <a:r>
              <a:rPr lang="en-US" sz="2000" dirty="0"/>
              <a:t>            </a:t>
            </a:r>
            <a:r>
              <a:rPr lang="en-US" sz="2000" dirty="0" err="1"/>
              <a:t>System.out.print</a:t>
            </a:r>
            <a:r>
              <a:rPr lang="en-US" sz="2000" dirty="0"/>
              <a:t>(i+" ");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endParaRPr lang="en-US" sz="1800" dirty="0" smtClean="0"/>
          </a:p>
        </p:txBody>
      </p:sp>
    </p:spTree>
    <p:extLst>
      <p:ext uri="{BB962C8B-B14F-4D97-AF65-F5344CB8AC3E}">
        <p14:creationId xmlns:p14="http://schemas.microsoft.com/office/powerpoint/2010/main" val="612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dirty="0"/>
              <a:t>Selection </a:t>
            </a:r>
            <a:r>
              <a:rPr lang="en-US" dirty="0" smtClean="0"/>
              <a:t>sort example</a:t>
            </a:r>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26</a:t>
            </a:fld>
            <a:endParaRPr lang="en-US" dirty="0"/>
          </a:p>
        </p:txBody>
      </p:sp>
      <p:sp>
        <p:nvSpPr>
          <p:cNvPr id="9"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635004" y="926877"/>
            <a:ext cx="5156196" cy="4716271"/>
          </a:xfrm>
        </p:spPr>
        <p:txBody>
          <a:bodyPr>
            <a:noAutofit/>
          </a:bodyPr>
          <a:lstStyle/>
          <a:p>
            <a:pPr marL="0" indent="0" algn="just">
              <a:lnSpc>
                <a:spcPct val="100000"/>
              </a:lnSpc>
              <a:spcBef>
                <a:spcPts val="0"/>
              </a:spcBef>
              <a:buNone/>
            </a:pPr>
            <a:r>
              <a:rPr lang="en-US" sz="2000" dirty="0"/>
              <a:t>public class </a:t>
            </a:r>
            <a:r>
              <a:rPr lang="en-US" sz="2000" dirty="0" err="1" smtClean="0"/>
              <a:t>SelectionSortSmallestExample</a:t>
            </a:r>
            <a:r>
              <a:rPr lang="en-US" sz="2000" dirty="0" smtClean="0"/>
              <a:t> </a:t>
            </a:r>
            <a:r>
              <a:rPr lang="en-US" sz="2000" dirty="0"/>
              <a:t>{  </a:t>
            </a:r>
          </a:p>
          <a:p>
            <a:pPr marL="0" indent="0" algn="just">
              <a:lnSpc>
                <a:spcPct val="100000"/>
              </a:lnSpc>
              <a:spcBef>
                <a:spcPts val="0"/>
              </a:spcBef>
              <a:buNone/>
            </a:pPr>
            <a:r>
              <a:rPr lang="en-US" sz="2000" dirty="0"/>
              <a:t>    public static </a:t>
            </a:r>
            <a:r>
              <a:rPr lang="en-US" sz="2000" dirty="0" err="1"/>
              <a:t>int</a:t>
            </a:r>
            <a:r>
              <a:rPr lang="en-US" sz="2000" dirty="0"/>
              <a:t> smallest(</a:t>
            </a:r>
            <a:r>
              <a:rPr lang="en-US" sz="2000" dirty="0" err="1"/>
              <a:t>int</a:t>
            </a:r>
            <a:r>
              <a:rPr lang="en-US" sz="2000" dirty="0"/>
              <a:t> a[], </a:t>
            </a:r>
            <a:r>
              <a:rPr lang="en-US" sz="2000" dirty="0" err="1"/>
              <a:t>int</a:t>
            </a:r>
            <a:r>
              <a:rPr lang="en-US" sz="2000" dirty="0"/>
              <a:t> n, </a:t>
            </a:r>
            <a:r>
              <a:rPr lang="en-US" sz="2000" dirty="0" err="1"/>
              <a:t>int</a:t>
            </a:r>
            <a:r>
              <a:rPr lang="en-US" sz="2000" dirty="0"/>
              <a:t> i)  </a:t>
            </a:r>
            <a:r>
              <a:rPr lang="en-US" sz="2000" dirty="0" smtClean="0"/>
              <a:t>{  </a:t>
            </a:r>
            <a:endParaRPr lang="en-US" sz="2000" dirty="0"/>
          </a:p>
          <a:p>
            <a:pPr marL="0" indent="0" algn="just">
              <a:lnSpc>
                <a:spcPct val="100000"/>
              </a:lnSpc>
              <a:spcBef>
                <a:spcPts val="0"/>
              </a:spcBef>
              <a:buNone/>
            </a:pPr>
            <a:r>
              <a:rPr lang="en-US" sz="2000" dirty="0" smtClean="0"/>
              <a:t>	</a:t>
            </a:r>
            <a:r>
              <a:rPr lang="en-US" sz="2000" dirty="0" err="1" smtClean="0"/>
              <a:t>int</a:t>
            </a:r>
            <a:r>
              <a:rPr lang="en-US" sz="2000" dirty="0" smtClean="0"/>
              <a:t> </a:t>
            </a:r>
            <a:r>
              <a:rPr lang="en-US" sz="2000" dirty="0" err="1"/>
              <a:t>small,pos,j</a:t>
            </a:r>
            <a:r>
              <a:rPr lang="en-US" sz="2000" dirty="0"/>
              <a:t>;  </a:t>
            </a:r>
          </a:p>
          <a:p>
            <a:pPr marL="0" indent="0" algn="just">
              <a:lnSpc>
                <a:spcPct val="100000"/>
              </a:lnSpc>
              <a:spcBef>
                <a:spcPts val="0"/>
              </a:spcBef>
              <a:buNone/>
            </a:pPr>
            <a:r>
              <a:rPr lang="en-US" sz="2000" dirty="0" smtClean="0"/>
              <a:t>	small </a:t>
            </a:r>
            <a:r>
              <a:rPr lang="en-US" sz="2000" dirty="0"/>
              <a:t>= a[i];  </a:t>
            </a:r>
          </a:p>
          <a:p>
            <a:pPr marL="0" indent="0" algn="just">
              <a:lnSpc>
                <a:spcPct val="100000"/>
              </a:lnSpc>
              <a:spcBef>
                <a:spcPts val="0"/>
              </a:spcBef>
              <a:buNone/>
            </a:pPr>
            <a:r>
              <a:rPr lang="en-US" sz="2000" dirty="0" smtClean="0"/>
              <a:t>	</a:t>
            </a:r>
            <a:r>
              <a:rPr lang="en-US" sz="2000" dirty="0" err="1" smtClean="0"/>
              <a:t>pos</a:t>
            </a:r>
            <a:r>
              <a:rPr lang="en-US" sz="2000" dirty="0" smtClean="0"/>
              <a:t> </a:t>
            </a:r>
            <a:r>
              <a:rPr lang="en-US" sz="2000" dirty="0"/>
              <a:t>= i;  </a:t>
            </a:r>
          </a:p>
          <a:p>
            <a:pPr marL="0" indent="0" algn="just">
              <a:lnSpc>
                <a:spcPct val="100000"/>
              </a:lnSpc>
              <a:spcBef>
                <a:spcPts val="0"/>
              </a:spcBef>
              <a:buNone/>
            </a:pPr>
            <a:r>
              <a:rPr lang="en-US" sz="2000" dirty="0" smtClean="0"/>
              <a:t>	for(j=</a:t>
            </a:r>
            <a:r>
              <a:rPr lang="en-US" sz="2000" dirty="0" err="1" smtClean="0"/>
              <a:t>i+1;j</a:t>
            </a:r>
            <a:r>
              <a:rPr lang="en-US" sz="2000" dirty="0" smtClean="0"/>
              <a:t>&lt;</a:t>
            </a:r>
            <a:r>
              <a:rPr lang="en-US" sz="2000" dirty="0" err="1" smtClean="0"/>
              <a:t>10;j</a:t>
            </a:r>
            <a:r>
              <a:rPr lang="en-US" sz="2000" dirty="0"/>
              <a:t>++)  </a:t>
            </a:r>
          </a:p>
          <a:p>
            <a:pPr marL="0" indent="0" algn="just">
              <a:lnSpc>
                <a:spcPct val="100000"/>
              </a:lnSpc>
              <a:spcBef>
                <a:spcPts val="0"/>
              </a:spcBef>
              <a:buNone/>
            </a:pPr>
            <a:r>
              <a:rPr lang="en-US" sz="2000" dirty="0" smtClean="0"/>
              <a:t>	{  </a:t>
            </a:r>
            <a:endParaRPr lang="en-US" sz="2000" dirty="0"/>
          </a:p>
          <a:p>
            <a:pPr marL="0" indent="0" algn="just">
              <a:lnSpc>
                <a:spcPct val="100000"/>
              </a:lnSpc>
              <a:spcBef>
                <a:spcPts val="0"/>
              </a:spcBef>
              <a:buNone/>
            </a:pPr>
            <a:r>
              <a:rPr lang="en-US" sz="2000" dirty="0" smtClean="0"/>
              <a:t>	        </a:t>
            </a:r>
            <a:r>
              <a:rPr lang="en-US" sz="2000" dirty="0"/>
              <a:t>if(a[j]&lt;small)  </a:t>
            </a:r>
          </a:p>
          <a:p>
            <a:pPr marL="0" indent="0" algn="just">
              <a:lnSpc>
                <a:spcPct val="100000"/>
              </a:lnSpc>
              <a:spcBef>
                <a:spcPts val="0"/>
              </a:spcBef>
              <a:buNone/>
            </a:pPr>
            <a:r>
              <a:rPr lang="en-US" sz="2000" dirty="0" smtClean="0"/>
              <a:t>	        </a:t>
            </a:r>
            <a:r>
              <a:rPr lang="en-US" sz="2000" dirty="0"/>
              <a:t>{  </a:t>
            </a:r>
          </a:p>
          <a:p>
            <a:pPr marL="0" indent="0" algn="just">
              <a:lnSpc>
                <a:spcPct val="100000"/>
              </a:lnSpc>
              <a:spcBef>
                <a:spcPts val="0"/>
              </a:spcBef>
              <a:buNone/>
            </a:pPr>
            <a:r>
              <a:rPr lang="en-US" sz="2000" dirty="0"/>
              <a:t>            </a:t>
            </a:r>
            <a:r>
              <a:rPr lang="en-US" sz="2000" dirty="0" smtClean="0"/>
              <a:t>		small </a:t>
            </a:r>
            <a:r>
              <a:rPr lang="en-US" sz="2000" dirty="0"/>
              <a:t>= a[j];  </a:t>
            </a:r>
          </a:p>
          <a:p>
            <a:pPr marL="0" indent="0" algn="just">
              <a:lnSpc>
                <a:spcPct val="100000"/>
              </a:lnSpc>
              <a:spcBef>
                <a:spcPts val="0"/>
              </a:spcBef>
              <a:buNone/>
            </a:pPr>
            <a:r>
              <a:rPr lang="en-US" sz="2000" dirty="0" smtClean="0"/>
              <a:t>		</a:t>
            </a:r>
            <a:r>
              <a:rPr lang="en-US" sz="2000" dirty="0" err="1" smtClean="0"/>
              <a:t>pos</a:t>
            </a:r>
            <a:r>
              <a:rPr lang="en-US" sz="2000" dirty="0" smtClean="0"/>
              <a:t>=j</a:t>
            </a:r>
            <a:r>
              <a:rPr lang="en-US" sz="2000" dirty="0"/>
              <a:t>;  </a:t>
            </a:r>
          </a:p>
          <a:p>
            <a:pPr marL="0" indent="0" algn="just">
              <a:lnSpc>
                <a:spcPct val="100000"/>
              </a:lnSpc>
              <a:spcBef>
                <a:spcPts val="0"/>
              </a:spcBef>
              <a:buNone/>
            </a:pPr>
            <a:r>
              <a:rPr lang="en-US" sz="2000" dirty="0" smtClean="0"/>
              <a:t>	        </a:t>
            </a:r>
            <a:r>
              <a:rPr lang="en-US" sz="2000" dirty="0"/>
              <a:t>}  </a:t>
            </a:r>
          </a:p>
          <a:p>
            <a:pPr marL="0" indent="0" algn="just">
              <a:lnSpc>
                <a:spcPct val="100000"/>
              </a:lnSpc>
              <a:spcBef>
                <a:spcPts val="0"/>
              </a:spcBef>
              <a:buNone/>
            </a:pPr>
            <a:r>
              <a:rPr lang="en-US" sz="2000" dirty="0" smtClean="0"/>
              <a:t>	}  </a:t>
            </a:r>
            <a:endParaRPr lang="en-US" sz="2000" dirty="0"/>
          </a:p>
          <a:p>
            <a:pPr marL="0" indent="0" algn="just">
              <a:lnSpc>
                <a:spcPct val="100000"/>
              </a:lnSpc>
              <a:spcBef>
                <a:spcPts val="0"/>
              </a:spcBef>
              <a:buNone/>
            </a:pPr>
            <a:r>
              <a:rPr lang="en-US" sz="2000" dirty="0" smtClean="0"/>
              <a:t>	return </a:t>
            </a:r>
            <a:r>
              <a:rPr lang="en-US" sz="2000" dirty="0" err="1"/>
              <a:t>pos</a:t>
            </a:r>
            <a:r>
              <a:rPr lang="en-US" sz="2000" dirty="0"/>
              <a:t>;  </a:t>
            </a:r>
            <a:endParaRPr lang="en-US" sz="2000" dirty="0" smtClean="0"/>
          </a:p>
          <a:p>
            <a:pPr marL="0" indent="0" algn="just">
              <a:lnSpc>
                <a:spcPct val="100000"/>
              </a:lnSpc>
              <a:spcBef>
                <a:spcPts val="0"/>
              </a:spcBef>
              <a:buNone/>
            </a:pPr>
            <a:r>
              <a:rPr lang="en-US" sz="2000" dirty="0"/>
              <a:t> </a:t>
            </a:r>
            <a:r>
              <a:rPr lang="en-US" sz="2000" dirty="0" smtClean="0"/>
              <a:t>   }  </a:t>
            </a:r>
            <a:endParaRPr lang="en-US" sz="2000" dirty="0"/>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7707086" y="5134694"/>
            <a:ext cx="4049485" cy="104011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marL="0" indent="0">
              <a:buNone/>
            </a:pPr>
            <a:r>
              <a:rPr lang="en-US" sz="2000" dirty="0" smtClean="0"/>
              <a:t>printing sorted….</a:t>
            </a:r>
          </a:p>
          <a:p>
            <a:pPr marL="0" indent="0">
              <a:buNone/>
            </a:pPr>
            <a:r>
              <a:rPr lang="en-US" sz="2000" dirty="0"/>
              <a:t>7 </a:t>
            </a:r>
            <a:r>
              <a:rPr lang="en-US" sz="2000" dirty="0" smtClean="0"/>
              <a:t> 9  10  12  23  23  34  44  78  101</a:t>
            </a:r>
            <a:endParaRPr lang="en-US" sz="2000" dirty="0"/>
          </a:p>
        </p:txBody>
      </p:sp>
      <p:sp>
        <p:nvSpPr>
          <p:cNvPr id="10" name="Content Placeholder 2">
            <a:extLst>
              <a:ext uri="{FF2B5EF4-FFF2-40B4-BE49-F238E27FC236}">
                <a16:creationId xmlns:a16="http://schemas.microsoft.com/office/drawing/2014/main" xmlns="" id="{21309EEA-748E-1B4D-9BA2-2ADAA2FBB16C}"/>
              </a:ext>
            </a:extLst>
          </p:cNvPr>
          <p:cNvSpPr txBox="1">
            <a:spLocks/>
          </p:cNvSpPr>
          <p:nvPr/>
        </p:nvSpPr>
        <p:spPr>
          <a:xfrm>
            <a:off x="5791200" y="919622"/>
            <a:ext cx="6400800" cy="4508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dirty="0"/>
              <a:t> public static void main(String a[]){  </a:t>
            </a:r>
          </a:p>
          <a:p>
            <a:pPr marL="0" indent="0" algn="just">
              <a:lnSpc>
                <a:spcPct val="100000"/>
              </a:lnSpc>
              <a:spcBef>
                <a:spcPts val="0"/>
              </a:spcBef>
              <a:buNone/>
            </a:pPr>
            <a:r>
              <a:rPr lang="pt-BR" sz="2000" dirty="0" smtClean="0"/>
              <a:t>	int</a:t>
            </a:r>
            <a:r>
              <a:rPr lang="pt-BR" sz="2000" dirty="0"/>
              <a:t>[] a = {10, 9, 7, 101, 23, 44, 12, 78, 34, 23};  </a:t>
            </a:r>
          </a:p>
          <a:p>
            <a:pPr marL="0" indent="0" algn="just">
              <a:lnSpc>
                <a:spcPct val="100000"/>
              </a:lnSpc>
              <a:spcBef>
                <a:spcPts val="0"/>
              </a:spcBef>
              <a:buNone/>
            </a:pPr>
            <a:r>
              <a:rPr lang="pt-BR" sz="2000" dirty="0" smtClean="0"/>
              <a:t>	int </a:t>
            </a:r>
            <a:r>
              <a:rPr lang="pt-BR" sz="2000" dirty="0"/>
              <a:t>i,j,k,pos,temp;  </a:t>
            </a:r>
          </a:p>
          <a:p>
            <a:pPr marL="0" indent="0" algn="just">
              <a:lnSpc>
                <a:spcPct val="100000"/>
              </a:lnSpc>
              <a:spcBef>
                <a:spcPts val="0"/>
              </a:spcBef>
              <a:buNone/>
            </a:pPr>
            <a:r>
              <a:rPr lang="pt-BR" sz="2000" dirty="0" smtClean="0"/>
              <a:t>	for(i=0;i&lt;10;i</a:t>
            </a:r>
            <a:r>
              <a:rPr lang="pt-BR" sz="2000" dirty="0"/>
              <a:t>++)  </a:t>
            </a:r>
          </a:p>
          <a:p>
            <a:pPr marL="0" indent="0" algn="just">
              <a:lnSpc>
                <a:spcPct val="100000"/>
              </a:lnSpc>
              <a:spcBef>
                <a:spcPts val="0"/>
              </a:spcBef>
              <a:buNone/>
            </a:pPr>
            <a:r>
              <a:rPr lang="pt-BR" sz="2000" dirty="0" smtClean="0"/>
              <a:t>	{	  </a:t>
            </a:r>
            <a:endParaRPr lang="pt-BR" sz="2000" dirty="0"/>
          </a:p>
          <a:p>
            <a:pPr marL="0" indent="0" algn="just">
              <a:lnSpc>
                <a:spcPct val="100000"/>
              </a:lnSpc>
              <a:spcBef>
                <a:spcPts val="0"/>
              </a:spcBef>
              <a:buNone/>
            </a:pPr>
            <a:r>
              <a:rPr lang="pt-BR" sz="2000" dirty="0" smtClean="0"/>
              <a:t>	        </a:t>
            </a:r>
            <a:r>
              <a:rPr lang="pt-BR" sz="2000" dirty="0"/>
              <a:t>pos = smallest(a,10,i);  </a:t>
            </a:r>
          </a:p>
          <a:p>
            <a:pPr marL="0" indent="0" algn="just">
              <a:lnSpc>
                <a:spcPct val="100000"/>
              </a:lnSpc>
              <a:spcBef>
                <a:spcPts val="0"/>
              </a:spcBef>
              <a:buNone/>
            </a:pPr>
            <a:r>
              <a:rPr lang="pt-BR" sz="2000" dirty="0" smtClean="0"/>
              <a:t>	        </a:t>
            </a:r>
            <a:r>
              <a:rPr lang="pt-BR" sz="2000" dirty="0"/>
              <a:t>temp = a[i];  </a:t>
            </a:r>
          </a:p>
          <a:p>
            <a:pPr marL="0" indent="0" algn="just">
              <a:lnSpc>
                <a:spcPct val="100000"/>
              </a:lnSpc>
              <a:spcBef>
                <a:spcPts val="0"/>
              </a:spcBef>
              <a:buNone/>
            </a:pPr>
            <a:r>
              <a:rPr lang="pt-BR" sz="2000" dirty="0" smtClean="0"/>
              <a:t>	        </a:t>
            </a:r>
            <a:r>
              <a:rPr lang="pt-BR" sz="2000" dirty="0"/>
              <a:t>a[i]=a[pos];  </a:t>
            </a:r>
          </a:p>
          <a:p>
            <a:pPr marL="0" indent="0" algn="just">
              <a:lnSpc>
                <a:spcPct val="100000"/>
              </a:lnSpc>
              <a:spcBef>
                <a:spcPts val="0"/>
              </a:spcBef>
              <a:buNone/>
            </a:pPr>
            <a:r>
              <a:rPr lang="pt-BR" sz="2000" dirty="0" smtClean="0"/>
              <a:t>	        </a:t>
            </a:r>
            <a:r>
              <a:rPr lang="pt-BR" sz="2000" dirty="0"/>
              <a:t>a[pos] = temp;  </a:t>
            </a:r>
          </a:p>
          <a:p>
            <a:pPr marL="0" indent="0" algn="just">
              <a:lnSpc>
                <a:spcPct val="100000"/>
              </a:lnSpc>
              <a:spcBef>
                <a:spcPts val="0"/>
              </a:spcBef>
              <a:buNone/>
            </a:pPr>
            <a:r>
              <a:rPr lang="pt-BR" sz="2000" dirty="0"/>
              <a:t>    </a:t>
            </a:r>
            <a:r>
              <a:rPr lang="pt-BR" sz="2000" dirty="0" smtClean="0"/>
              <a:t>	} </a:t>
            </a:r>
            <a:r>
              <a:rPr lang="en-US" sz="2000" dirty="0" smtClean="0"/>
              <a:t>  </a:t>
            </a:r>
          </a:p>
          <a:p>
            <a:pPr marL="0" indent="0" algn="just">
              <a:lnSpc>
                <a:spcPct val="100000"/>
              </a:lnSpc>
              <a:spcBef>
                <a:spcPts val="0"/>
              </a:spcBef>
              <a:buNone/>
            </a:pPr>
            <a:r>
              <a:rPr lang="en-US" sz="2000" dirty="0" smtClean="0"/>
              <a:t>	</a:t>
            </a:r>
            <a:r>
              <a:rPr lang="en-US" sz="2000" dirty="0" err="1" smtClean="0"/>
              <a:t>System.out.println</a:t>
            </a:r>
            <a:r>
              <a:rPr lang="en-US" sz="2000" dirty="0" smtClean="0"/>
              <a:t>("\</a:t>
            </a:r>
            <a:r>
              <a:rPr lang="en-US" sz="2000" dirty="0" err="1"/>
              <a:t>nprinting</a:t>
            </a:r>
            <a:r>
              <a:rPr lang="en-US" sz="2000" dirty="0"/>
              <a:t> </a:t>
            </a:r>
            <a:r>
              <a:rPr lang="en-US" sz="2000" dirty="0" smtClean="0"/>
              <a:t>sorted….\n</a:t>
            </a:r>
            <a:r>
              <a:rPr lang="en-US" sz="2000" dirty="0"/>
              <a:t>");  </a:t>
            </a:r>
          </a:p>
          <a:p>
            <a:pPr marL="0" indent="0" algn="just">
              <a:lnSpc>
                <a:spcPct val="100000"/>
              </a:lnSpc>
              <a:spcBef>
                <a:spcPts val="0"/>
              </a:spcBef>
              <a:buNone/>
            </a:pPr>
            <a:r>
              <a:rPr lang="en-US" sz="2000" dirty="0"/>
              <a:t>    </a:t>
            </a:r>
            <a:r>
              <a:rPr lang="en-US" sz="2000" dirty="0" smtClean="0"/>
              <a:t>	for(i=</a:t>
            </a:r>
            <a:r>
              <a:rPr lang="en-US" sz="2000" dirty="0" err="1" smtClean="0"/>
              <a:t>0;i</a:t>
            </a:r>
            <a:r>
              <a:rPr lang="en-US" sz="2000" dirty="0" smtClean="0"/>
              <a:t>&lt;</a:t>
            </a:r>
            <a:r>
              <a:rPr lang="en-US" sz="2000" dirty="0" err="1" smtClean="0"/>
              <a:t>10;i</a:t>
            </a:r>
            <a:r>
              <a:rPr lang="en-US" sz="2000" dirty="0"/>
              <a:t>++)  </a:t>
            </a:r>
            <a:r>
              <a:rPr lang="en-US" sz="2000" dirty="0" smtClean="0"/>
              <a:t>{  </a:t>
            </a:r>
            <a:endParaRPr lang="en-US" sz="2000" dirty="0"/>
          </a:p>
          <a:p>
            <a:pPr marL="0" indent="0" algn="just">
              <a:lnSpc>
                <a:spcPct val="100000"/>
              </a:lnSpc>
              <a:spcBef>
                <a:spcPts val="0"/>
              </a:spcBef>
              <a:buNone/>
            </a:pPr>
            <a:r>
              <a:rPr lang="en-US" sz="2000" dirty="0" smtClean="0"/>
              <a:t>	        </a:t>
            </a:r>
            <a:r>
              <a:rPr lang="en-US" sz="2000" dirty="0" err="1" smtClean="0"/>
              <a:t>System.out.print</a:t>
            </a:r>
            <a:r>
              <a:rPr lang="en-US" sz="2000" dirty="0" smtClean="0"/>
              <a:t>(a[i]+"  ");  </a:t>
            </a:r>
            <a:endParaRPr lang="en-US" sz="2000" dirty="0"/>
          </a:p>
          <a:p>
            <a:pPr marL="0" indent="0" algn="just">
              <a:lnSpc>
                <a:spcPct val="100000"/>
              </a:lnSpc>
              <a:spcBef>
                <a:spcPts val="0"/>
              </a:spcBef>
              <a:buNone/>
            </a:pPr>
            <a:r>
              <a:rPr lang="en-US" sz="2000" dirty="0" smtClean="0"/>
              <a:t>	}   </a:t>
            </a:r>
            <a:endParaRPr lang="en-US" sz="2000" dirty="0"/>
          </a:p>
          <a:p>
            <a:pPr marL="0" indent="0" algn="just">
              <a:lnSpc>
                <a:spcPct val="100000"/>
              </a:lnSpc>
              <a:spcBef>
                <a:spcPts val="0"/>
              </a:spcBef>
              <a:buNone/>
            </a:pPr>
            <a:r>
              <a:rPr lang="en-US" sz="2000" dirty="0"/>
              <a:t>    }  </a:t>
            </a:r>
          </a:p>
          <a:p>
            <a:pPr marL="0" indent="0" algn="just">
              <a:lnSpc>
                <a:spcPct val="100000"/>
              </a:lnSpc>
              <a:spcBef>
                <a:spcPts val="0"/>
              </a:spcBef>
              <a:buNone/>
            </a:pPr>
            <a:r>
              <a:rPr lang="en-US" sz="2000" dirty="0"/>
              <a:t>} </a:t>
            </a:r>
            <a:endParaRPr lang="en-US" sz="1800" dirty="0" smtClean="0"/>
          </a:p>
        </p:txBody>
      </p:sp>
    </p:spTree>
    <p:extLst>
      <p:ext uri="{BB962C8B-B14F-4D97-AF65-F5344CB8AC3E}">
        <p14:creationId xmlns:p14="http://schemas.microsoft.com/office/powerpoint/2010/main" val="375800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Quick sort </a:t>
            </a:r>
            <a:endParaRPr lang="en-US"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590" y="856343"/>
            <a:ext cx="8359239" cy="5602514"/>
          </a:xfrm>
        </p:spPr>
      </p:pic>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27</a:t>
            </a:fld>
            <a:endParaRPr lang="en-US" dirty="0"/>
          </a:p>
        </p:txBody>
      </p:sp>
    </p:spTree>
    <p:extLst>
      <p:ext uri="{BB962C8B-B14F-4D97-AF65-F5344CB8AC3E}">
        <p14:creationId xmlns:p14="http://schemas.microsoft.com/office/powerpoint/2010/main" val="85929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Quick sort </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1" y="1088571"/>
            <a:ext cx="10515598" cy="5282293"/>
          </a:xfrm>
        </p:spPr>
        <p:txBody>
          <a:bodyPr>
            <a:normAutofit fontScale="92500" lnSpcReduction="20000"/>
          </a:bodyPr>
          <a:lstStyle/>
          <a:p>
            <a:pPr algn="just" fontAlgn="base"/>
            <a:r>
              <a:rPr lang="en-US" dirty="0"/>
              <a:t>Quick sort is a highly efficient sorting </a:t>
            </a:r>
            <a:r>
              <a:rPr lang="en-US" dirty="0" smtClean="0"/>
              <a:t>algorithm, it </a:t>
            </a:r>
            <a:r>
              <a:rPr lang="en-US" dirty="0"/>
              <a:t>is a divide and conquer algorithm. It first divides a large list into two smaller sub-lists and then recursively sort the two sub-lists. </a:t>
            </a:r>
            <a:endParaRPr lang="en-US" dirty="0" smtClean="0"/>
          </a:p>
          <a:p>
            <a:pPr algn="just" fontAlgn="base"/>
            <a:r>
              <a:rPr lang="en-US" dirty="0" smtClean="0"/>
              <a:t>If </a:t>
            </a:r>
            <a:r>
              <a:rPr lang="en-US" dirty="0"/>
              <a:t>we want to sort an array without any extra space, quicksort is a good option. On average, time complexity is </a:t>
            </a:r>
            <a:r>
              <a:rPr lang="en-US" dirty="0" smtClean="0"/>
              <a:t>O(</a:t>
            </a:r>
            <a:r>
              <a:rPr lang="en-US" dirty="0" err="1" smtClean="0"/>
              <a:t>nlog</a:t>
            </a:r>
            <a:r>
              <a:rPr lang="en-US" dirty="0" smtClean="0"/>
              <a:t>(n</a:t>
            </a:r>
            <a:r>
              <a:rPr lang="en-US" dirty="0"/>
              <a:t>)) and </a:t>
            </a:r>
            <a:r>
              <a:rPr lang="en-US" dirty="0" smtClean="0"/>
              <a:t>worst </a:t>
            </a:r>
            <a:r>
              <a:rPr lang="en-US" dirty="0"/>
              <a:t>case complexity are of </a:t>
            </a:r>
            <a:r>
              <a:rPr lang="en-US" dirty="0" smtClean="0"/>
              <a:t>Ο(</a:t>
            </a:r>
            <a:r>
              <a:rPr lang="en-US" dirty="0" err="1" smtClean="0"/>
              <a:t>n</a:t>
            </a:r>
            <a:r>
              <a:rPr lang="en-US" baseline="30000" dirty="0" err="1" smtClean="0"/>
              <a:t>2</a:t>
            </a:r>
            <a:r>
              <a:rPr lang="en-US" dirty="0" smtClean="0"/>
              <a:t>).</a:t>
            </a:r>
          </a:p>
          <a:p>
            <a:pPr algn="just" fontAlgn="base"/>
            <a:r>
              <a:rPr lang="en-US" dirty="0"/>
              <a:t>The basic step of sorting an array are as follows</a:t>
            </a:r>
            <a:r>
              <a:rPr lang="en-US" dirty="0" smtClean="0"/>
              <a:t>:</a:t>
            </a:r>
          </a:p>
          <a:p>
            <a:pPr lvl="1" algn="just" fontAlgn="base"/>
            <a:r>
              <a:rPr lang="en-US" dirty="0"/>
              <a:t>Select a pivot</a:t>
            </a:r>
          </a:p>
          <a:p>
            <a:pPr lvl="1" algn="just" fontAlgn="base"/>
            <a:r>
              <a:rPr lang="en-US" dirty="0"/>
              <a:t>Move smaller elements to the left and move bigger elements to the right of the pivot</a:t>
            </a:r>
          </a:p>
          <a:p>
            <a:pPr lvl="1" algn="just" fontAlgn="base"/>
            <a:r>
              <a:rPr lang="en-US" dirty="0"/>
              <a:t>Recursively sort left part and right </a:t>
            </a:r>
            <a:r>
              <a:rPr lang="en-US" dirty="0" smtClean="0"/>
              <a:t>part</a:t>
            </a:r>
            <a:endParaRPr lang="en-US" dirty="0"/>
          </a:p>
          <a:p>
            <a:pPr algn="just" fontAlgn="base"/>
            <a:r>
              <a:rPr lang="en-US" dirty="0"/>
              <a:t>There are many different versions of Q</a:t>
            </a:r>
            <a:r>
              <a:rPr lang="en-US" dirty="0" smtClean="0"/>
              <a:t>uick </a:t>
            </a:r>
            <a:r>
              <a:rPr lang="en-US" dirty="0"/>
              <a:t>s</a:t>
            </a:r>
            <a:r>
              <a:rPr lang="en-US" dirty="0" smtClean="0"/>
              <a:t>ort </a:t>
            </a:r>
            <a:r>
              <a:rPr lang="en-US" dirty="0"/>
              <a:t>that pick pivot in different ways</a:t>
            </a:r>
            <a:r>
              <a:rPr lang="en-US" dirty="0" smtClean="0"/>
              <a:t>.</a:t>
            </a:r>
            <a:endParaRPr lang="en-US" dirty="0"/>
          </a:p>
          <a:p>
            <a:pPr lvl="1" algn="just" fontAlgn="base"/>
            <a:r>
              <a:rPr lang="en-US" dirty="0"/>
              <a:t>Always pick first element as pivot.</a:t>
            </a:r>
          </a:p>
          <a:p>
            <a:pPr lvl="1" algn="just" fontAlgn="base"/>
            <a:r>
              <a:rPr lang="en-US" dirty="0"/>
              <a:t>Always pick last element as </a:t>
            </a:r>
            <a:r>
              <a:rPr lang="en-US" dirty="0" smtClean="0"/>
              <a:t>pivot.</a:t>
            </a:r>
            <a:endParaRPr lang="en-US" dirty="0"/>
          </a:p>
          <a:p>
            <a:pPr lvl="1" algn="just" fontAlgn="base"/>
            <a:r>
              <a:rPr lang="en-US" dirty="0"/>
              <a:t>Pick a random element as pivot.</a:t>
            </a:r>
          </a:p>
          <a:p>
            <a:pPr lvl="1" algn="just" fontAlgn="base"/>
            <a:r>
              <a:rPr lang="en-US" dirty="0"/>
              <a:t>Pick median as pivot.</a:t>
            </a: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28</a:t>
            </a:fld>
            <a:endParaRPr lang="en-US" dirty="0"/>
          </a:p>
        </p:txBody>
      </p:sp>
    </p:spTree>
    <p:extLst>
      <p:ext uri="{BB962C8B-B14F-4D97-AF65-F5344CB8AC3E}">
        <p14:creationId xmlns:p14="http://schemas.microsoft.com/office/powerpoint/2010/main" val="22850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Quick sort </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1" y="1074059"/>
            <a:ext cx="6201228" cy="5282292"/>
          </a:xfrm>
        </p:spPr>
        <p:txBody>
          <a:bodyPr>
            <a:normAutofit fontScale="70000" lnSpcReduction="20000"/>
          </a:bodyPr>
          <a:lstStyle/>
          <a:p>
            <a:pPr marL="0" indent="0">
              <a:lnSpc>
                <a:spcPct val="120000"/>
              </a:lnSpc>
              <a:spcBef>
                <a:spcPts val="0"/>
              </a:spcBef>
              <a:buNone/>
            </a:pPr>
            <a:r>
              <a:rPr lang="en-US" sz="3800" b="1" dirty="0" smtClean="0"/>
              <a:t>Algorithm: </a:t>
            </a:r>
            <a:r>
              <a:rPr lang="en-US" sz="3800" dirty="0" smtClean="0"/>
              <a:t>quicksort(</a:t>
            </a:r>
            <a:r>
              <a:rPr lang="en-US" sz="3800" dirty="0" err="1" smtClean="0"/>
              <a:t>ARR</a:t>
            </a:r>
            <a:r>
              <a:rPr lang="en-US" sz="3800" dirty="0" smtClean="0"/>
              <a:t>, LOW, HIGH)</a:t>
            </a:r>
          </a:p>
          <a:p>
            <a:pPr marL="0" indent="0" algn="just" fontAlgn="base">
              <a:lnSpc>
                <a:spcPct val="120000"/>
              </a:lnSpc>
              <a:spcBef>
                <a:spcPts val="0"/>
              </a:spcBef>
              <a:buNone/>
            </a:pPr>
            <a:r>
              <a:rPr lang="en-US" b="1" dirty="0"/>
              <a:t>//partition of </a:t>
            </a:r>
            <a:r>
              <a:rPr lang="en-US" b="1" dirty="0" err="1" smtClean="0"/>
              <a:t>ARR</a:t>
            </a:r>
            <a:endParaRPr lang="en-US" b="1" dirty="0" smtClean="0"/>
          </a:p>
          <a:p>
            <a:pPr algn="just" fontAlgn="base">
              <a:lnSpc>
                <a:spcPct val="120000"/>
              </a:lnSpc>
              <a:spcBef>
                <a:spcPts val="0"/>
              </a:spcBef>
            </a:pPr>
            <a:r>
              <a:rPr lang="en-US" dirty="0" smtClean="0"/>
              <a:t>Step </a:t>
            </a:r>
            <a:r>
              <a:rPr lang="en-US" dirty="0"/>
              <a:t>1</a:t>
            </a:r>
            <a:r>
              <a:rPr lang="en-US" dirty="0" smtClean="0"/>
              <a:t>:</a:t>
            </a:r>
          </a:p>
          <a:p>
            <a:pPr lvl="1" algn="just" fontAlgn="base">
              <a:lnSpc>
                <a:spcPct val="120000"/>
              </a:lnSpc>
              <a:spcBef>
                <a:spcPts val="0"/>
              </a:spcBef>
            </a:pPr>
            <a:r>
              <a:rPr lang="en-US" dirty="0" smtClean="0"/>
              <a:t>SET pivot = </a:t>
            </a:r>
            <a:r>
              <a:rPr lang="en-US" dirty="0" err="1" smtClean="0"/>
              <a:t>ARR</a:t>
            </a:r>
            <a:r>
              <a:rPr lang="en-US" dirty="0" smtClean="0"/>
              <a:t>[k] // with LOW&lt;=k&lt;=HIGH</a:t>
            </a:r>
          </a:p>
          <a:p>
            <a:pPr lvl="1" algn="just" fontAlgn="base">
              <a:lnSpc>
                <a:spcPct val="120000"/>
              </a:lnSpc>
              <a:spcBef>
                <a:spcPts val="0"/>
              </a:spcBef>
            </a:pPr>
            <a:r>
              <a:rPr lang="en-US" dirty="0" smtClean="0"/>
              <a:t>SET I = LOW</a:t>
            </a:r>
          </a:p>
          <a:p>
            <a:pPr lvl="1" algn="just" fontAlgn="base">
              <a:lnSpc>
                <a:spcPct val="120000"/>
              </a:lnSpc>
              <a:spcBef>
                <a:spcPts val="0"/>
              </a:spcBef>
            </a:pPr>
            <a:r>
              <a:rPr lang="en-US" dirty="0" smtClean="0"/>
              <a:t>SET J = HIGH</a:t>
            </a:r>
            <a:endParaRPr lang="en-US" dirty="0"/>
          </a:p>
          <a:p>
            <a:pPr algn="just" fontAlgn="base">
              <a:lnSpc>
                <a:spcPct val="120000"/>
              </a:lnSpc>
              <a:spcBef>
                <a:spcPts val="0"/>
              </a:spcBef>
            </a:pPr>
            <a:r>
              <a:rPr lang="en-US" dirty="0" smtClean="0"/>
              <a:t>Step </a:t>
            </a:r>
            <a:r>
              <a:rPr lang="en-US" dirty="0"/>
              <a:t>2: Repeat while </a:t>
            </a:r>
            <a:r>
              <a:rPr lang="en-US" dirty="0" smtClean="0"/>
              <a:t>I&lt;=J</a:t>
            </a:r>
          </a:p>
          <a:p>
            <a:pPr lvl="1" algn="just" fontAlgn="base">
              <a:lnSpc>
                <a:spcPct val="120000"/>
              </a:lnSpc>
              <a:spcBef>
                <a:spcPts val="0"/>
              </a:spcBef>
            </a:pPr>
            <a:r>
              <a:rPr lang="en-US" dirty="0"/>
              <a:t>Repeat while </a:t>
            </a:r>
            <a:r>
              <a:rPr lang="en-US" dirty="0" err="1" smtClean="0"/>
              <a:t>ARR</a:t>
            </a:r>
            <a:r>
              <a:rPr lang="en-US" dirty="0" smtClean="0"/>
              <a:t>[I]&lt;pivot </a:t>
            </a:r>
          </a:p>
          <a:p>
            <a:pPr lvl="2" algn="just" fontAlgn="base">
              <a:lnSpc>
                <a:spcPct val="120000"/>
              </a:lnSpc>
              <a:spcBef>
                <a:spcPts val="0"/>
              </a:spcBef>
            </a:pPr>
            <a:r>
              <a:rPr lang="en-US" dirty="0" smtClean="0"/>
              <a:t>SET I = I + 1</a:t>
            </a:r>
          </a:p>
          <a:p>
            <a:pPr lvl="1" algn="just" fontAlgn="base">
              <a:lnSpc>
                <a:spcPct val="120000"/>
              </a:lnSpc>
              <a:spcBef>
                <a:spcPts val="0"/>
              </a:spcBef>
            </a:pPr>
            <a:r>
              <a:rPr lang="en-US" dirty="0"/>
              <a:t>[END </a:t>
            </a:r>
            <a:r>
              <a:rPr lang="en-US" dirty="0" smtClean="0"/>
              <a:t>OF INNER </a:t>
            </a:r>
            <a:r>
              <a:rPr lang="en-US" dirty="0"/>
              <a:t>LOOP</a:t>
            </a:r>
            <a:r>
              <a:rPr lang="en-US" dirty="0" smtClean="0"/>
              <a:t>]</a:t>
            </a:r>
          </a:p>
          <a:p>
            <a:pPr lvl="1" algn="just" fontAlgn="base">
              <a:lnSpc>
                <a:spcPct val="120000"/>
              </a:lnSpc>
              <a:spcBef>
                <a:spcPts val="0"/>
              </a:spcBef>
            </a:pPr>
            <a:r>
              <a:rPr lang="en-US" dirty="0"/>
              <a:t>Repeat while </a:t>
            </a:r>
            <a:r>
              <a:rPr lang="en-US" dirty="0" err="1" smtClean="0"/>
              <a:t>ARR</a:t>
            </a:r>
            <a:r>
              <a:rPr lang="en-US" dirty="0" smtClean="0"/>
              <a:t>[J]&gt;pivot </a:t>
            </a:r>
            <a:endParaRPr lang="en-US" dirty="0"/>
          </a:p>
          <a:p>
            <a:pPr lvl="2" algn="just" fontAlgn="base">
              <a:lnSpc>
                <a:spcPct val="120000"/>
              </a:lnSpc>
              <a:spcBef>
                <a:spcPts val="0"/>
              </a:spcBef>
            </a:pPr>
            <a:r>
              <a:rPr lang="en-US" dirty="0"/>
              <a:t>SET </a:t>
            </a:r>
            <a:r>
              <a:rPr lang="en-US" dirty="0" smtClean="0"/>
              <a:t>J </a:t>
            </a:r>
            <a:r>
              <a:rPr lang="en-US" dirty="0"/>
              <a:t>= </a:t>
            </a:r>
            <a:r>
              <a:rPr lang="en-US" dirty="0" smtClean="0"/>
              <a:t>J - </a:t>
            </a:r>
            <a:r>
              <a:rPr lang="en-US" dirty="0"/>
              <a:t>1</a:t>
            </a:r>
          </a:p>
          <a:p>
            <a:pPr lvl="1" algn="just" fontAlgn="base">
              <a:lnSpc>
                <a:spcPct val="120000"/>
              </a:lnSpc>
              <a:spcBef>
                <a:spcPts val="0"/>
              </a:spcBef>
            </a:pPr>
            <a:r>
              <a:rPr lang="en-US" dirty="0"/>
              <a:t>[END </a:t>
            </a:r>
            <a:r>
              <a:rPr lang="en-US" dirty="0" smtClean="0"/>
              <a:t>OF INNER </a:t>
            </a:r>
            <a:r>
              <a:rPr lang="en-US" dirty="0"/>
              <a:t>LOOP</a:t>
            </a:r>
            <a:r>
              <a:rPr lang="en-US" dirty="0" smtClean="0"/>
              <a:t>]</a:t>
            </a:r>
          </a:p>
          <a:p>
            <a:pPr lvl="1">
              <a:lnSpc>
                <a:spcPct val="120000"/>
              </a:lnSpc>
              <a:spcBef>
                <a:spcPts val="0"/>
              </a:spcBef>
            </a:pPr>
            <a:r>
              <a:rPr lang="en-US" dirty="0"/>
              <a:t>IF </a:t>
            </a:r>
            <a:r>
              <a:rPr lang="en-US" dirty="0" smtClean="0"/>
              <a:t>I&lt;=J</a:t>
            </a:r>
            <a:endParaRPr lang="en-US" dirty="0"/>
          </a:p>
          <a:p>
            <a:pPr lvl="2">
              <a:lnSpc>
                <a:spcPct val="120000"/>
              </a:lnSpc>
              <a:spcBef>
                <a:spcPts val="0"/>
              </a:spcBef>
            </a:pPr>
            <a:r>
              <a:rPr lang="en-US" dirty="0" smtClean="0"/>
              <a:t>SWAP </a:t>
            </a:r>
            <a:r>
              <a:rPr lang="en-US" dirty="0" err="1" smtClean="0"/>
              <a:t>ARR</a:t>
            </a:r>
            <a:r>
              <a:rPr lang="en-US" dirty="0" smtClean="0"/>
              <a:t>[I] AND </a:t>
            </a:r>
            <a:r>
              <a:rPr lang="en-US" dirty="0" err="1" smtClean="0"/>
              <a:t>ARR</a:t>
            </a:r>
            <a:r>
              <a:rPr lang="en-US" dirty="0" smtClean="0"/>
              <a:t>[J}</a:t>
            </a:r>
            <a:endParaRPr lang="en-US" dirty="0"/>
          </a:p>
          <a:p>
            <a:pPr lvl="2">
              <a:lnSpc>
                <a:spcPct val="120000"/>
              </a:lnSpc>
              <a:spcBef>
                <a:spcPts val="0"/>
              </a:spcBef>
            </a:pPr>
            <a:r>
              <a:rPr lang="en-US" dirty="0"/>
              <a:t>SET </a:t>
            </a:r>
            <a:r>
              <a:rPr lang="en-US" dirty="0" smtClean="0"/>
              <a:t>I = </a:t>
            </a:r>
            <a:r>
              <a:rPr lang="en-US" dirty="0" err="1" smtClean="0"/>
              <a:t>I+1</a:t>
            </a:r>
            <a:endParaRPr lang="en-US" dirty="0" smtClean="0"/>
          </a:p>
          <a:p>
            <a:pPr lvl="2">
              <a:lnSpc>
                <a:spcPct val="120000"/>
              </a:lnSpc>
              <a:spcBef>
                <a:spcPts val="0"/>
              </a:spcBef>
            </a:pPr>
            <a:r>
              <a:rPr lang="en-US" dirty="0" smtClean="0"/>
              <a:t>SET J = </a:t>
            </a:r>
            <a:r>
              <a:rPr lang="en-US" dirty="0" err="1" smtClean="0"/>
              <a:t>J+1</a:t>
            </a:r>
            <a:endParaRPr lang="en-US" dirty="0"/>
          </a:p>
          <a:p>
            <a:pPr lvl="1">
              <a:lnSpc>
                <a:spcPct val="120000"/>
              </a:lnSpc>
              <a:spcBef>
                <a:spcPts val="0"/>
              </a:spcBef>
            </a:pPr>
            <a:r>
              <a:rPr lang="en-US" dirty="0"/>
              <a:t>[END OF IF</a:t>
            </a:r>
            <a:r>
              <a:rPr lang="en-US" dirty="0" smtClean="0"/>
              <a:t>]</a:t>
            </a:r>
          </a:p>
          <a:p>
            <a:pPr lvl="1" algn="just" fontAlgn="base">
              <a:lnSpc>
                <a:spcPct val="120000"/>
              </a:lnSpc>
              <a:spcBef>
                <a:spcPts val="0"/>
              </a:spcBef>
            </a:pPr>
            <a:r>
              <a:rPr lang="en-US" dirty="0"/>
              <a:t>[END OF </a:t>
            </a:r>
            <a:r>
              <a:rPr lang="en-US" dirty="0" smtClean="0"/>
              <a:t>LOOP]</a:t>
            </a: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29</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83307176"/>
              </p:ext>
            </p:extLst>
          </p:nvPr>
        </p:nvGraphicFramePr>
        <p:xfrm>
          <a:off x="4622800" y="4362276"/>
          <a:ext cx="7278913" cy="1965960"/>
        </p:xfrm>
        <a:graphic>
          <a:graphicData uri="http://schemas.openxmlformats.org/drawingml/2006/table">
            <a:tbl>
              <a:tblPr>
                <a:tableStyleId>{5940675A-B579-460E-94D1-54222C63F5DA}</a:tableStyleId>
              </a:tblPr>
              <a:tblGrid>
                <a:gridCol w="1879600"/>
                <a:gridCol w="2975429"/>
                <a:gridCol w="1142314"/>
                <a:gridCol w="1281570"/>
              </a:tblGrid>
              <a:tr h="689295">
                <a:tc>
                  <a:txBody>
                    <a:bodyPr/>
                    <a:lstStyle/>
                    <a:p>
                      <a:pPr algn="ctr" fontAlgn="t"/>
                      <a:r>
                        <a:rPr lang="en-US" sz="2000" b="1" dirty="0">
                          <a:solidFill>
                            <a:schemeClr val="bg1"/>
                          </a:solidFill>
                          <a:effectLst/>
                        </a:rPr>
                        <a:t>Complexity</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Best Case</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Average Case</a:t>
                      </a:r>
                      <a:endParaRPr lang="en-US" sz="2000" b="1" dirty="0">
                        <a:solidFill>
                          <a:schemeClr val="bg1"/>
                        </a:solidFill>
                        <a:effectLst/>
                        <a:latin typeface="+mn-lt"/>
                      </a:endParaRP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rPr>
                        <a:t>Worst Case</a:t>
                      </a:r>
                      <a:endParaRPr lang="en-US" sz="2000" b="1" dirty="0">
                        <a:solidFill>
                          <a:schemeClr val="bg1"/>
                        </a:solidFill>
                        <a:effectLst/>
                        <a:latin typeface="+mn-lt"/>
                      </a:endParaRPr>
                    </a:p>
                  </a:txBody>
                  <a:tcPr marL="114300" marR="114300" marT="114300" marB="114300">
                    <a:solidFill>
                      <a:schemeClr val="accent1">
                        <a:lumMod val="75000"/>
                      </a:schemeClr>
                    </a:solidFill>
                  </a:tcPr>
                </a:tc>
              </a:tr>
              <a:tr h="358503">
                <a:tc>
                  <a:txBody>
                    <a:bodyPr/>
                    <a:lstStyle/>
                    <a:p>
                      <a:pPr algn="l" fontAlgn="t"/>
                      <a:r>
                        <a:rPr lang="en-US" dirty="0">
                          <a:solidFill>
                            <a:srgbClr val="000000"/>
                          </a:solidFill>
                          <a:effectLst/>
                          <a:latin typeface="+mn-lt"/>
                        </a:rPr>
                        <a:t>Time Complexity</a:t>
                      </a:r>
                    </a:p>
                  </a:txBody>
                  <a:tcPr marL="76200" marR="76200" marT="76200" marB="76200"/>
                </a:tc>
                <a:tc>
                  <a:txBody>
                    <a:bodyPr/>
                    <a:lstStyle/>
                    <a:p>
                      <a:pPr algn="l" fontAlgn="t"/>
                      <a:r>
                        <a:rPr lang="en-US" dirty="0">
                          <a:solidFill>
                            <a:srgbClr val="000000"/>
                          </a:solidFill>
                          <a:effectLst/>
                          <a:latin typeface="+mn-lt"/>
                        </a:rPr>
                        <a:t>O(n) for 3 way partition or </a:t>
                      </a:r>
                      <a:r>
                        <a:rPr lang="en-US" dirty="0" smtClean="0">
                          <a:solidFill>
                            <a:srgbClr val="000000"/>
                          </a:solidFill>
                          <a:effectLst/>
                          <a:latin typeface="+mn-lt"/>
                        </a:rPr>
                        <a:t>O(n log n</a:t>
                      </a:r>
                      <a:r>
                        <a:rPr lang="en-US" dirty="0">
                          <a:solidFill>
                            <a:srgbClr val="000000"/>
                          </a:solidFill>
                          <a:effectLst/>
                          <a:latin typeface="+mn-lt"/>
                        </a:rPr>
                        <a:t>) simple partition</a:t>
                      </a:r>
                    </a:p>
                  </a:txBody>
                  <a:tcPr marL="76200" marR="76200" marT="76200" marB="76200"/>
                </a:tc>
                <a:tc>
                  <a:txBody>
                    <a:bodyPr/>
                    <a:lstStyle/>
                    <a:p>
                      <a:pPr algn="l" fontAlgn="t"/>
                      <a:r>
                        <a:rPr lang="en-US" dirty="0">
                          <a:solidFill>
                            <a:srgbClr val="000000"/>
                          </a:solidFill>
                          <a:effectLst/>
                          <a:latin typeface="+mn-lt"/>
                        </a:rPr>
                        <a:t>O(n log n)</a:t>
                      </a:r>
                    </a:p>
                  </a:txBody>
                  <a:tcPr marL="76200" marR="76200" marT="76200" marB="76200"/>
                </a:tc>
                <a:tc>
                  <a:txBody>
                    <a:bodyPr/>
                    <a:lstStyle/>
                    <a:p>
                      <a:pPr algn="l" fontAlgn="t"/>
                      <a:r>
                        <a:rPr lang="en-US" dirty="0">
                          <a:solidFill>
                            <a:srgbClr val="000000"/>
                          </a:solidFill>
                          <a:effectLst/>
                          <a:latin typeface="+mn-lt"/>
                        </a:rPr>
                        <a:t>O(</a:t>
                      </a:r>
                      <a:r>
                        <a:rPr lang="en-US" dirty="0" err="1">
                          <a:solidFill>
                            <a:srgbClr val="000000"/>
                          </a:solidFill>
                          <a:effectLst/>
                          <a:latin typeface="+mn-lt"/>
                        </a:rPr>
                        <a:t>n</a:t>
                      </a:r>
                      <a:r>
                        <a:rPr lang="en-US" baseline="30000" dirty="0" err="1">
                          <a:solidFill>
                            <a:srgbClr val="000000"/>
                          </a:solidFill>
                          <a:effectLst/>
                          <a:latin typeface="+mn-lt"/>
                        </a:rPr>
                        <a:t>2</a:t>
                      </a:r>
                      <a:r>
                        <a:rPr lang="en-US" dirty="0">
                          <a:solidFill>
                            <a:srgbClr val="000000"/>
                          </a:solidFill>
                          <a:effectLst/>
                          <a:latin typeface="+mn-lt"/>
                        </a:rPr>
                        <a:t>)</a:t>
                      </a:r>
                    </a:p>
                  </a:txBody>
                  <a:tcPr marL="76200" marR="76200" marT="76200" marB="76200"/>
                </a:tc>
              </a:tr>
              <a:tr h="350914">
                <a:tc>
                  <a:txBody>
                    <a:bodyPr/>
                    <a:lstStyle/>
                    <a:p>
                      <a:pPr algn="l" fontAlgn="t"/>
                      <a:r>
                        <a:rPr lang="en-US" dirty="0">
                          <a:solidFill>
                            <a:srgbClr val="000000"/>
                          </a:solidFill>
                          <a:effectLst/>
                          <a:latin typeface="+mn-lt"/>
                        </a:rPr>
                        <a:t>Space Complexity</a:t>
                      </a:r>
                    </a:p>
                  </a:txBody>
                  <a:tcPr marL="76200" marR="76200" marT="76200" marB="76200"/>
                </a:tc>
                <a:tc>
                  <a:txBody>
                    <a:bodyPr/>
                    <a:lstStyle/>
                    <a:p>
                      <a:pPr algn="l" fontAlgn="t"/>
                      <a:endParaRPr lang="en-US" dirty="0">
                        <a:solidFill>
                          <a:srgbClr val="000000"/>
                        </a:solidFill>
                        <a:effectLst/>
                        <a:latin typeface="+mn-lt"/>
                      </a:endParaRPr>
                    </a:p>
                  </a:txBody>
                  <a:tcPr marL="76200" marR="76200" marT="76200" marB="76200"/>
                </a:tc>
                <a:tc>
                  <a:txBody>
                    <a:bodyPr/>
                    <a:lstStyle/>
                    <a:p>
                      <a:pPr algn="l" fontAlgn="t"/>
                      <a:endParaRPr lang="en-US">
                        <a:solidFill>
                          <a:srgbClr val="000000"/>
                        </a:solidFill>
                        <a:effectLst/>
                        <a:latin typeface="+mn-lt"/>
                      </a:endParaRPr>
                    </a:p>
                  </a:txBody>
                  <a:tcPr marL="76200" marR="76200" marT="76200" marB="76200"/>
                </a:tc>
                <a:tc>
                  <a:txBody>
                    <a:bodyPr/>
                    <a:lstStyle/>
                    <a:p>
                      <a:pPr algn="l" fontAlgn="t"/>
                      <a:r>
                        <a:rPr lang="en-US" dirty="0">
                          <a:solidFill>
                            <a:srgbClr val="000000"/>
                          </a:solidFill>
                          <a:effectLst/>
                          <a:latin typeface="+mn-lt"/>
                        </a:rPr>
                        <a:t>O(log n)</a:t>
                      </a:r>
                    </a:p>
                  </a:txBody>
                  <a:tcPr marL="76200" marR="76200" marT="76200" marB="76200"/>
                </a:tc>
              </a:tr>
            </a:tbl>
          </a:graphicData>
        </a:graphic>
      </p:graphicFrame>
      <p:sp>
        <p:nvSpPr>
          <p:cNvPr id="9" name="Content Placeholder 2">
            <a:extLst>
              <a:ext uri="{FF2B5EF4-FFF2-40B4-BE49-F238E27FC236}">
                <a16:creationId xmlns:a16="http://schemas.microsoft.com/office/drawing/2014/main" xmlns="" id="{21309EEA-748E-1B4D-9BA2-2ADAA2FBB16C}"/>
              </a:ext>
            </a:extLst>
          </p:cNvPr>
          <p:cNvSpPr txBox="1">
            <a:spLocks/>
          </p:cNvSpPr>
          <p:nvPr/>
        </p:nvSpPr>
        <p:spPr>
          <a:xfrm>
            <a:off x="5805715" y="1480467"/>
            <a:ext cx="5548085" cy="290285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lnSpc>
                <a:spcPct val="120000"/>
              </a:lnSpc>
              <a:spcBef>
                <a:spcPts val="0"/>
              </a:spcBef>
              <a:buFont typeface="Arial" panose="020B0604020202020204" pitchFamily="34" charset="0"/>
              <a:buNone/>
            </a:pPr>
            <a:r>
              <a:rPr lang="en-US" b="1" dirty="0" smtClean="0"/>
              <a:t>//recursively sort two sub parts</a:t>
            </a:r>
          </a:p>
          <a:p>
            <a:pPr algn="just" fontAlgn="base">
              <a:lnSpc>
                <a:spcPct val="120000"/>
              </a:lnSpc>
              <a:spcBef>
                <a:spcPts val="0"/>
              </a:spcBef>
            </a:pPr>
            <a:r>
              <a:rPr lang="en-US" dirty="0" smtClean="0"/>
              <a:t>Step 3:  </a:t>
            </a:r>
          </a:p>
          <a:p>
            <a:pPr lvl="1">
              <a:lnSpc>
                <a:spcPct val="120000"/>
              </a:lnSpc>
              <a:spcBef>
                <a:spcPts val="0"/>
              </a:spcBef>
            </a:pPr>
            <a:r>
              <a:rPr lang="en-US" dirty="0" smtClean="0"/>
              <a:t>IF LOW &lt; J</a:t>
            </a:r>
          </a:p>
          <a:p>
            <a:pPr lvl="2">
              <a:lnSpc>
                <a:spcPct val="120000"/>
              </a:lnSpc>
              <a:spcBef>
                <a:spcPts val="0"/>
              </a:spcBef>
            </a:pPr>
            <a:r>
              <a:rPr lang="en-US" dirty="0" smtClean="0"/>
              <a:t>CALL quicksort(</a:t>
            </a:r>
            <a:r>
              <a:rPr lang="en-US" dirty="0" err="1" smtClean="0"/>
              <a:t>ARR</a:t>
            </a:r>
            <a:r>
              <a:rPr lang="en-US" dirty="0" smtClean="0"/>
              <a:t>, LOW, J)</a:t>
            </a:r>
          </a:p>
          <a:p>
            <a:pPr lvl="1">
              <a:lnSpc>
                <a:spcPct val="120000"/>
              </a:lnSpc>
              <a:spcBef>
                <a:spcPts val="0"/>
              </a:spcBef>
            </a:pPr>
            <a:r>
              <a:rPr lang="en-US" dirty="0" smtClean="0"/>
              <a:t>[END OF IF]</a:t>
            </a:r>
          </a:p>
          <a:p>
            <a:pPr algn="just" fontAlgn="base">
              <a:lnSpc>
                <a:spcPct val="120000"/>
              </a:lnSpc>
              <a:spcBef>
                <a:spcPts val="0"/>
              </a:spcBef>
            </a:pPr>
            <a:r>
              <a:rPr lang="en-US" dirty="0" smtClean="0"/>
              <a:t>Step 4:  </a:t>
            </a:r>
          </a:p>
          <a:p>
            <a:pPr lvl="1">
              <a:lnSpc>
                <a:spcPct val="120000"/>
              </a:lnSpc>
              <a:spcBef>
                <a:spcPts val="0"/>
              </a:spcBef>
            </a:pPr>
            <a:r>
              <a:rPr lang="en-US" dirty="0" smtClean="0"/>
              <a:t>IF I &lt; HIGH</a:t>
            </a:r>
          </a:p>
          <a:p>
            <a:pPr lvl="2">
              <a:lnSpc>
                <a:spcPct val="120000"/>
              </a:lnSpc>
              <a:spcBef>
                <a:spcPts val="0"/>
              </a:spcBef>
            </a:pPr>
            <a:r>
              <a:rPr lang="en-US" dirty="0" smtClean="0"/>
              <a:t>CALL quicksort(</a:t>
            </a:r>
            <a:r>
              <a:rPr lang="en-US" dirty="0" err="1" smtClean="0"/>
              <a:t>ARR</a:t>
            </a:r>
            <a:r>
              <a:rPr lang="en-US" dirty="0" smtClean="0"/>
              <a:t>, I, HIGH)</a:t>
            </a:r>
          </a:p>
          <a:p>
            <a:pPr lvl="1">
              <a:lnSpc>
                <a:spcPct val="120000"/>
              </a:lnSpc>
              <a:spcBef>
                <a:spcPts val="0"/>
              </a:spcBef>
            </a:pPr>
            <a:r>
              <a:rPr lang="en-US" dirty="0" smtClean="0"/>
              <a:t>[END OF IF]</a:t>
            </a:r>
          </a:p>
          <a:p>
            <a:pPr algn="just" fontAlgn="base">
              <a:lnSpc>
                <a:spcPct val="120000"/>
              </a:lnSpc>
              <a:spcBef>
                <a:spcPts val="0"/>
              </a:spcBef>
            </a:pPr>
            <a:r>
              <a:rPr lang="en-US" dirty="0" smtClean="0"/>
              <a:t>Step 5: EXIT</a:t>
            </a:r>
            <a:endParaRPr lang="en-US" dirty="0"/>
          </a:p>
        </p:txBody>
      </p:sp>
    </p:spTree>
    <p:extLst>
      <p:ext uri="{BB962C8B-B14F-4D97-AF65-F5344CB8AC3E}">
        <p14:creationId xmlns:p14="http://schemas.microsoft.com/office/powerpoint/2010/main" val="235160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Introduction to searching</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282293"/>
          </a:xfrm>
        </p:spPr>
        <p:txBody>
          <a:bodyPr>
            <a:normAutofit lnSpcReduction="10000"/>
          </a:bodyPr>
          <a:lstStyle/>
          <a:p>
            <a:pPr algn="just" fontAlgn="base"/>
            <a:r>
              <a:rPr lang="en-US" sz="3200" dirty="0"/>
              <a:t>Searching is the process of finding some particular element in the list. If the element is present in the list, then the process is called </a:t>
            </a:r>
            <a:r>
              <a:rPr lang="en-US" sz="3200" dirty="0" smtClean="0"/>
              <a:t>successful, </a:t>
            </a:r>
            <a:r>
              <a:rPr lang="en-US" sz="3200" dirty="0"/>
              <a:t>otherwise the search is called unsuccessful</a:t>
            </a:r>
            <a:r>
              <a:rPr lang="en-US" sz="3200" dirty="0" smtClean="0"/>
              <a:t>.</a:t>
            </a:r>
          </a:p>
          <a:p>
            <a:pPr algn="just" fontAlgn="base"/>
            <a:r>
              <a:rPr lang="en-US" sz="3200" dirty="0"/>
              <a:t>Searching may be sequential or not. If the data in the dataset are random, then we need to use sequential searching. Otherwise we can use other different techniques to reduce the complexity.</a:t>
            </a:r>
          </a:p>
          <a:p>
            <a:pPr algn="just" fontAlgn="base"/>
            <a:r>
              <a:rPr lang="en-US" sz="3200" dirty="0"/>
              <a:t>There are two popular search methods that are widely used in order to search some item into the </a:t>
            </a:r>
            <a:r>
              <a:rPr lang="en-US" sz="3200" dirty="0" smtClean="0"/>
              <a:t>list:</a:t>
            </a:r>
            <a:endParaRPr lang="en-US" sz="3200" dirty="0"/>
          </a:p>
          <a:p>
            <a:pPr lvl="1" algn="just" fontAlgn="base"/>
            <a:r>
              <a:rPr lang="en-US" dirty="0"/>
              <a:t>Linear Search</a:t>
            </a:r>
          </a:p>
          <a:p>
            <a:pPr lvl="1" algn="just" fontAlgn="base"/>
            <a:r>
              <a:rPr lang="en-US" dirty="0"/>
              <a:t>Binary Search</a:t>
            </a:r>
            <a:endParaRPr lang="en-US" dirty="0" smtClean="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3</a:t>
            </a:fld>
            <a:endParaRPr lang="en-US" dirty="0"/>
          </a:p>
        </p:txBody>
      </p:sp>
    </p:spTree>
    <p:extLst>
      <p:ext uri="{BB962C8B-B14F-4D97-AF65-F5344CB8AC3E}">
        <p14:creationId xmlns:p14="http://schemas.microsoft.com/office/powerpoint/2010/main" val="8443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Quick sort </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1" y="1088571"/>
            <a:ext cx="6143170" cy="5267779"/>
          </a:xfrm>
        </p:spPr>
        <p:txBody>
          <a:bodyPr>
            <a:normAutofit fontScale="62500" lnSpcReduction="20000"/>
          </a:bodyPr>
          <a:lstStyle/>
          <a:p>
            <a:pPr marL="0" indent="0" algn="just" fontAlgn="base">
              <a:lnSpc>
                <a:spcPct val="120000"/>
              </a:lnSpc>
              <a:spcBef>
                <a:spcPts val="0"/>
              </a:spcBef>
              <a:buNone/>
            </a:pPr>
            <a:r>
              <a:rPr lang="en-US" dirty="0"/>
              <a:t>public class </a:t>
            </a:r>
            <a:r>
              <a:rPr lang="en-US" dirty="0" err="1"/>
              <a:t>QuickSort</a:t>
            </a:r>
            <a:r>
              <a:rPr lang="en-US" dirty="0"/>
              <a:t> {</a:t>
            </a:r>
          </a:p>
          <a:p>
            <a:pPr marL="0" indent="0" algn="just" fontAlgn="base">
              <a:lnSpc>
                <a:spcPct val="120000"/>
              </a:lnSpc>
              <a:spcBef>
                <a:spcPts val="0"/>
              </a:spcBef>
              <a:buNone/>
            </a:pPr>
            <a:r>
              <a:rPr lang="en-US" dirty="0"/>
              <a:t>	</a:t>
            </a:r>
            <a:r>
              <a:rPr lang="en-US" dirty="0" smtClean="0"/>
              <a:t>public </a:t>
            </a:r>
            <a:r>
              <a:rPr lang="en-US" dirty="0"/>
              <a:t>static void main(String[] </a:t>
            </a:r>
            <a:r>
              <a:rPr lang="en-US" dirty="0" err="1"/>
              <a:t>args</a:t>
            </a:r>
            <a:r>
              <a:rPr lang="en-US" dirty="0"/>
              <a:t>) {</a:t>
            </a:r>
          </a:p>
          <a:p>
            <a:pPr marL="0" indent="0" algn="just" fontAlgn="base">
              <a:lnSpc>
                <a:spcPct val="120000"/>
              </a:lnSpc>
              <a:spcBef>
                <a:spcPts val="0"/>
              </a:spcBef>
              <a:buNone/>
            </a:pPr>
            <a:r>
              <a:rPr lang="en-US" dirty="0"/>
              <a:t>		</a:t>
            </a:r>
            <a:r>
              <a:rPr lang="en-US" dirty="0" err="1"/>
              <a:t>int</a:t>
            </a:r>
            <a:r>
              <a:rPr lang="en-US" dirty="0"/>
              <a:t>[] x = { 9, 2, 4, 7, 3, 7, 10 };</a:t>
            </a:r>
          </a:p>
          <a:p>
            <a:pPr marL="0" indent="0" algn="just" fontAlgn="base">
              <a:lnSpc>
                <a:spcPct val="120000"/>
              </a:lnSpc>
              <a:spcBef>
                <a:spcPts val="0"/>
              </a:spcBef>
              <a:buNone/>
            </a:pPr>
            <a:r>
              <a:rPr lang="en-US" dirty="0"/>
              <a:t>		</a:t>
            </a:r>
            <a:r>
              <a:rPr lang="en-US" dirty="0" err="1"/>
              <a:t>System.out.println</a:t>
            </a:r>
            <a:r>
              <a:rPr lang="en-US" dirty="0"/>
              <a:t>(</a:t>
            </a:r>
            <a:r>
              <a:rPr lang="en-US" dirty="0" err="1"/>
              <a:t>Arrays.toString</a:t>
            </a:r>
            <a:r>
              <a:rPr lang="en-US" dirty="0"/>
              <a:t>(x</a:t>
            </a:r>
            <a:r>
              <a:rPr lang="en-US" dirty="0" smtClean="0"/>
              <a:t>));</a:t>
            </a:r>
            <a:endParaRPr lang="en-US" dirty="0"/>
          </a:p>
          <a:p>
            <a:pPr marL="0" indent="0" algn="just" fontAlgn="base">
              <a:lnSpc>
                <a:spcPct val="120000"/>
              </a:lnSpc>
              <a:spcBef>
                <a:spcPts val="0"/>
              </a:spcBef>
              <a:buNone/>
            </a:pPr>
            <a:r>
              <a:rPr lang="en-US" dirty="0"/>
              <a:t>		</a:t>
            </a:r>
            <a:r>
              <a:rPr lang="en-US" dirty="0" err="1"/>
              <a:t>int</a:t>
            </a:r>
            <a:r>
              <a:rPr lang="en-US" dirty="0"/>
              <a:t> low = </a:t>
            </a:r>
            <a:r>
              <a:rPr lang="en-US" dirty="0" smtClean="0"/>
              <a:t>0, </a:t>
            </a:r>
            <a:r>
              <a:rPr lang="en-US" dirty="0"/>
              <a:t>high = </a:t>
            </a:r>
            <a:r>
              <a:rPr lang="en-US" dirty="0" err="1"/>
              <a:t>x.length</a:t>
            </a:r>
            <a:r>
              <a:rPr lang="en-US" dirty="0"/>
              <a:t> - 1</a:t>
            </a:r>
            <a:r>
              <a:rPr lang="en-US" dirty="0" smtClean="0"/>
              <a:t>; </a:t>
            </a:r>
            <a:endParaRPr lang="en-US" dirty="0"/>
          </a:p>
          <a:p>
            <a:pPr marL="0" indent="0" algn="just" fontAlgn="base">
              <a:lnSpc>
                <a:spcPct val="120000"/>
              </a:lnSpc>
              <a:spcBef>
                <a:spcPts val="0"/>
              </a:spcBef>
              <a:buNone/>
            </a:pPr>
            <a:r>
              <a:rPr lang="en-US" dirty="0"/>
              <a:t>		</a:t>
            </a:r>
            <a:r>
              <a:rPr lang="en-US" dirty="0" err="1"/>
              <a:t>quickSort</a:t>
            </a:r>
            <a:r>
              <a:rPr lang="en-US" dirty="0"/>
              <a:t>(x, low, high);</a:t>
            </a:r>
          </a:p>
          <a:p>
            <a:pPr marL="0" indent="0" algn="just" fontAlgn="base">
              <a:lnSpc>
                <a:spcPct val="120000"/>
              </a:lnSpc>
              <a:spcBef>
                <a:spcPts val="0"/>
              </a:spcBef>
              <a:buNone/>
            </a:pPr>
            <a:r>
              <a:rPr lang="en-US" dirty="0"/>
              <a:t>		</a:t>
            </a:r>
            <a:r>
              <a:rPr lang="en-US" dirty="0" err="1"/>
              <a:t>System.out.println</a:t>
            </a:r>
            <a:r>
              <a:rPr lang="en-US" dirty="0"/>
              <a:t>(</a:t>
            </a:r>
            <a:r>
              <a:rPr lang="en-US" dirty="0" err="1"/>
              <a:t>Arrays.toString</a:t>
            </a:r>
            <a:r>
              <a:rPr lang="en-US" dirty="0"/>
              <a:t>(x));</a:t>
            </a:r>
          </a:p>
          <a:p>
            <a:pPr marL="0" indent="0" algn="just" fontAlgn="base">
              <a:lnSpc>
                <a:spcPct val="120000"/>
              </a:lnSpc>
              <a:spcBef>
                <a:spcPts val="0"/>
              </a:spcBef>
              <a:buNone/>
            </a:pPr>
            <a:r>
              <a:rPr lang="en-US" dirty="0"/>
              <a:t>	}</a:t>
            </a:r>
          </a:p>
          <a:p>
            <a:pPr marL="0" indent="0" algn="just" fontAlgn="base">
              <a:lnSpc>
                <a:spcPct val="120000"/>
              </a:lnSpc>
              <a:spcBef>
                <a:spcPts val="0"/>
              </a:spcBef>
              <a:buNone/>
            </a:pPr>
            <a:r>
              <a:rPr lang="en-US" dirty="0"/>
              <a:t> 	public static void </a:t>
            </a:r>
            <a:r>
              <a:rPr lang="en-US" dirty="0" err="1"/>
              <a:t>quickSort</a:t>
            </a:r>
            <a:r>
              <a:rPr lang="en-US" dirty="0"/>
              <a:t>(</a:t>
            </a:r>
            <a:r>
              <a:rPr lang="en-US" dirty="0" err="1"/>
              <a:t>int</a:t>
            </a:r>
            <a:r>
              <a:rPr lang="en-US" dirty="0"/>
              <a:t>[] </a:t>
            </a:r>
            <a:r>
              <a:rPr lang="en-US" dirty="0" err="1"/>
              <a:t>arr</a:t>
            </a:r>
            <a:r>
              <a:rPr lang="en-US" dirty="0"/>
              <a:t>, </a:t>
            </a:r>
            <a:r>
              <a:rPr lang="en-US" dirty="0" err="1"/>
              <a:t>int</a:t>
            </a:r>
            <a:r>
              <a:rPr lang="en-US" dirty="0"/>
              <a:t> low, </a:t>
            </a:r>
            <a:r>
              <a:rPr lang="en-US" dirty="0" err="1"/>
              <a:t>int</a:t>
            </a:r>
            <a:r>
              <a:rPr lang="en-US" dirty="0"/>
              <a:t> high) {</a:t>
            </a:r>
          </a:p>
          <a:p>
            <a:pPr marL="0" indent="0" algn="just" fontAlgn="base">
              <a:lnSpc>
                <a:spcPct val="120000"/>
              </a:lnSpc>
              <a:spcBef>
                <a:spcPts val="0"/>
              </a:spcBef>
              <a:buNone/>
            </a:pPr>
            <a:r>
              <a:rPr lang="en-US" dirty="0"/>
              <a:t>		if (</a:t>
            </a:r>
            <a:r>
              <a:rPr lang="en-US" dirty="0" err="1"/>
              <a:t>arr</a:t>
            </a:r>
            <a:r>
              <a:rPr lang="en-US" dirty="0"/>
              <a:t> == null || </a:t>
            </a:r>
            <a:r>
              <a:rPr lang="en-US" dirty="0" err="1"/>
              <a:t>arr.length</a:t>
            </a:r>
            <a:r>
              <a:rPr lang="en-US" dirty="0"/>
              <a:t> == </a:t>
            </a:r>
            <a:r>
              <a:rPr lang="en-US" dirty="0" smtClean="0"/>
              <a:t>0) return</a:t>
            </a:r>
            <a:r>
              <a:rPr lang="en-US" dirty="0"/>
              <a:t>;</a:t>
            </a:r>
          </a:p>
          <a:p>
            <a:pPr marL="0" indent="0" algn="just" fontAlgn="base">
              <a:lnSpc>
                <a:spcPct val="120000"/>
              </a:lnSpc>
              <a:spcBef>
                <a:spcPts val="0"/>
              </a:spcBef>
              <a:buNone/>
            </a:pPr>
            <a:r>
              <a:rPr lang="en-US" dirty="0"/>
              <a:t> 		if (low &gt;= </a:t>
            </a:r>
            <a:r>
              <a:rPr lang="en-US" dirty="0" smtClean="0"/>
              <a:t>high) return</a:t>
            </a:r>
            <a:r>
              <a:rPr lang="en-US" dirty="0"/>
              <a:t>;</a:t>
            </a:r>
          </a:p>
          <a:p>
            <a:pPr marL="0" indent="0" algn="just" fontAlgn="base">
              <a:lnSpc>
                <a:spcPct val="120000"/>
              </a:lnSpc>
              <a:spcBef>
                <a:spcPts val="0"/>
              </a:spcBef>
              <a:buNone/>
            </a:pPr>
            <a:r>
              <a:rPr lang="en-US" dirty="0"/>
              <a:t> 		// pick the pivot</a:t>
            </a:r>
          </a:p>
          <a:p>
            <a:pPr marL="0" indent="0" algn="just" fontAlgn="base">
              <a:lnSpc>
                <a:spcPct val="120000"/>
              </a:lnSpc>
              <a:spcBef>
                <a:spcPts val="0"/>
              </a:spcBef>
              <a:buNone/>
            </a:pPr>
            <a:r>
              <a:rPr lang="en-US" dirty="0"/>
              <a:t>		</a:t>
            </a:r>
            <a:r>
              <a:rPr lang="en-US" dirty="0" err="1" smtClean="0"/>
              <a:t>int</a:t>
            </a:r>
            <a:r>
              <a:rPr lang="en-US" dirty="0" smtClean="0"/>
              <a:t> middle = (low + high) / 2;</a:t>
            </a:r>
          </a:p>
          <a:p>
            <a:pPr marL="0" indent="0" algn="just" fontAlgn="base">
              <a:lnSpc>
                <a:spcPct val="120000"/>
              </a:lnSpc>
              <a:spcBef>
                <a:spcPts val="0"/>
              </a:spcBef>
              <a:buNone/>
            </a:pPr>
            <a:r>
              <a:rPr lang="en-US" dirty="0" smtClean="0"/>
              <a:t>		</a:t>
            </a:r>
            <a:r>
              <a:rPr lang="en-US" dirty="0" err="1" smtClean="0"/>
              <a:t>int</a:t>
            </a:r>
            <a:r>
              <a:rPr lang="en-US" dirty="0" smtClean="0"/>
              <a:t> pivot = </a:t>
            </a:r>
            <a:r>
              <a:rPr lang="en-US" dirty="0" err="1" smtClean="0"/>
              <a:t>arr</a:t>
            </a:r>
            <a:r>
              <a:rPr lang="en-US" dirty="0" smtClean="0"/>
              <a:t>[middle];</a:t>
            </a:r>
          </a:p>
          <a:p>
            <a:pPr marL="0" indent="0" algn="just" fontAlgn="base">
              <a:lnSpc>
                <a:spcPct val="120000"/>
              </a:lnSpc>
              <a:spcBef>
                <a:spcPts val="0"/>
              </a:spcBef>
              <a:buNone/>
            </a:pPr>
            <a:r>
              <a:rPr lang="en-US" dirty="0" smtClean="0"/>
              <a:t> </a:t>
            </a:r>
            <a:r>
              <a:rPr lang="en-US" dirty="0"/>
              <a:t>		// make left &lt; pivot and right &gt; pivot</a:t>
            </a:r>
          </a:p>
          <a:p>
            <a:pPr marL="0" indent="0" algn="just" fontAlgn="base">
              <a:lnSpc>
                <a:spcPct val="120000"/>
              </a:lnSpc>
              <a:spcBef>
                <a:spcPts val="0"/>
              </a:spcBef>
              <a:buNone/>
            </a:pPr>
            <a:r>
              <a:rPr lang="en-US" dirty="0"/>
              <a:t>		</a:t>
            </a:r>
            <a:r>
              <a:rPr lang="en-US" dirty="0" err="1"/>
              <a:t>int</a:t>
            </a:r>
            <a:r>
              <a:rPr lang="en-US" dirty="0"/>
              <a:t> i = low, j = high;</a:t>
            </a:r>
          </a:p>
          <a:p>
            <a:pPr marL="0" indent="0" algn="just" fontAlgn="base">
              <a:lnSpc>
                <a:spcPct val="120000"/>
              </a:lnSpc>
              <a:spcBef>
                <a:spcPts val="0"/>
              </a:spcBef>
              <a:buNone/>
            </a:pPr>
            <a:r>
              <a:rPr lang="en-US" dirty="0"/>
              <a:t>		</a:t>
            </a: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30</a:t>
            </a:fld>
            <a:endParaRPr lang="en-US" dirty="0"/>
          </a:p>
        </p:txBody>
      </p:sp>
      <p:sp>
        <p:nvSpPr>
          <p:cNvPr id="7" name="Content Placeholder 2">
            <a:extLst>
              <a:ext uri="{FF2B5EF4-FFF2-40B4-BE49-F238E27FC236}">
                <a16:creationId xmlns:a16="http://schemas.microsoft.com/office/drawing/2014/main" xmlns="" id="{21309EEA-748E-1B4D-9BA2-2ADAA2FBB16C}"/>
              </a:ext>
            </a:extLst>
          </p:cNvPr>
          <p:cNvSpPr txBox="1">
            <a:spLocks/>
          </p:cNvSpPr>
          <p:nvPr/>
        </p:nvSpPr>
        <p:spPr>
          <a:xfrm>
            <a:off x="7199085" y="1560279"/>
            <a:ext cx="4651815" cy="488405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lnSpc>
                <a:spcPct val="120000"/>
              </a:lnSpc>
              <a:spcBef>
                <a:spcPts val="0"/>
              </a:spcBef>
              <a:buFont typeface="Arial" panose="020B0604020202020204" pitchFamily="34" charset="0"/>
              <a:buNone/>
            </a:pPr>
            <a:r>
              <a:rPr lang="en-US" dirty="0" smtClean="0"/>
              <a:t>	while (i &lt;= j) {</a:t>
            </a:r>
          </a:p>
          <a:p>
            <a:pPr marL="0" indent="0" algn="just" fontAlgn="base">
              <a:lnSpc>
                <a:spcPct val="120000"/>
              </a:lnSpc>
              <a:spcBef>
                <a:spcPts val="0"/>
              </a:spcBef>
              <a:buFont typeface="Arial" panose="020B0604020202020204" pitchFamily="34" charset="0"/>
              <a:buNone/>
            </a:pPr>
            <a:r>
              <a:rPr lang="en-US" dirty="0" smtClean="0"/>
              <a:t>		while (</a:t>
            </a:r>
            <a:r>
              <a:rPr lang="en-US" dirty="0" err="1" smtClean="0"/>
              <a:t>arr</a:t>
            </a:r>
            <a:r>
              <a:rPr lang="en-US" dirty="0" smtClean="0"/>
              <a:t>[i] &lt; pivot) i++; </a:t>
            </a:r>
          </a:p>
          <a:p>
            <a:pPr marL="0" indent="0" algn="just" fontAlgn="base">
              <a:lnSpc>
                <a:spcPct val="120000"/>
              </a:lnSpc>
              <a:spcBef>
                <a:spcPts val="0"/>
              </a:spcBef>
              <a:buFont typeface="Arial" panose="020B0604020202020204" pitchFamily="34" charset="0"/>
              <a:buNone/>
            </a:pPr>
            <a:r>
              <a:rPr lang="en-US" dirty="0" smtClean="0"/>
              <a:t>		while (</a:t>
            </a:r>
            <a:r>
              <a:rPr lang="en-US" dirty="0" err="1" smtClean="0"/>
              <a:t>arr</a:t>
            </a:r>
            <a:r>
              <a:rPr lang="en-US" dirty="0" smtClean="0"/>
              <a:t>[j] &gt; pivot)  j--;</a:t>
            </a:r>
          </a:p>
          <a:p>
            <a:pPr marL="0" indent="0" algn="just" fontAlgn="base">
              <a:lnSpc>
                <a:spcPct val="120000"/>
              </a:lnSpc>
              <a:spcBef>
                <a:spcPts val="0"/>
              </a:spcBef>
              <a:buFont typeface="Arial" panose="020B0604020202020204" pitchFamily="34" charset="0"/>
              <a:buNone/>
            </a:pPr>
            <a:r>
              <a:rPr lang="en-US" dirty="0" smtClean="0"/>
              <a:t>		if (i &lt;= j) {</a:t>
            </a:r>
          </a:p>
          <a:p>
            <a:pPr marL="0" indent="0" algn="just" fontAlgn="base">
              <a:lnSpc>
                <a:spcPct val="120000"/>
              </a:lnSpc>
              <a:spcBef>
                <a:spcPts val="0"/>
              </a:spcBef>
              <a:buFont typeface="Arial" panose="020B0604020202020204" pitchFamily="34" charset="0"/>
              <a:buNone/>
            </a:pPr>
            <a:r>
              <a:rPr lang="en-US" dirty="0" smtClean="0"/>
              <a:t>			</a:t>
            </a:r>
            <a:r>
              <a:rPr lang="en-US" dirty="0" err="1" smtClean="0"/>
              <a:t>int</a:t>
            </a:r>
            <a:r>
              <a:rPr lang="en-US" dirty="0" smtClean="0"/>
              <a:t> temp = </a:t>
            </a:r>
            <a:r>
              <a:rPr lang="en-US" dirty="0" err="1" smtClean="0"/>
              <a:t>arr</a:t>
            </a:r>
            <a:r>
              <a:rPr lang="en-US" dirty="0" smtClean="0"/>
              <a:t>[i];</a:t>
            </a:r>
          </a:p>
          <a:p>
            <a:pPr marL="0" indent="0" algn="just" fontAlgn="base">
              <a:lnSpc>
                <a:spcPct val="120000"/>
              </a:lnSpc>
              <a:spcBef>
                <a:spcPts val="0"/>
              </a:spcBef>
              <a:buFont typeface="Arial" panose="020B0604020202020204" pitchFamily="34" charset="0"/>
              <a:buNone/>
            </a:pPr>
            <a:r>
              <a:rPr lang="en-US" dirty="0" smtClean="0"/>
              <a:t>			</a:t>
            </a:r>
            <a:r>
              <a:rPr lang="en-US" dirty="0" err="1" smtClean="0"/>
              <a:t>arr</a:t>
            </a:r>
            <a:r>
              <a:rPr lang="en-US" dirty="0" smtClean="0"/>
              <a:t>[i] = </a:t>
            </a:r>
            <a:r>
              <a:rPr lang="en-US" dirty="0" err="1" smtClean="0"/>
              <a:t>arr</a:t>
            </a:r>
            <a:r>
              <a:rPr lang="en-US" dirty="0" smtClean="0"/>
              <a:t>[j];</a:t>
            </a:r>
          </a:p>
          <a:p>
            <a:pPr marL="0" indent="0" algn="just" fontAlgn="base">
              <a:lnSpc>
                <a:spcPct val="120000"/>
              </a:lnSpc>
              <a:spcBef>
                <a:spcPts val="0"/>
              </a:spcBef>
              <a:buFont typeface="Arial" panose="020B0604020202020204" pitchFamily="34" charset="0"/>
              <a:buNone/>
            </a:pPr>
            <a:r>
              <a:rPr lang="en-US" dirty="0" smtClean="0"/>
              <a:t>			</a:t>
            </a:r>
            <a:r>
              <a:rPr lang="en-US" dirty="0" err="1" smtClean="0"/>
              <a:t>arr</a:t>
            </a:r>
            <a:r>
              <a:rPr lang="en-US" dirty="0" smtClean="0"/>
              <a:t>[j] = temp;</a:t>
            </a:r>
          </a:p>
          <a:p>
            <a:pPr marL="0" indent="0" algn="just" fontAlgn="base">
              <a:lnSpc>
                <a:spcPct val="120000"/>
              </a:lnSpc>
              <a:spcBef>
                <a:spcPts val="0"/>
              </a:spcBef>
              <a:buFont typeface="Arial" panose="020B0604020202020204" pitchFamily="34" charset="0"/>
              <a:buNone/>
            </a:pPr>
            <a:r>
              <a:rPr lang="en-US" dirty="0" smtClean="0"/>
              <a:t>			i++;</a:t>
            </a:r>
          </a:p>
          <a:p>
            <a:pPr marL="0" indent="0" algn="just" fontAlgn="base">
              <a:lnSpc>
                <a:spcPct val="120000"/>
              </a:lnSpc>
              <a:spcBef>
                <a:spcPts val="0"/>
              </a:spcBef>
              <a:buFont typeface="Arial" panose="020B0604020202020204" pitchFamily="34" charset="0"/>
              <a:buNone/>
            </a:pPr>
            <a:r>
              <a:rPr lang="en-US" dirty="0" smtClean="0"/>
              <a:t>			j--;</a:t>
            </a:r>
          </a:p>
          <a:p>
            <a:pPr marL="0" indent="0" algn="just" fontAlgn="base">
              <a:lnSpc>
                <a:spcPct val="120000"/>
              </a:lnSpc>
              <a:spcBef>
                <a:spcPts val="0"/>
              </a:spcBef>
              <a:buFont typeface="Arial" panose="020B0604020202020204" pitchFamily="34" charset="0"/>
              <a:buNone/>
            </a:pPr>
            <a:r>
              <a:rPr lang="en-US" dirty="0" smtClean="0"/>
              <a:t>		}</a:t>
            </a:r>
          </a:p>
          <a:p>
            <a:pPr marL="0" indent="0" algn="just" fontAlgn="base">
              <a:lnSpc>
                <a:spcPct val="120000"/>
              </a:lnSpc>
              <a:spcBef>
                <a:spcPts val="0"/>
              </a:spcBef>
              <a:buFont typeface="Arial" panose="020B0604020202020204" pitchFamily="34" charset="0"/>
              <a:buNone/>
            </a:pPr>
            <a:r>
              <a:rPr lang="en-US" dirty="0" smtClean="0"/>
              <a:t>	}</a:t>
            </a:r>
          </a:p>
          <a:p>
            <a:pPr marL="0" indent="0" algn="just" fontAlgn="base">
              <a:lnSpc>
                <a:spcPct val="120000"/>
              </a:lnSpc>
              <a:spcBef>
                <a:spcPts val="0"/>
              </a:spcBef>
              <a:buFont typeface="Arial" panose="020B0604020202020204" pitchFamily="34" charset="0"/>
              <a:buNone/>
            </a:pPr>
            <a:r>
              <a:rPr lang="en-US" dirty="0" smtClean="0"/>
              <a:t>	// recursively sort two sub parts</a:t>
            </a:r>
          </a:p>
          <a:p>
            <a:pPr marL="0" indent="0" algn="just" fontAlgn="base">
              <a:lnSpc>
                <a:spcPct val="120000"/>
              </a:lnSpc>
              <a:spcBef>
                <a:spcPts val="0"/>
              </a:spcBef>
              <a:buFont typeface="Arial" panose="020B0604020202020204" pitchFamily="34" charset="0"/>
              <a:buNone/>
            </a:pPr>
            <a:r>
              <a:rPr lang="en-US" dirty="0" smtClean="0"/>
              <a:t>	if (low &lt; j) </a:t>
            </a:r>
            <a:r>
              <a:rPr lang="en-US" dirty="0" err="1" smtClean="0"/>
              <a:t>quickSort</a:t>
            </a:r>
            <a:r>
              <a:rPr lang="en-US" dirty="0" smtClean="0"/>
              <a:t>(</a:t>
            </a:r>
            <a:r>
              <a:rPr lang="en-US" dirty="0" err="1" smtClean="0"/>
              <a:t>arr</a:t>
            </a:r>
            <a:r>
              <a:rPr lang="en-US" dirty="0" smtClean="0"/>
              <a:t>, low, j);</a:t>
            </a:r>
          </a:p>
          <a:p>
            <a:pPr marL="0" indent="0" algn="just" fontAlgn="base">
              <a:lnSpc>
                <a:spcPct val="120000"/>
              </a:lnSpc>
              <a:spcBef>
                <a:spcPts val="0"/>
              </a:spcBef>
              <a:buFont typeface="Arial" panose="020B0604020202020204" pitchFamily="34" charset="0"/>
              <a:buNone/>
            </a:pPr>
            <a:r>
              <a:rPr lang="en-US" dirty="0" smtClean="0"/>
              <a:t>	if (high &gt; i) </a:t>
            </a:r>
            <a:r>
              <a:rPr lang="en-US" dirty="0" err="1" smtClean="0"/>
              <a:t>quickSort</a:t>
            </a:r>
            <a:r>
              <a:rPr lang="en-US" dirty="0" smtClean="0"/>
              <a:t>(</a:t>
            </a:r>
            <a:r>
              <a:rPr lang="en-US" dirty="0" err="1" smtClean="0"/>
              <a:t>arr</a:t>
            </a:r>
            <a:r>
              <a:rPr lang="en-US" dirty="0" smtClean="0"/>
              <a:t>, i, high);</a:t>
            </a:r>
          </a:p>
          <a:p>
            <a:pPr marL="0" indent="0" algn="just" fontAlgn="base">
              <a:lnSpc>
                <a:spcPct val="120000"/>
              </a:lnSpc>
              <a:spcBef>
                <a:spcPts val="0"/>
              </a:spcBef>
              <a:buFont typeface="Arial" panose="020B0604020202020204" pitchFamily="34" charset="0"/>
              <a:buNone/>
            </a:pPr>
            <a:r>
              <a:rPr lang="en-US" dirty="0" smtClean="0"/>
              <a:t>	}//end of </a:t>
            </a:r>
            <a:r>
              <a:rPr lang="en-US" dirty="0" err="1" smtClean="0"/>
              <a:t>quickSort</a:t>
            </a:r>
            <a:endParaRPr lang="en-US" dirty="0" smtClean="0"/>
          </a:p>
          <a:p>
            <a:pPr marL="0" indent="0" algn="just" fontAlgn="base">
              <a:lnSpc>
                <a:spcPct val="120000"/>
              </a:lnSpc>
              <a:spcBef>
                <a:spcPts val="0"/>
              </a:spcBef>
              <a:buFont typeface="Arial" panose="020B0604020202020204" pitchFamily="34" charset="0"/>
              <a:buNone/>
            </a:pPr>
            <a:r>
              <a:rPr lang="en-US" dirty="0" smtClean="0"/>
              <a:t>}//end of class</a:t>
            </a:r>
            <a:endParaRPr lang="en-US" dirty="0"/>
          </a:p>
        </p:txBody>
      </p:sp>
      <p:sp>
        <p:nvSpPr>
          <p:cNvPr id="8" name="Rectangle 7"/>
          <p:cNvSpPr/>
          <p:nvPr/>
        </p:nvSpPr>
        <p:spPr>
          <a:xfrm>
            <a:off x="1973943" y="5798145"/>
            <a:ext cx="3149600"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Output:</a:t>
            </a:r>
          </a:p>
          <a:p>
            <a:r>
              <a:rPr lang="en-US" dirty="0"/>
              <a:t>9 2 4 7 3 7 10</a:t>
            </a:r>
            <a:br>
              <a:rPr lang="en-US" dirty="0"/>
            </a:br>
            <a:r>
              <a:rPr lang="en-US" dirty="0"/>
              <a:t>2 3 4 7 7 9 10</a:t>
            </a:r>
          </a:p>
        </p:txBody>
      </p:sp>
    </p:spTree>
    <p:extLst>
      <p:ext uri="{BB962C8B-B14F-4D97-AF65-F5344CB8AC3E}">
        <p14:creationId xmlns:p14="http://schemas.microsoft.com/office/powerpoint/2010/main" val="274959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074057"/>
            <a:ext cx="10515600" cy="5544457"/>
          </a:xfrm>
        </p:spPr>
        <p:txBody>
          <a:bodyPr>
            <a:normAutofit fontScale="85000" lnSpcReduction="20000"/>
          </a:bodyPr>
          <a:lstStyle/>
          <a:p>
            <a:pPr algn="just" fontAlgn="base"/>
            <a:r>
              <a:rPr lang="en-US" dirty="0"/>
              <a:t>Linear or Sequential Search is the simplest of search algorithms. In Linear </a:t>
            </a:r>
            <a:r>
              <a:rPr lang="en-US" dirty="0" smtClean="0"/>
              <a:t>search, we will traverse </a:t>
            </a:r>
            <a:r>
              <a:rPr lang="en-US" dirty="0"/>
              <a:t>the array from the starting, till the desired element or value is found</a:t>
            </a:r>
            <a:r>
              <a:rPr lang="en-US" dirty="0" smtClean="0"/>
              <a:t>. </a:t>
            </a:r>
            <a:r>
              <a:rPr lang="en-US" dirty="0"/>
              <a:t>It has a time complexity of O(n)</a:t>
            </a:r>
            <a:endParaRPr lang="en-US" dirty="0" smtClean="0"/>
          </a:p>
          <a:p>
            <a:pPr algn="just" fontAlgn="base"/>
            <a:r>
              <a:rPr lang="en-US" dirty="0"/>
              <a:t>Binary or Logarithmic Search is one of the most commonly used search algorithms primarily due to its quick search </a:t>
            </a:r>
            <a:r>
              <a:rPr lang="en-US" dirty="0" smtClean="0"/>
              <a:t>time (complexity of O(log n)), </a:t>
            </a:r>
            <a:r>
              <a:rPr lang="en-US" dirty="0"/>
              <a:t>it requires the data set to be sorted beforehand</a:t>
            </a:r>
            <a:r>
              <a:rPr lang="en-US" dirty="0" smtClean="0"/>
              <a:t>.</a:t>
            </a:r>
          </a:p>
          <a:p>
            <a:pPr algn="just" fontAlgn="base"/>
            <a:r>
              <a:rPr lang="en-US" dirty="0"/>
              <a:t>Bubble sort works by swapping adjacent elements if they're not in the desired </a:t>
            </a:r>
            <a:r>
              <a:rPr lang="en-US" dirty="0" smtClean="0"/>
              <a:t>order and repeats </a:t>
            </a:r>
            <a:r>
              <a:rPr lang="en-US" dirty="0"/>
              <a:t>from the beginning of the array until all elements are in order</a:t>
            </a:r>
            <a:r>
              <a:rPr lang="en-US" dirty="0" smtClean="0"/>
              <a:t>. The </a:t>
            </a:r>
            <a:r>
              <a:rPr lang="en-US" dirty="0"/>
              <a:t>worst case time complexity would be </a:t>
            </a:r>
            <a:r>
              <a:rPr lang="en-US" dirty="0" smtClean="0"/>
              <a:t>O(</a:t>
            </a:r>
            <a:r>
              <a:rPr lang="en-US" dirty="0" err="1" smtClean="0"/>
              <a:t>n</a:t>
            </a:r>
            <a:r>
              <a:rPr lang="en-US" baseline="30000" dirty="0" err="1" smtClean="0"/>
              <a:t>2</a:t>
            </a:r>
            <a:r>
              <a:rPr lang="en-US" dirty="0" smtClean="0"/>
              <a:t>).</a:t>
            </a:r>
          </a:p>
          <a:p>
            <a:pPr algn="just" fontAlgn="base"/>
            <a:r>
              <a:rPr lang="en-US" dirty="0"/>
              <a:t>Selection Sort also divides the array into a sorted and unsorted </a:t>
            </a:r>
            <a:r>
              <a:rPr lang="en-US" dirty="0" err="1"/>
              <a:t>subarray</a:t>
            </a:r>
            <a:r>
              <a:rPr lang="en-US" dirty="0"/>
              <a:t>. Though, this time, the sorted </a:t>
            </a:r>
            <a:r>
              <a:rPr lang="en-US" dirty="0" err="1"/>
              <a:t>subarray</a:t>
            </a:r>
            <a:r>
              <a:rPr lang="en-US" dirty="0"/>
              <a:t> is formed by inserting the minimum element of the unsorted </a:t>
            </a:r>
            <a:r>
              <a:rPr lang="en-US" dirty="0" err="1"/>
              <a:t>subarray</a:t>
            </a:r>
            <a:r>
              <a:rPr lang="en-US" dirty="0"/>
              <a:t> at the end of the sorted </a:t>
            </a:r>
            <a:r>
              <a:rPr lang="en-US" dirty="0" smtClean="0"/>
              <a:t>array, whole </a:t>
            </a:r>
            <a:r>
              <a:rPr lang="en-US" dirty="0"/>
              <a:t>process bounded by </a:t>
            </a:r>
            <a:r>
              <a:rPr lang="en-US" dirty="0" smtClean="0"/>
              <a:t>O(</a:t>
            </a:r>
            <a:r>
              <a:rPr lang="en-US" dirty="0" err="1" smtClean="0"/>
              <a:t>n</a:t>
            </a:r>
            <a:r>
              <a:rPr lang="en-US" baseline="30000" dirty="0" err="1" smtClean="0"/>
              <a:t>2</a:t>
            </a:r>
            <a:r>
              <a:rPr lang="en-US" dirty="0" smtClean="0"/>
              <a:t>).</a:t>
            </a:r>
          </a:p>
          <a:p>
            <a:pPr algn="just" fontAlgn="base"/>
            <a:r>
              <a:rPr lang="en-US" dirty="0"/>
              <a:t>Quick sort is a highly efficient sorting algorithm, it is a divide and conquer algorithm. It first divides a large list into two smaller sub-lists and then recursively sort the two sub-lists. </a:t>
            </a:r>
            <a:r>
              <a:rPr lang="en-US" dirty="0" smtClean="0"/>
              <a:t>If </a:t>
            </a:r>
            <a:r>
              <a:rPr lang="en-US" dirty="0"/>
              <a:t>we want to sort an array without any extra space, quicksort is a good option. On average, time complexity is O(</a:t>
            </a:r>
            <a:r>
              <a:rPr lang="en-US" dirty="0" err="1"/>
              <a:t>nlog</a:t>
            </a:r>
            <a:r>
              <a:rPr lang="en-US" dirty="0"/>
              <a:t>(n)) and worst case complexity are of Ο(</a:t>
            </a:r>
            <a:r>
              <a:rPr lang="en-US" dirty="0" err="1"/>
              <a:t>n</a:t>
            </a:r>
            <a:r>
              <a:rPr lang="en-US" baseline="30000" dirty="0" err="1"/>
              <a:t>2</a:t>
            </a:r>
            <a:r>
              <a:rPr lang="en-US" dirty="0" smtClean="0"/>
              <a:t>).</a:t>
            </a:r>
            <a:endParaRPr lang="en-US" dirty="0"/>
          </a:p>
          <a:p>
            <a:pPr algn="just" fontAlgn="base"/>
            <a:endParaRPr lang="en-US" dirty="0"/>
          </a:p>
          <a:p>
            <a:pPr algn="just" fontAlgn="base"/>
            <a:endParaRPr lang="en-US" dirty="0" smtClean="0"/>
          </a:p>
          <a:p>
            <a:pPr algn="just" fontAlgn="base"/>
            <a:endParaRPr lang="en-US" dirty="0"/>
          </a:p>
          <a:p>
            <a:endParaRPr lang="en-US" dirty="0"/>
          </a:p>
        </p:txBody>
      </p:sp>
      <p:sp>
        <p:nvSpPr>
          <p:cNvPr id="4" name="Date Placeholder 3"/>
          <p:cNvSpPr>
            <a:spLocks noGrp="1"/>
          </p:cNvSpPr>
          <p:nvPr>
            <p:ph type="dt" sz="half" idx="10"/>
          </p:nvPr>
        </p:nvSpPr>
        <p:spPr/>
        <p:txBody>
          <a:bodyPr/>
          <a:lstStyle/>
          <a:p>
            <a:r>
              <a:rPr lang="en-US" smtClean="0"/>
              <a:t>© VTCA</a:t>
            </a:r>
            <a:endParaRPr lang="en-US" dirty="0"/>
          </a:p>
        </p:txBody>
      </p:sp>
      <p:sp>
        <p:nvSpPr>
          <p:cNvPr id="5" name="Footer Placeholder 4"/>
          <p:cNvSpPr>
            <a:spLocks noGrp="1"/>
          </p:cNvSpPr>
          <p:nvPr>
            <p:ph type="ftr" sz="quarter" idx="11"/>
          </p:nvPr>
        </p:nvSpPr>
        <p:spPr/>
        <p:txBody>
          <a:bodyPr/>
          <a:lstStyle/>
          <a:p>
            <a:r>
              <a:rPr lang="en-US" smtClean="0"/>
              <a:t>Subject Name</a:t>
            </a:r>
            <a:endParaRPr lang="en-US"/>
          </a:p>
        </p:txBody>
      </p:sp>
      <p:sp>
        <p:nvSpPr>
          <p:cNvPr id="6" name="Slide Number Placeholder 5"/>
          <p:cNvSpPr>
            <a:spLocks noGrp="1"/>
          </p:cNvSpPr>
          <p:nvPr>
            <p:ph type="sldNum" sz="quarter" idx="12"/>
          </p:nvPr>
        </p:nvSpPr>
        <p:spPr/>
        <p:txBody>
          <a:bodyPr/>
          <a:lstStyle/>
          <a:p>
            <a:fld id="{B9BA5F68-B450-774B-A94B-86322AF8B758}" type="slidenum">
              <a:rPr lang="en-US" smtClean="0"/>
              <a:t>31</a:t>
            </a:fld>
            <a:endParaRPr lang="en-US" dirty="0"/>
          </a:p>
        </p:txBody>
      </p:sp>
    </p:spTree>
    <p:extLst>
      <p:ext uri="{BB962C8B-B14F-4D97-AF65-F5344CB8AC3E}">
        <p14:creationId xmlns:p14="http://schemas.microsoft.com/office/powerpoint/2010/main" val="26357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References</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p:txBody>
          <a:bodyPr>
            <a:normAutofit fontScale="77500" lnSpcReduction="20000"/>
          </a:bodyPr>
          <a:lstStyle/>
          <a:p>
            <a:r>
              <a:rPr lang="en-US" dirty="0">
                <a:hlinkClick r:id="rId2"/>
              </a:rPr>
              <a:t>https://</a:t>
            </a:r>
            <a:r>
              <a:rPr lang="en-US" dirty="0" err="1" smtClean="0">
                <a:hlinkClick r:id="rId2"/>
              </a:rPr>
              <a:t>www.javatpoint.com</a:t>
            </a:r>
            <a:r>
              <a:rPr lang="en-US" dirty="0" smtClean="0">
                <a:hlinkClick r:id="rId2"/>
              </a:rPr>
              <a:t>/linear-search-in-java</a:t>
            </a:r>
            <a:endParaRPr lang="en-US" dirty="0" smtClean="0"/>
          </a:p>
          <a:p>
            <a:r>
              <a:rPr lang="en-US" dirty="0">
                <a:hlinkClick r:id="rId3"/>
              </a:rPr>
              <a:t>https://</a:t>
            </a:r>
            <a:r>
              <a:rPr lang="en-US" dirty="0" err="1">
                <a:hlinkClick r:id="rId3"/>
              </a:rPr>
              <a:t>www.geeksforgeeks.org</a:t>
            </a:r>
            <a:r>
              <a:rPr lang="en-US" dirty="0">
                <a:hlinkClick r:id="rId3"/>
              </a:rPr>
              <a:t>/java-program-for-linear-search/</a:t>
            </a:r>
            <a:endParaRPr lang="en-US" dirty="0" smtClean="0"/>
          </a:p>
          <a:p>
            <a:r>
              <a:rPr lang="en-US" dirty="0">
                <a:hlinkClick r:id="rId4"/>
              </a:rPr>
              <a:t>https://</a:t>
            </a:r>
            <a:r>
              <a:rPr lang="en-US" dirty="0" err="1" smtClean="0">
                <a:hlinkClick r:id="rId4"/>
              </a:rPr>
              <a:t>www.javatpoint.com</a:t>
            </a:r>
            <a:r>
              <a:rPr lang="en-US" dirty="0" smtClean="0">
                <a:hlinkClick r:id="rId4"/>
              </a:rPr>
              <a:t>/binary-search-in-java</a:t>
            </a:r>
            <a:endParaRPr lang="en-US" dirty="0" smtClean="0"/>
          </a:p>
          <a:p>
            <a:r>
              <a:rPr lang="en-US" dirty="0">
                <a:hlinkClick r:id="rId5"/>
              </a:rPr>
              <a:t>https://</a:t>
            </a:r>
            <a:r>
              <a:rPr lang="en-US" dirty="0" err="1">
                <a:hlinkClick r:id="rId5"/>
              </a:rPr>
              <a:t>www.geeksforgeeks.org</a:t>
            </a:r>
            <a:r>
              <a:rPr lang="en-US" dirty="0">
                <a:hlinkClick r:id="rId5"/>
              </a:rPr>
              <a:t>/binary-search-in-java</a:t>
            </a:r>
            <a:r>
              <a:rPr lang="en-US" dirty="0" smtClean="0">
                <a:hlinkClick r:id="rId5"/>
              </a:rPr>
              <a:t>/</a:t>
            </a:r>
            <a:endParaRPr lang="en-US" dirty="0" smtClean="0"/>
          </a:p>
          <a:p>
            <a:r>
              <a:rPr lang="en-US" dirty="0">
                <a:hlinkClick r:id="rId6"/>
              </a:rPr>
              <a:t>https://</a:t>
            </a:r>
            <a:r>
              <a:rPr lang="en-US" dirty="0" err="1">
                <a:hlinkClick r:id="rId6"/>
              </a:rPr>
              <a:t>stackabuse.com</a:t>
            </a:r>
            <a:r>
              <a:rPr lang="en-US" dirty="0">
                <a:hlinkClick r:id="rId6"/>
              </a:rPr>
              <a:t>/sorting-algorithms-in-java</a:t>
            </a:r>
            <a:r>
              <a:rPr lang="en-US" dirty="0" smtClean="0">
                <a:hlinkClick r:id="rId6"/>
              </a:rPr>
              <a:t>/</a:t>
            </a:r>
            <a:endParaRPr lang="en-US" dirty="0" smtClean="0"/>
          </a:p>
          <a:p>
            <a:r>
              <a:rPr lang="en-US" dirty="0">
                <a:hlinkClick r:id="rId7"/>
              </a:rPr>
              <a:t>https://</a:t>
            </a:r>
            <a:r>
              <a:rPr lang="en-US" dirty="0" err="1">
                <a:hlinkClick r:id="rId7"/>
              </a:rPr>
              <a:t>stackabuse.com</a:t>
            </a:r>
            <a:r>
              <a:rPr lang="en-US" dirty="0">
                <a:hlinkClick r:id="rId7"/>
              </a:rPr>
              <a:t>/search-algorithms-in-java</a:t>
            </a:r>
            <a:r>
              <a:rPr lang="en-US" dirty="0" smtClean="0">
                <a:hlinkClick r:id="rId7"/>
              </a:rPr>
              <a:t>/</a:t>
            </a:r>
            <a:endParaRPr lang="en-US" dirty="0" smtClean="0"/>
          </a:p>
          <a:p>
            <a:r>
              <a:rPr lang="en-US" dirty="0">
                <a:hlinkClick r:id="rId8"/>
              </a:rPr>
              <a:t>https://</a:t>
            </a:r>
            <a:r>
              <a:rPr lang="en-US" dirty="0" err="1">
                <a:hlinkClick r:id="rId8"/>
              </a:rPr>
              <a:t>www.geeksforgeeks.org</a:t>
            </a:r>
            <a:r>
              <a:rPr lang="en-US" dirty="0">
                <a:hlinkClick r:id="rId8"/>
              </a:rPr>
              <a:t>/sorting-algorithms</a:t>
            </a:r>
            <a:r>
              <a:rPr lang="en-US" dirty="0" smtClean="0">
                <a:hlinkClick r:id="rId8"/>
              </a:rPr>
              <a:t>/</a:t>
            </a:r>
            <a:endParaRPr lang="en-US" dirty="0" smtClean="0"/>
          </a:p>
          <a:p>
            <a:r>
              <a:rPr lang="en-US" dirty="0">
                <a:hlinkClick r:id="rId9"/>
              </a:rPr>
              <a:t>http://</a:t>
            </a:r>
            <a:r>
              <a:rPr lang="en-US" dirty="0" err="1" smtClean="0">
                <a:hlinkClick r:id="rId9"/>
              </a:rPr>
              <a:t>www.javawithus.com</a:t>
            </a:r>
            <a:r>
              <a:rPr lang="en-US" dirty="0" smtClean="0">
                <a:hlinkClick r:id="rId9"/>
              </a:rPr>
              <a:t>/tutorial/searching-and-sorting-arrays</a:t>
            </a:r>
            <a:endParaRPr lang="en-US" dirty="0" smtClean="0"/>
          </a:p>
          <a:p>
            <a:r>
              <a:rPr lang="en-US" dirty="0">
                <a:hlinkClick r:id="rId10"/>
              </a:rPr>
              <a:t>https://</a:t>
            </a:r>
            <a:r>
              <a:rPr lang="en-US" dirty="0" err="1">
                <a:hlinkClick r:id="rId10"/>
              </a:rPr>
              <a:t>www.geeksforgeeks.org</a:t>
            </a:r>
            <a:r>
              <a:rPr lang="en-US" dirty="0">
                <a:hlinkClick r:id="rId10"/>
              </a:rPr>
              <a:t>/bubble-sort</a:t>
            </a:r>
            <a:r>
              <a:rPr lang="en-US" dirty="0" smtClean="0">
                <a:hlinkClick r:id="rId10"/>
              </a:rPr>
              <a:t>/</a:t>
            </a:r>
            <a:endParaRPr lang="en-US" dirty="0" smtClean="0"/>
          </a:p>
          <a:p>
            <a:r>
              <a:rPr lang="en-US" dirty="0">
                <a:hlinkClick r:id="rId11"/>
              </a:rPr>
              <a:t>https://</a:t>
            </a:r>
            <a:r>
              <a:rPr lang="en-US" dirty="0" err="1">
                <a:hlinkClick r:id="rId11"/>
              </a:rPr>
              <a:t>www.geeksforgeeks.org</a:t>
            </a:r>
            <a:r>
              <a:rPr lang="en-US" dirty="0">
                <a:hlinkClick r:id="rId11"/>
              </a:rPr>
              <a:t>/selection-sort</a:t>
            </a:r>
            <a:r>
              <a:rPr lang="en-US" dirty="0" smtClean="0">
                <a:hlinkClick r:id="rId11"/>
              </a:rPr>
              <a:t>/</a:t>
            </a:r>
            <a:endParaRPr lang="en-US" dirty="0" smtClean="0"/>
          </a:p>
          <a:p>
            <a:r>
              <a:rPr lang="en-US" dirty="0">
                <a:hlinkClick r:id="rId12"/>
              </a:rPr>
              <a:t>https://</a:t>
            </a:r>
            <a:r>
              <a:rPr lang="en-US" dirty="0" err="1">
                <a:hlinkClick r:id="rId12"/>
              </a:rPr>
              <a:t>www.geeksforgeeks.org</a:t>
            </a:r>
            <a:r>
              <a:rPr lang="en-US" dirty="0">
                <a:hlinkClick r:id="rId12"/>
              </a:rPr>
              <a:t>/insertion-sort</a:t>
            </a:r>
            <a:r>
              <a:rPr lang="en-US" dirty="0" smtClean="0">
                <a:hlinkClick r:id="rId12"/>
              </a:rPr>
              <a:t>/</a:t>
            </a:r>
            <a:endParaRPr lang="en-US" dirty="0" smtClean="0"/>
          </a:p>
          <a:p>
            <a:r>
              <a:rPr lang="en-US" dirty="0">
                <a:hlinkClick r:id="rId13"/>
              </a:rPr>
              <a:t>https://</a:t>
            </a:r>
            <a:r>
              <a:rPr lang="en-US" dirty="0" err="1">
                <a:hlinkClick r:id="rId13"/>
              </a:rPr>
              <a:t>www.programcreek.com</a:t>
            </a:r>
            <a:r>
              <a:rPr lang="en-US" dirty="0">
                <a:hlinkClick r:id="rId13"/>
              </a:rPr>
              <a:t>/2012/11/quicksort-array-in-java</a:t>
            </a:r>
            <a:r>
              <a:rPr lang="en-US" dirty="0" smtClean="0">
                <a:hlinkClick r:id="rId13"/>
              </a:rPr>
              <a:t>/</a:t>
            </a:r>
            <a:endParaRPr lang="en-US" dirty="0" smtClean="0"/>
          </a:p>
          <a:p>
            <a:r>
              <a:rPr lang="en-US" dirty="0">
                <a:hlinkClick r:id="rId14"/>
              </a:rPr>
              <a:t>https://</a:t>
            </a:r>
            <a:r>
              <a:rPr lang="en-US" dirty="0" err="1">
                <a:hlinkClick r:id="rId14"/>
              </a:rPr>
              <a:t>www.geeksforgeeks.org</a:t>
            </a:r>
            <a:r>
              <a:rPr lang="en-US" dirty="0">
                <a:hlinkClick r:id="rId14"/>
              </a:rPr>
              <a:t>/quick-sort</a:t>
            </a:r>
            <a:r>
              <a:rPr lang="en-US" dirty="0" smtClean="0">
                <a:hlinkClick r:id="rId14"/>
              </a:rPr>
              <a:t>/</a:t>
            </a:r>
            <a:endParaRPr lang="en-US" dirty="0" smtClean="0"/>
          </a:p>
          <a:p>
            <a:r>
              <a:rPr lang="en-US" dirty="0">
                <a:hlinkClick r:id="rId15"/>
              </a:rPr>
              <a:t>https://</a:t>
            </a:r>
            <a:r>
              <a:rPr lang="en-US" dirty="0" err="1">
                <a:hlinkClick r:id="rId15"/>
              </a:rPr>
              <a:t>www.baeldung.com</a:t>
            </a:r>
            <a:r>
              <a:rPr lang="en-US" dirty="0">
                <a:hlinkClick r:id="rId15"/>
              </a:rPr>
              <a:t>/java-quicksort</a:t>
            </a:r>
            <a:endParaRPr lang="en-US" dirty="0" smtClean="0"/>
          </a:p>
          <a:p>
            <a:endParaRPr lang="en-US" dirty="0" smtClean="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32</a:t>
            </a:fld>
            <a:endParaRPr lang="en-US" dirty="0"/>
          </a:p>
        </p:txBody>
      </p:sp>
    </p:spTree>
    <p:extLst>
      <p:ext uri="{BB962C8B-B14F-4D97-AF65-F5344CB8AC3E}">
        <p14:creationId xmlns:p14="http://schemas.microsoft.com/office/powerpoint/2010/main" val="228262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37BB8C-BA62-BC4F-B0F8-D5F9321E2E79}"/>
              </a:ext>
            </a:extLst>
          </p:cNvPr>
          <p:cNvPicPr>
            <a:picLocks noChangeAspect="1"/>
          </p:cNvPicPr>
          <p:nvPr/>
        </p:nvPicPr>
        <p:blipFill>
          <a:blip r:embed="rId2"/>
          <a:stretch>
            <a:fillRect/>
          </a:stretch>
        </p:blipFill>
        <p:spPr>
          <a:xfrm>
            <a:off x="4440837" y="1888320"/>
            <a:ext cx="3310326" cy="3528808"/>
          </a:xfrm>
          <a:prstGeom prst="rect">
            <a:avLst/>
          </a:prstGeom>
        </p:spPr>
      </p:pic>
    </p:spTree>
    <p:extLst>
      <p:ext uri="{BB962C8B-B14F-4D97-AF65-F5344CB8AC3E}">
        <p14:creationId xmlns:p14="http://schemas.microsoft.com/office/powerpoint/2010/main" val="475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Linear search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3766075"/>
          </a:xfrm>
        </p:spPr>
        <p:txBody>
          <a:bodyPr>
            <a:normAutofit fontScale="92500" lnSpcReduction="20000"/>
          </a:bodyPr>
          <a:lstStyle/>
          <a:p>
            <a:pPr algn="just" fontAlgn="base"/>
            <a:r>
              <a:rPr lang="en-US" sz="3200" dirty="0"/>
              <a:t>Linear or Sequential Search is the simplest of search algorithms. While it most certainly is the simplest, it's most definitely not the most common, due to its inefficiency. It's a brute-force algorithm. Very rarely is it used in production, and in most cases, it's outperformed by other algorithms</a:t>
            </a:r>
            <a:r>
              <a:rPr lang="en-US" sz="3200" dirty="0" smtClean="0"/>
              <a:t>.</a:t>
            </a:r>
            <a:endParaRPr lang="en-US" sz="3200" dirty="0"/>
          </a:p>
          <a:p>
            <a:pPr algn="just" fontAlgn="base"/>
            <a:r>
              <a:rPr lang="en-US" sz="3200" dirty="0"/>
              <a:t>Linear Search has no pre-requisites for the state of the underlying data </a:t>
            </a:r>
            <a:r>
              <a:rPr lang="en-US" sz="3200" dirty="0" smtClean="0"/>
              <a:t>structure.</a:t>
            </a:r>
          </a:p>
          <a:p>
            <a:pPr algn="just" fontAlgn="base"/>
            <a:r>
              <a:rPr lang="en-US" sz="3200" dirty="0" smtClean="0"/>
              <a:t>Linear </a:t>
            </a:r>
            <a:r>
              <a:rPr lang="en-US" sz="3200" dirty="0"/>
              <a:t>Search involves sequential searching for an element in the given data structure until either the element is found or the end of the structure is reached</a:t>
            </a:r>
            <a:r>
              <a:rPr lang="en-US" sz="3200" dirty="0" smtClean="0"/>
              <a:t>.</a:t>
            </a:r>
            <a:endParaRPr lang="en-US" sz="3200"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7" y="4695825"/>
            <a:ext cx="57245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02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Linear search Algorithm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42951393"/>
              </p:ext>
            </p:extLst>
          </p:nvPr>
        </p:nvGraphicFramePr>
        <p:xfrm>
          <a:off x="4161519" y="2874734"/>
          <a:ext cx="6753224" cy="1536701"/>
        </p:xfrm>
        <a:graphic>
          <a:graphicData uri="http://schemas.openxmlformats.org/drawingml/2006/table">
            <a:tbl>
              <a:tblPr>
                <a:tableStyleId>{5940675A-B579-460E-94D1-54222C63F5DA}</a:tableStyleId>
              </a:tblPr>
              <a:tblGrid>
                <a:gridCol w="1688306"/>
                <a:gridCol w="1688306"/>
                <a:gridCol w="1688306"/>
                <a:gridCol w="1688306"/>
              </a:tblGrid>
              <a:tr h="622301">
                <a:tc>
                  <a:txBody>
                    <a:bodyPr/>
                    <a:lstStyle/>
                    <a:p>
                      <a:pPr algn="ctr" fontAlgn="t"/>
                      <a:r>
                        <a:rPr lang="en-US" sz="2000" b="1" dirty="0">
                          <a:solidFill>
                            <a:schemeClr val="bg1"/>
                          </a:solidFill>
                          <a:effectLst/>
                          <a:latin typeface="+mn-lt"/>
                        </a:rPr>
                        <a:t>Complexity</a:t>
                      </a: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latin typeface="+mn-lt"/>
                        </a:rPr>
                        <a:t>Best Case</a:t>
                      </a: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latin typeface="+mn-lt"/>
                        </a:rPr>
                        <a:t>Average Case</a:t>
                      </a:r>
                    </a:p>
                  </a:txBody>
                  <a:tcPr marL="114300" marR="114300" marT="114300" marB="114300">
                    <a:solidFill>
                      <a:schemeClr val="accent1">
                        <a:lumMod val="75000"/>
                      </a:schemeClr>
                    </a:solidFill>
                  </a:tcPr>
                </a:tc>
                <a:tc>
                  <a:txBody>
                    <a:bodyPr/>
                    <a:lstStyle/>
                    <a:p>
                      <a:pPr algn="ctr" fontAlgn="t"/>
                      <a:r>
                        <a:rPr lang="en-US" sz="2000" b="1" dirty="0">
                          <a:solidFill>
                            <a:schemeClr val="bg1"/>
                          </a:solidFill>
                          <a:effectLst/>
                          <a:latin typeface="+mn-lt"/>
                        </a:rPr>
                        <a:t>Worst Case</a:t>
                      </a:r>
                    </a:p>
                  </a:txBody>
                  <a:tcPr marL="114300" marR="114300" marT="114300" marB="114300">
                    <a:solidFill>
                      <a:schemeClr val="accent1">
                        <a:lumMod val="75000"/>
                      </a:schemeClr>
                    </a:solidFill>
                  </a:tcPr>
                </a:tc>
              </a:tr>
              <a:tr h="0">
                <a:tc>
                  <a:txBody>
                    <a:bodyPr/>
                    <a:lstStyle/>
                    <a:p>
                      <a:pPr algn="l" fontAlgn="t"/>
                      <a:r>
                        <a:rPr lang="en-US" sz="2000">
                          <a:effectLst/>
                          <a:latin typeface="+mn-lt"/>
                        </a:rPr>
                        <a:t>Time</a:t>
                      </a:r>
                      <a:endParaRPr lang="en-US" sz="2000">
                        <a:solidFill>
                          <a:srgbClr val="000000"/>
                        </a:solidFill>
                        <a:effectLst/>
                        <a:latin typeface="+mn-lt"/>
                      </a:endParaRPr>
                    </a:p>
                  </a:txBody>
                  <a:tcPr marL="76200" marR="76200" marT="76200" marB="76200"/>
                </a:tc>
                <a:tc>
                  <a:txBody>
                    <a:bodyPr/>
                    <a:lstStyle/>
                    <a:p>
                      <a:pPr algn="l" fontAlgn="t"/>
                      <a:r>
                        <a:rPr lang="en-US" sz="2000">
                          <a:effectLst/>
                          <a:latin typeface="+mn-lt"/>
                        </a:rPr>
                        <a:t>O(1)</a:t>
                      </a:r>
                      <a:endParaRPr lang="en-US" sz="2000">
                        <a:solidFill>
                          <a:srgbClr val="000000"/>
                        </a:solidFill>
                        <a:effectLst/>
                        <a:latin typeface="+mn-lt"/>
                      </a:endParaRPr>
                    </a:p>
                  </a:txBody>
                  <a:tcPr marL="76200" marR="76200" marT="76200" marB="76200"/>
                </a:tc>
                <a:tc>
                  <a:txBody>
                    <a:bodyPr/>
                    <a:lstStyle/>
                    <a:p>
                      <a:pPr algn="l" fontAlgn="t"/>
                      <a:r>
                        <a:rPr lang="en-US" sz="2000">
                          <a:effectLst/>
                          <a:latin typeface="+mn-lt"/>
                        </a:rPr>
                        <a:t>O(n)</a:t>
                      </a:r>
                      <a:endParaRPr lang="en-US" sz="2000">
                        <a:solidFill>
                          <a:srgbClr val="000000"/>
                        </a:solidFill>
                        <a:effectLst/>
                        <a:latin typeface="+mn-lt"/>
                      </a:endParaRPr>
                    </a:p>
                  </a:txBody>
                  <a:tcPr marL="76200" marR="76200" marT="76200" marB="76200"/>
                </a:tc>
                <a:tc>
                  <a:txBody>
                    <a:bodyPr/>
                    <a:lstStyle/>
                    <a:p>
                      <a:pPr algn="l" fontAlgn="t"/>
                      <a:r>
                        <a:rPr lang="en-US" sz="2000">
                          <a:effectLst/>
                          <a:latin typeface="+mn-lt"/>
                        </a:rPr>
                        <a:t>O(n)</a:t>
                      </a:r>
                      <a:endParaRPr lang="en-US" sz="2000">
                        <a:solidFill>
                          <a:srgbClr val="000000"/>
                        </a:solidFill>
                        <a:effectLst/>
                        <a:latin typeface="+mn-lt"/>
                      </a:endParaRPr>
                    </a:p>
                  </a:txBody>
                  <a:tcPr marL="76200" marR="76200" marT="76200" marB="76200"/>
                </a:tc>
              </a:tr>
              <a:tr h="0">
                <a:tc>
                  <a:txBody>
                    <a:bodyPr/>
                    <a:lstStyle/>
                    <a:p>
                      <a:pPr algn="l" fontAlgn="t"/>
                      <a:r>
                        <a:rPr lang="en-US" sz="2000">
                          <a:effectLst/>
                          <a:latin typeface="+mn-lt"/>
                        </a:rPr>
                        <a:t>Space</a:t>
                      </a:r>
                      <a:endParaRPr lang="en-US" sz="2000">
                        <a:solidFill>
                          <a:srgbClr val="000000"/>
                        </a:solidFill>
                        <a:effectLst/>
                        <a:latin typeface="+mn-lt"/>
                      </a:endParaRPr>
                    </a:p>
                  </a:txBody>
                  <a:tcPr marL="76200" marR="76200" marT="76200" marB="76200"/>
                </a:tc>
                <a:tc>
                  <a:txBody>
                    <a:bodyPr/>
                    <a:lstStyle/>
                    <a:p>
                      <a:pPr algn="l" fontAlgn="t"/>
                      <a:endParaRPr lang="en-US" sz="2000" dirty="0">
                        <a:solidFill>
                          <a:srgbClr val="000000"/>
                        </a:solidFill>
                        <a:effectLst/>
                        <a:latin typeface="+mn-lt"/>
                      </a:endParaRPr>
                    </a:p>
                  </a:txBody>
                  <a:tcPr marL="76200" marR="76200" marT="76200" marB="76200"/>
                </a:tc>
                <a:tc>
                  <a:txBody>
                    <a:bodyPr/>
                    <a:lstStyle/>
                    <a:p>
                      <a:pPr algn="l" fontAlgn="t"/>
                      <a:endParaRPr lang="en-US" sz="2000">
                        <a:solidFill>
                          <a:srgbClr val="000000"/>
                        </a:solidFill>
                        <a:effectLst/>
                        <a:latin typeface="+mn-lt"/>
                      </a:endParaRPr>
                    </a:p>
                  </a:txBody>
                  <a:tcPr marL="76200" marR="76200" marT="76200" marB="76200"/>
                </a:tc>
                <a:tc>
                  <a:txBody>
                    <a:bodyPr/>
                    <a:lstStyle/>
                    <a:p>
                      <a:pPr algn="l" fontAlgn="t"/>
                      <a:r>
                        <a:rPr lang="en-US" sz="2000" dirty="0">
                          <a:effectLst/>
                          <a:latin typeface="+mn-lt"/>
                        </a:rPr>
                        <a:t>O(1)</a:t>
                      </a:r>
                      <a:endParaRPr lang="en-US" sz="2000" dirty="0">
                        <a:solidFill>
                          <a:srgbClr val="000000"/>
                        </a:solidFill>
                        <a:effectLst/>
                        <a:latin typeface="+mn-lt"/>
                      </a:endParaRPr>
                    </a:p>
                  </a:txBody>
                  <a:tcPr marL="76200" marR="76200" marT="76200" marB="76200"/>
                </a:tc>
              </a:tr>
            </a:tbl>
          </a:graphicData>
        </a:graphic>
      </p:graphicFrame>
      <p:sp>
        <p:nvSpPr>
          <p:cNvPr id="4" name="Date Placeholder 3"/>
          <p:cNvSpPr>
            <a:spLocks noGrp="1"/>
          </p:cNvSpPr>
          <p:nvPr>
            <p:ph type="dt" sz="half" idx="10"/>
          </p:nvPr>
        </p:nvSpPr>
        <p:spPr/>
        <p:txBody>
          <a:bodyPr/>
          <a:lstStyle/>
          <a:p>
            <a:r>
              <a:rPr lang="en-US" smtClean="0"/>
              <a:t>© VTCA</a:t>
            </a:r>
            <a:endParaRPr lang="en-US" dirty="0"/>
          </a:p>
        </p:txBody>
      </p:sp>
      <p:sp>
        <p:nvSpPr>
          <p:cNvPr id="5" name="Footer Placeholder 4"/>
          <p:cNvSpPr>
            <a:spLocks noGrp="1"/>
          </p:cNvSpPr>
          <p:nvPr>
            <p:ph type="ftr" sz="quarter" idx="11"/>
          </p:nvPr>
        </p:nvSpPr>
        <p:spPr/>
        <p:txBody>
          <a:bodyPr/>
          <a:lstStyle/>
          <a:p>
            <a:r>
              <a:rPr lang="en-US" dirty="0"/>
              <a:t>Data Structure &amp; Algorithm</a:t>
            </a:r>
          </a:p>
        </p:txBody>
      </p:sp>
      <p:sp>
        <p:nvSpPr>
          <p:cNvPr id="6" name="Slide Number Placeholder 5"/>
          <p:cNvSpPr>
            <a:spLocks noGrp="1"/>
          </p:cNvSpPr>
          <p:nvPr>
            <p:ph type="sldNum" sz="quarter" idx="12"/>
          </p:nvPr>
        </p:nvSpPr>
        <p:spPr/>
        <p:txBody>
          <a:bodyPr/>
          <a:lstStyle/>
          <a:p>
            <a:fld id="{B9BA5F68-B450-774B-A94B-86322AF8B758}" type="slidenum">
              <a:rPr lang="en-US" smtClean="0"/>
              <a:t>5</a:t>
            </a:fld>
            <a:endParaRPr lang="en-US" dirty="0"/>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838200" y="1074057"/>
            <a:ext cx="10515600" cy="513805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200" b="1" dirty="0" err="1"/>
              <a:t>LINEAR_SEARCH</a:t>
            </a:r>
            <a:r>
              <a:rPr lang="en-US" sz="3200" b="1" dirty="0"/>
              <a:t>(A, N, VAL)</a:t>
            </a:r>
          </a:p>
          <a:p>
            <a:pPr algn="just" fontAlgn="base"/>
            <a:r>
              <a:rPr lang="en-US" sz="3200" dirty="0"/>
              <a:t>Step 1: [INITIALIZE] SET POS = -1</a:t>
            </a:r>
          </a:p>
          <a:p>
            <a:pPr algn="just" fontAlgn="base"/>
            <a:r>
              <a:rPr lang="en-US" sz="3200" dirty="0"/>
              <a:t>Step 2: [INITIALIZE] SET I = 1</a:t>
            </a:r>
          </a:p>
          <a:p>
            <a:pPr algn="just" fontAlgn="base"/>
            <a:r>
              <a:rPr lang="en-US" sz="3200" dirty="0"/>
              <a:t>Step 3: Repeat Step 4 while I&lt;=N</a:t>
            </a:r>
          </a:p>
          <a:p>
            <a:pPr algn="just" fontAlgn="base"/>
            <a:r>
              <a:rPr lang="en-US" sz="3200" dirty="0"/>
              <a:t>Step 4: </a:t>
            </a:r>
            <a:endParaRPr lang="en-US" sz="3200" dirty="0" smtClean="0"/>
          </a:p>
          <a:p>
            <a:pPr lvl="1" algn="just" fontAlgn="base"/>
            <a:r>
              <a:rPr lang="en-US" dirty="0" smtClean="0"/>
              <a:t>IF </a:t>
            </a:r>
            <a:r>
              <a:rPr lang="en-US" dirty="0"/>
              <a:t>A[I] = VAL</a:t>
            </a:r>
          </a:p>
          <a:p>
            <a:pPr lvl="2" algn="just" fontAlgn="base"/>
            <a:r>
              <a:rPr lang="en-US" dirty="0"/>
              <a:t>SET POS = I</a:t>
            </a:r>
          </a:p>
          <a:p>
            <a:pPr lvl="2" algn="just" fontAlgn="base"/>
            <a:r>
              <a:rPr lang="en-US" dirty="0"/>
              <a:t>PRINT POS</a:t>
            </a:r>
          </a:p>
          <a:p>
            <a:pPr lvl="2" algn="just" fontAlgn="base"/>
            <a:r>
              <a:rPr lang="en-US" dirty="0"/>
              <a:t>Go to Step 6</a:t>
            </a:r>
          </a:p>
          <a:p>
            <a:pPr lvl="1" algn="just" fontAlgn="base"/>
            <a:r>
              <a:rPr lang="en-US" dirty="0"/>
              <a:t>[END OF IF]</a:t>
            </a:r>
          </a:p>
          <a:p>
            <a:pPr lvl="1" algn="just" fontAlgn="base"/>
            <a:r>
              <a:rPr lang="en-US" dirty="0"/>
              <a:t>SET I = I + 1</a:t>
            </a:r>
          </a:p>
          <a:p>
            <a:pPr lvl="1" algn="just" fontAlgn="base"/>
            <a:r>
              <a:rPr lang="en-US" dirty="0"/>
              <a:t>[END OF LOOP]</a:t>
            </a:r>
          </a:p>
          <a:p>
            <a:pPr algn="just" fontAlgn="base"/>
            <a:r>
              <a:rPr lang="en-US" sz="3200" dirty="0"/>
              <a:t>Step 5: </a:t>
            </a:r>
            <a:endParaRPr lang="en-US" sz="3200" dirty="0" smtClean="0"/>
          </a:p>
          <a:p>
            <a:pPr lvl="1" algn="just" fontAlgn="base"/>
            <a:r>
              <a:rPr lang="en-US" dirty="0" smtClean="0"/>
              <a:t>IF </a:t>
            </a:r>
            <a:r>
              <a:rPr lang="en-US" dirty="0"/>
              <a:t>POS = </a:t>
            </a:r>
            <a:r>
              <a:rPr lang="en-US" dirty="0" smtClean="0"/>
              <a:t>-1 </a:t>
            </a:r>
          </a:p>
          <a:p>
            <a:pPr lvl="2" algn="just" fontAlgn="base"/>
            <a:r>
              <a:rPr lang="en-US" dirty="0" smtClean="0"/>
              <a:t>PRINT " VALUE IS NOT </a:t>
            </a:r>
            <a:r>
              <a:rPr lang="en-US" dirty="0" err="1" smtClean="0"/>
              <a:t>PRESENTIN</a:t>
            </a:r>
            <a:r>
              <a:rPr lang="en-US" dirty="0" smtClean="0"/>
              <a:t> THE ARRAY "</a:t>
            </a:r>
          </a:p>
          <a:p>
            <a:pPr lvl="1" algn="just" fontAlgn="base"/>
            <a:r>
              <a:rPr lang="en-US" dirty="0" smtClean="0"/>
              <a:t>[</a:t>
            </a:r>
            <a:r>
              <a:rPr lang="en-US" dirty="0"/>
              <a:t>END OF IF]</a:t>
            </a:r>
          </a:p>
          <a:p>
            <a:pPr algn="just" fontAlgn="base"/>
            <a:r>
              <a:rPr lang="en-US" sz="3200" dirty="0"/>
              <a:t>Step 6: EXIT</a:t>
            </a:r>
            <a:endParaRPr lang="en-US" dirty="0"/>
          </a:p>
        </p:txBody>
      </p:sp>
    </p:spTree>
    <p:extLst>
      <p:ext uri="{BB962C8B-B14F-4D97-AF65-F5344CB8AC3E}">
        <p14:creationId xmlns:p14="http://schemas.microsoft.com/office/powerpoint/2010/main" val="1958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Linear search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138057"/>
          </a:xfrm>
        </p:spPr>
        <p:txBody>
          <a:bodyPr>
            <a:normAutofit lnSpcReduction="10000"/>
          </a:bodyPr>
          <a:lstStyle/>
          <a:p>
            <a:pPr algn="just" fontAlgn="base"/>
            <a:r>
              <a:rPr lang="en-US" sz="3200" dirty="0" smtClean="0"/>
              <a:t>Example</a:t>
            </a:r>
          </a:p>
          <a:p>
            <a:pPr marL="0" indent="0" algn="just" fontAlgn="base">
              <a:buNone/>
            </a:pPr>
            <a:r>
              <a:rPr lang="en-US" sz="3200" dirty="0" smtClean="0"/>
              <a:t>=========================</a:t>
            </a:r>
          </a:p>
          <a:p>
            <a:pPr marL="457200" lvl="1" indent="0" algn="just" fontAlgn="base">
              <a:buNone/>
            </a:pPr>
            <a:r>
              <a:rPr lang="en-US" dirty="0"/>
              <a:t>Input : </a:t>
            </a:r>
            <a:r>
              <a:rPr lang="en-US" dirty="0" err="1"/>
              <a:t>arr</a:t>
            </a:r>
            <a:r>
              <a:rPr lang="en-US" dirty="0"/>
              <a:t>[] = {10, 20, 80, 30, 60, 50, </a:t>
            </a:r>
          </a:p>
          <a:p>
            <a:pPr marL="457200" lvl="1" indent="0" algn="just" fontAlgn="base">
              <a:buNone/>
            </a:pPr>
            <a:r>
              <a:rPr lang="en-US" dirty="0"/>
              <a:t>                     110, 100, 130, 170}</a:t>
            </a:r>
          </a:p>
          <a:p>
            <a:pPr marL="457200" lvl="1" indent="0" algn="just" fontAlgn="base">
              <a:buNone/>
            </a:pPr>
            <a:r>
              <a:rPr lang="en-US" dirty="0"/>
              <a:t>          x = 110;</a:t>
            </a:r>
          </a:p>
          <a:p>
            <a:pPr marL="457200" lvl="1" indent="0" algn="just" fontAlgn="base">
              <a:buNone/>
            </a:pPr>
            <a:r>
              <a:rPr lang="en-US" dirty="0"/>
              <a:t>Output : 6</a:t>
            </a:r>
          </a:p>
          <a:p>
            <a:pPr marL="457200" lvl="1" indent="0" algn="just" fontAlgn="base">
              <a:buNone/>
            </a:pPr>
            <a:r>
              <a:rPr lang="en-US" dirty="0"/>
              <a:t>Element x is present at index 6</a:t>
            </a:r>
          </a:p>
          <a:p>
            <a:pPr marL="0" indent="0" algn="just" fontAlgn="base">
              <a:buNone/>
            </a:pPr>
            <a:r>
              <a:rPr lang="en-US" sz="3200" dirty="0" smtClean="0"/>
              <a:t>=========================</a:t>
            </a:r>
            <a:endParaRPr lang="en-US" sz="3200" dirty="0"/>
          </a:p>
          <a:p>
            <a:pPr marL="457200" lvl="1" indent="0" algn="just" fontAlgn="base">
              <a:buNone/>
            </a:pPr>
            <a:r>
              <a:rPr lang="en-US" dirty="0"/>
              <a:t>Input : </a:t>
            </a:r>
            <a:r>
              <a:rPr lang="en-US" dirty="0" err="1"/>
              <a:t>arr</a:t>
            </a:r>
            <a:r>
              <a:rPr lang="en-US" dirty="0"/>
              <a:t>[] = {10, 20, 80, 30, 60, 50, </a:t>
            </a:r>
          </a:p>
          <a:p>
            <a:pPr marL="457200" lvl="1" indent="0" algn="just" fontAlgn="base">
              <a:buNone/>
            </a:pPr>
            <a:r>
              <a:rPr lang="en-US" dirty="0"/>
              <a:t>                     110, 100, 130, 170}</a:t>
            </a:r>
          </a:p>
          <a:p>
            <a:pPr marL="457200" lvl="1" indent="0" algn="just" fontAlgn="base">
              <a:buNone/>
            </a:pPr>
            <a:r>
              <a:rPr lang="en-US" dirty="0"/>
              <a:t>           x = 175;</a:t>
            </a:r>
          </a:p>
          <a:p>
            <a:pPr marL="457200" lvl="1" indent="0" algn="just" fontAlgn="base">
              <a:buNone/>
            </a:pPr>
            <a:r>
              <a:rPr lang="en-US" dirty="0"/>
              <a:t>Output : -1</a:t>
            </a:r>
          </a:p>
          <a:p>
            <a:pPr marL="457200" lvl="1" indent="0" algn="just" fontAlgn="base">
              <a:buNone/>
            </a:pPr>
            <a:r>
              <a:rPr lang="en-US" dirty="0"/>
              <a:t>Element x is not present in </a:t>
            </a:r>
            <a:r>
              <a:rPr lang="en-US" dirty="0" err="1"/>
              <a:t>arr</a:t>
            </a:r>
            <a:r>
              <a:rPr lang="en-US" dirty="0"/>
              <a:t>[].</a:t>
            </a: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6</a:t>
            </a:fld>
            <a:endParaRPr lang="en-US" dirty="0"/>
          </a:p>
        </p:txBody>
      </p:sp>
    </p:spTree>
    <p:extLst>
      <p:ext uri="{BB962C8B-B14F-4D97-AF65-F5344CB8AC3E}">
        <p14:creationId xmlns:p14="http://schemas.microsoft.com/office/powerpoint/2010/main" val="318115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Linear search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647418"/>
          </a:xfrm>
        </p:spPr>
        <p:txBody>
          <a:bodyPr>
            <a:normAutofit fontScale="55000" lnSpcReduction="20000"/>
          </a:bodyPr>
          <a:lstStyle/>
          <a:p>
            <a:pPr marL="0" indent="0" algn="just" fontAlgn="base">
              <a:lnSpc>
                <a:spcPct val="120000"/>
              </a:lnSpc>
              <a:spcBef>
                <a:spcPts val="0"/>
              </a:spcBef>
              <a:buNone/>
            </a:pPr>
            <a:r>
              <a:rPr lang="en-US" sz="3200" dirty="0"/>
              <a:t>public class </a:t>
            </a:r>
            <a:r>
              <a:rPr lang="en-US" sz="3200" dirty="0" err="1"/>
              <a:t>LinearSearchExample</a:t>
            </a:r>
            <a:r>
              <a:rPr lang="en-US" sz="3200" dirty="0"/>
              <a:t>{    </a:t>
            </a:r>
          </a:p>
          <a:p>
            <a:pPr marL="0" indent="0" algn="just" fontAlgn="base">
              <a:lnSpc>
                <a:spcPct val="120000"/>
              </a:lnSpc>
              <a:spcBef>
                <a:spcPts val="0"/>
              </a:spcBef>
              <a:buNone/>
            </a:pPr>
            <a:r>
              <a:rPr lang="en-US" sz="3200" dirty="0" smtClean="0"/>
              <a:t>     public </a:t>
            </a:r>
            <a:r>
              <a:rPr lang="en-US" sz="3200" dirty="0"/>
              <a:t>static </a:t>
            </a:r>
            <a:r>
              <a:rPr lang="en-US" sz="3200" dirty="0" err="1"/>
              <a:t>int</a:t>
            </a:r>
            <a:r>
              <a:rPr lang="en-US" sz="3200" dirty="0"/>
              <a:t> </a:t>
            </a:r>
            <a:r>
              <a:rPr lang="en-US" sz="3200" dirty="0" err="1"/>
              <a:t>linearSearch</a:t>
            </a:r>
            <a:r>
              <a:rPr lang="en-US" sz="3200" dirty="0"/>
              <a:t>(</a:t>
            </a:r>
            <a:r>
              <a:rPr lang="en-US" sz="3200" dirty="0" err="1"/>
              <a:t>int</a:t>
            </a:r>
            <a:r>
              <a:rPr lang="en-US" sz="3200" dirty="0"/>
              <a:t>[] </a:t>
            </a:r>
            <a:r>
              <a:rPr lang="en-US" sz="3200" dirty="0" err="1"/>
              <a:t>arr</a:t>
            </a:r>
            <a:r>
              <a:rPr lang="en-US" sz="3200" dirty="0"/>
              <a:t>, </a:t>
            </a:r>
            <a:r>
              <a:rPr lang="en-US" sz="3200" dirty="0" err="1"/>
              <a:t>int</a:t>
            </a:r>
            <a:r>
              <a:rPr lang="en-US" sz="3200" dirty="0"/>
              <a:t> key){    </a:t>
            </a:r>
          </a:p>
          <a:p>
            <a:pPr marL="0" indent="0" algn="just" fontAlgn="base">
              <a:lnSpc>
                <a:spcPct val="120000"/>
              </a:lnSpc>
              <a:spcBef>
                <a:spcPts val="0"/>
              </a:spcBef>
              <a:buNone/>
            </a:pPr>
            <a:r>
              <a:rPr lang="en-US" sz="3200" dirty="0"/>
              <a:t>        for(</a:t>
            </a:r>
            <a:r>
              <a:rPr lang="en-US" sz="3200" dirty="0" err="1"/>
              <a:t>int</a:t>
            </a:r>
            <a:r>
              <a:rPr lang="en-US" sz="3200" dirty="0"/>
              <a:t> i=</a:t>
            </a:r>
            <a:r>
              <a:rPr lang="en-US" sz="3200" dirty="0" err="1"/>
              <a:t>0;i</a:t>
            </a:r>
            <a:r>
              <a:rPr lang="en-US" sz="3200" dirty="0"/>
              <a:t>&lt;</a:t>
            </a:r>
            <a:r>
              <a:rPr lang="en-US" sz="3200" dirty="0" err="1"/>
              <a:t>arr.length;i</a:t>
            </a:r>
            <a:r>
              <a:rPr lang="en-US" sz="3200" dirty="0"/>
              <a:t>++){    </a:t>
            </a:r>
          </a:p>
          <a:p>
            <a:pPr marL="0" indent="0" algn="just" fontAlgn="base">
              <a:lnSpc>
                <a:spcPct val="120000"/>
              </a:lnSpc>
              <a:spcBef>
                <a:spcPts val="0"/>
              </a:spcBef>
              <a:buNone/>
            </a:pPr>
            <a:r>
              <a:rPr lang="en-US" sz="3200" dirty="0"/>
              <a:t>            if(</a:t>
            </a:r>
            <a:r>
              <a:rPr lang="en-US" sz="3200" dirty="0" err="1"/>
              <a:t>arr</a:t>
            </a:r>
            <a:r>
              <a:rPr lang="en-US" sz="3200" dirty="0"/>
              <a:t>[i] == key){    </a:t>
            </a:r>
          </a:p>
          <a:p>
            <a:pPr marL="0" indent="0" algn="just" fontAlgn="base">
              <a:lnSpc>
                <a:spcPct val="120000"/>
              </a:lnSpc>
              <a:spcBef>
                <a:spcPts val="0"/>
              </a:spcBef>
              <a:buNone/>
            </a:pPr>
            <a:r>
              <a:rPr lang="en-US" sz="3200" dirty="0"/>
              <a:t>                return i;    </a:t>
            </a:r>
          </a:p>
          <a:p>
            <a:pPr marL="0" indent="0" algn="just" fontAlgn="base">
              <a:lnSpc>
                <a:spcPct val="120000"/>
              </a:lnSpc>
              <a:spcBef>
                <a:spcPts val="0"/>
              </a:spcBef>
              <a:buNone/>
            </a:pPr>
            <a:r>
              <a:rPr lang="en-US" sz="3200" dirty="0"/>
              <a:t>            }    </a:t>
            </a:r>
          </a:p>
          <a:p>
            <a:pPr marL="0" indent="0" algn="just" fontAlgn="base">
              <a:lnSpc>
                <a:spcPct val="120000"/>
              </a:lnSpc>
              <a:spcBef>
                <a:spcPts val="0"/>
              </a:spcBef>
              <a:buNone/>
            </a:pPr>
            <a:r>
              <a:rPr lang="en-US" sz="3200" dirty="0"/>
              <a:t>        }    </a:t>
            </a:r>
          </a:p>
          <a:p>
            <a:pPr marL="0" indent="0" algn="just" fontAlgn="base">
              <a:lnSpc>
                <a:spcPct val="120000"/>
              </a:lnSpc>
              <a:spcBef>
                <a:spcPts val="0"/>
              </a:spcBef>
              <a:buNone/>
            </a:pPr>
            <a:r>
              <a:rPr lang="en-US" sz="3200" dirty="0"/>
              <a:t>        return -1;    </a:t>
            </a:r>
          </a:p>
          <a:p>
            <a:pPr marL="0" indent="0" algn="just" fontAlgn="base">
              <a:lnSpc>
                <a:spcPct val="120000"/>
              </a:lnSpc>
              <a:spcBef>
                <a:spcPts val="0"/>
              </a:spcBef>
              <a:buNone/>
            </a:pPr>
            <a:r>
              <a:rPr lang="en-US" sz="3200" dirty="0"/>
              <a:t>    }    </a:t>
            </a:r>
          </a:p>
          <a:p>
            <a:pPr marL="0" indent="0" algn="just" fontAlgn="base">
              <a:lnSpc>
                <a:spcPct val="120000"/>
              </a:lnSpc>
              <a:spcBef>
                <a:spcPts val="0"/>
              </a:spcBef>
              <a:buNone/>
            </a:pPr>
            <a:r>
              <a:rPr lang="en-US" sz="3200" dirty="0"/>
              <a:t>    public static void main(String a[]){    </a:t>
            </a:r>
          </a:p>
          <a:p>
            <a:pPr marL="0" indent="0" algn="just" fontAlgn="base">
              <a:lnSpc>
                <a:spcPct val="120000"/>
              </a:lnSpc>
              <a:spcBef>
                <a:spcPts val="0"/>
              </a:spcBef>
              <a:buNone/>
            </a:pPr>
            <a:r>
              <a:rPr lang="en-US" sz="3200" dirty="0"/>
              <a:t>        </a:t>
            </a:r>
            <a:r>
              <a:rPr lang="en-US" sz="3200" dirty="0" err="1"/>
              <a:t>int</a:t>
            </a:r>
            <a:r>
              <a:rPr lang="en-US" sz="3200" dirty="0"/>
              <a:t>[] </a:t>
            </a:r>
            <a:r>
              <a:rPr lang="en-US" sz="3200" dirty="0" err="1"/>
              <a:t>a1</a:t>
            </a:r>
            <a:r>
              <a:rPr lang="en-US" sz="3200" dirty="0"/>
              <a:t>= {10,20,30,50,70,90};    </a:t>
            </a:r>
          </a:p>
          <a:p>
            <a:pPr marL="0" indent="0" algn="just" fontAlgn="base">
              <a:lnSpc>
                <a:spcPct val="120000"/>
              </a:lnSpc>
              <a:spcBef>
                <a:spcPts val="0"/>
              </a:spcBef>
              <a:buNone/>
            </a:pPr>
            <a:r>
              <a:rPr lang="en-US" sz="3200" dirty="0"/>
              <a:t>        </a:t>
            </a:r>
            <a:r>
              <a:rPr lang="en-US" sz="3200" dirty="0" err="1"/>
              <a:t>int</a:t>
            </a:r>
            <a:r>
              <a:rPr lang="en-US" sz="3200" dirty="0"/>
              <a:t> key = 50;    </a:t>
            </a:r>
            <a:endParaRPr lang="en-US" sz="3200" dirty="0" smtClean="0"/>
          </a:p>
          <a:p>
            <a:pPr marL="0" indent="0" algn="just" fontAlgn="base">
              <a:lnSpc>
                <a:spcPct val="120000"/>
              </a:lnSpc>
              <a:spcBef>
                <a:spcPts val="0"/>
              </a:spcBef>
              <a:buNone/>
            </a:pPr>
            <a:r>
              <a:rPr lang="en-US" sz="3200" dirty="0" smtClean="0"/>
              <a:t>        </a:t>
            </a:r>
            <a:r>
              <a:rPr lang="en-US" sz="3200" dirty="0" err="1" smtClean="0"/>
              <a:t>int</a:t>
            </a:r>
            <a:r>
              <a:rPr lang="en-US" sz="3200" dirty="0" smtClean="0"/>
              <a:t> </a:t>
            </a:r>
            <a:r>
              <a:rPr lang="en-US" sz="3200" dirty="0" err="1" smtClean="0"/>
              <a:t>pos</a:t>
            </a:r>
            <a:r>
              <a:rPr lang="en-US" sz="3200" dirty="0" smtClean="0"/>
              <a:t> = </a:t>
            </a:r>
            <a:r>
              <a:rPr lang="en-US" sz="3200" dirty="0" err="1"/>
              <a:t>linearSearch</a:t>
            </a:r>
            <a:r>
              <a:rPr lang="en-US" sz="3200" dirty="0"/>
              <a:t>(</a:t>
            </a:r>
            <a:r>
              <a:rPr lang="en-US" sz="3200" dirty="0" err="1"/>
              <a:t>a1</a:t>
            </a:r>
            <a:r>
              <a:rPr lang="en-US" sz="3200" dirty="0"/>
              <a:t>, key</a:t>
            </a:r>
            <a:r>
              <a:rPr lang="en-US" sz="3200" dirty="0" smtClean="0"/>
              <a:t>);</a:t>
            </a:r>
          </a:p>
          <a:p>
            <a:pPr marL="0" indent="0" algn="just" fontAlgn="base">
              <a:lnSpc>
                <a:spcPct val="120000"/>
              </a:lnSpc>
              <a:spcBef>
                <a:spcPts val="0"/>
              </a:spcBef>
              <a:buNone/>
            </a:pPr>
            <a:r>
              <a:rPr lang="en-US" sz="3200" dirty="0"/>
              <a:t> </a:t>
            </a:r>
            <a:r>
              <a:rPr lang="en-US" sz="3200" dirty="0" smtClean="0"/>
              <a:t>       if (</a:t>
            </a:r>
            <a:r>
              <a:rPr lang="en-US" sz="3200" dirty="0" err="1" smtClean="0"/>
              <a:t>pos</a:t>
            </a:r>
            <a:r>
              <a:rPr lang="en-US" sz="3200" dirty="0" smtClean="0"/>
              <a:t>&gt;=0)</a:t>
            </a:r>
            <a:endParaRPr lang="en-US" sz="3200" dirty="0"/>
          </a:p>
          <a:p>
            <a:pPr marL="0" indent="0" algn="just" fontAlgn="base">
              <a:lnSpc>
                <a:spcPct val="120000"/>
              </a:lnSpc>
              <a:spcBef>
                <a:spcPts val="0"/>
              </a:spcBef>
              <a:buNone/>
            </a:pPr>
            <a:r>
              <a:rPr lang="en-US" sz="3200" dirty="0" smtClean="0"/>
              <a:t>	</a:t>
            </a:r>
            <a:r>
              <a:rPr lang="en-US" sz="3200" dirty="0" err="1" smtClean="0"/>
              <a:t>System.out.println</a:t>
            </a:r>
            <a:r>
              <a:rPr lang="en-US" sz="3200" dirty="0" smtClean="0"/>
              <a:t>(key</a:t>
            </a:r>
            <a:r>
              <a:rPr lang="en-US" sz="3200" dirty="0"/>
              <a:t>+" is found at index: </a:t>
            </a:r>
            <a:r>
              <a:rPr lang="en-US" sz="3200" dirty="0" smtClean="0"/>
              <a:t>"+</a:t>
            </a:r>
            <a:r>
              <a:rPr lang="en-US" sz="3200" dirty="0" err="1" smtClean="0"/>
              <a:t>pos</a:t>
            </a:r>
            <a:r>
              <a:rPr lang="en-US" sz="3200" dirty="0" smtClean="0"/>
              <a:t>);</a:t>
            </a:r>
          </a:p>
          <a:p>
            <a:pPr marL="0" indent="0" algn="just" fontAlgn="base">
              <a:lnSpc>
                <a:spcPct val="120000"/>
              </a:lnSpc>
              <a:spcBef>
                <a:spcPts val="0"/>
              </a:spcBef>
              <a:buNone/>
            </a:pPr>
            <a:r>
              <a:rPr lang="en-US" sz="3200" dirty="0" smtClean="0"/>
              <a:t>        else</a:t>
            </a:r>
          </a:p>
          <a:p>
            <a:pPr marL="0" indent="0" algn="just" fontAlgn="base">
              <a:lnSpc>
                <a:spcPct val="120000"/>
              </a:lnSpc>
              <a:spcBef>
                <a:spcPts val="0"/>
              </a:spcBef>
              <a:buNone/>
            </a:pPr>
            <a:r>
              <a:rPr lang="en-US" sz="3200" dirty="0" smtClean="0"/>
              <a:t>	</a:t>
            </a:r>
            <a:r>
              <a:rPr lang="en-US" sz="3200" dirty="0" err="1"/>
              <a:t>System.out.println</a:t>
            </a:r>
            <a:r>
              <a:rPr lang="en-US" sz="3200" dirty="0"/>
              <a:t>(key+" </a:t>
            </a:r>
            <a:r>
              <a:rPr lang="en-US" sz="3200" dirty="0" smtClean="0"/>
              <a:t>not found");</a:t>
            </a:r>
            <a:r>
              <a:rPr lang="en-US" sz="3200" dirty="0"/>
              <a:t>	</a:t>
            </a:r>
            <a:r>
              <a:rPr lang="en-US" sz="3200" dirty="0" smtClean="0"/>
              <a:t>    </a:t>
            </a:r>
            <a:endParaRPr lang="en-US" sz="3200" dirty="0"/>
          </a:p>
          <a:p>
            <a:pPr marL="0" indent="0" algn="just" fontAlgn="base">
              <a:lnSpc>
                <a:spcPct val="120000"/>
              </a:lnSpc>
              <a:spcBef>
                <a:spcPts val="0"/>
              </a:spcBef>
              <a:buNone/>
            </a:pPr>
            <a:r>
              <a:rPr lang="en-US" sz="3200" dirty="0"/>
              <a:t>    }    </a:t>
            </a:r>
          </a:p>
          <a:p>
            <a:pPr marL="0" indent="0" algn="just" fontAlgn="base">
              <a:lnSpc>
                <a:spcPct val="120000"/>
              </a:lnSpc>
              <a:spcBef>
                <a:spcPts val="0"/>
              </a:spcBef>
              <a:buNone/>
            </a:pPr>
            <a:r>
              <a:rPr lang="en-US" sz="3200" dirty="0"/>
              <a:t>} </a:t>
            </a:r>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7</a:t>
            </a:fld>
            <a:endParaRPr lang="en-US" dirty="0"/>
          </a:p>
        </p:txBody>
      </p:sp>
      <p:sp>
        <p:nvSpPr>
          <p:cNvPr id="8" name="Content Placeholder 2">
            <a:extLst>
              <a:ext uri="{FF2B5EF4-FFF2-40B4-BE49-F238E27FC236}">
                <a16:creationId xmlns:a16="http://schemas.microsoft.com/office/drawing/2014/main" xmlns="" id="{21309EEA-748E-1B4D-9BA2-2ADAA2FBB16C}"/>
              </a:ext>
            </a:extLst>
          </p:cNvPr>
          <p:cNvSpPr txBox="1">
            <a:spLocks/>
          </p:cNvSpPr>
          <p:nvPr/>
        </p:nvSpPr>
        <p:spPr>
          <a:xfrm>
            <a:off x="7692571" y="4601028"/>
            <a:ext cx="2873826" cy="1172751"/>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marL="0" indent="0">
              <a:buNone/>
            </a:pPr>
            <a:r>
              <a:rPr lang="en-US" sz="2000" dirty="0"/>
              <a:t>50 is found at index: 3</a:t>
            </a:r>
          </a:p>
        </p:txBody>
      </p:sp>
    </p:spTree>
    <p:extLst>
      <p:ext uri="{BB962C8B-B14F-4D97-AF65-F5344CB8AC3E}">
        <p14:creationId xmlns:p14="http://schemas.microsoft.com/office/powerpoint/2010/main" val="74868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Linear search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647418"/>
          </a:xfrm>
        </p:spPr>
        <p:txBody>
          <a:bodyPr>
            <a:normAutofit fontScale="55000" lnSpcReduction="20000"/>
          </a:bodyPr>
          <a:lstStyle/>
          <a:p>
            <a:pPr marL="0" indent="0" algn="just" fontAlgn="base">
              <a:lnSpc>
                <a:spcPct val="120000"/>
              </a:lnSpc>
              <a:spcBef>
                <a:spcPts val="0"/>
              </a:spcBef>
              <a:buNone/>
            </a:pPr>
            <a:r>
              <a:rPr lang="en-US" sz="3200" dirty="0"/>
              <a:t>import </a:t>
            </a:r>
            <a:r>
              <a:rPr lang="en-US" sz="3200" dirty="0" err="1"/>
              <a:t>java.util.Scanner</a:t>
            </a:r>
            <a:r>
              <a:rPr lang="en-US" sz="3200" dirty="0"/>
              <a:t>;  </a:t>
            </a:r>
          </a:p>
          <a:p>
            <a:pPr marL="0" indent="0" algn="just" fontAlgn="base">
              <a:lnSpc>
                <a:spcPct val="120000"/>
              </a:lnSpc>
              <a:spcBef>
                <a:spcPts val="0"/>
              </a:spcBef>
              <a:buNone/>
            </a:pPr>
            <a:r>
              <a:rPr lang="en-US" sz="3200" dirty="0"/>
              <a:t>class </a:t>
            </a:r>
            <a:r>
              <a:rPr lang="en-US" sz="3200" dirty="0" err="1"/>
              <a:t>LinearSearchExample2</a:t>
            </a:r>
            <a:r>
              <a:rPr lang="en-US" sz="3200" dirty="0"/>
              <a:t>   </a:t>
            </a:r>
            <a:r>
              <a:rPr lang="en-US" sz="3200" dirty="0" smtClean="0"/>
              <a:t>{  </a:t>
            </a:r>
            <a:endParaRPr lang="en-US" sz="3200" dirty="0"/>
          </a:p>
          <a:p>
            <a:pPr marL="0" indent="0" algn="just" fontAlgn="base">
              <a:lnSpc>
                <a:spcPct val="120000"/>
              </a:lnSpc>
              <a:spcBef>
                <a:spcPts val="0"/>
              </a:spcBef>
              <a:buNone/>
            </a:pPr>
            <a:r>
              <a:rPr lang="en-US" sz="3200" dirty="0"/>
              <a:t>  public static void main(String </a:t>
            </a:r>
            <a:r>
              <a:rPr lang="en-US" sz="3200" dirty="0" err="1"/>
              <a:t>args</a:t>
            </a:r>
            <a:r>
              <a:rPr lang="en-US" sz="3200" dirty="0"/>
              <a:t>[])  </a:t>
            </a:r>
            <a:r>
              <a:rPr lang="en-US" sz="3200" dirty="0" smtClean="0"/>
              <a:t>  </a:t>
            </a:r>
            <a:r>
              <a:rPr lang="en-US" sz="3200" dirty="0"/>
              <a:t>{  </a:t>
            </a:r>
          </a:p>
          <a:p>
            <a:pPr marL="0" indent="0" algn="just" fontAlgn="base">
              <a:lnSpc>
                <a:spcPct val="120000"/>
              </a:lnSpc>
              <a:spcBef>
                <a:spcPts val="0"/>
              </a:spcBef>
              <a:buNone/>
            </a:pPr>
            <a:r>
              <a:rPr lang="en-US" sz="3200" dirty="0"/>
              <a:t>    </a:t>
            </a:r>
            <a:r>
              <a:rPr lang="en-US" sz="3200" dirty="0" err="1"/>
              <a:t>int</a:t>
            </a:r>
            <a:r>
              <a:rPr lang="en-US" sz="3200" dirty="0"/>
              <a:t> c, n, search, array[]; </a:t>
            </a:r>
            <a:r>
              <a:rPr lang="en-US" sz="3200" dirty="0" smtClean="0"/>
              <a:t>   </a:t>
            </a:r>
            <a:endParaRPr lang="en-US" sz="3200" dirty="0"/>
          </a:p>
          <a:p>
            <a:pPr marL="0" indent="0" algn="just" fontAlgn="base">
              <a:lnSpc>
                <a:spcPct val="120000"/>
              </a:lnSpc>
              <a:spcBef>
                <a:spcPts val="0"/>
              </a:spcBef>
              <a:buNone/>
            </a:pPr>
            <a:r>
              <a:rPr lang="en-US" sz="3200" dirty="0"/>
              <a:t>    Scanner in = new Scanner(</a:t>
            </a:r>
            <a:r>
              <a:rPr lang="en-US" sz="3200" dirty="0" err="1"/>
              <a:t>System.in</a:t>
            </a:r>
            <a:r>
              <a:rPr lang="en-US" sz="3200" dirty="0"/>
              <a:t>);  </a:t>
            </a:r>
          </a:p>
          <a:p>
            <a:pPr marL="0" indent="0" algn="just" fontAlgn="base">
              <a:lnSpc>
                <a:spcPct val="120000"/>
              </a:lnSpc>
              <a:spcBef>
                <a:spcPts val="0"/>
              </a:spcBef>
              <a:buNone/>
            </a:pPr>
            <a:r>
              <a:rPr lang="en-US" sz="3200" dirty="0"/>
              <a:t>    </a:t>
            </a:r>
            <a:r>
              <a:rPr lang="en-US" sz="3200" dirty="0" err="1"/>
              <a:t>System.out.println</a:t>
            </a:r>
            <a:r>
              <a:rPr lang="en-US" sz="3200" dirty="0"/>
              <a:t>("Enter number of </a:t>
            </a:r>
            <a:r>
              <a:rPr lang="en-US" sz="3200" dirty="0" smtClean="0"/>
              <a:t>elements: ");      </a:t>
            </a:r>
            <a:r>
              <a:rPr lang="en-US" sz="3200" dirty="0"/>
              <a:t>n = </a:t>
            </a:r>
            <a:r>
              <a:rPr lang="en-US" sz="3200" dirty="0" err="1"/>
              <a:t>in.nextInt</a:t>
            </a:r>
            <a:r>
              <a:rPr lang="en-US" sz="3200" dirty="0"/>
              <a:t>();   </a:t>
            </a:r>
            <a:r>
              <a:rPr lang="en-US" sz="3200" dirty="0" smtClean="0"/>
              <a:t>    </a:t>
            </a:r>
            <a:r>
              <a:rPr lang="en-US" sz="3200" dirty="0"/>
              <a:t>array = new </a:t>
            </a:r>
            <a:r>
              <a:rPr lang="en-US" sz="3200" dirty="0" err="1"/>
              <a:t>int</a:t>
            </a:r>
            <a:r>
              <a:rPr lang="en-US" sz="3200" dirty="0"/>
              <a:t>[n];  </a:t>
            </a:r>
            <a:r>
              <a:rPr lang="en-US" sz="3200" dirty="0" smtClean="0"/>
              <a:t>   </a:t>
            </a:r>
            <a:endParaRPr lang="en-US" sz="3200" dirty="0"/>
          </a:p>
          <a:p>
            <a:pPr marL="0" indent="0" algn="just" fontAlgn="base">
              <a:lnSpc>
                <a:spcPct val="120000"/>
              </a:lnSpc>
              <a:spcBef>
                <a:spcPts val="0"/>
              </a:spcBef>
              <a:buNone/>
            </a:pPr>
            <a:r>
              <a:rPr lang="en-US" sz="3200" dirty="0"/>
              <a:t>    </a:t>
            </a:r>
            <a:r>
              <a:rPr lang="en-US" sz="3200" dirty="0" err="1"/>
              <a:t>System.out.println</a:t>
            </a:r>
            <a:r>
              <a:rPr lang="en-US" sz="3200" dirty="0"/>
              <a:t>("Enter those " + n + " </a:t>
            </a:r>
            <a:r>
              <a:rPr lang="en-US" sz="3200" dirty="0" smtClean="0"/>
              <a:t>elements: ");     </a:t>
            </a:r>
            <a:endParaRPr lang="en-US" sz="3200" dirty="0"/>
          </a:p>
          <a:p>
            <a:pPr marL="0" indent="0" algn="just" fontAlgn="base">
              <a:lnSpc>
                <a:spcPct val="120000"/>
              </a:lnSpc>
              <a:spcBef>
                <a:spcPts val="0"/>
              </a:spcBef>
              <a:buNone/>
            </a:pPr>
            <a:r>
              <a:rPr lang="en-US" sz="3200" dirty="0"/>
              <a:t>    for (c = 0; c &lt; n; </a:t>
            </a:r>
            <a:r>
              <a:rPr lang="en-US" sz="3200" dirty="0" err="1"/>
              <a:t>c++</a:t>
            </a:r>
            <a:r>
              <a:rPr lang="en-US" sz="3200" dirty="0"/>
              <a:t>)  </a:t>
            </a:r>
          </a:p>
          <a:p>
            <a:pPr marL="0" indent="0" algn="just" fontAlgn="base">
              <a:lnSpc>
                <a:spcPct val="120000"/>
              </a:lnSpc>
              <a:spcBef>
                <a:spcPts val="0"/>
              </a:spcBef>
              <a:buNone/>
            </a:pPr>
            <a:r>
              <a:rPr lang="en-US" sz="3200" dirty="0"/>
              <a:t>      array[c] = </a:t>
            </a:r>
            <a:r>
              <a:rPr lang="en-US" sz="3200" dirty="0" err="1"/>
              <a:t>in.nextInt</a:t>
            </a:r>
            <a:r>
              <a:rPr lang="en-US" sz="3200" dirty="0"/>
              <a:t>();  </a:t>
            </a:r>
            <a:r>
              <a:rPr lang="en-US" sz="3200" dirty="0" smtClean="0"/>
              <a:t>   </a:t>
            </a:r>
            <a:endParaRPr lang="en-US" sz="3200" dirty="0"/>
          </a:p>
          <a:p>
            <a:pPr marL="0" indent="0" algn="just" fontAlgn="base">
              <a:lnSpc>
                <a:spcPct val="120000"/>
              </a:lnSpc>
              <a:spcBef>
                <a:spcPts val="0"/>
              </a:spcBef>
              <a:buNone/>
            </a:pPr>
            <a:r>
              <a:rPr lang="en-US" sz="3200" dirty="0"/>
              <a:t>    </a:t>
            </a:r>
            <a:r>
              <a:rPr lang="en-US" sz="3200" dirty="0" err="1"/>
              <a:t>System.out.println</a:t>
            </a:r>
            <a:r>
              <a:rPr lang="en-US" sz="3200" dirty="0"/>
              <a:t>("Enter value to </a:t>
            </a:r>
            <a:r>
              <a:rPr lang="en-US" sz="3200" dirty="0" smtClean="0"/>
              <a:t>find: ");      </a:t>
            </a:r>
            <a:r>
              <a:rPr lang="en-US" sz="3200" dirty="0"/>
              <a:t>search = </a:t>
            </a:r>
            <a:r>
              <a:rPr lang="en-US" sz="3200" dirty="0" err="1"/>
              <a:t>in.nextInt</a:t>
            </a:r>
            <a:r>
              <a:rPr lang="en-US" sz="3200" dirty="0"/>
              <a:t>();  </a:t>
            </a:r>
            <a:r>
              <a:rPr lang="en-US" sz="3200" dirty="0" smtClean="0"/>
              <a:t>   </a:t>
            </a:r>
            <a:endParaRPr lang="en-US" sz="3200" dirty="0"/>
          </a:p>
          <a:p>
            <a:pPr marL="0" indent="0" algn="just" fontAlgn="base">
              <a:lnSpc>
                <a:spcPct val="120000"/>
              </a:lnSpc>
              <a:spcBef>
                <a:spcPts val="0"/>
              </a:spcBef>
              <a:buNone/>
            </a:pPr>
            <a:r>
              <a:rPr lang="en-US" sz="3200" dirty="0"/>
              <a:t>    for (c = 0; c &lt; n; </a:t>
            </a:r>
            <a:r>
              <a:rPr lang="en-US" sz="3200" dirty="0" err="1"/>
              <a:t>c++</a:t>
            </a:r>
            <a:r>
              <a:rPr lang="en-US" sz="3200" dirty="0"/>
              <a:t>) </a:t>
            </a:r>
            <a:r>
              <a:rPr lang="en-US" sz="3200" dirty="0" smtClean="0"/>
              <a:t>    </a:t>
            </a:r>
            <a:r>
              <a:rPr lang="en-US" sz="3200" dirty="0"/>
              <a:t>{  </a:t>
            </a:r>
          </a:p>
          <a:p>
            <a:pPr marL="0" indent="0" algn="just" fontAlgn="base">
              <a:lnSpc>
                <a:spcPct val="120000"/>
              </a:lnSpc>
              <a:spcBef>
                <a:spcPts val="0"/>
              </a:spcBef>
              <a:buNone/>
            </a:pPr>
            <a:r>
              <a:rPr lang="en-US" sz="3200" dirty="0"/>
              <a:t>      if (array[c] == </a:t>
            </a:r>
            <a:r>
              <a:rPr lang="en-US" sz="3200" dirty="0" smtClean="0"/>
              <a:t>search) {     </a:t>
            </a:r>
            <a:r>
              <a:rPr lang="en-US" sz="3200" dirty="0"/>
              <a:t>/* Searching element is present */ </a:t>
            </a:r>
            <a:endParaRPr lang="en-US" sz="3200" dirty="0" smtClean="0"/>
          </a:p>
          <a:p>
            <a:pPr marL="0" indent="0" algn="just" fontAlgn="base">
              <a:lnSpc>
                <a:spcPct val="120000"/>
              </a:lnSpc>
              <a:spcBef>
                <a:spcPts val="0"/>
              </a:spcBef>
              <a:buNone/>
            </a:pPr>
            <a:r>
              <a:rPr lang="en-US" sz="3200" dirty="0" smtClean="0"/>
              <a:t>           </a:t>
            </a:r>
            <a:r>
              <a:rPr lang="en-US" sz="3200" dirty="0" err="1"/>
              <a:t>System.out.println</a:t>
            </a:r>
            <a:r>
              <a:rPr lang="en-US" sz="3200" dirty="0"/>
              <a:t>(search + " is present at location " + (c + 1) + ".");  </a:t>
            </a:r>
          </a:p>
          <a:p>
            <a:pPr marL="0" indent="0" algn="just" fontAlgn="base">
              <a:lnSpc>
                <a:spcPct val="120000"/>
              </a:lnSpc>
              <a:spcBef>
                <a:spcPts val="0"/>
              </a:spcBef>
              <a:buNone/>
            </a:pPr>
            <a:r>
              <a:rPr lang="en-US" sz="3200" dirty="0"/>
              <a:t>          break;  </a:t>
            </a:r>
          </a:p>
          <a:p>
            <a:pPr marL="0" indent="0" algn="just" fontAlgn="base">
              <a:lnSpc>
                <a:spcPct val="120000"/>
              </a:lnSpc>
              <a:spcBef>
                <a:spcPts val="0"/>
              </a:spcBef>
              <a:buNone/>
            </a:pPr>
            <a:r>
              <a:rPr lang="en-US" sz="3200" dirty="0"/>
              <a:t>      }  </a:t>
            </a:r>
          </a:p>
          <a:p>
            <a:pPr marL="0" indent="0" algn="just" fontAlgn="base">
              <a:lnSpc>
                <a:spcPct val="120000"/>
              </a:lnSpc>
              <a:spcBef>
                <a:spcPts val="0"/>
              </a:spcBef>
              <a:buNone/>
            </a:pPr>
            <a:r>
              <a:rPr lang="en-US" sz="3200" dirty="0"/>
              <a:t>   }  </a:t>
            </a:r>
          </a:p>
          <a:p>
            <a:pPr marL="0" indent="0" algn="just" fontAlgn="base">
              <a:lnSpc>
                <a:spcPct val="120000"/>
              </a:lnSpc>
              <a:spcBef>
                <a:spcPts val="0"/>
              </a:spcBef>
              <a:buNone/>
            </a:pPr>
            <a:r>
              <a:rPr lang="en-US" sz="3200" dirty="0"/>
              <a:t>   if (c == n)  /* Element to search isn't present */  </a:t>
            </a:r>
          </a:p>
          <a:p>
            <a:pPr marL="0" indent="0" algn="just" fontAlgn="base">
              <a:lnSpc>
                <a:spcPct val="120000"/>
              </a:lnSpc>
              <a:spcBef>
                <a:spcPts val="0"/>
              </a:spcBef>
              <a:buNone/>
            </a:pPr>
            <a:r>
              <a:rPr lang="en-US" sz="3200" dirty="0"/>
              <a:t>      </a:t>
            </a:r>
            <a:r>
              <a:rPr lang="en-US" sz="3200" dirty="0" err="1"/>
              <a:t>System.out.println</a:t>
            </a:r>
            <a:r>
              <a:rPr lang="en-US" sz="3200" dirty="0"/>
              <a:t>(search + " isn't present in array.");  </a:t>
            </a:r>
          </a:p>
          <a:p>
            <a:pPr marL="0" indent="0" algn="just" fontAlgn="base">
              <a:lnSpc>
                <a:spcPct val="120000"/>
              </a:lnSpc>
              <a:spcBef>
                <a:spcPts val="0"/>
              </a:spcBef>
              <a:buNone/>
            </a:pPr>
            <a:r>
              <a:rPr lang="en-US" sz="3200" dirty="0"/>
              <a:t>  }  </a:t>
            </a:r>
          </a:p>
          <a:p>
            <a:pPr marL="0" indent="0" algn="just" fontAlgn="base">
              <a:lnSpc>
                <a:spcPct val="120000"/>
              </a:lnSpc>
              <a:spcBef>
                <a:spcPts val="0"/>
              </a:spcBef>
              <a:buNone/>
            </a:pPr>
            <a:r>
              <a:rPr lang="en-US" sz="3200" dirty="0"/>
              <a:t>} </a:t>
            </a:r>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8</a:t>
            </a:fld>
            <a:endParaRPr lang="en-US" dirty="0"/>
          </a:p>
        </p:txBody>
      </p:sp>
    </p:spTree>
    <p:extLst>
      <p:ext uri="{BB962C8B-B14F-4D97-AF65-F5344CB8AC3E}">
        <p14:creationId xmlns:p14="http://schemas.microsoft.com/office/powerpoint/2010/main" val="179499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smtClean="0"/>
              <a:t>Binary search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599" cy="5515429"/>
          </a:xfrm>
        </p:spPr>
        <p:txBody>
          <a:bodyPr>
            <a:normAutofit/>
          </a:bodyPr>
          <a:lstStyle/>
          <a:p>
            <a:pPr algn="just" fontAlgn="base"/>
            <a:r>
              <a:rPr lang="en-US" sz="3200" dirty="0"/>
              <a:t>Binary or Logarithmic Search is one of the most commonly used search algorithms primarily due to its quick search </a:t>
            </a:r>
            <a:r>
              <a:rPr lang="en-US" sz="3200" dirty="0" smtClean="0"/>
              <a:t>time, it requires </a:t>
            </a:r>
            <a:r>
              <a:rPr lang="en-US" sz="3200" dirty="0"/>
              <a:t>the data set to be sorted beforehand. </a:t>
            </a:r>
            <a:endParaRPr lang="en-US" sz="3200" dirty="0" smtClean="0"/>
          </a:p>
          <a:p>
            <a:pPr algn="just" fontAlgn="base"/>
            <a:r>
              <a:rPr lang="en-US" sz="3200" dirty="0" smtClean="0"/>
              <a:t>Binary </a:t>
            </a:r>
            <a:r>
              <a:rPr lang="en-US" sz="3200" dirty="0"/>
              <a:t>search algorithms typically halve the number of items to check with each successive iteration, thus locating the given item (or determining its absence) in logarithmic time. </a:t>
            </a:r>
            <a:endParaRPr lang="en-US" dirty="0"/>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dirty="0" smtClean="0"/>
              <a:t>Data Structure &amp; Algorithm</a:t>
            </a:r>
            <a:endParaRPr lang="en-US" dirty="0"/>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9</a:t>
            </a:fld>
            <a:endParaRPr lang="en-US" dirty="0"/>
          </a:p>
        </p:txBody>
      </p:sp>
    </p:spTree>
    <p:extLst>
      <p:ext uri="{BB962C8B-B14F-4D97-AF65-F5344CB8AC3E}">
        <p14:creationId xmlns:p14="http://schemas.microsoft.com/office/powerpoint/2010/main" val="15001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TCA-Slid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TCA-SlideTheme" id="{5A24C4A4-58B6-8948-A62B-40090020C92E}" vid="{BD9F6502-1B8F-D14C-8309-CDC4C42FF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7917</TotalTime>
  <Words>3782</Words>
  <Application>Microsoft Office PowerPoint</Application>
  <PresentationFormat>Custom</PresentationFormat>
  <Paragraphs>666</Paragraphs>
  <Slides>33</Slides>
  <Notes>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VTCA-SlideTheme</vt:lpstr>
      <vt:lpstr>Data Structure &amp; Algorithm</vt:lpstr>
      <vt:lpstr>Objectives</vt:lpstr>
      <vt:lpstr>Introduction to searching</vt:lpstr>
      <vt:lpstr>Linear search</vt:lpstr>
      <vt:lpstr>Complexity of Linear search Algorithm</vt:lpstr>
      <vt:lpstr>Linear search</vt:lpstr>
      <vt:lpstr>Linear search</vt:lpstr>
      <vt:lpstr>Linear search</vt:lpstr>
      <vt:lpstr>Binary search</vt:lpstr>
      <vt:lpstr>Binary search</vt:lpstr>
      <vt:lpstr>Binary search</vt:lpstr>
      <vt:lpstr>Complexity of Binary search Algorithm</vt:lpstr>
      <vt:lpstr>Binary search</vt:lpstr>
      <vt:lpstr>Binary search example using Recursion</vt:lpstr>
      <vt:lpstr>Binary search example using Arrays.binarySearch()</vt:lpstr>
      <vt:lpstr>Introduction to sorting</vt:lpstr>
      <vt:lpstr>Bubble sort </vt:lpstr>
      <vt:lpstr>Bubble sort </vt:lpstr>
      <vt:lpstr>Bubble sort example</vt:lpstr>
      <vt:lpstr>Insertion sort </vt:lpstr>
      <vt:lpstr>Insertion sort </vt:lpstr>
      <vt:lpstr>Insertion sort example</vt:lpstr>
      <vt:lpstr>Selection sort </vt:lpstr>
      <vt:lpstr>Selection sort </vt:lpstr>
      <vt:lpstr>Selection sort example</vt:lpstr>
      <vt:lpstr>Selection sort example</vt:lpstr>
      <vt:lpstr>Quick sort </vt:lpstr>
      <vt:lpstr>Quick sort </vt:lpstr>
      <vt:lpstr>Quick sort </vt:lpstr>
      <vt:lpstr>Quick sort </vt:lpstr>
      <vt:lpstr>Summary</vt:lpstr>
      <vt:lpstr>References</vt:lpstr>
      <vt:lpstr>PowerPoint Presentation</vt:lpstr>
    </vt:vector>
  </TitlesOfParts>
  <Company>VTC Academy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đào tạo đáp ứng nhu cầu doanh nghiệp</dc:title>
  <dc:creator>hieutd@vtc.edu.vn</dc:creator>
  <cp:lastModifiedBy>Nguyễn Hoàng Phong</cp:lastModifiedBy>
  <cp:revision>854</cp:revision>
  <dcterms:created xsi:type="dcterms:W3CDTF">2019-05-17T12:57:33Z</dcterms:created>
  <dcterms:modified xsi:type="dcterms:W3CDTF">2019-11-10T06:13:33Z</dcterms:modified>
</cp:coreProperties>
</file>