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54" r:id="rId2"/>
    <p:sldId id="338" r:id="rId3"/>
    <p:sldId id="355" r:id="rId4"/>
    <p:sldId id="356" r:id="rId5"/>
    <p:sldId id="3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B42"/>
    <a:srgbClr val="21273E"/>
    <a:srgbClr val="BCC2CF"/>
    <a:srgbClr val="2C344B"/>
    <a:srgbClr val="DADCE4"/>
    <a:srgbClr val="3A2E4F"/>
    <a:srgbClr val="528DA9"/>
    <a:srgbClr val="4A67D4"/>
    <a:srgbClr val="7483DE"/>
    <a:srgbClr val="738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89" d="100"/>
          <a:sy n="89" d="100"/>
        </p:scale>
        <p:origin x="437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  <a:pPr/>
              <a:t>2024/3/20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27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58246-60EF-A0E4-0B21-2C7CDC928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89F053F-29AA-D1B9-206E-B35A6D3AE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F9E734F-805C-38FA-B538-FC9202089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106D0A-AF5E-B296-69BF-36763714D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659B7-856F-413B-B4A3-0AD6F5EDB98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59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8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30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4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FB86A-A4B3-41D7-896C-B1AAF170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2024/3/20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48D47-F4E5-4BC3-8B93-F8AEDB8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4D83C-A030-4768-9BC5-8784D461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6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61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  <a:pPr/>
              <a:t>2024/3/20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30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1">
                <a:lumMod val="0"/>
                <a:lumOff val="100000"/>
                <a:alpha val="58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7" r:id="rId5"/>
    <p:sldLayoutId id="214748365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dx.transportdata.tw/api/basic/v2/Rail/THSR/ODFare?%24format=JS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dx.transportdata.tw/api/basic/v2/Rail/THSR/GeneralTimetable?%24top=10&amp;%24format=JSON" TargetMode="External"/><Relationship Id="rId4" Type="http://schemas.openxmlformats.org/officeDocument/2006/relationships/hyperlink" Target="https://tdx.transportdata.tw/api/basic/v2/Rail/THSR/AvailableSeatStatus/Train/OD/TrainDate/%7b%7d/?%24top=50&amp;%24format=JS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10DC8-945F-A836-C204-EB5D9953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</a:rPr>
              <a:t>主題 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</a:rPr>
              <a:t>: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</a:rPr>
              <a:t> 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</a:rPr>
              <a:t>如何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</a:rPr>
              <a:t>規劃分配位子、班次、位子的等次來達到總旅程時間最小化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</a:rPr>
              <a:t>、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</a:rPr>
              <a:t>				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</a:rPr>
              <a:t>簡化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</a:rPr>
              <a:t>旅程換位次數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</a:p>
          <a:p>
            <a:pPr marL="457200" lvl="1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			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b11002048</a:t>
            </a:r>
            <a:r>
              <a:rPr lang="zh-TW" altLang="en-US" dirty="0" smtClean="0"/>
              <a:t>林明毅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b11102042</a:t>
            </a:r>
            <a:r>
              <a:rPr lang="zh-TW" altLang="en-US" dirty="0" smtClean="0"/>
              <a:t>張宸維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b11002064</a:t>
            </a:r>
            <a:r>
              <a:rPr lang="zh-TW" altLang="en-US" dirty="0" smtClean="0"/>
              <a:t>郭嘉勛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b10502129</a:t>
            </a:r>
            <a:r>
              <a:rPr lang="zh-TW" altLang="en-US" dirty="0" smtClean="0"/>
              <a:t>謝昀桂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22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3850B2B-65FE-F980-E648-0C50859C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五边形 30">
            <a:extLst>
              <a:ext uri="{FF2B5EF4-FFF2-40B4-BE49-F238E27FC236}">
                <a16:creationId xmlns:a16="http://schemas.microsoft.com/office/drawing/2014/main" id="{0E4D73C6-4580-D325-3DCD-0F31615C000A}"/>
              </a:ext>
            </a:extLst>
          </p:cNvPr>
          <p:cNvSpPr/>
          <p:nvPr/>
        </p:nvSpPr>
        <p:spPr>
          <a:xfrm rot="5400000">
            <a:off x="569615" y="2649224"/>
            <a:ext cx="2649199" cy="1619251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FFF57AD-29F1-C1A2-08A2-C2EA894DBCC5}"/>
              </a:ext>
            </a:extLst>
          </p:cNvPr>
          <p:cNvGrpSpPr/>
          <p:nvPr/>
        </p:nvGrpSpPr>
        <p:grpSpPr>
          <a:xfrm>
            <a:off x="1184368" y="3179962"/>
            <a:ext cx="1415772" cy="1006326"/>
            <a:chOff x="1184368" y="2915044"/>
            <a:chExt cx="1415772" cy="100632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9731563-E29A-BA9C-6D82-29DB110CDE24}"/>
                </a:ext>
              </a:extLst>
            </p:cNvPr>
            <p:cNvSpPr/>
            <p:nvPr/>
          </p:nvSpPr>
          <p:spPr>
            <a:xfrm>
              <a:off x="1184368" y="3459705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solidFill>
                    <a:srgbClr val="2C344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Open Sans" panose="020B0606030504020204" pitchFamily="34" charset="0"/>
                </a:rPr>
                <a:t>資料擷取</a:t>
              </a:r>
              <a:endParaRPr lang="zh-CN" altLang="en-US" sz="2400" b="1" dirty="0">
                <a:solidFill>
                  <a:srgbClr val="2C34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</a:endParaRPr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C4A6312-B703-32D7-F916-2FF7D4AA9805}"/>
                </a:ext>
              </a:extLst>
            </p:cNvPr>
            <p:cNvGrpSpPr/>
            <p:nvPr/>
          </p:nvGrpSpPr>
          <p:grpSpPr>
            <a:xfrm>
              <a:off x="1622951" y="2915044"/>
              <a:ext cx="542526" cy="545336"/>
              <a:chOff x="7078717" y="2855228"/>
              <a:chExt cx="1109884" cy="1115632"/>
            </a:xfrm>
          </p:grpSpPr>
          <p:sp>
            <p:nvSpPr>
              <p:cNvPr id="4" name="椭圆 20">
                <a:extLst>
                  <a:ext uri="{FF2B5EF4-FFF2-40B4-BE49-F238E27FC236}">
                    <a16:creationId xmlns:a16="http://schemas.microsoft.com/office/drawing/2014/main" id="{6653337C-44EB-5A32-7902-E7B82C0327C3}"/>
                  </a:ext>
                </a:extLst>
              </p:cNvPr>
              <p:cNvSpPr/>
              <p:nvPr/>
            </p:nvSpPr>
            <p:spPr>
              <a:xfrm rot="5400000">
                <a:off x="7075843" y="2858102"/>
                <a:ext cx="1115632" cy="1109884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33" name="组合 41">
                <a:extLst>
                  <a:ext uri="{FF2B5EF4-FFF2-40B4-BE49-F238E27FC236}">
                    <a16:creationId xmlns:a16="http://schemas.microsoft.com/office/drawing/2014/main" id="{AE6B8A3B-9020-937F-CBDF-04278897E9B3}"/>
                  </a:ext>
                </a:extLst>
              </p:cNvPr>
              <p:cNvGrpSpPr/>
              <p:nvPr/>
            </p:nvGrpSpPr>
            <p:grpSpPr>
              <a:xfrm>
                <a:off x="7391348" y="3083054"/>
                <a:ext cx="477947" cy="611237"/>
                <a:chOff x="1605187" y="572440"/>
                <a:chExt cx="563561" cy="720725"/>
              </a:xfrm>
              <a:solidFill>
                <a:schemeClr val="bg1"/>
              </a:solidFill>
            </p:grpSpPr>
            <p:sp>
              <p:nvSpPr>
                <p:cNvPr id="34" name="Freeform 32">
                  <a:extLst>
                    <a:ext uri="{FF2B5EF4-FFF2-40B4-BE49-F238E27FC236}">
                      <a16:creationId xmlns:a16="http://schemas.microsoft.com/office/drawing/2014/main" id="{5E1DFADD-CD50-67EC-B521-488429C86C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4739" y="572440"/>
                  <a:ext cx="142875" cy="720725"/>
                </a:xfrm>
                <a:custGeom>
                  <a:avLst/>
                  <a:gdLst>
                    <a:gd name="T0" fmla="*/ 64 w 64"/>
                    <a:gd name="T1" fmla="*/ 289 h 321"/>
                    <a:gd name="T2" fmla="*/ 32 w 64"/>
                    <a:gd name="T3" fmla="*/ 321 h 321"/>
                    <a:gd name="T4" fmla="*/ 0 w 64"/>
                    <a:gd name="T5" fmla="*/ 289 h 321"/>
                    <a:gd name="T6" fmla="*/ 0 w 64"/>
                    <a:gd name="T7" fmla="*/ 32 h 321"/>
                    <a:gd name="T8" fmla="*/ 32 w 64"/>
                    <a:gd name="T9" fmla="*/ 0 h 321"/>
                    <a:gd name="T10" fmla="*/ 64 w 64"/>
                    <a:gd name="T11" fmla="*/ 32 h 321"/>
                    <a:gd name="T12" fmla="*/ 64 w 64"/>
                    <a:gd name="T13" fmla="*/ 289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21">
                      <a:moveTo>
                        <a:pt x="64" y="289"/>
                      </a:moveTo>
                      <a:cubicBezTo>
                        <a:pt x="64" y="307"/>
                        <a:pt x="49" y="321"/>
                        <a:pt x="32" y="321"/>
                      </a:cubicBezTo>
                      <a:cubicBezTo>
                        <a:pt x="14" y="321"/>
                        <a:pt x="0" y="307"/>
                        <a:pt x="0" y="289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49" y="0"/>
                        <a:pt x="64" y="14"/>
                        <a:pt x="64" y="32"/>
                      </a:cubicBezTo>
                      <a:lnTo>
                        <a:pt x="64" y="2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 dirty="0">
                    <a:solidFill>
                      <a:prstClr val="black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5" name="Freeform 33">
                  <a:extLst>
                    <a:ext uri="{FF2B5EF4-FFF2-40B4-BE49-F238E27FC236}">
                      <a16:creationId xmlns:a16="http://schemas.microsoft.com/office/drawing/2014/main" id="{23583CAE-BFB4-028A-B762-49DDD4AB1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5187" y="1012177"/>
                  <a:ext cx="141289" cy="280988"/>
                </a:xfrm>
                <a:custGeom>
                  <a:avLst/>
                  <a:gdLst>
                    <a:gd name="T0" fmla="*/ 63 w 63"/>
                    <a:gd name="T1" fmla="*/ 93 h 125"/>
                    <a:gd name="T2" fmla="*/ 32 w 63"/>
                    <a:gd name="T3" fmla="*/ 125 h 125"/>
                    <a:gd name="T4" fmla="*/ 0 w 63"/>
                    <a:gd name="T5" fmla="*/ 93 h 125"/>
                    <a:gd name="T6" fmla="*/ 0 w 63"/>
                    <a:gd name="T7" fmla="*/ 32 h 125"/>
                    <a:gd name="T8" fmla="*/ 32 w 63"/>
                    <a:gd name="T9" fmla="*/ 0 h 125"/>
                    <a:gd name="T10" fmla="*/ 63 w 63"/>
                    <a:gd name="T11" fmla="*/ 32 h 125"/>
                    <a:gd name="T12" fmla="*/ 63 w 63"/>
                    <a:gd name="T13" fmla="*/ 93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" h="125">
                      <a:moveTo>
                        <a:pt x="63" y="93"/>
                      </a:moveTo>
                      <a:cubicBezTo>
                        <a:pt x="63" y="111"/>
                        <a:pt x="49" y="125"/>
                        <a:pt x="32" y="125"/>
                      </a:cubicBezTo>
                      <a:cubicBezTo>
                        <a:pt x="14" y="125"/>
                        <a:pt x="0" y="111"/>
                        <a:pt x="0" y="93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49" y="0"/>
                        <a:pt x="63" y="14"/>
                        <a:pt x="63" y="32"/>
                      </a:cubicBezTo>
                      <a:lnTo>
                        <a:pt x="63" y="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 dirty="0">
                    <a:solidFill>
                      <a:prstClr val="black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6" name="Freeform 34">
                  <a:extLst>
                    <a:ext uri="{FF2B5EF4-FFF2-40B4-BE49-F238E27FC236}">
                      <a16:creationId xmlns:a16="http://schemas.microsoft.com/office/drawing/2014/main" id="{D17CF4E0-8FD6-5B3E-1759-A88FA942C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5873" y="804215"/>
                  <a:ext cx="142875" cy="488950"/>
                </a:xfrm>
                <a:custGeom>
                  <a:avLst/>
                  <a:gdLst>
                    <a:gd name="T0" fmla="*/ 64 w 64"/>
                    <a:gd name="T1" fmla="*/ 186 h 218"/>
                    <a:gd name="T2" fmla="*/ 32 w 64"/>
                    <a:gd name="T3" fmla="*/ 218 h 218"/>
                    <a:gd name="T4" fmla="*/ 0 w 64"/>
                    <a:gd name="T5" fmla="*/ 186 h 218"/>
                    <a:gd name="T6" fmla="*/ 0 w 64"/>
                    <a:gd name="T7" fmla="*/ 32 h 218"/>
                    <a:gd name="T8" fmla="*/ 32 w 64"/>
                    <a:gd name="T9" fmla="*/ 0 h 218"/>
                    <a:gd name="T10" fmla="*/ 64 w 64"/>
                    <a:gd name="T11" fmla="*/ 32 h 218"/>
                    <a:gd name="T12" fmla="*/ 64 w 64"/>
                    <a:gd name="T13" fmla="*/ 186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218">
                      <a:moveTo>
                        <a:pt x="64" y="186"/>
                      </a:moveTo>
                      <a:cubicBezTo>
                        <a:pt x="64" y="204"/>
                        <a:pt x="49" y="218"/>
                        <a:pt x="32" y="218"/>
                      </a:cubicBezTo>
                      <a:cubicBezTo>
                        <a:pt x="14" y="218"/>
                        <a:pt x="0" y="204"/>
                        <a:pt x="0" y="18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49" y="0"/>
                        <a:pt x="64" y="14"/>
                        <a:pt x="64" y="32"/>
                      </a:cubicBezTo>
                      <a:lnTo>
                        <a:pt x="64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 dirty="0">
                    <a:solidFill>
                      <a:prstClr val="black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30" name="五边形 30">
            <a:extLst>
              <a:ext uri="{FF2B5EF4-FFF2-40B4-BE49-F238E27FC236}">
                <a16:creationId xmlns:a16="http://schemas.microsoft.com/office/drawing/2014/main" id="{1BDA333A-D8F0-8AF2-8478-73D63544A3BD}"/>
              </a:ext>
            </a:extLst>
          </p:cNvPr>
          <p:cNvSpPr/>
          <p:nvPr/>
        </p:nvSpPr>
        <p:spPr>
          <a:xfrm rot="5400000">
            <a:off x="1136507" y="1181677"/>
            <a:ext cx="1515414" cy="1619251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4D6F634-6C77-61E7-47F7-E8637D521CA0}"/>
              </a:ext>
            </a:extLst>
          </p:cNvPr>
          <p:cNvGrpSpPr/>
          <p:nvPr/>
        </p:nvGrpSpPr>
        <p:grpSpPr>
          <a:xfrm>
            <a:off x="1492145" y="1403721"/>
            <a:ext cx="800219" cy="1004765"/>
            <a:chOff x="1492145" y="1335353"/>
            <a:chExt cx="800219" cy="100476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C8DE69D-43B0-1F89-7DC9-C70E9EC04F8A}"/>
                </a:ext>
              </a:extLst>
            </p:cNvPr>
            <p:cNvSpPr/>
            <p:nvPr/>
          </p:nvSpPr>
          <p:spPr>
            <a:xfrm>
              <a:off x="1492145" y="1878453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solidFill>
                    <a:srgbClr val="2C344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Open Sans" panose="020B0606030504020204" pitchFamily="34" charset="0"/>
                </a:rPr>
                <a:t>題目</a:t>
              </a:r>
              <a:endParaRPr lang="en-US" altLang="zh-TW" sz="2400" b="1" dirty="0">
                <a:solidFill>
                  <a:srgbClr val="2C34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</a:endParaRPr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DD1564EC-C875-9EA9-32E7-C79A54986132}"/>
                </a:ext>
              </a:extLst>
            </p:cNvPr>
            <p:cNvGrpSpPr/>
            <p:nvPr/>
          </p:nvGrpSpPr>
          <p:grpSpPr>
            <a:xfrm>
              <a:off x="1622951" y="1335353"/>
              <a:ext cx="545336" cy="542526"/>
              <a:chOff x="3750743" y="1533559"/>
              <a:chExt cx="1115632" cy="1109883"/>
            </a:xfrm>
          </p:grpSpPr>
          <p:sp>
            <p:nvSpPr>
              <p:cNvPr id="3" name="椭圆 19">
                <a:extLst>
                  <a:ext uri="{FF2B5EF4-FFF2-40B4-BE49-F238E27FC236}">
                    <a16:creationId xmlns:a16="http://schemas.microsoft.com/office/drawing/2014/main" id="{2EF2AFC6-9E2F-44DA-5676-3A12F3D755EA}"/>
                  </a:ext>
                </a:extLst>
              </p:cNvPr>
              <p:cNvSpPr/>
              <p:nvPr/>
            </p:nvSpPr>
            <p:spPr>
              <a:xfrm>
                <a:off x="3750743" y="1533559"/>
                <a:ext cx="1115632" cy="110988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" name="Freeform 19">
                <a:extLst>
                  <a:ext uri="{FF2B5EF4-FFF2-40B4-BE49-F238E27FC236}">
                    <a16:creationId xmlns:a16="http://schemas.microsoft.com/office/drawing/2014/main" id="{6622BDAC-6173-4758-B385-1504CD70D3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08563" y="1781610"/>
                <a:ext cx="599992" cy="600803"/>
              </a:xfrm>
              <a:custGeom>
                <a:avLst/>
                <a:gdLst>
                  <a:gd name="T0" fmla="*/ 281 w 311"/>
                  <a:gd name="T1" fmla="*/ 130 h 312"/>
                  <a:gd name="T2" fmla="*/ 311 w 311"/>
                  <a:gd name="T3" fmla="*/ 116 h 312"/>
                  <a:gd name="T4" fmla="*/ 294 w 311"/>
                  <a:gd name="T5" fmla="*/ 75 h 312"/>
                  <a:gd name="T6" fmla="*/ 263 w 311"/>
                  <a:gd name="T7" fmla="*/ 86 h 312"/>
                  <a:gd name="T8" fmla="*/ 226 w 311"/>
                  <a:gd name="T9" fmla="*/ 48 h 312"/>
                  <a:gd name="T10" fmla="*/ 237 w 311"/>
                  <a:gd name="T11" fmla="*/ 17 h 312"/>
                  <a:gd name="T12" fmla="*/ 197 w 311"/>
                  <a:gd name="T13" fmla="*/ 0 h 312"/>
                  <a:gd name="T14" fmla="*/ 183 w 311"/>
                  <a:gd name="T15" fmla="*/ 30 h 312"/>
                  <a:gd name="T16" fmla="*/ 129 w 311"/>
                  <a:gd name="T17" fmla="*/ 30 h 312"/>
                  <a:gd name="T18" fmla="*/ 115 w 311"/>
                  <a:gd name="T19" fmla="*/ 0 h 312"/>
                  <a:gd name="T20" fmla="*/ 75 w 311"/>
                  <a:gd name="T21" fmla="*/ 17 h 312"/>
                  <a:gd name="T22" fmla="*/ 86 w 311"/>
                  <a:gd name="T23" fmla="*/ 48 h 312"/>
                  <a:gd name="T24" fmla="*/ 48 w 311"/>
                  <a:gd name="T25" fmla="*/ 85 h 312"/>
                  <a:gd name="T26" fmla="*/ 17 w 311"/>
                  <a:gd name="T27" fmla="*/ 74 h 312"/>
                  <a:gd name="T28" fmla="*/ 0 w 311"/>
                  <a:gd name="T29" fmla="*/ 114 h 312"/>
                  <a:gd name="T30" fmla="*/ 30 w 311"/>
                  <a:gd name="T31" fmla="*/ 129 h 312"/>
                  <a:gd name="T32" fmla="*/ 30 w 311"/>
                  <a:gd name="T33" fmla="*/ 182 h 312"/>
                  <a:gd name="T34" fmla="*/ 0 w 311"/>
                  <a:gd name="T35" fmla="*/ 196 h 312"/>
                  <a:gd name="T36" fmla="*/ 16 w 311"/>
                  <a:gd name="T37" fmla="*/ 236 h 312"/>
                  <a:gd name="T38" fmla="*/ 47 w 311"/>
                  <a:gd name="T39" fmla="*/ 225 h 312"/>
                  <a:gd name="T40" fmla="*/ 85 w 311"/>
                  <a:gd name="T41" fmla="*/ 263 h 312"/>
                  <a:gd name="T42" fmla="*/ 73 w 311"/>
                  <a:gd name="T43" fmla="*/ 294 h 312"/>
                  <a:gd name="T44" fmla="*/ 114 w 311"/>
                  <a:gd name="T45" fmla="*/ 311 h 312"/>
                  <a:gd name="T46" fmla="*/ 128 w 311"/>
                  <a:gd name="T47" fmla="*/ 281 h 312"/>
                  <a:gd name="T48" fmla="*/ 181 w 311"/>
                  <a:gd name="T49" fmla="*/ 282 h 312"/>
                  <a:gd name="T50" fmla="*/ 195 w 311"/>
                  <a:gd name="T51" fmla="*/ 312 h 312"/>
                  <a:gd name="T52" fmla="*/ 236 w 311"/>
                  <a:gd name="T53" fmla="*/ 295 h 312"/>
                  <a:gd name="T54" fmla="*/ 225 w 311"/>
                  <a:gd name="T55" fmla="*/ 264 h 312"/>
                  <a:gd name="T56" fmla="*/ 263 w 311"/>
                  <a:gd name="T57" fmla="*/ 226 h 312"/>
                  <a:gd name="T58" fmla="*/ 294 w 311"/>
                  <a:gd name="T59" fmla="*/ 238 h 312"/>
                  <a:gd name="T60" fmla="*/ 311 w 311"/>
                  <a:gd name="T61" fmla="*/ 197 h 312"/>
                  <a:gd name="T62" fmla="*/ 281 w 311"/>
                  <a:gd name="T63" fmla="*/ 183 h 312"/>
                  <a:gd name="T64" fmla="*/ 281 w 311"/>
                  <a:gd name="T65" fmla="*/ 130 h 312"/>
                  <a:gd name="T66" fmla="*/ 155 w 311"/>
                  <a:gd name="T67" fmla="*/ 254 h 312"/>
                  <a:gd name="T68" fmla="*/ 57 w 311"/>
                  <a:gd name="T69" fmla="*/ 156 h 312"/>
                  <a:gd name="T70" fmla="*/ 155 w 311"/>
                  <a:gd name="T71" fmla="*/ 57 h 312"/>
                  <a:gd name="T72" fmla="*/ 254 w 311"/>
                  <a:gd name="T73" fmla="*/ 156 h 312"/>
                  <a:gd name="T74" fmla="*/ 155 w 311"/>
                  <a:gd name="T75" fmla="*/ 25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1" h="312">
                    <a:moveTo>
                      <a:pt x="281" y="130"/>
                    </a:moveTo>
                    <a:cubicBezTo>
                      <a:pt x="311" y="116"/>
                      <a:pt x="311" y="116"/>
                      <a:pt x="311" y="116"/>
                    </a:cubicBezTo>
                    <a:cubicBezTo>
                      <a:pt x="294" y="75"/>
                      <a:pt x="294" y="75"/>
                      <a:pt x="294" y="75"/>
                    </a:cubicBezTo>
                    <a:cubicBezTo>
                      <a:pt x="263" y="86"/>
                      <a:pt x="263" y="86"/>
                      <a:pt x="263" y="86"/>
                    </a:cubicBezTo>
                    <a:cubicBezTo>
                      <a:pt x="253" y="71"/>
                      <a:pt x="240" y="58"/>
                      <a:pt x="226" y="48"/>
                    </a:cubicBezTo>
                    <a:cubicBezTo>
                      <a:pt x="237" y="17"/>
                      <a:pt x="237" y="17"/>
                      <a:pt x="237" y="17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183" y="30"/>
                      <a:pt x="183" y="30"/>
                      <a:pt x="183" y="30"/>
                    </a:cubicBezTo>
                    <a:cubicBezTo>
                      <a:pt x="165" y="27"/>
                      <a:pt x="147" y="26"/>
                      <a:pt x="129" y="3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70" y="58"/>
                      <a:pt x="58" y="71"/>
                      <a:pt x="48" y="85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30" y="129"/>
                      <a:pt x="30" y="129"/>
                      <a:pt x="30" y="129"/>
                    </a:cubicBezTo>
                    <a:cubicBezTo>
                      <a:pt x="26" y="146"/>
                      <a:pt x="26" y="164"/>
                      <a:pt x="30" y="182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16" y="236"/>
                      <a:pt x="16" y="236"/>
                      <a:pt x="16" y="236"/>
                    </a:cubicBezTo>
                    <a:cubicBezTo>
                      <a:pt x="47" y="225"/>
                      <a:pt x="47" y="225"/>
                      <a:pt x="47" y="225"/>
                    </a:cubicBezTo>
                    <a:cubicBezTo>
                      <a:pt x="57" y="241"/>
                      <a:pt x="70" y="253"/>
                      <a:pt x="85" y="263"/>
                    </a:cubicBezTo>
                    <a:cubicBezTo>
                      <a:pt x="73" y="294"/>
                      <a:pt x="73" y="294"/>
                      <a:pt x="73" y="294"/>
                    </a:cubicBezTo>
                    <a:cubicBezTo>
                      <a:pt x="114" y="311"/>
                      <a:pt x="114" y="311"/>
                      <a:pt x="114" y="311"/>
                    </a:cubicBezTo>
                    <a:cubicBezTo>
                      <a:pt x="128" y="281"/>
                      <a:pt x="128" y="281"/>
                      <a:pt x="128" y="281"/>
                    </a:cubicBezTo>
                    <a:cubicBezTo>
                      <a:pt x="145" y="285"/>
                      <a:pt x="163" y="285"/>
                      <a:pt x="181" y="282"/>
                    </a:cubicBezTo>
                    <a:cubicBezTo>
                      <a:pt x="195" y="312"/>
                      <a:pt x="195" y="312"/>
                      <a:pt x="195" y="312"/>
                    </a:cubicBezTo>
                    <a:cubicBezTo>
                      <a:pt x="236" y="295"/>
                      <a:pt x="236" y="295"/>
                      <a:pt x="236" y="295"/>
                    </a:cubicBezTo>
                    <a:cubicBezTo>
                      <a:pt x="225" y="264"/>
                      <a:pt x="225" y="264"/>
                      <a:pt x="225" y="264"/>
                    </a:cubicBezTo>
                    <a:cubicBezTo>
                      <a:pt x="240" y="254"/>
                      <a:pt x="253" y="241"/>
                      <a:pt x="263" y="226"/>
                    </a:cubicBezTo>
                    <a:cubicBezTo>
                      <a:pt x="294" y="238"/>
                      <a:pt x="294" y="238"/>
                      <a:pt x="294" y="238"/>
                    </a:cubicBezTo>
                    <a:cubicBezTo>
                      <a:pt x="311" y="197"/>
                      <a:pt x="311" y="197"/>
                      <a:pt x="311" y="197"/>
                    </a:cubicBezTo>
                    <a:cubicBezTo>
                      <a:pt x="281" y="183"/>
                      <a:pt x="281" y="183"/>
                      <a:pt x="281" y="183"/>
                    </a:cubicBezTo>
                    <a:cubicBezTo>
                      <a:pt x="285" y="166"/>
                      <a:pt x="285" y="148"/>
                      <a:pt x="281" y="130"/>
                    </a:cubicBezTo>
                    <a:close/>
                    <a:moveTo>
                      <a:pt x="155" y="254"/>
                    </a:moveTo>
                    <a:cubicBezTo>
                      <a:pt x="101" y="254"/>
                      <a:pt x="57" y="210"/>
                      <a:pt x="57" y="156"/>
                    </a:cubicBezTo>
                    <a:cubicBezTo>
                      <a:pt x="57" y="101"/>
                      <a:pt x="101" y="57"/>
                      <a:pt x="155" y="57"/>
                    </a:cubicBezTo>
                    <a:cubicBezTo>
                      <a:pt x="210" y="57"/>
                      <a:pt x="254" y="101"/>
                      <a:pt x="254" y="156"/>
                    </a:cubicBezTo>
                    <a:cubicBezTo>
                      <a:pt x="254" y="210"/>
                      <a:pt x="210" y="254"/>
                      <a:pt x="155" y="2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5CAC0F06-A7B2-818D-1E75-1C890F882E6A}"/>
              </a:ext>
            </a:extLst>
          </p:cNvPr>
          <p:cNvSpPr/>
          <p:nvPr/>
        </p:nvSpPr>
        <p:spPr>
          <a:xfrm>
            <a:off x="3007749" y="715992"/>
            <a:ext cx="9077858" cy="32607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1E451B24-321D-B5F7-EE76-12993C73CC9D}"/>
              </a:ext>
            </a:extLst>
          </p:cNvPr>
          <p:cNvSpPr/>
          <p:nvPr/>
        </p:nvSpPr>
        <p:spPr>
          <a:xfrm>
            <a:off x="3088100" y="1235765"/>
            <a:ext cx="80193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</a:rPr>
              <a:t>主題 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</a:rPr>
              <a:t>01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</a:rPr>
              <a:t>：如何規劃分配位子、班次、位子的等次來達到總旅程時間最小化、簡化旅程換位次</a:t>
            </a:r>
            <a:r>
              <a:rPr lang="zh-TW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Open Sans" panose="020B0606030504020204" pitchFamily="34" charset="0"/>
              </a:rPr>
              <a:t>數</a:t>
            </a:r>
            <a:endParaRPr lang="en-US" altLang="zh-TW" sz="12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/>
              <a:t>功能</a:t>
            </a:r>
            <a:r>
              <a:rPr lang="zh-TW" altLang="en-US" sz="1200" dirty="0" smtClean="0"/>
              <a:t>：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 </a:t>
            </a:r>
            <a:r>
              <a:rPr lang="en-US" altLang="zh-TW" sz="1200" dirty="0"/>
              <a:t>1</a:t>
            </a:r>
            <a:r>
              <a:rPr lang="en-US" altLang="zh-TW" sz="1200" dirty="0" smtClean="0"/>
              <a:t>.</a:t>
            </a:r>
            <a:r>
              <a:rPr lang="zh-TW" altLang="en-US" sz="1200" dirty="0" smtClean="0"/>
              <a:t>使用者</a:t>
            </a:r>
            <a:r>
              <a:rPr lang="zh-TW" altLang="en-US" sz="1200" dirty="0"/>
              <a:t>輸入 </a:t>
            </a:r>
            <a:r>
              <a:rPr lang="en-US" altLang="zh-TW" sz="1200" dirty="0"/>
              <a:t>{</a:t>
            </a:r>
            <a:r>
              <a:rPr lang="zh-TW" altLang="en-US" sz="1200" dirty="0"/>
              <a:t>起訖站</a:t>
            </a:r>
            <a:r>
              <a:rPr lang="en-US" altLang="zh-TW" sz="1200" dirty="0"/>
              <a:t>OD</a:t>
            </a:r>
            <a:r>
              <a:rPr lang="zh-TW" altLang="en-US" sz="1200" dirty="0"/>
              <a:t>、出發時間</a:t>
            </a:r>
            <a:r>
              <a:rPr lang="en-US" altLang="zh-TW" sz="1200" dirty="0"/>
              <a:t>(</a:t>
            </a:r>
            <a:r>
              <a:rPr lang="zh-TW" altLang="en-US" sz="1200" dirty="0"/>
              <a:t>年月日</a:t>
            </a:r>
            <a:r>
              <a:rPr lang="en-US" altLang="zh-TW" sz="1200" dirty="0"/>
              <a:t>Date</a:t>
            </a:r>
            <a:r>
              <a:rPr lang="zh-TW" altLang="en-US" sz="1200" dirty="0"/>
              <a:t>＆時分</a:t>
            </a:r>
            <a:r>
              <a:rPr lang="en-US" altLang="zh-TW" sz="1200" dirty="0"/>
              <a:t>Time)</a:t>
            </a:r>
            <a:r>
              <a:rPr lang="zh-TW" altLang="en-US" sz="1200" dirty="0"/>
              <a:t>、身份</a:t>
            </a:r>
            <a:r>
              <a:rPr lang="zh-TW" altLang="en-US" sz="1200" dirty="0" smtClean="0"/>
              <a:t>別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老人小孩成人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、</a:t>
            </a:r>
            <a:r>
              <a:rPr lang="zh-TW" altLang="en-US" sz="1200" dirty="0"/>
              <a:t>是否指定車廂別（標準</a:t>
            </a:r>
            <a:r>
              <a:rPr lang="en-US" altLang="zh-TW" sz="1200" dirty="0"/>
              <a:t>or</a:t>
            </a:r>
            <a:r>
              <a:rPr lang="zh-TW" altLang="en-US" sz="1200" dirty="0"/>
              <a:t>商務）、勾選是否換座 </a:t>
            </a:r>
            <a:r>
              <a:rPr lang="en-US" altLang="zh-TW" sz="1200" dirty="0"/>
              <a:t>} </a:t>
            </a:r>
            <a:endParaRPr lang="en-US" altLang="zh-TW" sz="1200" dirty="0" smtClean="0"/>
          </a:p>
          <a:p>
            <a:pPr>
              <a:lnSpc>
                <a:spcPct val="150000"/>
              </a:lnSpc>
            </a:pPr>
            <a:r>
              <a:rPr lang="en-US" altLang="zh-TW" sz="1200" dirty="0" smtClean="0"/>
              <a:t>2.</a:t>
            </a:r>
            <a:r>
              <a:rPr lang="zh-TW" altLang="en-US" sz="1200" dirty="0" smtClean="0"/>
              <a:t>查詢</a:t>
            </a:r>
            <a:r>
              <a:rPr lang="zh-TW" altLang="en-US" sz="1200" dirty="0"/>
              <a:t>該</a:t>
            </a:r>
            <a:r>
              <a:rPr lang="en-US" altLang="zh-TW" sz="1200" dirty="0" err="1"/>
              <a:t>OD,Date,Time</a:t>
            </a:r>
            <a:r>
              <a:rPr lang="en-US" altLang="zh-TW" sz="1200" dirty="0"/>
              <a:t> </a:t>
            </a:r>
            <a:r>
              <a:rPr lang="zh-TW" altLang="en-US" sz="1200" dirty="0"/>
              <a:t>可完成任務的</a:t>
            </a:r>
            <a:r>
              <a:rPr lang="zh-TW" altLang="en-US" sz="1200" dirty="0" smtClean="0"/>
              <a:t>班次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 </a:t>
            </a:r>
            <a:r>
              <a:rPr lang="en-US" altLang="zh-TW" sz="1200" dirty="0"/>
              <a:t>3</a:t>
            </a:r>
            <a:r>
              <a:rPr lang="en-US" altLang="zh-TW" sz="1200" dirty="0" smtClean="0"/>
              <a:t>.</a:t>
            </a:r>
            <a:r>
              <a:rPr lang="zh-TW" altLang="en-US" sz="1200" dirty="0" smtClean="0"/>
              <a:t>顯示</a:t>
            </a:r>
            <a:r>
              <a:rPr lang="zh-TW" altLang="en-US" sz="1200" dirty="0"/>
              <a:t>：班次號碼、出發＆抵達時間、各站停靠</a:t>
            </a:r>
            <a:r>
              <a:rPr lang="zh-TW" altLang="en-US" sz="1200" dirty="0" smtClean="0"/>
              <a:t>時間、</a:t>
            </a:r>
            <a:r>
              <a:rPr lang="zh-TW" altLang="en-US" sz="1200" dirty="0"/>
              <a:t>停靠站、</a:t>
            </a:r>
            <a:r>
              <a:rPr lang="zh-TW" altLang="en-US" sz="1200" dirty="0" smtClean="0"/>
              <a:t>票價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 </a:t>
            </a:r>
            <a:r>
              <a:rPr lang="en-US" altLang="zh-TW" sz="1200" dirty="0"/>
              <a:t>4.</a:t>
            </a:r>
            <a:r>
              <a:rPr lang="zh-TW" altLang="en-US" sz="1200" dirty="0"/>
              <a:t>換班次 </a:t>
            </a:r>
            <a:r>
              <a:rPr lang="en-US" altLang="zh-TW" sz="1200" dirty="0"/>
              <a:t>: </a:t>
            </a:r>
            <a:r>
              <a:rPr lang="zh-TW" altLang="en-US" sz="1200" dirty="0"/>
              <a:t>先搭乘短程班次，為達最短旅途時間，中途換到長途班次</a:t>
            </a:r>
            <a:r>
              <a:rPr lang="en-US" altLang="zh-TW" sz="1200" dirty="0"/>
              <a:t>(</a:t>
            </a:r>
            <a:r>
              <a:rPr lang="zh-TW" altLang="en-US" sz="1200" dirty="0"/>
              <a:t>換到長途後有可能須再換座</a:t>
            </a:r>
            <a:r>
              <a:rPr lang="en-US" altLang="zh-TW" sz="1200" dirty="0"/>
              <a:t>)</a:t>
            </a:r>
            <a:endParaRPr lang="zh-TW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3262801-96DC-DDBD-F2A5-7B768DD1A635}"/>
              </a:ext>
            </a:extLst>
          </p:cNvPr>
          <p:cNvSpPr/>
          <p:nvPr/>
        </p:nvSpPr>
        <p:spPr>
          <a:xfrm>
            <a:off x="3007748" y="3993264"/>
            <a:ext cx="9077859" cy="28647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票價</a:t>
            </a:r>
            <a:r>
              <a:rPr lang="en-US" altLang="zh-TW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</a:t>
            </a:r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://tdx.transportdata.tw/api/basic/v2/Rail/THSR/ODFare?%</a:t>
            </a:r>
            <a:r>
              <a:rPr lang="en-US" altLang="zh-TW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24format=JSON</a:t>
            </a:r>
            <a:r>
              <a:rPr lang="en-US" altLang="zh-TW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剩餘座位</a:t>
            </a:r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https://tdx.transportdata.tw/api/basic/v2/Rail/THSR/AvailableSeatStatus/Train/OD/TrainDate/{}/?%24top=50&amp;%</a:t>
            </a:r>
            <a:r>
              <a:rPr lang="en-US" altLang="zh-TW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24format=JSON</a:t>
            </a:r>
            <a:r>
              <a:rPr lang="en-US" altLang="zh-TW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時刻表</a:t>
            </a:r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https://tdx.transportdata.tw/api/basic/v2/Rail/THSR/GeneralTimetable?%24top=10&amp;%</a:t>
            </a:r>
            <a:r>
              <a:rPr lang="en-US" altLang="zh-TW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24format=JSON</a:t>
            </a:r>
            <a:r>
              <a:rPr lang="en-US" altLang="zh-TW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1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2" y="1097976"/>
            <a:ext cx="4615994" cy="2418668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7" y="3610739"/>
            <a:ext cx="4226943" cy="324726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51" y="645344"/>
            <a:ext cx="6914829" cy="5742601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694" y="-168811"/>
            <a:ext cx="2421270" cy="1107453"/>
          </a:xfrm>
        </p:spPr>
        <p:txBody>
          <a:bodyPr/>
          <a:lstStyle/>
          <a:p>
            <a:r>
              <a:rPr lang="zh-TW" altLang="en-US" sz="3600" dirty="0" smtClean="0"/>
              <a:t>起站終站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22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10"/>
          <a:stretch/>
        </p:blipFill>
        <p:spPr>
          <a:xfrm>
            <a:off x="620704" y="1355947"/>
            <a:ext cx="6074303" cy="1759789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5" r="27304"/>
          <a:stretch/>
        </p:blipFill>
        <p:spPr>
          <a:xfrm>
            <a:off x="7275767" y="1355947"/>
            <a:ext cx="4501682" cy="4367201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4" y="3207449"/>
            <a:ext cx="2747886" cy="2540599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-198416" y="-631328"/>
            <a:ext cx="3104445" cy="1262656"/>
          </a:xfrm>
        </p:spPr>
        <p:txBody>
          <a:bodyPr/>
          <a:lstStyle/>
          <a:p>
            <a:r>
              <a:rPr lang="zh-TW" altLang="en-US" sz="3600" dirty="0"/>
              <a:t>票價資料</a:t>
            </a:r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50" y="3232350"/>
            <a:ext cx="2265531" cy="24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2872596" cy="1535502"/>
          </a:xfrm>
        </p:spPr>
        <p:txBody>
          <a:bodyPr/>
          <a:lstStyle/>
          <a:p>
            <a:r>
              <a:rPr lang="zh-TW" altLang="en-US" sz="4400" dirty="0"/>
              <a:t>取得時刻表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95" y="0"/>
            <a:ext cx="3264027" cy="2736403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42" y="897147"/>
            <a:ext cx="5568391" cy="4339079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76" y="3066686"/>
            <a:ext cx="2170008" cy="2724981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125" y="3066686"/>
            <a:ext cx="2311276" cy="368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66</Words>
  <Application>Microsoft Office PowerPoint</Application>
  <PresentationFormat>寬螢幕</PresentationFormat>
  <Paragraphs>13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Adobe 黑体 Std R</vt:lpstr>
      <vt:lpstr>Aparajita</vt:lpstr>
      <vt:lpstr>Microsoft YaHei</vt:lpstr>
      <vt:lpstr>新細明體</vt:lpstr>
      <vt:lpstr>Arial</vt:lpstr>
      <vt:lpstr>Calibri</vt:lpstr>
      <vt:lpstr>Calibri Light</vt:lpstr>
      <vt:lpstr>Open Sans</vt:lpstr>
      <vt:lpstr>Office 主题</vt:lpstr>
      <vt:lpstr>PowerPoint 簡報</vt:lpstr>
      <vt:lpstr>PowerPoint 簡報</vt:lpstr>
      <vt:lpstr>起站終站</vt:lpstr>
      <vt:lpstr>票價資料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昀桂 謝</cp:lastModifiedBy>
  <cp:revision>134</cp:revision>
  <dcterms:created xsi:type="dcterms:W3CDTF">2020-08-06T03:23:41Z</dcterms:created>
  <dcterms:modified xsi:type="dcterms:W3CDTF">2024-03-20T03:43:19Z</dcterms:modified>
</cp:coreProperties>
</file>