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7.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3"/>
    <p:sldId id="421" r:id="rId4"/>
    <p:sldId id="445" r:id="rId5"/>
    <p:sldId id="434" r:id="rId6"/>
    <p:sldId id="435" r:id="rId7"/>
    <p:sldId id="436" r:id="rId8"/>
    <p:sldId id="422" r:id="rId9"/>
    <p:sldId id="439" r:id="rId10"/>
    <p:sldId id="440" r:id="rId11"/>
    <p:sldId id="444" r:id="rId12"/>
    <p:sldId id="441" r:id="rId13"/>
    <p:sldId id="442" r:id="rId14"/>
    <p:sldId id="270" r:id="rId15"/>
  </p:sldIdLst>
  <p:sldSz cx="18288000" cy="10287000"/>
  <p:notesSz cx="6858000" cy="9144000"/>
  <p:embeddedFontLst>
    <p:embeddedFont>
      <p:font typeface="Arial Unicode Bold" panose="020B0704020202020204" charset="-122"/>
      <p:bold r:id="rId20"/>
    </p:embeddedFont>
    <p:embeddedFont>
      <p:font typeface="Calibri" panose="020F050202020403020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09A"/>
    <a:srgbClr val="393E92"/>
    <a:srgbClr val="F37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46" autoAdjust="0"/>
  </p:normalViewPr>
  <p:slideViewPr>
    <p:cSldViewPr showGuides="1">
      <p:cViewPr varScale="1">
        <p:scale>
          <a:sx n="70" d="100"/>
          <a:sy n="70" d="100"/>
        </p:scale>
        <p:origin x="696" y="84"/>
      </p:cViewPr>
      <p:guideLst>
        <p:guide orient="horz" pos="2183"/>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73649-E68F-7547-B3E6-410CA33DFD23}" type="datetimeFigureOut">
              <a:rPr/>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9DA84-3FF9-FB45-98BD-20A27889F2B0}" type="slidenum">
              <a:rPr/>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a:lstStyle>
            <a:lvl1pPr algn="ctr">
              <a:defRPr sz="48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9.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1.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jpe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3.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6C0F"/>
        </a:solidFill>
        <a:effectLst/>
      </p:bgPr>
    </p:bg>
    <p:spTree>
      <p:nvGrpSpPr>
        <p:cNvPr id="1" name=""/>
        <p:cNvGrpSpPr/>
        <p:nvPr/>
      </p:nvGrpSpPr>
      <p:grpSpPr>
        <a:xfrm>
          <a:off x="0" y="0"/>
          <a:ext cx="0" cy="0"/>
          <a:chOff x="0" y="0"/>
          <a:chExt cx="0" cy="0"/>
        </a:xfrm>
      </p:grpSpPr>
      <p:sp>
        <p:nvSpPr>
          <p:cNvPr id="2" name="Freeform 2"/>
          <p:cNvSpPr/>
          <p:nvPr/>
        </p:nvSpPr>
        <p:spPr>
          <a:xfrm>
            <a:off x="0" y="975195"/>
            <a:ext cx="4450490" cy="8914306"/>
          </a:xfrm>
          <a:custGeom>
            <a:avLst/>
            <a:gdLst/>
            <a:ahLst/>
            <a:cxnLst/>
            <a:rect l="l" t="t" r="r" b="b"/>
            <a:pathLst>
              <a:path w="4450490" h="8914306">
                <a:moveTo>
                  <a:pt x="0" y="0"/>
                </a:moveTo>
                <a:lnTo>
                  <a:pt x="4450490" y="0"/>
                </a:lnTo>
                <a:lnTo>
                  <a:pt x="4450490" y="8914306"/>
                </a:lnTo>
                <a:lnTo>
                  <a:pt x="0" y="8914306"/>
                </a:lnTo>
                <a:lnTo>
                  <a:pt x="0" y="0"/>
                </a:lnTo>
                <a:close/>
              </a:path>
            </a:pathLst>
          </a:custGeom>
          <a:blipFill>
            <a:blip r:embed="rId1"/>
            <a:stretch>
              <a:fillRect/>
            </a:stretch>
          </a:blipFill>
        </p:spPr>
      </p:sp>
      <p:sp>
        <p:nvSpPr>
          <p:cNvPr id="3" name="Freeform 3"/>
          <p:cNvSpPr/>
          <p:nvPr/>
        </p:nvSpPr>
        <p:spPr>
          <a:xfrm>
            <a:off x="30480" y="981869"/>
            <a:ext cx="4460621" cy="8986231"/>
          </a:xfrm>
          <a:custGeom>
            <a:avLst/>
            <a:gdLst/>
            <a:ahLst/>
            <a:cxnLst/>
            <a:rect l="l" t="t" r="r" b="b"/>
            <a:pathLst>
              <a:path w="4460621" h="8986231">
                <a:moveTo>
                  <a:pt x="0" y="0"/>
                </a:moveTo>
                <a:lnTo>
                  <a:pt x="4460621" y="0"/>
                </a:lnTo>
                <a:lnTo>
                  <a:pt x="4460621" y="8986231"/>
                </a:lnTo>
                <a:lnTo>
                  <a:pt x="0" y="8986231"/>
                </a:lnTo>
                <a:lnTo>
                  <a:pt x="0" y="0"/>
                </a:lnTo>
                <a:close/>
              </a:path>
            </a:pathLst>
          </a:custGeom>
          <a:blipFill>
            <a:blip r:embed="rId2"/>
            <a:stretch>
              <a:fillRect r="-4967"/>
            </a:stretch>
          </a:blipFill>
        </p:spPr>
      </p:sp>
      <p:sp>
        <p:nvSpPr>
          <p:cNvPr id="4" name="Freeform 4"/>
          <p:cNvSpPr/>
          <p:nvPr/>
        </p:nvSpPr>
        <p:spPr>
          <a:xfrm>
            <a:off x="0" y="9635852"/>
            <a:ext cx="18288000" cy="762840"/>
          </a:xfrm>
          <a:custGeom>
            <a:avLst/>
            <a:gdLst/>
            <a:ahLst/>
            <a:cxnLst/>
            <a:rect l="l" t="t" r="r" b="b"/>
            <a:pathLst>
              <a:path w="18288000" h="762840">
                <a:moveTo>
                  <a:pt x="0" y="0"/>
                </a:moveTo>
                <a:lnTo>
                  <a:pt x="18288000" y="0"/>
                </a:lnTo>
                <a:lnTo>
                  <a:pt x="18288000" y="762840"/>
                </a:lnTo>
                <a:lnTo>
                  <a:pt x="0" y="762840"/>
                </a:lnTo>
                <a:lnTo>
                  <a:pt x="0" y="0"/>
                </a:lnTo>
                <a:close/>
              </a:path>
            </a:pathLst>
          </a:custGeom>
          <a:blipFill>
            <a:blip r:embed="rId3"/>
            <a:stretch>
              <a:fillRect t="-6937" b="-6937"/>
            </a:stretch>
          </a:blipFill>
        </p:spPr>
      </p:sp>
      <p:sp>
        <p:nvSpPr>
          <p:cNvPr id="5" name="Freeform 5"/>
          <p:cNvSpPr/>
          <p:nvPr/>
        </p:nvSpPr>
        <p:spPr>
          <a:xfrm>
            <a:off x="9551906" y="745374"/>
            <a:ext cx="3628048" cy="3292539"/>
          </a:xfrm>
          <a:custGeom>
            <a:avLst/>
            <a:gdLst/>
            <a:ahLst/>
            <a:cxnLst/>
            <a:rect l="l" t="t" r="r" b="b"/>
            <a:pathLst>
              <a:path w="3628048" h="3292539">
                <a:moveTo>
                  <a:pt x="0" y="0"/>
                </a:moveTo>
                <a:lnTo>
                  <a:pt x="3628049" y="0"/>
                </a:lnTo>
                <a:lnTo>
                  <a:pt x="3628049" y="3292539"/>
                </a:lnTo>
                <a:lnTo>
                  <a:pt x="0" y="3292539"/>
                </a:lnTo>
                <a:lnTo>
                  <a:pt x="0" y="0"/>
                </a:lnTo>
                <a:close/>
              </a:path>
            </a:pathLst>
          </a:custGeom>
          <a:blipFill>
            <a:blip r:embed="rId4"/>
            <a:stretch>
              <a:fillRect/>
            </a:stretch>
          </a:blipFill>
        </p:spPr>
      </p:sp>
      <p:sp>
        <p:nvSpPr>
          <p:cNvPr id="6" name="TextBox 6"/>
          <p:cNvSpPr txBox="1"/>
          <p:nvPr/>
        </p:nvSpPr>
        <p:spPr>
          <a:xfrm>
            <a:off x="4343309" y="4381500"/>
            <a:ext cx="14005165" cy="4773930"/>
          </a:xfrm>
          <a:prstGeom prst="rect">
            <a:avLst/>
          </a:prstGeom>
        </p:spPr>
        <p:txBody>
          <a:bodyPr lIns="0" tIns="0" rIns="0" bIns="0" rtlCol="0" anchor="t">
            <a:spAutoFit/>
          </a:bodyPr>
          <a:lstStyle/>
          <a:p>
            <a:pPr algn="ctr">
              <a:lnSpc>
                <a:spcPct val="130000"/>
              </a:lnSpc>
            </a:pPr>
            <a:r>
              <a:rPr lang="vi-VN" altLang="en-US" sz="4400">
                <a:solidFill>
                  <a:srgbClr val="F5FFFB"/>
                </a:solidFill>
                <a:latin typeface="Arial Unicode Bold" panose="020B0704020202020204" charset="-122"/>
                <a:ea typeface="Arial Unicode Bold" panose="020B0704020202020204" charset="-122"/>
                <a:cs typeface="Arial Unicode Bold" panose="020B0704020202020204" charset="-122"/>
                <a:sym typeface="Arial Unicode Bold" panose="020B0704020202020204" charset="-122"/>
              </a:rPr>
              <a:t>NHẬN PHÁT HIỆN VÀ KHOANH VÙNG KHỐI U TRONG ẢNH CHỤP MRI NÃO</a:t>
            </a:r>
            <a:endParaRPr lang="vi-VN" altLang="en-US" sz="4400">
              <a:solidFill>
                <a:srgbClr val="F5FFFB"/>
              </a:solidFill>
              <a:latin typeface="Arial Unicode Bold" panose="020B0704020202020204" charset="-122"/>
              <a:ea typeface="Arial Unicode Bold" panose="020B0704020202020204" charset="-122"/>
              <a:cs typeface="Arial Unicode Bold" panose="020B0704020202020204" charset="-122"/>
              <a:sym typeface="Arial Unicode Bold" panose="020B0704020202020204" charset="-122"/>
            </a:endParaRPr>
          </a:p>
          <a:p>
            <a:pPr algn="l">
              <a:lnSpc>
                <a:spcPct val="130000"/>
              </a:lnSpc>
            </a:pPr>
            <a:r>
              <a:rPr lang="vi-VN" altLang="en-US" sz="3600" b="1">
                <a:solidFill>
                  <a:srgbClr val="F5FFFB"/>
                </a:solidFill>
                <a:latin typeface="Times New Roman" panose="02020603050405020304" charset="0"/>
                <a:ea typeface="Arial Unicode Bold" panose="020B0704020202020204" charset="-122"/>
                <a:cs typeface="Times New Roman" panose="02020603050405020304" charset="0"/>
                <a:sym typeface="Arial Unicode Bold" panose="020B0704020202020204" charset="-122"/>
              </a:rPr>
              <a:t>        Dự án sử dụng mô hình học sâu U-Net</a:t>
            </a:r>
            <a:endParaRPr lang="en-US" sz="3600" b="1" dirty="0">
              <a:solidFill>
                <a:srgbClr val="F5FFFB"/>
              </a:solidFill>
              <a:latin typeface="Times New Roman" panose="02020603050405020304" charset="0"/>
              <a:ea typeface="Arial Unicode Bold" panose="020B0704020202020204" charset="-122"/>
              <a:cs typeface="Times New Roman" panose="02020603050405020304" charset="0"/>
              <a:sym typeface="Arial Unicode Bold" panose="020B0704020202020204" charset="-122"/>
            </a:endParaRPr>
          </a:p>
          <a:p>
            <a:pPr>
              <a:lnSpc>
                <a:spcPts val="5965"/>
              </a:lnSpc>
            </a:pPr>
            <a:r>
              <a:rPr lang="en-US" sz="40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	</a:t>
            </a:r>
            <a:r>
              <a:rPr lang="vi-VN" alt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Trình bày</a:t>
            </a:r>
            <a:r>
              <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 </a:t>
            </a:r>
            <a:r>
              <a:rPr lang="vi-VN" alt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Nhóm 10</a:t>
            </a:r>
            <a:endPar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endParaRPr>
          </a:p>
          <a:p>
            <a:pPr>
              <a:lnSpc>
                <a:spcPts val="5965"/>
              </a:lnSpc>
            </a:pPr>
            <a:r>
              <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	Điện thoại: </a:t>
            </a:r>
            <a:r>
              <a:rPr lang="vi-VN" alt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0386276545</a:t>
            </a:r>
            <a:r>
              <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 </a:t>
            </a:r>
            <a:r>
              <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Wingdings" panose="05000000000000000000" pitchFamily="2" charset="2"/>
              </a:rPr>
              <a:t></a:t>
            </a:r>
            <a:endPar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endParaRPr>
          </a:p>
          <a:p>
            <a:pPr>
              <a:lnSpc>
                <a:spcPts val="5965"/>
              </a:lnSpc>
            </a:pPr>
            <a:r>
              <a:rPr lang="en-US" sz="36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rPr>
              <a:t>	</a:t>
            </a:r>
            <a:endParaRPr lang="en-US" sz="4000" dirty="0">
              <a:solidFill>
                <a:srgbClr val="F5FFFB"/>
              </a:solidFill>
              <a:latin typeface="Arial" panose="020B0604020202020204" pitchFamily="34" charset="0"/>
              <a:ea typeface="Arial Unicode Bold" panose="020B0704020202020204" charset="-122"/>
              <a:cs typeface="Arial" panose="020B0604020202020204" pitchFamily="34" charset="0"/>
              <a:sym typeface="Arial Unicode Bold" panose="020B0704020202020204" charset="-122"/>
            </a:endParaRP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0000" y="1270000"/>
            <a:ext cx="63500" cy="762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KẾT QUẢ MONG MUỐN VÀ KẾT QUẢ ĐẠT </a:t>
            </a:r>
            <a:r>
              <a:rPr lang="vi-VN" altLang="en-US" sz="4000" b="1">
                <a:solidFill>
                  <a:srgbClr val="FF6600"/>
                </a:solidFill>
                <a:latin typeface="Arial" panose="020B0604020202020204"/>
                <a:cs typeface="Arial" panose="020B0604020202020204"/>
              </a:rPr>
              <a:t>ĐƯỢC</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927860"/>
            <a:ext cx="18331180" cy="7847330"/>
          </a:xfrm>
          <a:prstGeom prst="rect">
            <a:avLst/>
          </a:prstGeom>
          <a:noFill/>
        </p:spPr>
        <p:txBody>
          <a:bodyPr wrap="square" rtlCol="0">
            <a:spAutoFit/>
          </a:bodyPr>
          <a:p>
            <a:pPr>
              <a:lnSpc>
                <a:spcPct val="140000"/>
              </a:lnSpc>
            </a:pPr>
            <a:r>
              <a:rPr lang="vi-VN" sz="3000">
                <a:latin typeface="Times New Roman" panose="02020603050405020304" charset="0"/>
                <a:cs typeface="Times New Roman" panose="02020603050405020304" charset="0"/>
              </a:rPr>
              <a:t>* Kết quả mong muốn:</a:t>
            </a:r>
            <a:endParaRPr lang="vi-VN" sz="3000">
              <a:latin typeface="Times New Roman" panose="02020603050405020304" charset="0"/>
              <a:cs typeface="Times New Roman" panose="02020603050405020304" charset="0"/>
            </a:endParaRPr>
          </a:p>
          <a:p>
            <a:pPr>
              <a:lnSpc>
                <a:spcPct val="140000"/>
              </a:lnSpc>
            </a:pPr>
            <a:r>
              <a:rPr lang="vi-VN" sz="3000">
                <a:latin typeface="Times New Roman" panose="02020603050405020304" charset="0"/>
                <a:cs typeface="Times New Roman" panose="02020603050405020304" charset="0"/>
              </a:rPr>
              <a:t>- Có thể nhận diện và khoanh vùng những vùng não có dấu hiệu của khối u thông qua ảnh MRI não.</a:t>
            </a:r>
            <a:endParaRPr lang="vi-VN" sz="3000">
              <a:latin typeface="Times New Roman" panose="02020603050405020304" charset="0"/>
              <a:cs typeface="Times New Roman" panose="02020603050405020304" charset="0"/>
            </a:endParaRPr>
          </a:p>
          <a:p>
            <a:pPr>
              <a:lnSpc>
                <a:spcPct val="140000"/>
              </a:lnSpc>
            </a:pPr>
            <a:r>
              <a:rPr lang="vi-VN" sz="3000">
                <a:latin typeface="Times New Roman" panose="02020603050405020304" charset="0"/>
                <a:cs typeface="Times New Roman" panose="02020603050405020304" charset="0"/>
              </a:rPr>
              <a:t>- Sử dụng mô hình U-Net để phân đoạn và xử lý hình ảnh để phát hiển hình ảnh MRI đầu vào rồi đưa ra vùng não bị tổn thương và khoanh vùng màu những chỗ có khối u não.</a:t>
            </a:r>
            <a:endParaRPr lang="en-US" altLang="en-US" sz="3000">
              <a:latin typeface="Times New Roman" panose="02020603050405020304" charset="0"/>
              <a:cs typeface="Times New Roman" panose="02020603050405020304" charset="0"/>
            </a:endParaRPr>
          </a:p>
          <a:p>
            <a:pPr>
              <a:lnSpc>
                <a:spcPct val="140000"/>
              </a:lnSpc>
            </a:pPr>
            <a:r>
              <a:rPr lang="vi-VN" altLang="en-US" sz="3000">
                <a:latin typeface="Times New Roman" panose="02020603050405020304" charset="0"/>
                <a:cs typeface="Times New Roman" panose="02020603050405020304" charset="0"/>
              </a:rPr>
              <a:t>* </a:t>
            </a:r>
            <a:r>
              <a:rPr lang="en-US" altLang="en-US" sz="3000">
                <a:latin typeface="Times New Roman" panose="02020603050405020304" charset="0"/>
                <a:cs typeface="Times New Roman" panose="02020603050405020304" charset="0"/>
              </a:rPr>
              <a:t>Kết </a:t>
            </a:r>
            <a:r>
              <a:rPr lang="vi-VN" altLang="en-US" sz="3000">
                <a:latin typeface="Times New Roman" panose="02020603050405020304" charset="0"/>
                <a:cs typeface="Times New Roman" panose="02020603050405020304" charset="0"/>
              </a:rPr>
              <a:t>quả đạt được</a:t>
            </a:r>
            <a:r>
              <a:rPr lang="en-US" altLang="en-US" sz="3000">
                <a:latin typeface="Times New Roman" panose="02020603050405020304" charset="0"/>
                <a:cs typeface="Times New Roman" panose="02020603050405020304" charset="0"/>
              </a:rPr>
              <a:t>:</a:t>
            </a:r>
            <a:endParaRPr lang="en-US" altLang="en-US" sz="3000">
              <a:latin typeface="Times New Roman" panose="02020603050405020304" charset="0"/>
              <a:cs typeface="Times New Roman" panose="02020603050405020304" charset="0"/>
            </a:endParaRPr>
          </a:p>
          <a:p>
            <a:pPr>
              <a:lnSpc>
                <a:spcPct val="140000"/>
              </a:lnSpc>
            </a:pPr>
            <a:r>
              <a:rPr lang="vi-VN" sz="3000">
                <a:latin typeface="Times New Roman" panose="02020603050405020304" charset="0"/>
                <a:cs typeface="Times New Roman" panose="02020603050405020304" charset="0"/>
              </a:rPr>
              <a:t>- Mô hình U-Net hoạt động ổn, đã có thể đưa ra các hình ảnh đã xử lý và khoanh vùng những chỗ nào bị u hoặc có tổn thương bất thường như tuyến yên.</a:t>
            </a:r>
            <a:endParaRPr lang="vi-VN" sz="3000">
              <a:latin typeface="Times New Roman" panose="02020603050405020304" charset="0"/>
              <a:cs typeface="Times New Roman" panose="02020603050405020304" charset="0"/>
            </a:endParaRPr>
          </a:p>
          <a:p>
            <a:pPr>
              <a:lnSpc>
                <a:spcPct val="140000"/>
              </a:lnSpc>
            </a:pPr>
            <a:r>
              <a:rPr lang="vi-VN" sz="3000">
                <a:latin typeface="Times New Roman" panose="02020603050405020304" charset="0"/>
                <a:cs typeface="Times New Roman" panose="02020603050405020304" charset="0"/>
              </a:rPr>
              <a:t>- Vùng tổn thương đã được khoanh đã có tính chính xác nhất định. Nhưng vẫn có những trường hợp có thể nhận diện nhưng việc khoanh vùng vẫn chưa có tính chính xác cao.</a:t>
            </a:r>
            <a:endParaRPr lang="vi-VN" sz="3000">
              <a:latin typeface="Times New Roman" panose="02020603050405020304" charset="0"/>
              <a:cs typeface="Times New Roman" panose="02020603050405020304" charset="0"/>
            </a:endParaRPr>
          </a:p>
          <a:p>
            <a:pPr>
              <a:lnSpc>
                <a:spcPct val="140000"/>
              </a:lnSpc>
            </a:pPr>
            <a:r>
              <a:rPr lang="vi-VN" altLang="en-US" sz="3000">
                <a:latin typeface="Times New Roman" panose="02020603050405020304" charset="0"/>
                <a:cs typeface="Times New Roman" panose="02020603050405020304" charset="0"/>
              </a:rPr>
              <a:t>- </a:t>
            </a:r>
            <a:r>
              <a:rPr lang="en-US" altLang="en-US" sz="3000">
                <a:latin typeface="Times New Roman" panose="02020603050405020304" charset="0"/>
                <a:cs typeface="Times New Roman" panose="02020603050405020304" charset="0"/>
              </a:rPr>
              <a:t>Kết quả thử nghiệm cho thấy mô hình </a:t>
            </a:r>
            <a:r>
              <a:rPr lang="" altLang="en-US" sz="3000">
                <a:latin typeface="Times New Roman" panose="02020603050405020304" charset="0"/>
                <a:cs typeface="Times New Roman" panose="02020603050405020304" charset="0"/>
              </a:rPr>
              <a:t>đ</a:t>
            </a:r>
            <a:r>
              <a:rPr lang="en-US" altLang="en-US" sz="3000">
                <a:latin typeface="Times New Roman" panose="02020603050405020304" charset="0"/>
                <a:cs typeface="Times New Roman" panose="02020603050405020304" charset="0"/>
              </a:rPr>
              <a:t>ạt </a:t>
            </a:r>
            <a:r>
              <a:rPr lang="" altLang="en-US" sz="3000">
                <a:latin typeface="Times New Roman" panose="02020603050405020304" charset="0"/>
                <a:cs typeface="Times New Roman" panose="02020603050405020304" charset="0"/>
              </a:rPr>
              <a:t>đư</a:t>
            </a:r>
            <a:r>
              <a:rPr lang="en-US" altLang="en-US" sz="3000">
                <a:latin typeface="Times New Roman" panose="02020603050405020304" charset="0"/>
                <a:cs typeface="Times New Roman" panose="02020603050405020304" charset="0"/>
              </a:rPr>
              <a:t>ợc </a:t>
            </a:r>
            <a:r>
              <a:rPr lang="" altLang="en-US" sz="3000">
                <a:latin typeface="Times New Roman" panose="02020603050405020304" charset="0"/>
                <a:cs typeface="Times New Roman" panose="02020603050405020304" charset="0"/>
              </a:rPr>
              <a:t>đ</a:t>
            </a:r>
            <a:r>
              <a:rPr lang="en-US" altLang="en-US" sz="3000">
                <a:latin typeface="Times New Roman" panose="02020603050405020304" charset="0"/>
                <a:cs typeface="Times New Roman" panose="02020603050405020304" charset="0"/>
              </a:rPr>
              <a:t>ộ chính xác cao, </a:t>
            </a:r>
            <a:r>
              <a:rPr lang="" altLang="en-US" sz="3000">
                <a:latin typeface="Times New Roman" panose="02020603050405020304" charset="0"/>
                <a:cs typeface="Times New Roman" panose="02020603050405020304" charset="0"/>
              </a:rPr>
              <a:t>đ</a:t>
            </a:r>
            <a:r>
              <a:rPr lang="en-US" altLang="en-US" sz="3000">
                <a:latin typeface="Times New Roman" panose="02020603050405020304" charset="0"/>
                <a:cs typeface="Times New Roman" panose="02020603050405020304" charset="0"/>
              </a:rPr>
              <a:t>ặc biệt trong việc</a:t>
            </a:r>
            <a:r>
              <a:rPr lang="vi-VN" altLang="en-US" sz="3000">
                <a:latin typeface="Times New Roman" panose="02020603050405020304" charset="0"/>
                <a:cs typeface="Times New Roman" panose="02020603050405020304" charset="0"/>
              </a:rPr>
              <a:t> </a:t>
            </a:r>
            <a:r>
              <a:rPr lang="en-US" altLang="en-US" sz="3000">
                <a:latin typeface="Times New Roman" panose="02020603050405020304" charset="0"/>
                <a:cs typeface="Times New Roman" panose="02020603050405020304" charset="0"/>
              </a:rPr>
              <a:t>phân loại các loại khối u nh</a:t>
            </a:r>
            <a:r>
              <a:rPr lang="" altLang="en-US" sz="3000">
                <a:latin typeface="Times New Roman" panose="02020603050405020304" charset="0"/>
                <a:cs typeface="Times New Roman" panose="02020603050405020304" charset="0"/>
              </a:rPr>
              <a:t>ư</a:t>
            </a:r>
            <a:r>
              <a:rPr lang="en-US" altLang="en-US" sz="3000">
                <a:latin typeface="Times New Roman" panose="02020603050405020304" charset="0"/>
                <a:cs typeface="Times New Roman" panose="02020603050405020304" charset="0"/>
              </a:rPr>
              <a:t> glioma và meningioma. Mô hình có thể phát hiện khối u với</a:t>
            </a:r>
            <a:r>
              <a:rPr lang="vi-VN" altLang="en-US" sz="3000">
                <a:latin typeface="Times New Roman" panose="02020603050405020304" charset="0"/>
                <a:cs typeface="Times New Roman" panose="02020603050405020304" charset="0"/>
              </a:rPr>
              <a:t> </a:t>
            </a:r>
            <a:r>
              <a:rPr lang="" altLang="en-US" sz="3000">
                <a:latin typeface="Times New Roman" panose="02020603050405020304" charset="0"/>
                <a:cs typeface="Times New Roman" panose="02020603050405020304" charset="0"/>
              </a:rPr>
              <a:t>đ</a:t>
            </a:r>
            <a:r>
              <a:rPr lang="en-US" altLang="en-US" sz="3000">
                <a:latin typeface="Times New Roman" panose="02020603050405020304" charset="0"/>
                <a:cs typeface="Times New Roman" panose="02020603050405020304" charset="0"/>
              </a:rPr>
              <a:t>ộ chính xác </a:t>
            </a:r>
            <a:r>
              <a:rPr lang="" altLang="en-US" sz="3000">
                <a:latin typeface="Times New Roman" panose="02020603050405020304" charset="0"/>
                <a:cs typeface="Times New Roman" panose="02020603050405020304" charset="0"/>
              </a:rPr>
              <a:t>đ</a:t>
            </a:r>
            <a:r>
              <a:rPr lang="en-US" altLang="en-US" sz="3000">
                <a:latin typeface="Times New Roman" panose="02020603050405020304" charset="0"/>
                <a:cs typeface="Times New Roman" panose="02020603050405020304" charset="0"/>
              </a:rPr>
              <a:t>ạt khoảng </a:t>
            </a:r>
            <a:r>
              <a:rPr lang="vi-VN" altLang="en-US" sz="3000">
                <a:latin typeface="Times New Roman" panose="02020603050405020304" charset="0"/>
                <a:cs typeface="Times New Roman" panose="02020603050405020304" charset="0"/>
              </a:rPr>
              <a:t>80 80% </a:t>
            </a:r>
            <a:r>
              <a:rPr lang="en-US" altLang="en-US" sz="3000">
                <a:latin typeface="Times New Roman" panose="02020603050405020304" charset="0"/>
                <a:cs typeface="Times New Roman" panose="02020603050405020304" charset="0"/>
              </a:rPr>
              <a:t>trên tập kiểm tra.</a:t>
            </a:r>
            <a:endParaRPr lang="en-US" altLang="en-US" sz="3000">
              <a:latin typeface="Times New Roman" panose="02020603050405020304" charset="0"/>
              <a:cs typeface="Times New Roman" panose="02020603050405020304" charset="0"/>
            </a:endParaRPr>
          </a:p>
          <a:p>
            <a:pPr>
              <a:lnSpc>
                <a:spcPct val="140000"/>
              </a:lnSpc>
            </a:pPr>
            <a:endParaRPr lang="en-US" altLang="en-US" sz="3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KẾT LUẬN VÀ HƯỚNG PHÁT </a:t>
            </a:r>
            <a:r>
              <a:rPr lang="vi-VN" altLang="en-US" sz="4000" b="1">
                <a:solidFill>
                  <a:srgbClr val="FF6600"/>
                </a:solidFill>
                <a:latin typeface="Arial" panose="020B0604020202020204"/>
                <a:cs typeface="Arial" panose="020B0604020202020204"/>
              </a:rPr>
              <a:t>TRIỂN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866900"/>
            <a:ext cx="8910955" cy="7673340"/>
          </a:xfrm>
          <a:prstGeom prst="rect">
            <a:avLst/>
          </a:prstGeom>
          <a:noFill/>
        </p:spPr>
        <p:txBody>
          <a:bodyPr wrap="square" rtlCol="0">
            <a:spAutoFit/>
          </a:bodyPr>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Kết luận:</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Mô hình học sâu (U-Net)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ã chứng minh hiệu quả trong việc phát hiện và khoanh vùng khối u trong ảnh MRI não.</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Mô hình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ạt </a:t>
            </a:r>
            <a:r>
              <a:rPr lang="en-US" altLang="en-US" sz="3200">
                <a:latin typeface="Times New Roman" panose="02020603050405020304" charset="0"/>
                <a:cs typeface="Times New Roman" panose="02020603050405020304" charset="0"/>
              </a:rPr>
              <a:t>đư</a:t>
            </a:r>
            <a:r>
              <a:rPr lang="en-US" altLang="en-US" sz="3200">
                <a:latin typeface="Times New Roman" panose="02020603050405020304" charset="0"/>
                <a:cs typeface="Times New Roman" panose="02020603050405020304" charset="0"/>
              </a:rPr>
              <a:t>ợc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ộ chính xác cao trong việc phân loại các loại khối u nh</a:t>
            </a:r>
            <a:r>
              <a:rPr lang="en-US" altLang="en-US" sz="3200">
                <a:latin typeface="Times New Roman" panose="02020603050405020304" charset="0"/>
                <a:cs typeface="Times New Roman" panose="02020603050405020304" charset="0"/>
              </a:rPr>
              <a:t>ư</a:t>
            </a:r>
            <a:r>
              <a:rPr lang="en-US" altLang="en-US" sz="3200">
                <a:latin typeface="Times New Roman" panose="02020603050405020304" charset="0"/>
                <a:cs typeface="Times New Roman" panose="02020603050405020304" charset="0"/>
              </a:rPr>
              <a:t> Glioma, Meningioma, Pituitary, và No Tumor.</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Việc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các vùng khối u trên ảnh MRI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ã giúp việc xác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ịnh và khoanh vùng khối u trở nên dễ dàng và chính xác hơn, hỗ trợ các bác s</a:t>
            </a:r>
            <a:r>
              <a:rPr lang="en-US" altLang="en-US" sz="3200">
                <a:latin typeface="Times New Roman" panose="02020603050405020304" charset="0"/>
                <a:cs typeface="Times New Roman" panose="02020603050405020304" charset="0"/>
              </a:rPr>
              <a:t>ĩ</a:t>
            </a:r>
            <a:r>
              <a:rPr lang="en-US" altLang="en-US" sz="3200">
                <a:latin typeface="Times New Roman" panose="02020603050405020304" charset="0"/>
                <a:cs typeface="Times New Roman" panose="02020603050405020304" charset="0"/>
              </a:rPr>
              <a:t> trong quá trình chẩn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oán.</a:t>
            </a:r>
            <a:endParaRPr lang="en-US" altLang="en-US" sz="3200">
              <a:latin typeface="Times New Roman" panose="02020603050405020304" charset="0"/>
              <a:cs typeface="Times New Roman" panose="02020603050405020304" charset="0"/>
            </a:endParaRPr>
          </a:p>
        </p:txBody>
      </p:sp>
      <p:pic>
        <p:nvPicPr>
          <p:cNvPr id="12" name="Picture 11" descr="Screenshot 2025-03-10 232157"/>
          <p:cNvPicPr>
            <a:picLocks noChangeAspect="1"/>
          </p:cNvPicPr>
          <p:nvPr/>
        </p:nvPicPr>
        <p:blipFill>
          <a:blip r:embed="rId4"/>
          <a:stretch>
            <a:fillRect/>
          </a:stretch>
        </p:blipFill>
        <p:spPr>
          <a:xfrm>
            <a:off x="10134600" y="3086100"/>
            <a:ext cx="6500495" cy="52679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KẾT LUẬN VÀ HƯỚNG PHÁT </a:t>
            </a:r>
            <a:r>
              <a:rPr lang="vi-VN" altLang="en-US" sz="4000" b="1">
                <a:solidFill>
                  <a:srgbClr val="FF6600"/>
                </a:solidFill>
                <a:latin typeface="Arial" panose="020B0604020202020204"/>
                <a:cs typeface="Arial" panose="020B0604020202020204"/>
              </a:rPr>
              <a:t>TRIỂN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866900"/>
            <a:ext cx="18211165" cy="7651750"/>
          </a:xfrm>
          <a:prstGeom prst="rect">
            <a:avLst/>
          </a:prstGeom>
          <a:noFill/>
        </p:spPr>
        <p:txBody>
          <a:bodyPr wrap="square" rtlCol="0">
            <a:spAutoFit/>
          </a:bodyPr>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ớng phát triển:</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T</a:t>
            </a:r>
            <a:r>
              <a:rPr lang="en-US" altLang="en-US" sz="2700">
                <a:latin typeface="Times New Roman" panose="02020603050405020304" charset="0"/>
                <a:cs typeface="Times New Roman" panose="02020603050405020304" charset="0"/>
              </a:rPr>
              <a:t>ă</a:t>
            </a:r>
            <a:r>
              <a:rPr lang="en-US" altLang="en-US" sz="2700">
                <a:latin typeface="Times New Roman" panose="02020603050405020304" charset="0"/>
                <a:cs typeface="Times New Roman" panose="02020603050405020304" charset="0"/>
              </a:rPr>
              <a:t>ng c</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ờng dữ liệu (Data Augmentation): Mô hình có thể </a:t>
            </a:r>
            <a:r>
              <a:rPr lang="en-US" altLang="en-US" sz="2700">
                <a:latin typeface="Times New Roman" panose="02020603050405020304" charset="0"/>
                <a:cs typeface="Times New Roman" panose="02020603050405020304" charset="0"/>
              </a:rPr>
              <a:t>đư</a:t>
            </a:r>
            <a:r>
              <a:rPr lang="en-US" altLang="en-US" sz="2700">
                <a:latin typeface="Times New Roman" panose="02020603050405020304" charset="0"/>
                <a:cs typeface="Times New Roman" panose="02020603050405020304" charset="0"/>
              </a:rPr>
              <a:t>ợc cải thiện thêm bằng cách áp dụng các ph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ơng pháp t</a:t>
            </a:r>
            <a:r>
              <a:rPr lang="en-US" altLang="en-US" sz="2700">
                <a:latin typeface="Times New Roman" panose="02020603050405020304" charset="0"/>
                <a:cs typeface="Times New Roman" panose="02020603050405020304" charset="0"/>
              </a:rPr>
              <a:t>ă</a:t>
            </a:r>
            <a:r>
              <a:rPr lang="en-US" altLang="en-US" sz="2700">
                <a:latin typeface="Times New Roman" panose="02020603050405020304" charset="0"/>
                <a:cs typeface="Times New Roman" panose="02020603050405020304" charset="0"/>
              </a:rPr>
              <a:t>ng c</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ờng dữ liệu phức tạp hơn, chẳng hạn nh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 xoay, thay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ổi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ộ sáng,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ộ t</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ơng phản, hoặc thêm các biến thể của ảnh MRI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ể mô phỏng dữ liệu thực tế.</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Cải thiện mô hình:</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Sử dụng các mô hình phức tạp hơn: </a:t>
            </a:r>
            <a:r>
              <a:rPr lang="en-US" altLang="en-US" sz="2700">
                <a:latin typeface="Times New Roman" panose="02020603050405020304" charset="0"/>
                <a:cs typeface="Times New Roman" panose="02020603050405020304" charset="0"/>
              </a:rPr>
              <a:t>Á</a:t>
            </a:r>
            <a:r>
              <a:rPr lang="en-US" altLang="en-US" sz="2700">
                <a:latin typeface="Times New Roman" panose="02020603050405020304" charset="0"/>
                <a:cs typeface="Times New Roman" panose="02020603050405020304" charset="0"/>
              </a:rPr>
              <a:t>p dụng các mô hình học sâu tiên tiến hơn nh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 ResU-Net, Attention U-Net, hoặc 3D U-Net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ể cải thiện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ộ chính xác trong việc phát hiện khối u,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ặc biệt trong các ảnh 3D của MRI.</a:t>
            </a:r>
            <a:endParaRPr lang="en-US" altLang="en-US" sz="2700">
              <a:latin typeface="Times New Roman" panose="02020603050405020304" charset="0"/>
              <a:cs typeface="Times New Roman" panose="02020603050405020304" charset="0"/>
            </a:endParaRPr>
          </a:p>
          <a:p>
            <a:pPr>
              <a:lnSpc>
                <a:spcPct val="140000"/>
              </a:lnSpc>
            </a:pPr>
            <a:r>
              <a:rPr lang="en-US" altLang="en-US" sz="2700">
                <a:latin typeface="Times New Roman" panose="02020603050405020304" charset="0"/>
                <a:cs typeface="Times New Roman" panose="02020603050405020304" charset="0"/>
              </a:rPr>
              <a:t>Chuyển học (Transfer Learning): Sử dụng các mô hình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ã huấn luyện tr</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ớc trên các bộ dữ liệu lớn nh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 ImageNet, và tinh chỉnh mô hình cho ảnh MRI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ể cải thiện hiệu quả huấn luyện.</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Mở rộng ứng dụng:</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Mở rộng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ối t</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ợng nghiên cứu: Ngoài não, mô hình có thể </a:t>
            </a:r>
            <a:r>
              <a:rPr lang="en-US" altLang="en-US" sz="2700">
                <a:latin typeface="Times New Roman" panose="02020603050405020304" charset="0"/>
                <a:cs typeface="Times New Roman" panose="02020603050405020304" charset="0"/>
              </a:rPr>
              <a:t>đư</a:t>
            </a:r>
            <a:r>
              <a:rPr lang="en-US" altLang="en-US" sz="2700">
                <a:latin typeface="Times New Roman" panose="02020603050405020304" charset="0"/>
                <a:cs typeface="Times New Roman" panose="02020603050405020304" charset="0"/>
              </a:rPr>
              <a:t>ợc áp dụng cho các cơ quan khác trong cơ thể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ể phát hiện các khối u nh</a:t>
            </a:r>
            <a:r>
              <a:rPr lang="en-US" altLang="en-US" sz="2700">
                <a:latin typeface="Times New Roman" panose="02020603050405020304" charset="0"/>
                <a:cs typeface="Times New Roman" panose="02020603050405020304" charset="0"/>
              </a:rPr>
              <a:t>ư</a:t>
            </a:r>
            <a:r>
              <a:rPr lang="en-US" altLang="en-US" sz="2700">
                <a:latin typeface="Times New Roman" panose="02020603050405020304" charset="0"/>
                <a:cs typeface="Times New Roman" panose="02020603050405020304" charset="0"/>
              </a:rPr>
              <a:t> trong phổi, gan, vú, v.v.</a:t>
            </a:r>
            <a:endParaRPr lang="en-US" altLang="en-US" sz="2700">
              <a:latin typeface="Times New Roman" panose="02020603050405020304" charset="0"/>
              <a:cs typeface="Times New Roman" panose="02020603050405020304" charset="0"/>
            </a:endParaRPr>
          </a:p>
          <a:p>
            <a:pPr>
              <a:lnSpc>
                <a:spcPct val="140000"/>
              </a:lnSpc>
            </a:pPr>
            <a:r>
              <a:rPr lang="vi-VN" altLang="en-US" sz="2700">
                <a:latin typeface="Times New Roman" panose="02020603050405020304" charset="0"/>
                <a:cs typeface="Times New Roman" panose="02020603050405020304" charset="0"/>
              </a:rPr>
              <a:t>- </a:t>
            </a:r>
            <a:r>
              <a:rPr lang="en-US" altLang="en-US" sz="2700">
                <a:latin typeface="Times New Roman" panose="02020603050405020304" charset="0"/>
                <a:cs typeface="Times New Roman" panose="02020603050405020304" charset="0"/>
              </a:rPr>
              <a:t>Ứng dụng lâm sàng: Triển khai mô hình vào các hệ thống y tế thực tế </a:t>
            </a:r>
            <a:r>
              <a:rPr lang="en-US" altLang="en-US" sz="2700">
                <a:latin typeface="Times New Roman" panose="02020603050405020304" charset="0"/>
                <a:cs typeface="Times New Roman" panose="02020603050405020304" charset="0"/>
              </a:rPr>
              <a:t>đ</a:t>
            </a:r>
            <a:r>
              <a:rPr lang="en-US" altLang="en-US" sz="2700">
                <a:latin typeface="Times New Roman" panose="02020603050405020304" charset="0"/>
                <a:cs typeface="Times New Roman" panose="02020603050405020304" charset="0"/>
              </a:rPr>
              <a:t>ể hỗ trợ bác s</a:t>
            </a:r>
            <a:r>
              <a:rPr lang="en-US" altLang="en-US" sz="2700">
                <a:latin typeface="Times New Roman" panose="02020603050405020304" charset="0"/>
                <a:cs typeface="Times New Roman" panose="02020603050405020304" charset="0"/>
              </a:rPr>
              <a:t>ĩ</a:t>
            </a:r>
            <a:r>
              <a:rPr lang="en-US" altLang="en-US" sz="2700">
                <a:latin typeface="Times New Roman" panose="02020603050405020304" charset="0"/>
                <a:cs typeface="Times New Roman" panose="02020603050405020304" charset="0"/>
              </a:rPr>
              <a:t> trong việc phát hiện và theo d</a:t>
            </a:r>
            <a:r>
              <a:rPr lang="en-US" altLang="en-US" sz="2700">
                <a:latin typeface="Times New Roman" panose="02020603050405020304" charset="0"/>
                <a:cs typeface="Times New Roman" panose="02020603050405020304" charset="0"/>
              </a:rPr>
              <a:t>õ</a:t>
            </a:r>
            <a:r>
              <a:rPr lang="en-US" altLang="en-US" sz="2700">
                <a:latin typeface="Times New Roman" panose="02020603050405020304" charset="0"/>
                <a:cs typeface="Times New Roman" panose="02020603050405020304" charset="0"/>
              </a:rPr>
              <a:t>i các khối u.</a:t>
            </a:r>
            <a:endParaRPr lang="en-US" altLang="en-US" sz="27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7527"/>
        </a:solidFill>
        <a:effectLst/>
      </p:bgPr>
    </p:bg>
    <p:spTree>
      <p:nvGrpSpPr>
        <p:cNvPr id="1" name=""/>
        <p:cNvGrpSpPr/>
        <p:nvPr/>
      </p:nvGrpSpPr>
      <p:grpSpPr>
        <a:xfrm>
          <a:off x="0" y="0"/>
          <a:ext cx="0" cy="0"/>
          <a:chOff x="0" y="0"/>
          <a:chExt cx="0" cy="0"/>
        </a:xfrm>
      </p:grpSpPr>
      <p:sp>
        <p:nvSpPr>
          <p:cNvPr id="2" name="Freeform 2"/>
          <p:cNvSpPr/>
          <p:nvPr/>
        </p:nvSpPr>
        <p:spPr>
          <a:xfrm>
            <a:off x="5397986" y="952500"/>
            <a:ext cx="7492027" cy="5334000"/>
          </a:xfrm>
          <a:custGeom>
            <a:avLst/>
            <a:gdLst/>
            <a:ahLst/>
            <a:cxnLst/>
            <a:rect l="l" t="t" r="r" b="b"/>
            <a:pathLst>
              <a:path w="8449946" h="8108965">
                <a:moveTo>
                  <a:pt x="0" y="0"/>
                </a:moveTo>
                <a:lnTo>
                  <a:pt x="8449946" y="0"/>
                </a:lnTo>
                <a:lnTo>
                  <a:pt x="8449946" y="8108965"/>
                </a:lnTo>
                <a:lnTo>
                  <a:pt x="0" y="8108965"/>
                </a:lnTo>
                <a:lnTo>
                  <a:pt x="0" y="0"/>
                </a:lnTo>
                <a:close/>
              </a:path>
            </a:pathLst>
          </a:custGeom>
          <a:blipFill>
            <a:blip r:embed="rId1"/>
            <a:stretch>
              <a:fillRect t="-34286"/>
            </a:stretch>
          </a:blipFill>
        </p:spPr>
      </p:sp>
      <p:sp>
        <p:nvSpPr>
          <p:cNvPr id="3" name="Freeform 3"/>
          <p:cNvSpPr/>
          <p:nvPr/>
        </p:nvSpPr>
        <p:spPr>
          <a:xfrm>
            <a:off x="5596085" y="5143500"/>
            <a:ext cx="7315200" cy="2061556"/>
          </a:xfrm>
          <a:custGeom>
            <a:avLst/>
            <a:gdLst/>
            <a:ahLst/>
            <a:cxnLst/>
            <a:rect l="l" t="t" r="r" b="b"/>
            <a:pathLst>
              <a:path w="7315200" h="2061556">
                <a:moveTo>
                  <a:pt x="0" y="0"/>
                </a:moveTo>
                <a:lnTo>
                  <a:pt x="7315200" y="0"/>
                </a:lnTo>
                <a:lnTo>
                  <a:pt x="7315200" y="2061556"/>
                </a:lnTo>
                <a:lnTo>
                  <a:pt x="0" y="206155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MỤC TIÊU DỰ </a:t>
            </a:r>
            <a:r>
              <a:rPr lang="vi-VN" altLang="en-US" sz="4000" b="1">
                <a:solidFill>
                  <a:srgbClr val="FF6600"/>
                </a:solidFill>
                <a:latin typeface="Arial" panose="020B0604020202020204"/>
                <a:cs typeface="Arial" panose="020B0604020202020204"/>
              </a:rPr>
              <a:t>ÁN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p:cNvSpPr txBox="1"/>
          <p:nvPr/>
        </p:nvSpPr>
        <p:spPr>
          <a:xfrm>
            <a:off x="533400" y="2009140"/>
            <a:ext cx="12604115" cy="8216900"/>
          </a:xfrm>
          <a:prstGeom prst="rect">
            <a:avLst/>
          </a:prstGeom>
          <a:noFill/>
        </p:spPr>
        <p:txBody>
          <a:bodyPr wrap="square" rtlCol="0">
            <a:spAutoFit/>
          </a:bodyPr>
          <a:lstStyle/>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Phát hiện và phân loại khối u trong ảnh MRI não:</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Mục tiêu chính của dự án là tự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ộng phát hiện các khối u trong ảnh MRI não.</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Dự án sẽ phân loại các loại khối u khác nhau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ể hỗ trợ bác s</a:t>
            </a:r>
            <a:r>
              <a:rPr lang="en-US" altLang="en-US" sz="3200">
                <a:latin typeface="Times New Roman" panose="02020603050405020304" charset="0"/>
                <a:cs typeface="Times New Roman" panose="02020603050405020304" charset="0"/>
              </a:rPr>
              <a:t>ĩ</a:t>
            </a:r>
            <a:r>
              <a:rPr lang="en-US" altLang="en-US" sz="3200">
                <a:latin typeface="Times New Roman" panose="02020603050405020304" charset="0"/>
                <a:cs typeface="Times New Roman" panose="02020603050405020304" charset="0"/>
              </a:rPr>
              <a:t> trong việc </a:t>
            </a:r>
            <a:r>
              <a:rPr lang="en-US" altLang="en-US" sz="3200">
                <a:latin typeface="Times New Roman" panose="02020603050405020304" charset="0"/>
                <a:cs typeface="Times New Roman" panose="02020603050405020304" charset="0"/>
              </a:rPr>
              <a:t>đư</a:t>
            </a:r>
            <a:r>
              <a:rPr lang="en-US" altLang="en-US" sz="3200">
                <a:latin typeface="Times New Roman" panose="02020603050405020304" charset="0"/>
                <a:cs typeface="Times New Roman" panose="02020603050405020304" charset="0"/>
              </a:rPr>
              <a:t>a ra chẩn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oán.</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Á</a:t>
            </a:r>
            <a:r>
              <a:rPr lang="en-US" altLang="en-US" sz="3200">
                <a:latin typeface="Times New Roman" panose="02020603050405020304" charset="0"/>
                <a:cs typeface="Times New Roman" panose="02020603050405020304" charset="0"/>
              </a:rPr>
              <a:t>p dụng mô hình học sâu U-Net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ể khoanh vùng khối u:</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Mô hình U-Net là một kiến trúc mạng thần kinh sâu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ặc biệt hiệu quả trong việc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ảnh y tế.</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Mô hình này sẽ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vùng khối u trong ảnh MRI, giúp khoanh vùng và làm r</a:t>
            </a:r>
            <a:r>
              <a:rPr lang="en-US" altLang="en-US" sz="3200">
                <a:latin typeface="Times New Roman" panose="02020603050405020304" charset="0"/>
                <a:cs typeface="Times New Roman" panose="02020603050405020304" charset="0"/>
              </a:rPr>
              <a:t>õ</a:t>
            </a:r>
            <a:r>
              <a:rPr lang="en-US" altLang="en-US" sz="3200">
                <a:latin typeface="Times New Roman" panose="02020603050405020304" charset="0"/>
                <a:cs typeface="Times New Roman" panose="02020603050405020304" charset="0"/>
              </a:rPr>
              <a:t> các vùng bị ảnh h</a:t>
            </a:r>
            <a:r>
              <a:rPr lang="en-US" altLang="en-US" sz="3200">
                <a:latin typeface="Times New Roman" panose="02020603050405020304" charset="0"/>
                <a:cs typeface="Times New Roman" panose="02020603050405020304" charset="0"/>
              </a:rPr>
              <a:t>ư</a:t>
            </a:r>
            <a:r>
              <a:rPr lang="en-US" altLang="en-US" sz="3200">
                <a:latin typeface="Times New Roman" panose="02020603050405020304" charset="0"/>
                <a:cs typeface="Times New Roman" panose="02020603050405020304" charset="0"/>
              </a:rPr>
              <a:t>ởng.</a:t>
            </a:r>
            <a:endParaRPr lang="en-US" altLang="en-US" sz="3200">
              <a:latin typeface="Times New Roman" panose="02020603050405020304" charset="0"/>
              <a:cs typeface="Times New Roman" panose="02020603050405020304" charset="0"/>
            </a:endParaRPr>
          </a:p>
          <a:p>
            <a:pPr marL="571500" indent="-571500" algn="just">
              <a:lnSpc>
                <a:spcPct val="150000"/>
              </a:lnSpc>
              <a:buClr>
                <a:srgbClr val="1F409A"/>
              </a:buClr>
              <a:buFont typeface="Arial" panose="020B0604020202020204" pitchFamily="34" charset="0"/>
              <a:buChar char="•"/>
            </a:pPr>
            <a:endParaRPr lang="en-US" altLang="en-US" sz="3200">
              <a:latin typeface="Times New Roman" panose="02020603050405020304" charset="0"/>
              <a:cs typeface="Times New Roman" panose="02020603050405020304" charset="0"/>
            </a:endParaRPr>
          </a:p>
        </p:txBody>
      </p:sp>
      <p:pic>
        <p:nvPicPr>
          <p:cNvPr id="4" name="Picture 3"/>
          <p:cNvPicPr/>
          <p:nvPr/>
        </p:nvPicPr>
        <p:blipFill>
          <a:blip r:embed="rId4"/>
          <a:stretch>
            <a:fillRect/>
          </a:stretch>
        </p:blipFill>
        <p:spPr>
          <a:xfrm>
            <a:off x="13487400" y="3619500"/>
            <a:ext cx="4158615" cy="39077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DATASET</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6" name="Text Box 5"/>
          <p:cNvSpPr txBox="1"/>
          <p:nvPr/>
        </p:nvSpPr>
        <p:spPr>
          <a:xfrm>
            <a:off x="533400" y="1995805"/>
            <a:ext cx="7738110" cy="7200900"/>
          </a:xfrm>
          <a:prstGeom prst="rect">
            <a:avLst/>
          </a:prstGeom>
          <a:noFill/>
        </p:spPr>
        <p:txBody>
          <a:bodyPr wrap="square" rtlCol="0">
            <a:spAutoFit/>
          </a:bodyPr>
          <a:p>
            <a:pPr algn="just">
              <a:lnSpc>
                <a:spcPct val="140000"/>
              </a:lnSpc>
            </a:pPr>
            <a:r>
              <a:rPr lang="vi-VN" altLang="en-US" sz="3000">
                <a:latin typeface="Times New Roman" panose="02020603050405020304" charset="0"/>
                <a:cs typeface="Times New Roman" panose="02020603050405020304" charset="0"/>
              </a:rPr>
              <a:t>* Dataset</a:t>
            </a:r>
            <a:endParaRPr lang="vi-VN" altLang="en-US" sz="3000">
              <a:latin typeface="Times New Roman" panose="02020603050405020304" charset="0"/>
              <a:cs typeface="Times New Roman" panose="02020603050405020304" charset="0"/>
            </a:endParaRPr>
          </a:p>
          <a:p>
            <a:pPr algn="just">
              <a:lnSpc>
                <a:spcPct val="140000"/>
              </a:lnSpc>
            </a:pPr>
            <a:r>
              <a:rPr lang="vi-VN" altLang="en-US" sz="3000">
                <a:latin typeface="Times New Roman" panose="02020603050405020304" charset="0"/>
                <a:cs typeface="Times New Roman" panose="02020603050405020304" charset="0"/>
              </a:rPr>
              <a:t>- Nguồn: Dataset được kấy </a:t>
            </a:r>
            <a:r>
              <a:rPr lang="vi-VN" altLang="en-US" sz="3000">
                <a:latin typeface="Times New Roman" panose="02020603050405020304" charset="0"/>
                <a:cs typeface="Times New Roman" panose="02020603050405020304" charset="0"/>
              </a:rPr>
              <a:t>trên </a:t>
            </a:r>
            <a:endParaRPr lang="vi-VN" altLang="en-US" sz="3000">
              <a:latin typeface="Times New Roman" panose="02020603050405020304" charset="0"/>
              <a:cs typeface="Times New Roman" panose="02020603050405020304" charset="0"/>
            </a:endParaRPr>
          </a:p>
          <a:p>
            <a:pPr algn="just">
              <a:lnSpc>
                <a:spcPct val="140000"/>
              </a:lnSpc>
            </a:pPr>
            <a:r>
              <a:rPr lang="vi-VN" altLang="en-US" sz="3000">
                <a:latin typeface="Times New Roman" panose="02020603050405020304" charset="0"/>
                <a:cs typeface="Times New Roman" panose="02020603050405020304" charset="0"/>
              </a:rPr>
              <a:t>- Bộ dữ liệu sẽ được chia thành 3 phần: Test, Train và Valid</a:t>
            </a:r>
            <a:endParaRPr lang="vi-VN" altLang="en-US" sz="3000">
              <a:latin typeface="Times New Roman" panose="02020603050405020304" charset="0"/>
              <a:cs typeface="Times New Roman" panose="02020603050405020304" charset="0"/>
            </a:endParaRPr>
          </a:p>
          <a:p>
            <a:pPr algn="just">
              <a:lnSpc>
                <a:spcPct val="140000"/>
              </a:lnSpc>
            </a:pPr>
            <a:r>
              <a:rPr lang="vi-VN" altLang="en-US" sz="3000">
                <a:latin typeface="Times New Roman" panose="02020603050405020304" charset="0"/>
                <a:cs typeface="Times New Roman" panose="02020603050405020304" charset="0"/>
              </a:rPr>
              <a:t>- Với mỗi phần sẽ được chia làm hai phần: Images (hình ảnh) và Labels (nhãn). </a:t>
            </a:r>
            <a:endParaRPr lang="vi-VN" altLang="en-US" sz="3000">
              <a:latin typeface="Times New Roman" panose="02020603050405020304" charset="0"/>
              <a:cs typeface="Times New Roman" panose="02020603050405020304" charset="0"/>
            </a:endParaRPr>
          </a:p>
          <a:p>
            <a:pPr algn="just">
              <a:lnSpc>
                <a:spcPct val="140000"/>
              </a:lnSpc>
            </a:pPr>
            <a:r>
              <a:rPr lang="vi-VN" altLang="en-US" sz="3000">
                <a:latin typeface="Times New Roman" panose="02020603050405020304" charset="0"/>
                <a:cs typeface="Times New Roman" panose="02020603050405020304" charset="0"/>
              </a:rPr>
              <a:t>+ Với tổng số lượng ảnh là: 2500 Images và 2500 </a:t>
            </a:r>
            <a:r>
              <a:rPr lang="vi-VN" altLang="en-US" sz="3000">
                <a:latin typeface="Times New Roman" panose="02020603050405020304" charset="0"/>
                <a:cs typeface="Times New Roman" panose="02020603050405020304" charset="0"/>
              </a:rPr>
              <a:t>Labels.</a:t>
            </a:r>
            <a:endParaRPr lang="vi-VN" altLang="en-US" sz="3000">
              <a:latin typeface="Times New Roman" panose="02020603050405020304" charset="0"/>
              <a:cs typeface="Times New Roman" panose="02020603050405020304" charset="0"/>
            </a:endParaRPr>
          </a:p>
          <a:p>
            <a:pPr algn="just">
              <a:lnSpc>
                <a:spcPct val="140000"/>
              </a:lnSpc>
            </a:pPr>
            <a:r>
              <a:rPr lang="vi-VN" altLang="en-US" sz="3000">
                <a:latin typeface="Times New Roman" panose="02020603050405020304" charset="0"/>
                <a:cs typeface="Times New Roman" panose="02020603050405020304" charset="0"/>
              </a:rPr>
              <a:t>+ Có những ảnh sẽ thiếu hoặc không có file chứa </a:t>
            </a:r>
            <a:r>
              <a:rPr lang="vi-VN" altLang="en-US" sz="3000">
                <a:latin typeface="Times New Roman" panose="02020603050405020304" charset="0"/>
                <a:cs typeface="Times New Roman" panose="02020603050405020304" charset="0"/>
              </a:rPr>
              <a:t>Lables.</a:t>
            </a:r>
            <a:endParaRPr lang="vi-VN" altLang="en-US" sz="3000">
              <a:latin typeface="Times New Roman" panose="02020603050405020304" charset="0"/>
              <a:cs typeface="Times New Roman" panose="02020603050405020304" charset="0"/>
            </a:endParaRPr>
          </a:p>
          <a:p>
            <a:pPr algn="just">
              <a:lnSpc>
                <a:spcPct val="140000"/>
              </a:lnSpc>
            </a:pPr>
            <a:endParaRPr lang="vi-VN" altLang="en-US" sz="3000">
              <a:latin typeface="Times New Roman" panose="02020603050405020304" charset="0"/>
              <a:cs typeface="Times New Roman" panose="02020603050405020304" charset="0"/>
            </a:endParaRPr>
          </a:p>
        </p:txBody>
      </p:sp>
      <p:pic>
        <p:nvPicPr>
          <p:cNvPr id="8" name="Picture 7" descr="Screenshot 2025-03-11 143632"/>
          <p:cNvPicPr>
            <a:picLocks noChangeAspect="1"/>
          </p:cNvPicPr>
          <p:nvPr/>
        </p:nvPicPr>
        <p:blipFill>
          <a:blip r:embed="rId4"/>
          <a:stretch>
            <a:fillRect/>
          </a:stretch>
        </p:blipFill>
        <p:spPr>
          <a:xfrm>
            <a:off x="9144000" y="2476500"/>
            <a:ext cx="8610600" cy="61442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QUY TRÌNH THỰC </a:t>
            </a:r>
            <a:r>
              <a:rPr lang="vi-VN" altLang="en-US" sz="4000" b="1">
                <a:solidFill>
                  <a:srgbClr val="FF6600"/>
                </a:solidFill>
                <a:latin typeface="Arial" panose="020B0604020202020204"/>
                <a:cs typeface="Arial" panose="020B0604020202020204"/>
              </a:rPr>
              <a:t>HIỆN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381000" y="1943100"/>
            <a:ext cx="17256760" cy="6000750"/>
          </a:xfrm>
          <a:prstGeom prst="rect">
            <a:avLst/>
          </a:prstGeom>
          <a:noFill/>
        </p:spPr>
        <p:txBody>
          <a:bodyPr wrap="square" rtlCol="0" anchor="t">
            <a:spAutoFit/>
          </a:bodyPr>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 </a:t>
            </a:r>
            <a:r>
              <a:rPr lang="en-US" altLang="en-US" sz="3200">
                <a:latin typeface="Times New Roman" panose="02020603050405020304" charset="0"/>
                <a:cs typeface="Times New Roman" panose="02020603050405020304" charset="0"/>
                <a:sym typeface="+mn-ea"/>
              </a:rPr>
              <a:t>Tiền xử l</a:t>
            </a:r>
            <a:r>
              <a:rPr lang="en-US" altLang="en-US" sz="3200">
                <a:latin typeface="Times New Roman" panose="02020603050405020304" charset="0"/>
                <a:cs typeface="Times New Roman" panose="02020603050405020304" charset="0"/>
                <a:sym typeface="+mn-ea"/>
              </a:rPr>
              <a:t>ý</a:t>
            </a:r>
            <a:r>
              <a:rPr lang="en-US" altLang="en-US" sz="3200">
                <a:latin typeface="Times New Roman" panose="02020603050405020304" charset="0"/>
                <a:cs typeface="Times New Roman" panose="02020603050405020304" charset="0"/>
                <a:sym typeface="+mn-ea"/>
              </a:rPr>
              <a:t> dữ liệu:</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ọc và xử l</a:t>
            </a:r>
            <a:r>
              <a:rPr lang="en-US" altLang="en-US" sz="3200">
                <a:latin typeface="Times New Roman" panose="02020603050405020304" charset="0"/>
                <a:cs typeface="Times New Roman" panose="02020603050405020304" charset="0"/>
                <a:sym typeface="+mn-ea"/>
              </a:rPr>
              <a:t>ý</a:t>
            </a:r>
            <a:r>
              <a:rPr lang="en-US" altLang="en-US" sz="3200">
                <a:latin typeface="Times New Roman" panose="02020603050405020304" charset="0"/>
                <a:cs typeface="Times New Roman" panose="02020603050405020304" charset="0"/>
                <a:sym typeface="+mn-ea"/>
              </a:rPr>
              <a:t> ảnh MRI:</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Tải và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ọc ảnh MRI cùng với các file nhãn (label files)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chuẩn bị cho quá trình huấn luyện mô hình.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Chuyển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ổi các nhãn trong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ịnh dạng thành mask phù hợp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mô hình học sâu có thể học </a:t>
            </a:r>
            <a:r>
              <a:rPr lang="en-US" altLang="en-US" sz="3200">
                <a:latin typeface="Times New Roman" panose="02020603050405020304" charset="0"/>
                <a:cs typeface="Times New Roman" panose="02020603050405020304" charset="0"/>
                <a:sym typeface="+mn-ea"/>
              </a:rPr>
              <a:t>đư</a:t>
            </a:r>
            <a:r>
              <a:rPr lang="en-US" altLang="en-US" sz="3200">
                <a:latin typeface="Times New Roman" panose="02020603050405020304" charset="0"/>
                <a:cs typeface="Times New Roman" panose="02020603050405020304" charset="0"/>
                <a:sym typeface="+mn-ea"/>
              </a:rPr>
              <a:t>ợc.</a:t>
            </a:r>
            <a:r>
              <a:rPr lang="vi-VN" sz="3200">
                <a:latin typeface="Times New Roman" panose="02020603050405020304" charset="0"/>
                <a:cs typeface="Times New Roman" panose="02020603050405020304" charset="0"/>
                <a:sym typeface="+mn-ea"/>
              </a:rPr>
              <a:t>  </a:t>
            </a:r>
            <a:endParaRPr lang="en-US" altLang="en-US" sz="3200">
              <a:latin typeface="Times New Roman" panose="02020603050405020304" charset="0"/>
              <a:cs typeface="Times New Roman" panose="02020603050405020304" charset="0"/>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T</a:t>
            </a:r>
            <a:r>
              <a:rPr lang="en-US" altLang="en-US" sz="3200">
                <a:latin typeface="Times New Roman" panose="02020603050405020304" charset="0"/>
                <a:cs typeface="Times New Roman" panose="02020603050405020304" charset="0"/>
                <a:sym typeface="+mn-ea"/>
              </a:rPr>
              <a:t>ă</a:t>
            </a:r>
            <a:r>
              <a:rPr lang="en-US" altLang="en-US" sz="3200">
                <a:latin typeface="Times New Roman" panose="02020603050405020304" charset="0"/>
                <a:cs typeface="Times New Roman" panose="02020603050405020304" charset="0"/>
                <a:sym typeface="+mn-ea"/>
              </a:rPr>
              <a:t>ng c</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ờng dữ liệu (Data Augmentation):</a:t>
            </a: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T</a:t>
            </a:r>
            <a:r>
              <a:rPr lang="en-US" altLang="en-US" sz="3200">
                <a:latin typeface="Times New Roman" panose="02020603050405020304" charset="0"/>
                <a:cs typeface="Times New Roman" panose="02020603050405020304" charset="0"/>
                <a:sym typeface="+mn-ea"/>
              </a:rPr>
              <a:t>ă</a:t>
            </a:r>
            <a:r>
              <a:rPr lang="en-US" altLang="en-US" sz="3200">
                <a:latin typeface="Times New Roman" panose="02020603050405020304" charset="0"/>
                <a:cs typeface="Times New Roman" panose="02020603050405020304" charset="0"/>
                <a:sym typeface="+mn-ea"/>
              </a:rPr>
              <a:t>ng c</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ờng dữ liệu giúp mô hình học tốt hơn và tổng quát hơn. Các ph</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ơng pháp t</a:t>
            </a:r>
            <a:r>
              <a:rPr lang="en-US" altLang="en-US" sz="3200">
                <a:latin typeface="Times New Roman" panose="02020603050405020304" charset="0"/>
                <a:cs typeface="Times New Roman" panose="02020603050405020304" charset="0"/>
                <a:sym typeface="+mn-ea"/>
              </a:rPr>
              <a:t>ă</a:t>
            </a:r>
            <a:r>
              <a:rPr lang="en-US" altLang="en-US" sz="3200">
                <a:latin typeface="Times New Roman" panose="02020603050405020304" charset="0"/>
                <a:cs typeface="Times New Roman" panose="02020603050405020304" charset="0"/>
                <a:sym typeface="+mn-ea"/>
              </a:rPr>
              <a:t>ng c</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ờng bao gồm:</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Lật ảnh ngang và dọc: Giúp mô hình học </a:t>
            </a:r>
            <a:r>
              <a:rPr lang="en-US" altLang="en-US" sz="3200">
                <a:latin typeface="Times New Roman" panose="02020603050405020304" charset="0"/>
                <a:cs typeface="Times New Roman" panose="02020603050405020304" charset="0"/>
                <a:sym typeface="+mn-ea"/>
              </a:rPr>
              <a:t>đư</a:t>
            </a:r>
            <a:r>
              <a:rPr lang="en-US" altLang="en-US" sz="3200">
                <a:latin typeface="Times New Roman" panose="02020603050405020304" charset="0"/>
                <a:cs typeface="Times New Roman" panose="02020603050405020304" charset="0"/>
                <a:sym typeface="+mn-ea"/>
              </a:rPr>
              <a:t>ợc các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ặc tr</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ng không phụ thuộc vào h</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ớng của ảnh.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Chỉnh sửa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ộ sáng,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ộ t</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ơng phản: Tạo ra các biến thể ảnh cho mô hình học từ các tình huống thực tế.</a:t>
            </a:r>
            <a:endParaRPr lang="en-US" altLang="en-US" sz="3200">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QUY TRÌNH THỰC </a:t>
            </a:r>
            <a:r>
              <a:rPr lang="vi-VN" altLang="en-US" sz="4000" b="1">
                <a:solidFill>
                  <a:srgbClr val="FF6600"/>
                </a:solidFill>
                <a:latin typeface="Arial" panose="020B0604020202020204"/>
                <a:cs typeface="Arial" panose="020B0604020202020204"/>
              </a:rPr>
              <a:t>HIỆN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381000" y="1943100"/>
            <a:ext cx="17835245" cy="6739255"/>
          </a:xfrm>
          <a:prstGeom prst="rect">
            <a:avLst/>
          </a:prstGeom>
          <a:noFill/>
        </p:spPr>
        <p:txBody>
          <a:bodyPr wrap="square" rtlCol="0" anchor="t">
            <a:spAutoFit/>
          </a:bodyPr>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 </a:t>
            </a:r>
            <a:r>
              <a:rPr lang="en-US" altLang="en-US" sz="3200">
                <a:latin typeface="Times New Roman" panose="02020603050405020304" charset="0"/>
                <a:cs typeface="Times New Roman" panose="02020603050405020304" charset="0"/>
                <a:sym typeface="+mn-ea"/>
              </a:rPr>
              <a:t>Xây dựng mô hình U-Net:</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U-Net là một mô hình học sâu phổ biến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phân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oạn ảnh.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Cấu trúc mô hình U-Net:</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Encoder (mã hóa): Tiến hành thu thập các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ặc tr</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ng từ ảnh qua các lớp convolution và pooling.</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Decoder (giải mã): Khôi phục các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ặc tr</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ng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tái tạo lại ảnh phân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oạn với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ộ phân giải cao.</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Kết nối giữa Encoder và Decoder: Kết nối các lớp từ Encoder và Decoder giúp mô hình giữ lại các thông tin không gian chi tiết.</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ầu ra của mô hình: Phân loại từng pixel trong ảnh thành các loại khác nhau: Glioma, Meningioma, No Tumor, Pituitary.</a:t>
            </a:r>
            <a:endParaRPr lang="en-US" altLang="en-US" sz="3200">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QUY TRÌNH THỰC </a:t>
            </a:r>
            <a:r>
              <a:rPr lang="vi-VN" altLang="en-US" sz="4000" b="1">
                <a:solidFill>
                  <a:srgbClr val="FF6600"/>
                </a:solidFill>
                <a:latin typeface="Arial" panose="020B0604020202020204"/>
                <a:cs typeface="Arial" panose="020B0604020202020204"/>
              </a:rPr>
              <a:t>HIỆN</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0" y="1746250"/>
            <a:ext cx="17835245" cy="3046095"/>
          </a:xfrm>
          <a:prstGeom prst="rect">
            <a:avLst/>
          </a:prstGeom>
          <a:noFill/>
        </p:spPr>
        <p:txBody>
          <a:bodyPr wrap="square" rtlCol="0" anchor="t">
            <a:spAutoFit/>
          </a:bodyPr>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Huấn luyện mô hình: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Sử dụng bộ dữ liệu train và valid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huấn luyện mô hình.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Loss function: SparseCategoricalCrossentropy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phân loại từng pixel của ảnh.</a:t>
            </a:r>
            <a:endParaRPr lang="en-US" altLang="en-US" sz="3200">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sz="3200">
                <a:latin typeface="Times New Roman" panose="02020603050405020304" charset="0"/>
                <a:cs typeface="Times New Roman" panose="02020603050405020304" charset="0"/>
                <a:sym typeface="+mn-ea"/>
              </a:rPr>
              <a:t>+ </a:t>
            </a:r>
            <a:r>
              <a:rPr lang="en-US" altLang="en-US" sz="3200">
                <a:latin typeface="Times New Roman" panose="02020603050405020304" charset="0"/>
                <a:cs typeface="Times New Roman" panose="02020603050405020304" charset="0"/>
                <a:sym typeface="+mn-ea"/>
              </a:rPr>
              <a:t>Tối </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u hóa mô hình: Sử dụng thuật toán Adam optimizer với learning rate nhỏ </a:t>
            </a:r>
            <a:r>
              <a:rPr lang="en-US" altLang="en-US" sz="3200">
                <a:latin typeface="Times New Roman" panose="02020603050405020304" charset="0"/>
                <a:cs typeface="Times New Roman" panose="02020603050405020304" charset="0"/>
                <a:sym typeface="+mn-ea"/>
              </a:rPr>
              <a:t>đ</a:t>
            </a:r>
            <a:r>
              <a:rPr lang="en-US" altLang="en-US" sz="3200">
                <a:latin typeface="Times New Roman" panose="02020603050405020304" charset="0"/>
                <a:cs typeface="Times New Roman" panose="02020603050405020304" charset="0"/>
                <a:sym typeface="+mn-ea"/>
              </a:rPr>
              <a:t>ể tối </a:t>
            </a:r>
            <a:r>
              <a:rPr lang="en-US" altLang="en-US" sz="3200">
                <a:latin typeface="Times New Roman" panose="02020603050405020304" charset="0"/>
                <a:cs typeface="Times New Roman" panose="02020603050405020304" charset="0"/>
                <a:sym typeface="+mn-ea"/>
              </a:rPr>
              <a:t>ư</a:t>
            </a:r>
            <a:r>
              <a:rPr lang="en-US" altLang="en-US" sz="3200">
                <a:latin typeface="Times New Roman" panose="02020603050405020304" charset="0"/>
                <a:cs typeface="Times New Roman" panose="02020603050405020304" charset="0"/>
                <a:sym typeface="+mn-ea"/>
              </a:rPr>
              <a:t>u hóa mô hình.</a:t>
            </a:r>
            <a:endParaRPr lang="en-US" altLang="en-US" sz="3200">
              <a:latin typeface="Times New Roman" panose="02020603050405020304" charset="0"/>
              <a:cs typeface="Times New Roman" panose="02020603050405020304" charset="0"/>
              <a:sym typeface="+mn-ea"/>
            </a:endParaRPr>
          </a:p>
        </p:txBody>
      </p:sp>
      <p:pic>
        <p:nvPicPr>
          <p:cNvPr id="4" name="Picture 3" descr="Screenshot 2025-03-10 225308"/>
          <p:cNvPicPr>
            <a:picLocks noChangeAspect="1"/>
          </p:cNvPicPr>
          <p:nvPr/>
        </p:nvPicPr>
        <p:blipFill>
          <a:blip r:embed="rId4"/>
          <a:stretch>
            <a:fillRect/>
          </a:stretch>
        </p:blipFill>
        <p:spPr>
          <a:xfrm>
            <a:off x="4876800" y="4838700"/>
            <a:ext cx="8281035" cy="1725295"/>
          </a:xfrm>
          <a:prstGeom prst="rect">
            <a:avLst/>
          </a:prstGeom>
        </p:spPr>
      </p:pic>
      <p:sp>
        <p:nvSpPr>
          <p:cNvPr id="6" name="Text Box 5"/>
          <p:cNvSpPr txBox="1"/>
          <p:nvPr/>
        </p:nvSpPr>
        <p:spPr>
          <a:xfrm>
            <a:off x="4038600" y="5829300"/>
            <a:ext cx="8570595" cy="2007870"/>
          </a:xfrm>
          <a:prstGeom prst="rect">
            <a:avLst/>
          </a:prstGeom>
          <a:noFill/>
        </p:spPr>
        <p:txBody>
          <a:bodyPr wrap="square" rtlCol="0">
            <a:noAutofit/>
          </a:bodyPr>
          <a:p>
            <a:pPr indent="0" algn="just">
              <a:lnSpc>
                <a:spcPct val="150000"/>
              </a:lnSpc>
              <a:buClr>
                <a:srgbClr val="1F409A"/>
              </a:buClr>
              <a:buFont typeface="Arial" panose="020B0604020202020204" pitchFamily="34" charset="0"/>
              <a:buNone/>
            </a:pPr>
            <a:endParaRPr lang="vi-VN" altLang="en-US">
              <a:latin typeface="Times New Roman" panose="02020603050405020304" charset="0"/>
              <a:cs typeface="Times New Roman" panose="02020603050405020304" charset="0"/>
              <a:sym typeface="+mn-ea"/>
            </a:endParaRPr>
          </a:p>
          <a:p>
            <a:pPr indent="0" algn="just">
              <a:lnSpc>
                <a:spcPct val="150000"/>
              </a:lnSpc>
              <a:buClr>
                <a:srgbClr val="1F409A"/>
              </a:buClr>
              <a:buFont typeface="Arial" panose="020B0604020202020204" pitchFamily="34" charset="0"/>
              <a:buNone/>
            </a:pPr>
            <a:r>
              <a:rPr lang="vi-VN" altLang="en-US">
                <a:latin typeface="Times New Roman" panose="02020603050405020304" charset="0"/>
                <a:cs typeface="Times New Roman" panose="02020603050405020304" charset="0"/>
                <a:sym typeface="+mn-ea"/>
              </a:rPr>
              <a:t>                                </a:t>
            </a:r>
            <a:endParaRPr lang="vi-VN" altLang="en-US">
              <a:latin typeface="Times New Roman" panose="02020603050405020304" charset="0"/>
              <a:cs typeface="Times New Roman" panose="02020603050405020304" charset="0"/>
              <a:sym typeface="+mn-ea"/>
            </a:endParaRPr>
          </a:p>
          <a:p>
            <a:pPr indent="0" algn="l">
              <a:lnSpc>
                <a:spcPct val="150000"/>
              </a:lnSpc>
              <a:buClr>
                <a:srgbClr val="1F409A"/>
              </a:buClr>
              <a:buFont typeface="Arial" panose="020B0604020202020204" pitchFamily="34" charset="0"/>
              <a:buNone/>
            </a:pPr>
            <a:r>
              <a:rPr lang="vi-VN" altLang="en-US">
                <a:latin typeface="Times New Roman" panose="02020603050405020304" charset="0"/>
                <a:cs typeface="Times New Roman" panose="02020603050405020304" charset="0"/>
                <a:sym typeface="+mn-ea"/>
              </a:rPr>
              <a:t>                                                 </a:t>
            </a:r>
            <a:r>
              <a:rPr lang="vi-VN" altLang="en-US" sz="2800" i="1">
                <a:latin typeface="Times New Roman" panose="02020603050405020304" charset="0"/>
                <a:cs typeface="Times New Roman" panose="02020603050405020304" charset="0"/>
                <a:sym typeface="+mn-ea"/>
              </a:rPr>
              <a:t>Hình ảnh trong mô hình U-Net</a:t>
            </a:r>
            <a:endParaRPr lang="vi-VN" altLang="en-US">
              <a:latin typeface="Times New Roman" panose="02020603050405020304" charset="0"/>
              <a:cs typeface="Times New Roman" panose="02020603050405020304" charset="0"/>
              <a:sym typeface="+mn-ea"/>
            </a:endParaRPr>
          </a:p>
          <a:p>
            <a:endParaRPr lang="en-US"/>
          </a:p>
        </p:txBody>
      </p:sp>
      <p:sp>
        <p:nvSpPr>
          <p:cNvPr id="8" name="Text Box 7"/>
          <p:cNvSpPr txBox="1"/>
          <p:nvPr/>
        </p:nvSpPr>
        <p:spPr>
          <a:xfrm>
            <a:off x="0" y="6972300"/>
            <a:ext cx="17912080" cy="2651125"/>
          </a:xfrm>
          <a:prstGeom prst="rect">
            <a:avLst/>
          </a:prstGeom>
          <a:noFill/>
        </p:spPr>
        <p:txBody>
          <a:bodyPr wrap="square" rtlCol="0">
            <a:spAutoFit/>
          </a:bodyPr>
          <a:p>
            <a:pPr>
              <a:lnSpc>
                <a:spcPct val="13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Dự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oán và hiển thị kết quả:</a:t>
            </a:r>
            <a:endParaRPr lang="en-US" altLang="en-US" sz="3200">
              <a:latin typeface="Times New Roman" panose="02020603050405020304" charset="0"/>
              <a:cs typeface="Times New Roman" panose="02020603050405020304" charset="0"/>
            </a:endParaRPr>
          </a:p>
          <a:p>
            <a:pPr>
              <a:lnSpc>
                <a:spcPct val="13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Sau khi huấn luyện, mô hình sẽ dự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oán các vùng khối u trong ảnh kiểm tra (test set).</a:t>
            </a:r>
            <a:endParaRPr lang="en-US" altLang="en-US" sz="3200">
              <a:latin typeface="Times New Roman" panose="02020603050405020304" charset="0"/>
              <a:cs typeface="Times New Roman" panose="02020603050405020304" charset="0"/>
            </a:endParaRPr>
          </a:p>
          <a:p>
            <a:pPr>
              <a:lnSpc>
                <a:spcPct val="130000"/>
              </a:lnSpc>
            </a:pPr>
            <a:r>
              <a:rPr lang="en-US" altLang="en-US" sz="3200">
                <a:latin typeface="Times New Roman" panose="02020603050405020304" charset="0"/>
                <a:cs typeface="Times New Roman" panose="02020603050405020304" charset="0"/>
              </a:rPr>
              <a:t>Hiển thị kết quả:</a:t>
            </a:r>
            <a:endParaRPr lang="en-US" altLang="en-US" sz="3200">
              <a:latin typeface="Times New Roman" panose="02020603050405020304" charset="0"/>
              <a:cs typeface="Times New Roman" panose="02020603050405020304" charset="0"/>
            </a:endParaRPr>
          </a:p>
          <a:p>
            <a:pPr>
              <a:lnSpc>
                <a:spcPct val="13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Hiển thị ảnh MRI, mask phân vùng khối u, và overlay của khối u trên ảnh MRI gốc.</a:t>
            </a:r>
            <a:endParaRPr lang="en-US" altLang="en-US" sz="3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MÔ HÌNH U-NE</a:t>
            </a:r>
            <a:r>
              <a:rPr lang="vi-VN" altLang="en-US" sz="4000" b="1">
                <a:solidFill>
                  <a:srgbClr val="FF6600"/>
                </a:solidFill>
                <a:latin typeface="Arial" panose="020B0604020202020204"/>
                <a:cs typeface="Arial" panose="020B0604020202020204"/>
              </a:rPr>
              <a:t>T</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866900"/>
            <a:ext cx="11507470" cy="7926705"/>
          </a:xfrm>
          <a:prstGeom prst="rect">
            <a:avLst/>
          </a:prstGeom>
          <a:noFill/>
        </p:spPr>
        <p:txBody>
          <a:bodyPr wrap="square" rtlCol="0">
            <a:spAutoFit/>
          </a:bodyPr>
          <a:p>
            <a:pPr algn="just">
              <a:lnSpc>
                <a:spcPct val="140000"/>
              </a:lnSpc>
            </a:pPr>
            <a:r>
              <a:rPr lang="vi-VN"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Đánh giá hiệu suất mô hình:</a:t>
            </a:r>
            <a:endParaRPr lang="en-US" altLang="en-US" sz="2800">
              <a:latin typeface="Times New Roman" panose="02020603050405020304" charset="0"/>
              <a:cs typeface="Times New Roman" panose="02020603050405020304" charset="0"/>
            </a:endParaRPr>
          </a:p>
          <a:p>
            <a:pPr algn="just">
              <a:lnSpc>
                <a:spcPct val="140000"/>
              </a:lnSpc>
            </a:pPr>
            <a:r>
              <a:rPr lang="vi-VN" altLang="en-US"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Sau khi huấn luyện mô hình, kết quả sẽ được đ</a:t>
            </a:r>
            <a:r>
              <a:rPr lang="en-US" altLang="en-US" sz="2800">
                <a:latin typeface="Times New Roman" panose="02020603050405020304" charset="0"/>
                <a:cs typeface="Times New Roman" panose="02020603050405020304" charset="0"/>
              </a:rPr>
              <a:t>ánh giá trên tập test để xem mô hình hoạt đ</a:t>
            </a:r>
            <a:r>
              <a:rPr lang="en-US" altLang="en-US" sz="2800">
                <a:latin typeface="Times New Roman" panose="02020603050405020304" charset="0"/>
                <a:cs typeface="Times New Roman" panose="02020603050405020304" charset="0"/>
              </a:rPr>
              <a:t>ộng như thế nào khi dự đ</a:t>
            </a:r>
            <a:r>
              <a:rPr lang="en-US" altLang="en-US" sz="2800">
                <a:latin typeface="Times New Roman" panose="02020603050405020304" charset="0"/>
                <a:cs typeface="Times New Roman" panose="02020603050405020304" charset="0"/>
              </a:rPr>
              <a:t>oán khối u trong ảnh chưa thấy.</a:t>
            </a:r>
            <a:endParaRPr lang="en-US" altLang="en-US" sz="2800">
              <a:latin typeface="Times New Roman" panose="02020603050405020304" charset="0"/>
              <a:cs typeface="Times New Roman" panose="02020603050405020304" charset="0"/>
            </a:endParaRPr>
          </a:p>
          <a:p>
            <a:pPr algn="just">
              <a:lnSpc>
                <a:spcPct val="140000"/>
              </a:lnSpc>
            </a:pPr>
            <a:r>
              <a:rPr lang="vi-VN"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Độ chính xác (Accuracy) và mất mát (Loss) là các chỉ số chính đ</a:t>
            </a:r>
            <a:r>
              <a:rPr lang="en-US" altLang="en-US" sz="2800">
                <a:latin typeface="Times New Roman" panose="02020603050405020304" charset="0"/>
                <a:cs typeface="Times New Roman" panose="02020603050405020304" charset="0"/>
              </a:rPr>
              <a:t>ể đánh giá hiệu quả của mô hình:</a:t>
            </a:r>
            <a:endParaRPr lang="en-US" altLang="en-US" sz="2800">
              <a:latin typeface="Times New Roman" panose="02020603050405020304" charset="0"/>
              <a:cs typeface="Times New Roman" panose="02020603050405020304" charset="0"/>
            </a:endParaRPr>
          </a:p>
          <a:p>
            <a:pPr algn="just">
              <a:lnSpc>
                <a:spcPct val="140000"/>
              </a:lnSpc>
            </a:pPr>
            <a:r>
              <a:rPr lang="vi-VN" altLang="en-US"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Accuracy: Đ</a:t>
            </a:r>
            <a:r>
              <a:rPr lang="en-US" altLang="en-US" sz="2800">
                <a:latin typeface="Times New Roman" panose="02020603050405020304" charset="0"/>
                <a:cs typeface="Times New Roman" panose="02020603050405020304" charset="0"/>
              </a:rPr>
              <a:t>o lường tỷ lệ các pixel dự đ</a:t>
            </a:r>
            <a:r>
              <a:rPr lang="en-US" altLang="en-US" sz="2800">
                <a:latin typeface="Times New Roman" panose="02020603050405020304" charset="0"/>
                <a:cs typeface="Times New Roman" panose="02020603050405020304" charset="0"/>
              </a:rPr>
              <a:t>oán đúng so với tổng số pixel.</a:t>
            </a:r>
            <a:endParaRPr lang="en-US" altLang="en-US" sz="2800">
              <a:latin typeface="Times New Roman" panose="02020603050405020304" charset="0"/>
              <a:cs typeface="Times New Roman" panose="02020603050405020304" charset="0"/>
            </a:endParaRPr>
          </a:p>
          <a:p>
            <a:pPr algn="just">
              <a:lnSpc>
                <a:spcPct val="140000"/>
              </a:lnSpc>
            </a:pPr>
            <a:r>
              <a:rPr lang="vi-VN" altLang="en-US"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Loss: </a:t>
            </a:r>
            <a:r>
              <a:rPr lang="en-US" altLang="en-US" sz="2800">
                <a:latin typeface="Times New Roman" panose="02020603050405020304" charset="0"/>
                <a:cs typeface="Times New Roman" panose="02020603050405020304" charset="0"/>
              </a:rPr>
              <a:t>Đo lường mức </a:t>
            </a:r>
            <a:r>
              <a:rPr lang="en-US" altLang="en-US" sz="2800">
                <a:latin typeface="Times New Roman" panose="02020603050405020304" charset="0"/>
                <a:cs typeface="Times New Roman" panose="02020603050405020304" charset="0"/>
              </a:rPr>
              <a:t>độ sai lệch giữa dự đoán của mô hình và nhãn thực tế.</a:t>
            </a:r>
            <a:endParaRPr lang="en-US" altLang="en-US" sz="2800">
              <a:latin typeface="Times New Roman" panose="02020603050405020304" charset="0"/>
              <a:cs typeface="Times New Roman" panose="02020603050405020304" charset="0"/>
            </a:endParaRPr>
          </a:p>
          <a:p>
            <a:pPr algn="just">
              <a:lnSpc>
                <a:spcPct val="140000"/>
              </a:lnSpc>
            </a:pPr>
            <a:r>
              <a:rPr lang="vi-VN" altLang="en-US"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Kết quả huấn luyện:</a:t>
            </a:r>
            <a:endParaRPr lang="en-US" altLang="en-US" sz="2800">
              <a:latin typeface="Times New Roman" panose="02020603050405020304" charset="0"/>
              <a:cs typeface="Times New Roman" panose="02020603050405020304" charset="0"/>
            </a:endParaRPr>
          </a:p>
          <a:p>
            <a:pPr algn="just">
              <a:lnSpc>
                <a:spcPct val="140000"/>
              </a:lnSpc>
            </a:pPr>
            <a:r>
              <a:rPr lang="vi-VN" sz="2800">
                <a:latin typeface="Times New Roman" panose="02020603050405020304" charset="0"/>
                <a:cs typeface="Times New Roman" panose="02020603050405020304" charset="0"/>
              </a:rPr>
              <a:t>- </a:t>
            </a:r>
            <a:r>
              <a:rPr lang="en-US" altLang="en-US" sz="2800">
                <a:latin typeface="Times New Roman" panose="02020603050405020304" charset="0"/>
                <a:cs typeface="Times New Roman" panose="02020603050405020304" charset="0"/>
              </a:rPr>
              <a:t>Độ chính xác (Accuracy): Mô hình đ</a:t>
            </a:r>
            <a:r>
              <a:rPr lang="en-US" altLang="en-US" sz="2800">
                <a:latin typeface="Times New Roman" panose="02020603050405020304" charset="0"/>
                <a:cs typeface="Times New Roman" panose="02020603050405020304" charset="0"/>
              </a:rPr>
              <a:t>ạt độ chính xác cao trên bộ dữ liệu huấn luyện và kiểm tra.</a:t>
            </a:r>
            <a:endParaRPr lang="en-US" altLang="en-US" sz="2800">
              <a:latin typeface="Times New Roman" panose="02020603050405020304" charset="0"/>
              <a:cs typeface="Times New Roman" panose="02020603050405020304" charset="0"/>
            </a:endParaRPr>
          </a:p>
          <a:p>
            <a:pPr algn="just">
              <a:lnSpc>
                <a:spcPct val="140000"/>
              </a:lnSpc>
            </a:pPr>
            <a:r>
              <a:rPr lang="en-US" altLang="en-US" sz="2800">
                <a:latin typeface="Times New Roman" panose="02020603050405020304" charset="0"/>
                <a:cs typeface="Times New Roman" panose="02020603050405020304" charset="0"/>
              </a:rPr>
              <a:t>Mất mát (Loss): Mất mát giảm dần qua các epoch, cho thấy mô hình đang học tốt hơn.</a:t>
            </a:r>
            <a:endParaRPr lang="en-US" altLang="en-US" sz="2800">
              <a:latin typeface="Times New Roman" panose="02020603050405020304" charset="0"/>
              <a:cs typeface="Times New Roman" panose="02020603050405020304" charset="0"/>
            </a:endParaRPr>
          </a:p>
          <a:p>
            <a:pPr algn="just">
              <a:lnSpc>
                <a:spcPct val="140000"/>
              </a:lnSpc>
            </a:pPr>
            <a:endParaRPr lang="en-US" altLang="en-US" sz="2800">
              <a:latin typeface="Times New Roman" panose="02020603050405020304" charset="0"/>
              <a:cs typeface="Times New Roman" panose="02020603050405020304" charset="0"/>
            </a:endParaRPr>
          </a:p>
        </p:txBody>
      </p:sp>
      <p:pic>
        <p:nvPicPr>
          <p:cNvPr id="5" name="Picture 4" descr="Screenshot 2025-03-11 095146"/>
          <p:cNvPicPr>
            <a:picLocks noChangeAspect="1"/>
          </p:cNvPicPr>
          <p:nvPr/>
        </p:nvPicPr>
        <p:blipFill>
          <a:blip r:embed="rId4"/>
          <a:stretch>
            <a:fillRect/>
          </a:stretch>
        </p:blipFill>
        <p:spPr>
          <a:xfrm>
            <a:off x="11680825" y="2857500"/>
            <a:ext cx="6468110" cy="5223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MÔ HÌNH U-NE</a:t>
            </a:r>
            <a:r>
              <a:rPr lang="vi-VN" altLang="en-US" sz="4000" b="1">
                <a:solidFill>
                  <a:srgbClr val="FF6600"/>
                </a:solidFill>
                <a:latin typeface="Arial" panose="020B0604020202020204"/>
                <a:cs typeface="Arial" panose="020B0604020202020204"/>
              </a:rPr>
              <a:t>T</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866900"/>
            <a:ext cx="18237835" cy="2848610"/>
          </a:xfrm>
          <a:prstGeom prst="rect">
            <a:avLst/>
          </a:prstGeom>
          <a:noFill/>
        </p:spPr>
        <p:txBody>
          <a:bodyPr wrap="square" rtlCol="0">
            <a:spAutoFit/>
          </a:bodyPr>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Ví dụ về ảnh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(Segmentation):</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Mô hình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ã thực hiện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khối u chính xác trong ảnh MRI.</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Hình ảnh kết quả phân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oạn cho thấy các khu vực khối u </a:t>
            </a:r>
            <a:r>
              <a:rPr lang="en-US" altLang="en-US" sz="3200">
                <a:latin typeface="Times New Roman" panose="02020603050405020304" charset="0"/>
                <a:cs typeface="Times New Roman" panose="02020603050405020304" charset="0"/>
              </a:rPr>
              <a:t>đư</a:t>
            </a:r>
            <a:r>
              <a:rPr lang="en-US" altLang="en-US" sz="3200">
                <a:latin typeface="Times New Roman" panose="02020603050405020304" charset="0"/>
                <a:cs typeface="Times New Roman" panose="02020603050405020304" charset="0"/>
              </a:rPr>
              <a:t>ợc khoanh vùng r</a:t>
            </a:r>
            <a:r>
              <a:rPr lang="en-US" altLang="en-US" sz="3200">
                <a:latin typeface="Times New Roman" panose="02020603050405020304" charset="0"/>
                <a:cs typeface="Times New Roman" panose="02020603050405020304" charset="0"/>
              </a:rPr>
              <a:t>õ</a:t>
            </a:r>
            <a:r>
              <a:rPr lang="en-US" altLang="en-US" sz="3200">
                <a:latin typeface="Times New Roman" panose="02020603050405020304" charset="0"/>
                <a:cs typeface="Times New Roman" panose="02020603050405020304" charset="0"/>
              </a:rPr>
              <a:t> ràng và chính xác.</a:t>
            </a:r>
            <a:endParaRPr lang="en-US" altLang="en-US" sz="3200">
              <a:latin typeface="Times New Roman" panose="02020603050405020304" charset="0"/>
              <a:cs typeface="Times New Roman" panose="02020603050405020304" charset="0"/>
            </a:endParaRPr>
          </a:p>
          <a:p>
            <a:pPr>
              <a:lnSpc>
                <a:spcPct val="140000"/>
              </a:lnSpc>
            </a:pPr>
            <a:endParaRPr lang="en-US" altLang="en-US" sz="3200">
              <a:latin typeface="Times New Roman" panose="02020603050405020304" charset="0"/>
              <a:cs typeface="Times New Roman" panose="02020603050405020304" charset="0"/>
            </a:endParaRPr>
          </a:p>
        </p:txBody>
      </p:sp>
      <p:sp>
        <p:nvSpPr>
          <p:cNvPr id="9" name="Text Box 8"/>
          <p:cNvSpPr txBox="1"/>
          <p:nvPr/>
        </p:nvSpPr>
        <p:spPr>
          <a:xfrm>
            <a:off x="6400800" y="8343900"/>
            <a:ext cx="6096000" cy="553085"/>
          </a:xfrm>
          <a:prstGeom prst="rect">
            <a:avLst/>
          </a:prstGeom>
          <a:noFill/>
        </p:spPr>
        <p:txBody>
          <a:bodyPr wrap="square" rtlCol="0">
            <a:spAutoFit/>
          </a:bodyPr>
          <a:p>
            <a:pPr algn="ctr"/>
            <a:r>
              <a:rPr lang="vi-VN" altLang="en-US" sz="3000" i="1">
                <a:latin typeface="Times New Roman" panose="02020603050405020304" charset="0"/>
                <a:cs typeface="Times New Roman" panose="02020603050405020304" charset="0"/>
              </a:rPr>
              <a:t>Hình ảnh kết quả phân đoạn.</a:t>
            </a:r>
            <a:endParaRPr lang="vi-VN" altLang="en-US" sz="3000" i="1">
              <a:latin typeface="Times New Roman" panose="02020603050405020304" charset="0"/>
              <a:cs typeface="Times New Roman" panose="02020603050405020304" charset="0"/>
            </a:endParaRPr>
          </a:p>
        </p:txBody>
      </p:sp>
      <p:pic>
        <p:nvPicPr>
          <p:cNvPr id="10" name="Picture 9"/>
          <p:cNvPicPr/>
          <p:nvPr/>
        </p:nvPicPr>
        <p:blipFill>
          <a:blip r:embed="rId4"/>
          <a:stretch>
            <a:fillRect/>
          </a:stretch>
        </p:blipFill>
        <p:spPr>
          <a:xfrm>
            <a:off x="6934200" y="4381500"/>
            <a:ext cx="4930775" cy="3670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9635852"/>
            <a:ext cx="18288000" cy="651148"/>
          </a:xfrm>
          <a:custGeom>
            <a:avLst/>
            <a:gdLst/>
            <a:ahLst/>
            <a:cxnLst/>
            <a:rect l="l" t="t" r="r" b="b"/>
            <a:pathLst>
              <a:path w="18288000" h="651148">
                <a:moveTo>
                  <a:pt x="0" y="0"/>
                </a:moveTo>
                <a:lnTo>
                  <a:pt x="18288000" y="0"/>
                </a:lnTo>
                <a:lnTo>
                  <a:pt x="18288000" y="651148"/>
                </a:lnTo>
                <a:lnTo>
                  <a:pt x="0" y="651148"/>
                </a:lnTo>
                <a:lnTo>
                  <a:pt x="0" y="0"/>
                </a:lnTo>
                <a:close/>
              </a:path>
            </a:pathLst>
          </a:custGeom>
          <a:blipFill>
            <a:blip r:embed="rId1"/>
            <a:stretch>
              <a:fillRect t="-16703" b="-16703"/>
            </a:stretch>
          </a:blipFill>
        </p:spPr>
      </p:sp>
      <p:sp>
        <p:nvSpPr>
          <p:cNvPr id="3" name="Freeform 3"/>
          <p:cNvSpPr/>
          <p:nvPr/>
        </p:nvSpPr>
        <p:spPr>
          <a:xfrm>
            <a:off x="15468600" y="237058"/>
            <a:ext cx="2057400" cy="1763204"/>
          </a:xfrm>
          <a:custGeom>
            <a:avLst/>
            <a:gdLst/>
            <a:ahLst/>
            <a:cxnLst/>
            <a:rect l="l" t="t" r="r" b="b"/>
            <a:pathLst>
              <a:path w="947177" h="859563">
                <a:moveTo>
                  <a:pt x="0" y="0"/>
                </a:moveTo>
                <a:lnTo>
                  <a:pt x="947177" y="0"/>
                </a:lnTo>
                <a:lnTo>
                  <a:pt x="947177" y="859563"/>
                </a:lnTo>
                <a:lnTo>
                  <a:pt x="0" y="859563"/>
                </a:lnTo>
                <a:lnTo>
                  <a:pt x="0" y="0"/>
                </a:lnTo>
                <a:close/>
              </a:path>
            </a:pathLst>
          </a:custGeom>
          <a:blipFill>
            <a:blip r:embed="rId2"/>
            <a:stretch>
              <a:fillRect/>
            </a:stretch>
          </a:blipFill>
        </p:spPr>
      </p:sp>
      <p:sp>
        <p:nvSpPr>
          <p:cNvPr id="207" name="TextBox 206"/>
          <p:cNvSpPr txBox="1"/>
          <p:nvPr/>
        </p:nvSpPr>
        <p:spPr>
          <a:xfrm>
            <a:off x="496824" y="764717"/>
            <a:ext cx="13280136" cy="706755"/>
          </a:xfrm>
          <a:prstGeom prst="rect">
            <a:avLst/>
          </a:prstGeom>
          <a:noFill/>
        </p:spPr>
        <p:txBody>
          <a:bodyPr wrap="square" rtlCol="0">
            <a:spAutoFit/>
          </a:bodyPr>
          <a:lstStyle/>
          <a:p>
            <a:r>
              <a:rPr lang="vi-VN" altLang="en-US" sz="4000" b="1">
                <a:solidFill>
                  <a:srgbClr val="FF6600"/>
                </a:solidFill>
                <a:latin typeface="Arial" panose="020B0604020202020204"/>
                <a:cs typeface="Arial" panose="020B0604020202020204"/>
              </a:rPr>
              <a:t>MÔ HÌNH U-NE</a:t>
            </a:r>
            <a:r>
              <a:rPr lang="vi-VN" altLang="en-US" sz="4000" b="1">
                <a:solidFill>
                  <a:srgbClr val="FF6600"/>
                </a:solidFill>
                <a:latin typeface="Arial" panose="020B0604020202020204"/>
                <a:cs typeface="Arial" panose="020B0604020202020204"/>
              </a:rPr>
              <a:t>T</a:t>
            </a:r>
            <a:endParaRPr lang="vi-VN" altLang="en-US" sz="4000" b="1">
              <a:solidFill>
                <a:srgbClr val="FF6600"/>
              </a:solidFill>
              <a:latin typeface="Arial" panose="020B0604020202020204"/>
              <a:cs typeface="Arial" panose="020B0604020202020204"/>
            </a:endParaRPr>
          </a:p>
        </p:txBody>
      </p:sp>
      <p:pic>
        <p:nvPicPr>
          <p:cNvPr id="208" name="Picture 207" descr="Dai Nam [PPT] Template 15.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7" name="Text Box 6"/>
          <p:cNvSpPr txBox="1"/>
          <p:nvPr/>
        </p:nvSpPr>
        <p:spPr>
          <a:xfrm>
            <a:off x="533400" y="2324100"/>
            <a:ext cx="9662160" cy="4243705"/>
          </a:xfrm>
          <a:prstGeom prst="rect">
            <a:avLst/>
          </a:prstGeom>
        </p:spPr>
        <p:txBody>
          <a:bodyPr>
            <a:noAutofit/>
          </a:bodyPr>
          <a:p>
            <a:pPr marL="457200" indent="-457200" algn="just">
              <a:lnSpc>
                <a:spcPct val="150000"/>
              </a:lnSpc>
              <a:buFont typeface="Arial" panose="020B0604020202020204" pitchFamily="34" charset="0"/>
              <a:buChar char="•"/>
            </a:pPr>
            <a:endParaRPr sz="3200"/>
          </a:p>
        </p:txBody>
      </p:sp>
      <p:sp>
        <p:nvSpPr>
          <p:cNvPr id="4" name="Text Box 3"/>
          <p:cNvSpPr txBox="1"/>
          <p:nvPr/>
        </p:nvSpPr>
        <p:spPr>
          <a:xfrm>
            <a:off x="76200" y="1866900"/>
            <a:ext cx="18237835" cy="3537585"/>
          </a:xfrm>
          <a:prstGeom prst="rect">
            <a:avLst/>
          </a:prstGeom>
          <a:noFill/>
        </p:spPr>
        <p:txBody>
          <a:bodyPr wrap="square" rtlCol="0">
            <a:spAutoFit/>
          </a:bodyPr>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Hình ảnh minh họa:</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Ảnh MRI gốc: Hình ảnh ban </a:t>
            </a:r>
            <a:r>
              <a:rPr lang="en-US" altLang="en-US" sz="3200">
                <a:latin typeface="Times New Roman" panose="02020603050405020304" charset="0"/>
                <a:cs typeface="Times New Roman" panose="02020603050405020304" charset="0"/>
              </a:rPr>
              <a:t>đ</a:t>
            </a:r>
            <a:r>
              <a:rPr lang="en-US" altLang="en-US" sz="3200">
                <a:latin typeface="Times New Roman" panose="02020603050405020304" charset="0"/>
                <a:cs typeface="Times New Roman" panose="02020603050405020304" charset="0"/>
              </a:rPr>
              <a:t>ầu của não không có vùng khối u.</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Ảnh Mask: Kết quả phân vùng khối u (các vùng màu trắng thể hiện khối u).</a:t>
            </a:r>
            <a:endParaRPr lang="en-US" altLang="en-US" sz="3200">
              <a:latin typeface="Times New Roman" panose="02020603050405020304" charset="0"/>
              <a:cs typeface="Times New Roman" panose="02020603050405020304" charset="0"/>
            </a:endParaRPr>
          </a:p>
          <a:p>
            <a:pPr>
              <a:lnSpc>
                <a:spcPct val="140000"/>
              </a:lnSpc>
            </a:pPr>
            <a:r>
              <a:rPr lang="vi-VN" altLang="en-US" sz="3200">
                <a:latin typeface="Times New Roman" panose="02020603050405020304" charset="0"/>
                <a:cs typeface="Times New Roman" panose="02020603050405020304" charset="0"/>
              </a:rPr>
              <a:t>- </a:t>
            </a:r>
            <a:r>
              <a:rPr lang="en-US" altLang="en-US" sz="3200">
                <a:latin typeface="Times New Roman" panose="02020603050405020304" charset="0"/>
                <a:cs typeface="Times New Roman" panose="02020603050405020304" charset="0"/>
              </a:rPr>
              <a:t>Ảnh với overlay: Hình ảnh MRI với mask phân vùng khối u </a:t>
            </a:r>
            <a:r>
              <a:rPr lang="en-US" altLang="en-US" sz="3200">
                <a:latin typeface="Times New Roman" panose="02020603050405020304" charset="0"/>
                <a:cs typeface="Times New Roman" panose="02020603050405020304" charset="0"/>
              </a:rPr>
              <a:t>đư</a:t>
            </a:r>
            <a:r>
              <a:rPr lang="en-US" altLang="en-US" sz="3200">
                <a:latin typeface="Times New Roman" panose="02020603050405020304" charset="0"/>
                <a:cs typeface="Times New Roman" panose="02020603050405020304" charset="0"/>
              </a:rPr>
              <a:t>ợc chồng lên, thể hiện vùng khối u một cách r</a:t>
            </a:r>
            <a:r>
              <a:rPr lang="en-US" altLang="en-US" sz="3200">
                <a:latin typeface="Times New Roman" panose="02020603050405020304" charset="0"/>
                <a:cs typeface="Times New Roman" panose="02020603050405020304" charset="0"/>
              </a:rPr>
              <a:t>õ</a:t>
            </a:r>
            <a:r>
              <a:rPr lang="en-US" altLang="en-US" sz="3200">
                <a:latin typeface="Times New Roman" panose="02020603050405020304" charset="0"/>
                <a:cs typeface="Times New Roman" panose="02020603050405020304" charset="0"/>
              </a:rPr>
              <a:t> ràng.</a:t>
            </a:r>
            <a:endParaRPr lang="en-US" altLang="en-US" sz="3200">
              <a:latin typeface="Times New Roman" panose="02020603050405020304" charset="0"/>
              <a:cs typeface="Times New Roman" panose="02020603050405020304" charset="0"/>
            </a:endParaRPr>
          </a:p>
        </p:txBody>
      </p:sp>
      <p:pic>
        <p:nvPicPr>
          <p:cNvPr id="8" name="Picture 7" descr="Screenshot 2025-03-10 230657"/>
          <p:cNvPicPr>
            <a:picLocks noChangeAspect="1"/>
          </p:cNvPicPr>
          <p:nvPr/>
        </p:nvPicPr>
        <p:blipFill>
          <a:blip r:embed="rId4"/>
          <a:stretch>
            <a:fillRect/>
          </a:stretch>
        </p:blipFill>
        <p:spPr>
          <a:xfrm>
            <a:off x="3793490" y="5143500"/>
            <a:ext cx="10458450" cy="3609975"/>
          </a:xfrm>
          <a:prstGeom prst="rect">
            <a:avLst/>
          </a:prstGeom>
        </p:spPr>
      </p:pic>
      <p:sp>
        <p:nvSpPr>
          <p:cNvPr id="10" name="Text Box 9"/>
          <p:cNvSpPr txBox="1"/>
          <p:nvPr/>
        </p:nvSpPr>
        <p:spPr>
          <a:xfrm>
            <a:off x="7118985" y="8903335"/>
            <a:ext cx="3131185" cy="583565"/>
          </a:xfrm>
          <a:prstGeom prst="rect">
            <a:avLst/>
          </a:prstGeom>
          <a:noFill/>
        </p:spPr>
        <p:txBody>
          <a:bodyPr wrap="square" rtlCol="0">
            <a:spAutoFit/>
          </a:bodyPr>
          <a:p>
            <a:r>
              <a:rPr lang="vi-VN" altLang="en-US" sz="3200" i="1">
                <a:latin typeface="Times New Roman" panose="02020603050405020304" charset="0"/>
                <a:cs typeface="Times New Roman" panose="02020603050405020304" charset="0"/>
              </a:rPr>
              <a:t>Hình ảnh kết quả </a:t>
            </a:r>
            <a:endParaRPr lang="vi-VN" altLang="en-US" sz="3200" i="1">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6190</Words>
  <Application>WPS Presentation</Application>
  <PresentationFormat>Custom</PresentationFormat>
  <Paragraphs>121</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Arial Unicode Bold</vt:lpstr>
      <vt:lpstr>Times New Roman</vt:lpstr>
      <vt:lpstr>Arial</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Tập huấn nhập học 2024</dc:title>
  <dc:creator>Admin</dc:creator>
  <cp:lastModifiedBy>Duck Yeager</cp:lastModifiedBy>
  <cp:revision>103</cp:revision>
  <dcterms:created xsi:type="dcterms:W3CDTF">2025-03-08T17:03:00Z</dcterms:created>
  <dcterms:modified xsi:type="dcterms:W3CDTF">2025-03-17T05:34:47Z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CDD099CD3DEF4E8F91B1F637D20C3453_13</vt:lpwstr>
  </property>
  <property fmtid="{D5CDD505-2E9C-101B-9397-08002B2CF9AE}" pid="3" name="KSOProductBuildVer">
    <vt:lpwstr>1033-12.2.0.19805</vt:lpwstr>
  </property>
</Properties>
</file>