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9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90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1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5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0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34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8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5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05E13E-A468-456D-ABB4-595ECDD06A5E}" type="datetimeFigureOut">
              <a:rPr lang="fr-FR" smtClean="0"/>
              <a:t>21/04/2019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B401BA-72FC-4165-B4AB-820CA0A46E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6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71AA-15F0-4759-BC78-5C62A078C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Assignment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CEE995-156E-42AC-ADA7-414B11F35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 case </a:t>
            </a:r>
            <a:r>
              <a:rPr lang="fr-FR" dirty="0" err="1"/>
              <a:t>study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00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5C5AF-2B55-497E-B61A-D2BD9465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Sales Manager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7CF610-6329-42E1-922C-DA3C550CC54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223766"/>
            <a:ext cx="4938712" cy="326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BF4626-977B-45D1-9A1F-2788375F09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Asia and Pacific (APAC) Countries a the leading areas in terms of sales, closely followed by European Union (EU)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5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7435B-549F-4A76-ABDA-356016B9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Sales Manager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C8B9DCB-3C62-4956-B5F0-874910CD93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Sales are also focused on technological products, even if the gap between categories are not that much</a:t>
            </a:r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55D19B-2031-45DE-9770-9AE1C6EB10F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223766"/>
            <a:ext cx="4938712" cy="326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3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3BF6A-C089-4180-A436-02ADEB4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Sales </a:t>
            </a:r>
            <a:r>
              <a:rPr lang="fr-FR" dirty="0" err="1"/>
              <a:t>Representative</a:t>
            </a:r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28D4FDA-E52A-4B6D-94BB-7DB0C309FC2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41853"/>
            <a:ext cx="4938712" cy="383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385F9CF-E4D5-46E4-9F4C-0A7BC47DB0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947281"/>
            <a:ext cx="4937125" cy="38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23A0C93-1E4D-4607-8E4D-B76F5890B062}"/>
              </a:ext>
            </a:extLst>
          </p:cNvPr>
          <p:cNvSpPr txBox="1"/>
          <p:nvPr/>
        </p:nvSpPr>
        <p:spPr>
          <a:xfrm>
            <a:off x="1244579" y="5767970"/>
            <a:ext cx="97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as loss of profit we can see that in 2014 the company is losing more than 54 thousands </a:t>
            </a:r>
            <a:r>
              <a:rPr lang="en-US" dirty="0" err="1"/>
              <a:t>usd</a:t>
            </a:r>
            <a:r>
              <a:rPr lang="en-US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80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1B8A7-CA07-415D-95BE-B8A8E2B0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Sales </a:t>
            </a:r>
            <a:r>
              <a:rPr lang="fr-FR" dirty="0" err="1"/>
              <a:t>Representative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53C84-BDE8-4095-B7FD-DF081502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4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98092-C41C-41E2-B737-4E3952A2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A7307-F2DA-42F2-A58F-47C5D735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Introduction</a:t>
            </a:r>
          </a:p>
          <a:p>
            <a:r>
              <a:rPr lang="fr-FR" sz="3200" dirty="0"/>
              <a:t>CEO</a:t>
            </a:r>
          </a:p>
          <a:p>
            <a:r>
              <a:rPr lang="fr-FR" sz="3200" dirty="0"/>
              <a:t>Sales Manager</a:t>
            </a:r>
          </a:p>
          <a:p>
            <a:r>
              <a:rPr lang="fr-FR" sz="3200" dirty="0"/>
              <a:t>Store Manager</a:t>
            </a:r>
          </a:p>
        </p:txBody>
      </p:sp>
    </p:spTree>
    <p:extLst>
      <p:ext uri="{BB962C8B-B14F-4D97-AF65-F5344CB8AC3E}">
        <p14:creationId xmlns:p14="http://schemas.microsoft.com/office/powerpoint/2010/main" val="143576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6103D-74CB-4924-9C66-7FFDBB78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29E58-229B-4EEF-BD65-A639AA7B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working</a:t>
            </a:r>
            <a:r>
              <a:rPr lang="fr-FR" dirty="0"/>
              <a:t> on:</a:t>
            </a:r>
          </a:p>
          <a:p>
            <a:r>
              <a:rPr lang="fr-FR" dirty="0"/>
              <a:t>Super Store Sales </a:t>
            </a:r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2011 to 2014 (</a:t>
            </a:r>
            <a:r>
              <a:rPr lang="fr-FR" dirty="0" err="1"/>
              <a:t>kaggle</a:t>
            </a:r>
            <a:r>
              <a:rPr lang="fr-FR" dirty="0"/>
              <a:t>)</a:t>
            </a:r>
          </a:p>
          <a:p>
            <a:r>
              <a:rPr lang="fr-FR" dirty="0"/>
              <a:t>Worldwide sales</a:t>
            </a:r>
          </a:p>
          <a:p>
            <a:r>
              <a:rPr lang="fr-FR" dirty="0" err="1"/>
              <a:t>Different</a:t>
            </a:r>
            <a:r>
              <a:rPr lang="fr-FR" dirty="0"/>
              <a:t> type of </a:t>
            </a:r>
            <a:r>
              <a:rPr lang="fr-FR" dirty="0" err="1"/>
              <a:t>products</a:t>
            </a:r>
            <a:endParaRPr lang="fr-FR" dirty="0"/>
          </a:p>
          <a:p>
            <a:r>
              <a:rPr lang="fr-FR" dirty="0"/>
              <a:t>51290 </a:t>
            </a:r>
            <a:r>
              <a:rPr lang="fr-FR" dirty="0" err="1"/>
              <a:t>orders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796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9044-8184-4541-8FFB-14E40AF4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64ACB2-63FE-45A8-BB74-67B3F92A1DD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128454"/>
            <a:ext cx="4938712" cy="34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92B052-8183-4E72-8DC0-3BBC3AF384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Profit are growing constantly. Since 2012 we can notice a positive shift in that growth.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153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4A678-2BAC-43D3-84A4-B57658E7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E97272-45DA-470E-B94B-22C9376A0C2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223766"/>
            <a:ext cx="4938712" cy="326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7D509E-7018-49C3-BA37-78CF1886D7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terms of profit, most of the profit is coming from technology products. But furniture's profits are almost stable. Why does furniture products bring less profit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9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0DF98-CFF9-4A62-BA0D-94520107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CEO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94BFE26-1542-4216-A943-495323B32D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810776"/>
              </p:ext>
            </p:extLst>
          </p:nvPr>
        </p:nvGraphicFramePr>
        <p:xfrm>
          <a:off x="1096963" y="1846263"/>
          <a:ext cx="4937778" cy="4842120"/>
        </p:xfrm>
        <a:graphic>
          <a:graphicData uri="http://schemas.openxmlformats.org/drawingml/2006/table">
            <a:tbl>
              <a:tblPr/>
              <a:tblGrid>
                <a:gridCol w="548642">
                  <a:extLst>
                    <a:ext uri="{9D8B030D-6E8A-4147-A177-3AD203B41FA5}">
                      <a16:colId xmlns:a16="http://schemas.microsoft.com/office/drawing/2014/main" val="4080698391"/>
                    </a:ext>
                  </a:extLst>
                </a:gridCol>
                <a:gridCol w="548642">
                  <a:extLst>
                    <a:ext uri="{9D8B030D-6E8A-4147-A177-3AD203B41FA5}">
                      <a16:colId xmlns:a16="http://schemas.microsoft.com/office/drawing/2014/main" val="2691802195"/>
                    </a:ext>
                  </a:extLst>
                </a:gridCol>
                <a:gridCol w="548642">
                  <a:extLst>
                    <a:ext uri="{9D8B030D-6E8A-4147-A177-3AD203B41FA5}">
                      <a16:colId xmlns:a16="http://schemas.microsoft.com/office/drawing/2014/main" val="3067277943"/>
                    </a:ext>
                  </a:extLst>
                </a:gridCol>
                <a:gridCol w="548642">
                  <a:extLst>
                    <a:ext uri="{9D8B030D-6E8A-4147-A177-3AD203B41FA5}">
                      <a16:colId xmlns:a16="http://schemas.microsoft.com/office/drawing/2014/main" val="3540532749"/>
                    </a:ext>
                  </a:extLst>
                </a:gridCol>
                <a:gridCol w="548642">
                  <a:extLst>
                    <a:ext uri="{9D8B030D-6E8A-4147-A177-3AD203B41FA5}">
                      <a16:colId xmlns:a16="http://schemas.microsoft.com/office/drawing/2014/main" val="2203063861"/>
                    </a:ext>
                  </a:extLst>
                </a:gridCol>
                <a:gridCol w="548642">
                  <a:extLst>
                    <a:ext uri="{9D8B030D-6E8A-4147-A177-3AD203B41FA5}">
                      <a16:colId xmlns:a16="http://schemas.microsoft.com/office/drawing/2014/main" val="167773320"/>
                    </a:ext>
                  </a:extLst>
                </a:gridCol>
                <a:gridCol w="548642">
                  <a:extLst>
                    <a:ext uri="{9D8B030D-6E8A-4147-A177-3AD203B41FA5}">
                      <a16:colId xmlns:a16="http://schemas.microsoft.com/office/drawing/2014/main" val="1921482723"/>
                    </a:ext>
                  </a:extLst>
                </a:gridCol>
                <a:gridCol w="548642">
                  <a:extLst>
                    <a:ext uri="{9D8B030D-6E8A-4147-A177-3AD203B41FA5}">
                      <a16:colId xmlns:a16="http://schemas.microsoft.com/office/drawing/2014/main" val="2592217216"/>
                    </a:ext>
                  </a:extLst>
                </a:gridCol>
                <a:gridCol w="548642">
                  <a:extLst>
                    <a:ext uri="{9D8B030D-6E8A-4147-A177-3AD203B41FA5}">
                      <a16:colId xmlns:a16="http://schemas.microsoft.com/office/drawing/2014/main" val="2502380296"/>
                    </a:ext>
                  </a:extLst>
                </a:gridCol>
              </a:tblGrid>
              <a:tr h="188203">
                <a:tc>
                  <a:txBody>
                    <a:bodyPr/>
                    <a:lstStyle/>
                    <a:p>
                      <a:pPr algn="r" fontAlgn="ctr"/>
                      <a:br>
                        <a:rPr lang="fr-FR" sz="1100" b="1">
                          <a:effectLst/>
                        </a:rPr>
                      </a:br>
                      <a:r>
                        <a:rPr lang="fr-FR" sz="1100" b="1">
                          <a:effectLst/>
                        </a:rPr>
                        <a:t>Row ID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Postal Code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Sales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Quantity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Discount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Profit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Shipping Cost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Order Year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34861" marR="34861" marT="26860" marB="2686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36177405"/>
                  </a:ext>
                </a:extLst>
              </a:tr>
              <a:tr h="2693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Row ID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0.00967103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5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-0.0438889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5E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-0.173483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0.0875941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C0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-0.0190371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-0.0390782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55C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-0.000920929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3C4E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8764"/>
                  </a:ext>
                </a:extLst>
              </a:tr>
              <a:tr h="2693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Postal Code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0.00967103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8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-0.0238538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64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0.0127607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8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0.0584431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-0.0299612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-0.0254491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61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0.00453869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39020"/>
                  </a:ext>
                </a:extLst>
              </a:tr>
              <a:tr h="2693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Sales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-0.0438889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7C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-0.0238538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4E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0.313577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-0.0867219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5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0.484918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9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0.768073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8B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-0.00290483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97601"/>
                  </a:ext>
                </a:extLst>
              </a:tr>
              <a:tr h="2693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Quantity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-0.173483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0.0127607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65E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0.313577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CE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-0.0198747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A7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0.104365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C3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0.272649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5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-0.00504926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58810"/>
                  </a:ext>
                </a:extLst>
              </a:tr>
              <a:tr h="2693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Discount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0.0875941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A6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0.0584431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470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-0.0867219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-0.0198747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84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-0.31649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-0.0790556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-0.00589394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54668"/>
                  </a:ext>
                </a:extLst>
              </a:tr>
              <a:tr h="2693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Profit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-0.0190371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84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-0.0299612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0.484918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D9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0.104365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-0.31649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0.354441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4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0.00262627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5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95179"/>
                  </a:ext>
                </a:extLst>
              </a:tr>
              <a:tr h="2693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Shipping Cost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-0.0390782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E7D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-0.0254491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C4E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0.768073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8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0.272649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0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-0.0790556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97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0.354441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DB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-0.00313638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437104"/>
                  </a:ext>
                </a:extLst>
              </a:tr>
              <a:tr h="269309"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>
                          <a:effectLst/>
                        </a:rPr>
                        <a:t>Order Year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-0.000920929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8A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0.00453869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5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-0.00290483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16D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-0.00504926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88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-0.00589394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A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0.00262627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AD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>
                          <a:effectLst/>
                        </a:rPr>
                        <a:t>-0.00313638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6B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dirty="0">
                          <a:effectLst/>
                        </a:rPr>
                        <a:t>1</a:t>
                      </a:r>
                    </a:p>
                  </a:txBody>
                  <a:tcPr marL="34861" marR="34861" marT="26860" marB="268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04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700875"/>
                  </a:ext>
                </a:extLst>
              </a:tr>
            </a:tbl>
          </a:graphicData>
        </a:graphic>
      </p:graphicFrame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A2C37DF-6234-469F-A85E-E85FDAB82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Profit is mostly correlated to  shipping cost, sales and discount. But the highest correlation is linked to the sales; so the profit depends on the sales. Let's then see closer these sales.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89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DDC73-5110-43BD-BE6F-CC9B8A4D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Sales Manager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FF653D4-B213-44F0-A8ED-16D66A9336E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6963" y="1846263"/>
          <a:ext cx="4938712" cy="2468880"/>
        </p:xfrm>
        <a:graphic>
          <a:graphicData uri="http://schemas.openxmlformats.org/drawingml/2006/table">
            <a:tbl>
              <a:tblPr/>
              <a:tblGrid>
                <a:gridCol w="2469356">
                  <a:extLst>
                    <a:ext uri="{9D8B030D-6E8A-4147-A177-3AD203B41FA5}">
                      <a16:colId xmlns:a16="http://schemas.microsoft.com/office/drawing/2014/main" val="259091100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1839235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fr-FR" b="1">
                          <a:effectLst/>
                        </a:rPr>
                      </a:br>
                      <a:r>
                        <a:rPr lang="fr-FR" b="1">
                          <a:effectLst/>
                        </a:rPr>
                        <a:t>Number of orders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42945" marR="4294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0468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Order Year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FR" b="1">
                        <a:effectLst/>
                      </a:endParaRP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017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2011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8998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00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2012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10962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1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2013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13799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17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2014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17531</a:t>
                      </a:r>
                    </a:p>
                  </a:txBody>
                  <a:tcPr marL="42945" marR="4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02100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4016A92D-43BF-40EB-B4BF-D4BDC60DB3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55" y="1846263"/>
            <a:ext cx="4937125" cy="33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7C1E17-D782-48B7-9FAC-AF0950AA48EF}"/>
              </a:ext>
            </a:extLst>
          </p:cNvPr>
          <p:cNvSpPr txBox="1"/>
          <p:nvPr/>
        </p:nvSpPr>
        <p:spPr>
          <a:xfrm>
            <a:off x="988541" y="4683211"/>
            <a:ext cx="47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The number of orders are growing normally.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88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8C702-B400-4960-BD26-1B15917C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Sales Manager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1649D65-0333-4A02-838E-A5A19DB4E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Quantity of sold items and sales values are </a:t>
            </a:r>
            <a:r>
              <a:rPr lang="en-US" dirty="0" err="1"/>
              <a:t>constatly</a:t>
            </a:r>
            <a:r>
              <a:rPr lang="en-US" dirty="0"/>
              <a:t> growing from 2011 to 2014.</a:t>
            </a:r>
            <a:endParaRPr lang="fr-F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8DB15CE-D250-4E8B-B55A-2411E1E31DF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76503"/>
            <a:ext cx="4938712" cy="376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F15DF-5B5B-4FB5-AE57-D97532DB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Sales Manager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D9A468-847C-4450-8256-9A7C5A6DA3D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2294292"/>
            <a:ext cx="4938712" cy="31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CABB7A-3348-4DA2-996F-109936802E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watching closely we can see that Consumer sales are the main in terms of share of sales and Home Office sales are the last.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106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371</Words>
  <Application>Microsoft Office PowerPoint</Application>
  <PresentationFormat>Grand écran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Rétrospective</vt:lpstr>
      <vt:lpstr>Project Assignment</vt:lpstr>
      <vt:lpstr>Outline</vt:lpstr>
      <vt:lpstr>Introduction</vt:lpstr>
      <vt:lpstr>CEO</vt:lpstr>
      <vt:lpstr>CEO</vt:lpstr>
      <vt:lpstr>CEO</vt:lpstr>
      <vt:lpstr>Sales Manager</vt:lpstr>
      <vt:lpstr>Sales Manager</vt:lpstr>
      <vt:lpstr>Sales Manager</vt:lpstr>
      <vt:lpstr>Sales Manager</vt:lpstr>
      <vt:lpstr>Sales Manager</vt:lpstr>
      <vt:lpstr>Sales Representative</vt:lpstr>
      <vt:lpstr>Sales Representative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roméo adjovi</dc:creator>
  <cp:lastModifiedBy>roméo adjovi</cp:lastModifiedBy>
  <cp:revision>5</cp:revision>
  <dcterms:created xsi:type="dcterms:W3CDTF">2019-04-21T19:37:39Z</dcterms:created>
  <dcterms:modified xsi:type="dcterms:W3CDTF">2019-04-21T20:17:10Z</dcterms:modified>
</cp:coreProperties>
</file>