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000D"/>
    <a:srgbClr val="142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2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7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7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96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62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28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49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48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66B04-D8AA-4075-A8EF-ED12A64EA03C}" type="datetimeFigureOut">
              <a:rPr lang="zh-CN" altLang="en-US" smtClean="0"/>
              <a:t>2020/9/9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AE8B-8672-477D-A31A-167395855A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95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369676" y="1882922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369676" y="2673700"/>
            <a:ext cx="3207202" cy="540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.X-file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1369676" y="3518982"/>
            <a:ext cx="5346469" cy="4684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en-US" altLang="zh-CN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.Trace32 </a:t>
            </a:r>
            <a:r>
              <a:rPr lang="en-US" altLang="zh-CN" sz="2800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simrlator</a:t>
            </a:r>
            <a:r>
              <a:rPr lang="zh-CN" altLang="en-US" sz="28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8142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47749" y="2882733"/>
            <a:ext cx="408357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双击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xFileGen.exe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文件</a:t>
            </a: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sym.xlsx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，如图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2-9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所示，点击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ASF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，选择</a:t>
            </a:r>
            <a:r>
              <a:rPr lang="en-US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axf</a:t>
            </a:r>
            <a:r>
              <a:rPr lang="zh-CN" altLang="zh-CN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文件。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r="313" b="53532"/>
          <a:stretch/>
        </p:blipFill>
        <p:spPr bwMode="auto">
          <a:xfrm>
            <a:off x="5908432" y="1222950"/>
            <a:ext cx="5741376" cy="36479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693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514802" y="3086031"/>
            <a:ext cx="44792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zh-CN" dirty="0"/>
              <a:t>点击</a:t>
            </a:r>
            <a:r>
              <a:rPr lang="en-US" altLang="zh-CN" dirty="0"/>
              <a:t>ASF, </a:t>
            </a:r>
            <a:r>
              <a:rPr lang="zh-CN" altLang="zh-CN" dirty="0"/>
              <a:t>选择</a:t>
            </a:r>
            <a:r>
              <a:rPr lang="en-US" altLang="zh-CN" dirty="0"/>
              <a:t>readelf.exe </a:t>
            </a:r>
            <a:r>
              <a:rPr lang="zh-CN" altLang="zh-CN" dirty="0"/>
              <a:t>当输出“</a:t>
            </a:r>
            <a:r>
              <a:rPr lang="en-US" altLang="zh-CN" dirty="0"/>
              <a:t>new symbols file generated!</a:t>
            </a:r>
            <a:r>
              <a:rPr lang="zh-CN" altLang="zh-CN" dirty="0"/>
              <a:t>”，应当生成</a:t>
            </a:r>
            <a:r>
              <a:rPr lang="en-US" altLang="zh-CN" dirty="0"/>
              <a:t>sym.xlsx</a:t>
            </a:r>
            <a:r>
              <a:rPr lang="zh-CN" altLang="zh-CN" dirty="0"/>
              <a:t>文件，如图</a:t>
            </a:r>
            <a:r>
              <a:rPr lang="en-US" altLang="zh-CN" dirty="0"/>
              <a:t>2-10</a:t>
            </a:r>
            <a:r>
              <a:rPr lang="zh-CN" altLang="zh-CN" dirty="0"/>
              <a:t>所示。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/>
          <a:srcRect r="1652" b="64682"/>
          <a:stretch/>
        </p:blipFill>
        <p:spPr bwMode="auto">
          <a:xfrm>
            <a:off x="5898088" y="602273"/>
            <a:ext cx="5340875" cy="2324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图片 7"/>
          <p:cNvPicPr/>
          <p:nvPr/>
        </p:nvPicPr>
        <p:blipFill rotWithShape="1">
          <a:blip r:embed="rId3"/>
          <a:srcRect b="57543"/>
          <a:stretch/>
        </p:blipFill>
        <p:spPr bwMode="auto">
          <a:xfrm>
            <a:off x="5964653" y="3856496"/>
            <a:ext cx="5274310" cy="2324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右箭头 1"/>
          <p:cNvSpPr/>
          <p:nvPr/>
        </p:nvSpPr>
        <p:spPr>
          <a:xfrm rot="5400000">
            <a:off x="8434754" y="3464169"/>
            <a:ext cx="334108" cy="167054"/>
          </a:xfrm>
          <a:prstGeom prst="rightArrow">
            <a:avLst/>
          </a:prstGeom>
          <a:solidFill>
            <a:srgbClr val="D8000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8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6009" y="3106794"/>
            <a:ext cx="4883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(d) </a:t>
            </a:r>
            <a:r>
              <a:rPr lang="zh-CN" altLang="zh-CN" dirty="0">
                <a:cs typeface="Times New Roman" panose="02020603050405020304" pitchFamily="18" charset="0"/>
              </a:rPr>
              <a:t>载入刚生成的</a:t>
            </a:r>
            <a:r>
              <a:rPr lang="en-US" altLang="zh-CN" dirty="0">
                <a:cs typeface="Times New Roman" panose="02020603050405020304" pitchFamily="18" charset="0"/>
              </a:rPr>
              <a:t>symbol file,</a:t>
            </a:r>
            <a:r>
              <a:rPr lang="zh-CN" altLang="zh-CN" dirty="0">
                <a:cs typeface="Times New Roman" panose="02020603050405020304" pitchFamily="18" charset="0"/>
              </a:rPr>
              <a:t>点击浏览，载入</a:t>
            </a:r>
            <a:r>
              <a:rPr lang="en-US" altLang="zh-CN" dirty="0">
                <a:cs typeface="Times New Roman" panose="02020603050405020304" pitchFamily="18" charset="0"/>
              </a:rPr>
              <a:t>sym.xlsx</a:t>
            </a:r>
            <a:r>
              <a:rPr lang="zh-CN" altLang="zh-CN" dirty="0">
                <a:cs typeface="Times New Roman" panose="02020603050405020304" pitchFamily="18" charset="0"/>
              </a:rPr>
              <a:t>，如图</a:t>
            </a:r>
            <a:r>
              <a:rPr lang="en-US" altLang="zh-CN" dirty="0">
                <a:cs typeface="Times New Roman" panose="02020603050405020304" pitchFamily="18" charset="0"/>
              </a:rPr>
              <a:t>2-11</a:t>
            </a:r>
            <a:r>
              <a:rPr lang="zh-CN" altLang="zh-CN" dirty="0"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10" name="图片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53" y="1499193"/>
            <a:ext cx="5274310" cy="45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638908" y="2902406"/>
            <a:ext cx="33703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spcAft>
                <a:spcPts val="0"/>
              </a:spcAft>
            </a:pP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(e) 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点击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Add2line 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选择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addr2line.exe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工具，如图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2-12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所示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b="20882"/>
          <a:stretch/>
        </p:blipFill>
        <p:spPr bwMode="auto">
          <a:xfrm>
            <a:off x="4556150" y="1319791"/>
            <a:ext cx="7106578" cy="45597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3371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603739" y="2855808"/>
            <a:ext cx="37660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(f) </a:t>
            </a:r>
            <a:r>
              <a:rPr lang="zh-CN" altLang="zh-CN" dirty="0">
                <a:cs typeface="Times New Roman" panose="02020603050405020304" pitchFamily="18" charset="0"/>
              </a:rPr>
              <a:t>载入</a:t>
            </a:r>
            <a:r>
              <a:rPr lang="en-US" altLang="zh-CN" dirty="0">
                <a:cs typeface="Times New Roman" panose="02020603050405020304" pitchFamily="18" charset="0"/>
              </a:rPr>
              <a:t>dump file</a:t>
            </a:r>
            <a:r>
              <a:rPr lang="zh-CN" altLang="zh-CN" dirty="0">
                <a:cs typeface="Times New Roman" panose="02020603050405020304" pitchFamily="18" charset="0"/>
              </a:rPr>
              <a:t>，浏览，载入</a:t>
            </a:r>
            <a:r>
              <a:rPr lang="en-US" altLang="zh-CN" dirty="0">
                <a:cs typeface="Times New Roman" panose="02020603050405020304" pitchFamily="18" charset="0"/>
              </a:rPr>
              <a:t>dump</a:t>
            </a:r>
            <a:r>
              <a:rPr lang="zh-CN" altLang="zh-CN" dirty="0">
                <a:cs typeface="Times New Roman" panose="02020603050405020304" pitchFamily="18" charset="0"/>
              </a:rPr>
              <a:t>出来的</a:t>
            </a:r>
            <a:r>
              <a:rPr lang="en-US" altLang="zh-CN" dirty="0">
                <a:cs typeface="Times New Roman" panose="02020603050405020304" pitchFamily="18" charset="0"/>
              </a:rPr>
              <a:t>bin</a:t>
            </a:r>
            <a:r>
              <a:rPr lang="zh-CN" altLang="zh-CN" dirty="0">
                <a:cs typeface="Times New Roman" panose="02020603050405020304" pitchFamily="18" charset="0"/>
              </a:rPr>
              <a:t>文件，如图</a:t>
            </a:r>
            <a:r>
              <a:rPr lang="en-US" altLang="zh-CN" dirty="0">
                <a:cs typeface="Times New Roman" panose="02020603050405020304" pitchFamily="18" charset="0"/>
              </a:rPr>
              <a:t>2-13</a:t>
            </a:r>
            <a:r>
              <a:rPr lang="zh-CN" altLang="zh-CN" dirty="0">
                <a:cs typeface="Times New Roman" panose="02020603050405020304" pitchFamily="18" charset="0"/>
              </a:rPr>
              <a:t>所示。</a:t>
            </a:r>
            <a:endParaRPr lang="zh-CN" altLang="en-US" dirty="0"/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093147" y="1124597"/>
            <a:ext cx="6577705" cy="497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sp>
        <p:nvSpPr>
          <p:cNvPr id="2" name="矩形 1"/>
          <p:cNvSpPr/>
          <p:nvPr/>
        </p:nvSpPr>
        <p:spPr>
          <a:xfrm>
            <a:off x="347749" y="2593622"/>
            <a:ext cx="45085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smtClean="0"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(g) 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选中目录后，若该目录下存放的有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AP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侧导出的分片压缩文件以</a:t>
            </a:r>
            <a:r>
              <a:rPr lang="en-US" altLang="zh-CN" b="1" dirty="0" smtClean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cs typeface="Times New Roman" panose="02020603050405020304" pitchFamily="18" charset="0"/>
              </a:rPr>
              <a:t>tar.bz2</a:t>
            </a:r>
            <a:r>
              <a:rPr lang="zh-CN" altLang="zh-CN" b="1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  <a:cs typeface="Times New Roman" panose="02020603050405020304" pitchFamily="18" charset="0"/>
              </a:rPr>
              <a:t>结尾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，会自动加载把所有的文件按其命名加载进来，如图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2-13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所示。若无分片压缩文件，（</a:t>
            </a:r>
            <a:r>
              <a:rPr lang="zh-CN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b="1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Xfile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按钮不可用）选择此次导入的文件名，点击生成</a:t>
            </a:r>
            <a:r>
              <a:rPr lang="en-US" altLang="zh-CN" dirty="0" err="1">
                <a:latin typeface="宋体" panose="02010600030101010101" pitchFamily="2" charset="-122"/>
                <a:cs typeface="Times New Roman" panose="02020603050405020304" pitchFamily="18" charset="0"/>
              </a:rPr>
              <a:t>Xfile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按钮，应当输出分析的结果，如图</a:t>
            </a:r>
            <a:r>
              <a:rPr lang="en-US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2-14</a:t>
            </a:r>
            <a:r>
              <a:rPr lang="zh-CN" altLang="zh-CN" dirty="0">
                <a:latin typeface="宋体" panose="02010600030101010101" pitchFamily="2" charset="-122"/>
                <a:cs typeface="Times New Roman" panose="02020603050405020304" pitchFamily="18" charset="0"/>
              </a:rPr>
              <a:t>所示。点击下方保存，可以保存此次生成结果。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8" name="图片 7"/>
          <p:cNvPicPr/>
          <p:nvPr/>
        </p:nvPicPr>
        <p:blipFill rotWithShape="1">
          <a:blip r:embed="rId2"/>
          <a:srcRect t="-1" r="855" b="42506"/>
          <a:stretch/>
        </p:blipFill>
        <p:spPr bwMode="auto">
          <a:xfrm>
            <a:off x="5569860" y="2194353"/>
            <a:ext cx="6176664" cy="2707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378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err="1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Xfile</a:t>
            </a:r>
            <a:endParaRPr lang="zh-CN" altLang="en-US" b="1" dirty="0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3344545" y="1054258"/>
            <a:ext cx="5274310" cy="56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l="998"/>
          <a:stretch/>
        </p:blipFill>
        <p:spPr>
          <a:xfrm>
            <a:off x="5653453" y="1263522"/>
            <a:ext cx="3777776" cy="43470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r="2107"/>
          <a:stretch/>
        </p:blipFill>
        <p:spPr>
          <a:xfrm>
            <a:off x="1526646" y="1095735"/>
            <a:ext cx="3062939" cy="481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992" y="1204547"/>
            <a:ext cx="3704817" cy="32267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41" y="1204547"/>
            <a:ext cx="4504383" cy="322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2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34416"/>
              </p:ext>
            </p:extLst>
          </p:nvPr>
        </p:nvGraphicFramePr>
        <p:xfrm>
          <a:off x="8051835" y="2042647"/>
          <a:ext cx="3028951" cy="3456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8951">
                  <a:extLst>
                    <a:ext uri="{9D8B030D-6E8A-4147-A177-3AD203B41FA5}">
                      <a16:colId xmlns:a16="http://schemas.microsoft.com/office/drawing/2014/main" val="2957334242"/>
                    </a:ext>
                  </a:extLst>
                </a:gridCol>
              </a:tblGrid>
              <a:tr h="469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死机原因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56991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r>
                        <a:rPr lang="zh-CN" altLang="en-US" dirty="0" smtClean="0"/>
                        <a:t>地址跳转异常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01279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预取指令地址异常</a:t>
                      </a:r>
                      <a:r>
                        <a:rPr lang="en-US" altLang="zh-CN" dirty="0" smtClean="0"/>
                        <a:t>(abort)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18252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未定义指令异常（</a:t>
                      </a:r>
                      <a:r>
                        <a:rPr lang="en-US" altLang="zh-CN" dirty="0" smtClean="0"/>
                        <a:t>undefined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19299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数据中止异常</a:t>
                      </a:r>
                      <a:r>
                        <a:rPr lang="en-US" altLang="zh-CN" dirty="0" smtClean="0"/>
                        <a:t>(abort</a:t>
                      </a:r>
                      <a:r>
                        <a:rPr lang="zh-CN" altLang="en-US" dirty="0" smtClean="0"/>
                        <a:t>模式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055680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TP_OS_ASSERT(0)</a:t>
                      </a:r>
                      <a:r>
                        <a:rPr lang="zh-CN" altLang="en-US" dirty="0" smtClean="0"/>
                        <a:t>异常（</a:t>
                      </a:r>
                      <a:r>
                        <a:rPr lang="en-US" altLang="zh-CN" dirty="0" smtClean="0"/>
                        <a:t>svc/sys</a:t>
                      </a:r>
                      <a:r>
                        <a:rPr lang="zh-CN" altLang="en-US" dirty="0" smtClean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907086"/>
                  </a:ext>
                </a:extLst>
              </a:tr>
              <a:tr h="469452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线程溢出异常</a:t>
                      </a:r>
                      <a:r>
                        <a:rPr lang="en-US" altLang="zh-CN" dirty="0" smtClean="0"/>
                        <a:t>(svc)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028419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85019" y="1752501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effectLst/>
              </a:rPr>
              <a:t>7</a:t>
            </a:r>
            <a:r>
              <a:rPr lang="zh-CN" altLang="en-US" dirty="0"/>
              <a:t>种</a:t>
            </a:r>
            <a:r>
              <a:rPr lang="zh-CN" altLang="en-US" dirty="0" smtClean="0">
                <a:effectLst/>
              </a:rPr>
              <a:t>工作模式：</a:t>
            </a:r>
            <a:endParaRPr lang="en-US" altLang="zh-CN" dirty="0" smtClean="0">
              <a:effectLst/>
            </a:endParaRPr>
          </a:p>
          <a:p>
            <a:endParaRPr lang="en-US" altLang="zh-CN" dirty="0"/>
          </a:p>
          <a:p>
            <a:endParaRPr lang="en-US" altLang="zh-CN" dirty="0" smtClean="0">
              <a:effectLst/>
            </a:endParaRPr>
          </a:p>
          <a:p>
            <a:endParaRPr lang="zh-CN" altLang="en-US" dirty="0" smtClean="0"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FIQ  	</a:t>
            </a:r>
            <a:r>
              <a:rPr lang="zh-CN" altLang="en-US" dirty="0" smtClean="0">
                <a:solidFill>
                  <a:srgbClr val="4D4D4D"/>
                </a:solidFill>
              </a:rPr>
              <a:t>处理快速中断</a:t>
            </a:r>
            <a:endParaRPr lang="en-US" altLang="zh-CN" b="1" dirty="0" smtClean="0">
              <a:solidFill>
                <a:srgbClr val="4D4D4D"/>
              </a:solidFill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IRQ 	</a:t>
            </a:r>
            <a:r>
              <a:rPr lang="zh-CN" altLang="en-US" dirty="0" smtClean="0">
                <a:solidFill>
                  <a:srgbClr val="4D4D4D"/>
                </a:solidFill>
              </a:rPr>
              <a:t>处理普通中断</a:t>
            </a:r>
            <a:endParaRPr lang="zh-CN" altLang="en-US" dirty="0" smtClean="0"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UNDEF 	</a:t>
            </a:r>
            <a:r>
              <a:rPr lang="zh-CN" altLang="en-US" dirty="0" smtClean="0">
                <a:solidFill>
                  <a:srgbClr val="4D4D4D"/>
                </a:solidFill>
                <a:effectLst/>
              </a:rPr>
              <a:t>未定义的指令执行时进入该模式</a:t>
            </a:r>
            <a:endParaRPr lang="en-US" altLang="zh-CN" dirty="0">
              <a:solidFill>
                <a:srgbClr val="4D4D4D"/>
              </a:solidFill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ABORT</a:t>
            </a:r>
            <a:r>
              <a:rPr lang="zh-CN" altLang="en-US" dirty="0" smtClean="0">
                <a:solidFill>
                  <a:srgbClr val="4D4D4D"/>
                </a:solidFill>
                <a:effectLst/>
              </a:rPr>
              <a:t> </a:t>
            </a:r>
            <a:r>
              <a:rPr lang="en-US" altLang="zh-CN" dirty="0" smtClean="0">
                <a:solidFill>
                  <a:srgbClr val="4D4D4D"/>
                </a:solidFill>
                <a:effectLst/>
              </a:rPr>
              <a:t>	</a:t>
            </a:r>
            <a:r>
              <a:rPr lang="zh-CN" altLang="en-US" dirty="0" smtClean="0">
                <a:solidFill>
                  <a:srgbClr val="4D4D4D"/>
                </a:solidFill>
              </a:rPr>
              <a:t>数据或指令预取中止时进入该模式</a:t>
            </a:r>
            <a:endParaRPr lang="zh-CN" altLang="en-US" dirty="0" smtClean="0"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SVC  	</a:t>
            </a:r>
            <a:r>
              <a:rPr lang="zh-CN" altLang="en-US" dirty="0" smtClean="0">
                <a:solidFill>
                  <a:srgbClr val="4D4D4D"/>
                </a:solidFill>
                <a:effectLst/>
              </a:rPr>
              <a:t>操作系统使用的保护模式</a:t>
            </a:r>
            <a:endParaRPr lang="zh-CN" altLang="en-US" dirty="0" smtClean="0"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User 	</a:t>
            </a:r>
            <a:r>
              <a:rPr lang="zh-CN" altLang="en-US" dirty="0" smtClean="0">
                <a:solidFill>
                  <a:srgbClr val="4D4D4D"/>
                </a:solidFill>
                <a:effectLst/>
              </a:rPr>
              <a:t>正常的程序执行状态</a:t>
            </a:r>
            <a:endParaRPr lang="en-US" altLang="zh-CN" dirty="0" smtClean="0">
              <a:solidFill>
                <a:srgbClr val="4D4D4D"/>
              </a:solidFill>
              <a:effectLst/>
            </a:endParaRPr>
          </a:p>
          <a:p>
            <a:r>
              <a:rPr lang="en-US" altLang="zh-CN" b="1" dirty="0" smtClean="0">
                <a:solidFill>
                  <a:srgbClr val="4D4D4D"/>
                </a:solidFill>
                <a:effectLst/>
              </a:rPr>
              <a:t>Sys   	</a:t>
            </a:r>
            <a:r>
              <a:rPr lang="zh-CN" altLang="en-US" dirty="0" smtClean="0">
                <a:solidFill>
                  <a:srgbClr val="4D4D4D"/>
                </a:solidFill>
                <a:effectLst/>
              </a:rPr>
              <a:t>具有特权的操作系统任务</a:t>
            </a:r>
            <a:endParaRPr lang="en-US" altLang="zh-CN" dirty="0">
              <a:solidFill>
                <a:srgbClr val="4D4D4D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endParaRPr lang="zh-CN" altLang="en-US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71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9899" y="1342486"/>
            <a:ext cx="10683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机器死机后，可以调用</a:t>
            </a:r>
            <a:r>
              <a:rPr lang="en-US" altLang="zh-CN" sz="1600" dirty="0" smtClean="0"/>
              <a:t>d</a:t>
            </a:r>
            <a:r>
              <a:rPr lang="zh-CN" altLang="en-US" sz="1600" dirty="0" smtClean="0"/>
              <a:t>ump文件最多导出</a:t>
            </a:r>
            <a:r>
              <a:rPr lang="en-US" altLang="zh-CN" sz="1600" b="1" dirty="0" smtClean="0"/>
              <a:t>/dev/modem 200MB</a:t>
            </a:r>
            <a:r>
              <a:rPr lang="zh-CN" altLang="en-US" sz="1600" dirty="0" smtClean="0"/>
              <a:t>的数据，由于设备空间有限，为了减少导出数据对空间的占用，将其按照输入参数进行分片压缩，压缩格式为 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。该程序最多可以保存最新的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五次</a:t>
            </a:r>
            <a:r>
              <a:rPr lang="zh-CN" altLang="en-US" sz="1600" dirty="0" smtClean="0"/>
              <a:t>导出数据！通过对导出数据，使用</a:t>
            </a:r>
            <a:r>
              <a:rPr lang="en-US" altLang="zh-CN" sz="1600" dirty="0" err="1" smtClean="0"/>
              <a:t>Xfile</a:t>
            </a:r>
            <a:r>
              <a:rPr lang="zh-CN" altLang="en-US" sz="1600" dirty="0" smtClean="0"/>
              <a:t>或者</a:t>
            </a:r>
            <a:r>
              <a:rPr lang="en-US" altLang="zh-CN" sz="1600" dirty="0" smtClean="0"/>
              <a:t>Trace 32</a:t>
            </a:r>
            <a:r>
              <a:rPr lang="zh-CN" altLang="en-US" sz="1600" dirty="0" smtClean="0"/>
              <a:t>进行死机故障分析。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/>
          <a:srcRect r="15429" b="66284"/>
          <a:stretch/>
        </p:blipFill>
        <p:spPr>
          <a:xfrm>
            <a:off x="469899" y="3240615"/>
            <a:ext cx="9844001" cy="166029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69899" y="2522383"/>
            <a:ext cx="19575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dirty="0" err="1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chmod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</a:t>
            </a:r>
            <a:r>
              <a:rPr lang="en-US" altLang="zh-CN" dirty="0">
                <a:solidFill>
                  <a:srgbClr val="B5CEA8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777</a:t>
            </a:r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 dump</a:t>
            </a:r>
            <a:endParaRPr lang="zh-CN" altLang="zh-CN" sz="16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47749" y="755265"/>
            <a:ext cx="1938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程序简介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825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30355"/>
          <a:stretch/>
        </p:blipFill>
        <p:spPr>
          <a:xfrm>
            <a:off x="347748" y="4159076"/>
            <a:ext cx="10917151" cy="23535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47749" y="1335643"/>
            <a:ext cx="48013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可将该文件放置于任何位置，进行数据导出。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使用方法：  </a:t>
            </a:r>
            <a:r>
              <a:rPr lang="en-US" altLang="zh-CN" dirty="0" smtClean="0"/>
              <a:t>./dump –l  [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1,</a:t>
            </a:r>
            <a:r>
              <a:rPr lang="zh-CN" altLang="en-US" dirty="0" smtClean="0"/>
              <a:t>参数</a:t>
            </a:r>
            <a:r>
              <a:rPr lang="en-US" altLang="zh-CN" dirty="0" smtClean="0"/>
              <a:t>2.....]</a:t>
            </a:r>
            <a:endParaRPr lang="zh-CN" altLang="en-US" b="1" dirty="0"/>
          </a:p>
        </p:txBody>
      </p:sp>
      <p:sp>
        <p:nvSpPr>
          <p:cNvPr id="12" name="矩形 11"/>
          <p:cNvSpPr/>
          <p:nvPr/>
        </p:nvSpPr>
        <p:spPr>
          <a:xfrm>
            <a:off x="347749" y="755265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如何使用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47749" y="2424194"/>
            <a:ext cx="1118607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本文件包含参数</a:t>
            </a:r>
            <a:r>
              <a:rPr lang="zh-CN" altLang="en-US" sz="1600" dirty="0" smtClean="0"/>
              <a:t>如下：</a:t>
            </a:r>
            <a:endParaRPr lang="en-US" altLang="zh-CN" sz="1600" dirty="0" smtClean="0"/>
          </a:p>
          <a:p>
            <a:r>
              <a:rPr lang="en-US" altLang="zh-CN" sz="1600" b="1" dirty="0" smtClean="0"/>
              <a:t>-l :</a:t>
            </a:r>
            <a:r>
              <a:rPr lang="zh-CN" altLang="en-US" sz="1600" dirty="0"/>
              <a:t> </a:t>
            </a:r>
            <a:r>
              <a:rPr lang="zh-CN" altLang="en-US" sz="1600" dirty="0" smtClean="0"/>
              <a:t>需要读取的数据长度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，该参数须为 </a:t>
            </a:r>
            <a:r>
              <a:rPr lang="en-US" altLang="zh-CN" sz="1600" dirty="0" smtClean="0"/>
              <a:t>4096 </a:t>
            </a:r>
            <a:r>
              <a:rPr lang="zh-CN" altLang="en-US" sz="1600" dirty="0" smtClean="0"/>
              <a:t>的整数倍，该参数是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必须</a:t>
            </a:r>
            <a:r>
              <a:rPr lang="zh-CN" altLang="en-US" sz="1600" dirty="0" smtClean="0"/>
              <a:t>的。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-a: </a:t>
            </a:r>
            <a:r>
              <a:rPr lang="zh-CN" altLang="en-US" sz="1600" dirty="0" smtClean="0"/>
              <a:t>需要读取的地址</a:t>
            </a:r>
            <a:r>
              <a:rPr lang="zh-CN" altLang="en-US" sz="1600" dirty="0"/>
              <a:t>偏移</a:t>
            </a:r>
            <a:r>
              <a:rPr lang="zh-CN" altLang="en-US" sz="1600" dirty="0" smtClean="0"/>
              <a:t>量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十六进制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，默认为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，通过设置此参数可以从</a:t>
            </a:r>
            <a:r>
              <a:rPr lang="zh-CN" altLang="en-US" sz="1600" dirty="0"/>
              <a:t>任意地址</a:t>
            </a:r>
            <a:r>
              <a:rPr lang="zh-CN" altLang="en-US" sz="1600" dirty="0" smtClean="0"/>
              <a:t>读取内存</a:t>
            </a:r>
            <a:r>
              <a:rPr lang="zh-CN" altLang="en-US" sz="1600" b="1" dirty="0" smtClean="0"/>
              <a:t>。一般不设置，取默认即可。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-d: </a:t>
            </a:r>
            <a:r>
              <a:rPr lang="zh-CN" altLang="en-US" sz="1600" dirty="0" smtClean="0"/>
              <a:t>数据保存目标文件夹，该参数默认为当前文件夹，可以通过设置改参数将导出的文件存入指定的文件夹，须完整目录。</a:t>
            </a:r>
            <a:endParaRPr lang="en-US" altLang="zh-CN" sz="1600" dirty="0" smtClean="0"/>
          </a:p>
          <a:p>
            <a:r>
              <a:rPr lang="en-US" altLang="zh-CN" sz="1600" b="1" dirty="0" smtClean="0"/>
              <a:t>-s:</a:t>
            </a:r>
            <a:r>
              <a:rPr lang="zh-CN" altLang="en-US" sz="1600" b="1" dirty="0"/>
              <a:t> </a:t>
            </a:r>
            <a:r>
              <a:rPr lang="zh-CN" altLang="en-US" sz="1600" dirty="0"/>
              <a:t>设定</a:t>
            </a:r>
            <a:r>
              <a:rPr lang="zh-CN" altLang="en-US" sz="1600" dirty="0" smtClean="0"/>
              <a:t>读取的文件进行分解的个数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十进制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，将读到</a:t>
            </a:r>
            <a:r>
              <a:rPr lang="en-US" altLang="zh-CN" sz="1600" dirty="0" smtClean="0"/>
              <a:t>size</a:t>
            </a:r>
            <a:r>
              <a:rPr lang="zh-CN" altLang="en-US" sz="1600" dirty="0" smtClean="0"/>
              <a:t>为</a:t>
            </a:r>
            <a:r>
              <a:rPr lang="en-US" altLang="zh-CN" sz="1600" b="1" dirty="0" smtClean="0"/>
              <a:t>l byte</a:t>
            </a:r>
            <a:r>
              <a:rPr lang="zh-CN" altLang="en-US" sz="1600" dirty="0" smtClean="0"/>
              <a:t>的数据分成</a:t>
            </a:r>
            <a:r>
              <a:rPr lang="en-US" altLang="zh-CN" sz="1600" b="1" dirty="0" smtClean="0"/>
              <a:t>s</a:t>
            </a:r>
            <a:r>
              <a:rPr lang="zh-CN" altLang="en-US" sz="1600" dirty="0" smtClean="0"/>
              <a:t>份，压缩保存。</a:t>
            </a:r>
            <a:endParaRPr lang="en-US" altLang="zh-CN" sz="1600" b="1" dirty="0" smtClean="0"/>
          </a:p>
          <a:p>
            <a:r>
              <a:rPr lang="en-US" altLang="zh-CN" sz="1600" b="1" dirty="0" smtClean="0"/>
              <a:t>-n: </a:t>
            </a:r>
            <a:r>
              <a:rPr lang="zh-CN" altLang="en-US" sz="1600" dirty="0" smtClean="0"/>
              <a:t>设定保存的数据名字，默认为</a:t>
            </a:r>
            <a:r>
              <a:rPr lang="en-US" altLang="zh-CN" sz="1600" dirty="0" smtClean="0"/>
              <a:t>data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9163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t="12430" b="18902"/>
          <a:stretch/>
        </p:blipFill>
        <p:spPr>
          <a:xfrm>
            <a:off x="449349" y="2416364"/>
            <a:ext cx="6573689" cy="6052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4517" y="3656286"/>
            <a:ext cx="17791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文件名，可使</a:t>
            </a:r>
            <a:endParaRPr lang="en-US" altLang="zh-CN" sz="1600" dirty="0" smtClean="0"/>
          </a:p>
          <a:p>
            <a:r>
              <a:rPr lang="zh-CN" altLang="en-US" sz="1600" dirty="0" smtClean="0"/>
              <a:t>用</a:t>
            </a:r>
            <a:r>
              <a:rPr lang="en-US" altLang="zh-CN" sz="1600" b="1" dirty="0" smtClean="0"/>
              <a:t>-n</a:t>
            </a:r>
            <a:r>
              <a:rPr lang="zh-CN" altLang="en-US" sz="1600" dirty="0" smtClean="0"/>
              <a:t>自定义</a:t>
            </a:r>
            <a:endParaRPr lang="zh-CN" altLang="en-US" sz="1600" dirty="0"/>
          </a:p>
        </p:txBody>
      </p:sp>
      <p:sp>
        <p:nvSpPr>
          <p:cNvPr id="14" name="下箭头 13"/>
          <p:cNvSpPr/>
          <p:nvPr/>
        </p:nvSpPr>
        <p:spPr>
          <a:xfrm>
            <a:off x="2353428" y="3023618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94705" y="3651593"/>
            <a:ext cx="10130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导出</a:t>
            </a:r>
            <a:endParaRPr lang="en-US" altLang="zh-CN" sz="1600" dirty="0" smtClean="0"/>
          </a:p>
          <a:p>
            <a:r>
              <a:rPr lang="zh-CN" altLang="en-US" sz="1600" dirty="0" smtClean="0"/>
              <a:t>的次数</a:t>
            </a:r>
            <a:endParaRPr lang="zh-CN" altLang="en-US" sz="1600" dirty="0"/>
          </a:p>
        </p:txBody>
      </p:sp>
      <p:sp>
        <p:nvSpPr>
          <p:cNvPr id="16" name="下箭头 15"/>
          <p:cNvSpPr/>
          <p:nvPr/>
        </p:nvSpPr>
        <p:spPr>
          <a:xfrm>
            <a:off x="3083408" y="3021660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843679" y="3673052"/>
            <a:ext cx="76157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分片</a:t>
            </a:r>
            <a:endParaRPr lang="en-US" altLang="zh-CN" sz="1600" dirty="0" smtClean="0"/>
          </a:p>
          <a:p>
            <a:r>
              <a:rPr lang="zh-CN" altLang="en-US" sz="1600" dirty="0"/>
              <a:t>编号</a:t>
            </a:r>
          </a:p>
        </p:txBody>
      </p:sp>
      <p:sp>
        <p:nvSpPr>
          <p:cNvPr id="18" name="下箭头 17"/>
          <p:cNvSpPr/>
          <p:nvPr/>
        </p:nvSpPr>
        <p:spPr>
          <a:xfrm>
            <a:off x="1085463" y="3023473"/>
            <a:ext cx="141060" cy="56931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749" y="1335643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生成的文件命名规则如下</a:t>
            </a:r>
            <a:r>
              <a:rPr lang="en-US" altLang="zh-CN" dirty="0" smtClean="0"/>
              <a:t>:</a:t>
            </a:r>
            <a:endParaRPr lang="zh-CN" altLang="en-US" b="1" dirty="0"/>
          </a:p>
        </p:txBody>
      </p:sp>
      <p:sp>
        <p:nvSpPr>
          <p:cNvPr id="20" name="矩形 19"/>
          <p:cNvSpPr/>
          <p:nvPr/>
        </p:nvSpPr>
        <p:spPr>
          <a:xfrm>
            <a:off x="347749" y="4618017"/>
            <a:ext cx="964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该程序最多可以保存最新的</a:t>
            </a:r>
            <a:r>
              <a:rPr lang="zh-CN" altLang="en-US" b="1" dirty="0">
                <a:solidFill>
                  <a:srgbClr val="FF0000"/>
                </a:solidFill>
              </a:rPr>
              <a:t>五次</a:t>
            </a:r>
            <a:r>
              <a:rPr lang="zh-CN" altLang="en-US" dirty="0"/>
              <a:t>导出</a:t>
            </a:r>
            <a:r>
              <a:rPr lang="zh-CN" altLang="en-US" dirty="0" smtClean="0"/>
              <a:t>数据。当文件名称未发生变化时，每导出导出一次数据，</a:t>
            </a:r>
            <a:endParaRPr lang="en-US" altLang="zh-CN" dirty="0" smtClean="0"/>
          </a:p>
          <a:p>
            <a:r>
              <a:rPr lang="zh-CN" altLang="en-US" dirty="0" smtClean="0"/>
              <a:t>新文件中导出的次数会自动加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，该参数从</a:t>
            </a:r>
            <a:r>
              <a:rPr lang="en-US" altLang="zh-CN" dirty="0" smtClean="0"/>
              <a:t>0</a:t>
            </a:r>
            <a:r>
              <a:rPr lang="zh-CN" altLang="en-US" dirty="0" smtClean="0"/>
              <a:t>变化至</a:t>
            </a:r>
            <a:r>
              <a:rPr lang="en-US" altLang="zh-CN" dirty="0" smtClean="0"/>
              <a:t>4</a:t>
            </a:r>
            <a:r>
              <a:rPr lang="zh-CN" altLang="en-US" dirty="0" smtClean="0"/>
              <a:t>，循环往复。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8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22" name="矩形 21"/>
          <p:cNvSpPr/>
          <p:nvPr/>
        </p:nvSpPr>
        <p:spPr>
          <a:xfrm>
            <a:off x="411996" y="1876425"/>
            <a:ext cx="2056973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</a:t>
            </a:r>
            <a:r>
              <a:rPr lang="zh-CN" altLang="en-US" sz="1600" dirty="0" smtClean="0">
                <a:solidFill>
                  <a:schemeClr val="bg1"/>
                </a:solidFill>
              </a:rPr>
              <a:t>209715200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603244"/>
            <a:ext cx="6953249" cy="4502281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47749" y="4232141"/>
            <a:ext cx="4624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的数据导出，不进行分片，为一个整体进行压缩生成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，进行存放。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182564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sp>
        <p:nvSpPr>
          <p:cNvPr id="11" name="矩形 10"/>
          <p:cNvSpPr/>
          <p:nvPr/>
        </p:nvSpPr>
        <p:spPr>
          <a:xfrm>
            <a:off x="411996" y="1876425"/>
            <a:ext cx="2518638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209715200 -s 5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972049" y="2507468"/>
            <a:ext cx="6802855" cy="3412068"/>
            <a:chOff x="1639426" y="2877155"/>
            <a:chExt cx="5471360" cy="264102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/>
            <a:srcRect r="23554" b="15061"/>
            <a:stretch/>
          </p:blipFill>
          <p:spPr>
            <a:xfrm>
              <a:off x="1639426" y="2877155"/>
              <a:ext cx="5471360" cy="36621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/>
            <a:srcRect r="30876"/>
            <a:stretch/>
          </p:blipFill>
          <p:spPr>
            <a:xfrm>
              <a:off x="1639426" y="3451253"/>
              <a:ext cx="5471360" cy="2066925"/>
            </a:xfrm>
            <a:prstGeom prst="rect">
              <a:avLst/>
            </a:prstGeom>
          </p:spPr>
        </p:pic>
      </p:grpSp>
      <p:sp>
        <p:nvSpPr>
          <p:cNvPr id="16" name="矩形 15"/>
          <p:cNvSpPr/>
          <p:nvPr/>
        </p:nvSpPr>
        <p:spPr>
          <a:xfrm>
            <a:off x="347748" y="279753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347749" y="4232141"/>
            <a:ext cx="462430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该命令将，</a:t>
            </a:r>
            <a:r>
              <a:rPr lang="en-US" altLang="zh-CN" sz="1600" dirty="0" smtClean="0"/>
              <a:t>/dev/modem</a:t>
            </a:r>
            <a:r>
              <a:rPr lang="zh-CN" altLang="en-US" sz="1600" dirty="0" smtClean="0"/>
              <a:t>内</a:t>
            </a:r>
            <a:r>
              <a:rPr lang="en-US" altLang="zh-CN" sz="1600" dirty="0" smtClean="0"/>
              <a:t>200MB</a:t>
            </a:r>
            <a:r>
              <a:rPr lang="zh-CN" altLang="en-US" sz="1600" dirty="0" smtClean="0"/>
              <a:t>的数据导出，</a:t>
            </a:r>
          </a:p>
          <a:p>
            <a:r>
              <a:rPr lang="zh-CN" altLang="en-US" sz="1600" dirty="0" smtClean="0"/>
              <a:t>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片，为一个整体进行压缩生成</a:t>
            </a:r>
            <a:r>
              <a:rPr lang="en-US" altLang="zh-CN" sz="1600" dirty="0" smtClean="0"/>
              <a:t>.tar.bz2</a:t>
            </a:r>
            <a:r>
              <a:rPr lang="zh-CN" altLang="en-US" sz="1600" dirty="0" smtClean="0"/>
              <a:t>文</a:t>
            </a:r>
          </a:p>
          <a:p>
            <a:r>
              <a:rPr lang="zh-CN" altLang="en-US" sz="1600" dirty="0" smtClean="0"/>
              <a:t>件，进行存放。</a:t>
            </a:r>
          </a:p>
          <a:p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94548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0" y="2551775"/>
            <a:ext cx="6926647" cy="3839260"/>
            <a:chOff x="0" y="0"/>
            <a:chExt cx="5274310" cy="254638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4310" cy="122555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22348"/>
            <a:stretch/>
          </p:blipFill>
          <p:spPr>
            <a:xfrm>
              <a:off x="0" y="1262418"/>
              <a:ext cx="5274310" cy="1283970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11996" y="1876425"/>
            <a:ext cx="4794902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</a:t>
            </a:r>
            <a:r>
              <a:rPr lang="en-US" altLang="zh-CN" sz="1600" dirty="0" smtClean="0">
                <a:solidFill>
                  <a:schemeClr val="bg1"/>
                </a:solidFill>
              </a:rPr>
              <a:t>–n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dumpdata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–d 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1600" dirty="0" smtClean="0">
                <a:solidFill>
                  <a:schemeClr val="bg1"/>
                </a:solidFill>
              </a:rPr>
              <a:t>/log</a:t>
            </a:r>
            <a:r>
              <a:rPr lang="en-US" altLang="zh-CN" sz="1600" dirty="0" smtClean="0">
                <a:solidFill>
                  <a:schemeClr val="bg1"/>
                </a:solidFill>
              </a:rPr>
              <a:t> -s 5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4755" y="5309360"/>
            <a:ext cx="44364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dirty="0" smtClean="0"/>
              <a:t>-d</a:t>
            </a:r>
            <a:r>
              <a:rPr lang="zh-CN" altLang="en-US" sz="1600" dirty="0" smtClean="0"/>
              <a:t>用来指定导出数据的保存路径，若当前路径的空间不足以保存导出数据时，可使用该参数进行数据导出路径的设定。图</a:t>
            </a:r>
            <a:r>
              <a:rPr lang="en-US" altLang="zh-CN" sz="1600" dirty="0" smtClean="0"/>
              <a:t>2-4</a:t>
            </a:r>
            <a:r>
              <a:rPr lang="zh-CN" altLang="en-US" sz="1600" dirty="0" smtClean="0"/>
              <a:t>使用</a:t>
            </a:r>
            <a:r>
              <a:rPr lang="en-US" altLang="zh-CN" sz="1600" dirty="0" smtClean="0"/>
              <a:t>-n</a:t>
            </a:r>
            <a:r>
              <a:rPr lang="zh-CN" altLang="en-US" sz="1600" dirty="0" smtClean="0"/>
              <a:t>命名其为</a:t>
            </a:r>
            <a:r>
              <a:rPr lang="en-US" altLang="zh-CN" sz="1600" dirty="0" err="1" smtClean="0"/>
              <a:t>dumpdata</a:t>
            </a:r>
            <a:r>
              <a:rPr lang="en-US" altLang="zh-CN" sz="1600" dirty="0" smtClean="0"/>
              <a:t>, -d</a:t>
            </a:r>
            <a:r>
              <a:rPr lang="zh-CN" altLang="en-US" sz="1600" dirty="0" smtClean="0"/>
              <a:t>指定其保存路径为：</a:t>
            </a:r>
            <a:r>
              <a:rPr lang="en-US" altLang="zh-CN" sz="1600" dirty="0" smtClean="0"/>
              <a:t>/</a:t>
            </a:r>
            <a:r>
              <a:rPr lang="en-US" altLang="zh-CN" sz="1600" dirty="0" err="1" smtClean="0"/>
              <a:t>var</a:t>
            </a:r>
            <a:r>
              <a:rPr lang="en-US" altLang="zh-CN" sz="1600" dirty="0" smtClean="0"/>
              <a:t>/log</a:t>
            </a:r>
            <a:r>
              <a:rPr lang="zh-CN" altLang="en-US" sz="1600" dirty="0" smtClean="0"/>
              <a:t>。</a:t>
            </a:r>
            <a:endParaRPr lang="zh-CN" altLang="en-US" sz="1600" dirty="0" smtClean="0"/>
          </a:p>
        </p:txBody>
      </p:sp>
      <p:sp>
        <p:nvSpPr>
          <p:cNvPr id="29" name="矩形 28"/>
          <p:cNvSpPr/>
          <p:nvPr/>
        </p:nvSpPr>
        <p:spPr>
          <a:xfrm>
            <a:off x="347748" y="3197946"/>
            <a:ext cx="42306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-d: /home/chao-zhang</a:t>
            </a:r>
            <a:r>
              <a:rPr lang="zh-CN" altLang="en-US" sz="1600" dirty="0" smtClean="0"/>
              <a:t>表示将导出文件放</a:t>
            </a:r>
            <a:r>
              <a:rPr lang="zh-CN" altLang="en-US" sz="1600" dirty="0" smtClean="0"/>
              <a:t>到此</a:t>
            </a:r>
            <a:r>
              <a:rPr lang="zh-CN" altLang="en-US" sz="1600" dirty="0" smtClean="0"/>
              <a:t>文件夹下，</a:t>
            </a:r>
            <a:r>
              <a:rPr lang="zh-CN" altLang="en-US" sz="1600" dirty="0" smtClean="0">
                <a:solidFill>
                  <a:srgbClr val="FF0000"/>
                </a:solidFill>
              </a:rPr>
              <a:t>若当前文件夹容量不够，可</a:t>
            </a:r>
            <a:r>
              <a:rPr lang="zh-CN" altLang="en-US" sz="1600" dirty="0" smtClean="0">
                <a:solidFill>
                  <a:srgbClr val="FF0000"/>
                </a:solidFill>
              </a:rPr>
              <a:t>使用该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参数更换保存路径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7748" y="279753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54756" y="4010663"/>
            <a:ext cx="37305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-n: </a:t>
            </a:r>
            <a:r>
              <a:rPr lang="en-US" altLang="zh-CN" sz="1600" b="1" dirty="0" err="1" smtClean="0"/>
              <a:t>dumpdata</a:t>
            </a:r>
            <a:r>
              <a:rPr lang="zh-CN" altLang="en-US" sz="1600" dirty="0" smtClean="0"/>
              <a:t>导出</a:t>
            </a:r>
            <a:r>
              <a:rPr lang="zh-CN" altLang="en-US" sz="1600" dirty="0" smtClean="0"/>
              <a:t>的文件被命名</a:t>
            </a:r>
            <a:r>
              <a:rPr lang="zh-CN" altLang="en-US" sz="1600" dirty="0" smtClean="0"/>
              <a:t>为</a:t>
            </a:r>
            <a:endParaRPr lang="en-US" altLang="zh-CN" sz="1600" dirty="0" smtClean="0"/>
          </a:p>
          <a:p>
            <a:r>
              <a:rPr lang="en-US" altLang="zh-CN" sz="1600" b="1" dirty="0"/>
              <a:t> </a:t>
            </a:r>
            <a:r>
              <a:rPr lang="en-US" altLang="zh-CN" sz="1600" b="1" dirty="0" smtClean="0"/>
              <a:t>           </a:t>
            </a:r>
            <a:r>
              <a:rPr lang="en-US" altLang="zh-CN" sz="1600" b="1" dirty="0" err="1" smtClean="0"/>
              <a:t>dumpdata</a:t>
            </a:r>
            <a:endParaRPr lang="en-US" altLang="zh-CN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26538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1.Dump</a:t>
            </a:r>
            <a:r>
              <a:rPr lang="zh-CN" altLang="en-US" sz="24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23" name="矩形 22"/>
          <p:cNvSpPr/>
          <p:nvPr/>
        </p:nvSpPr>
        <p:spPr>
          <a:xfrm>
            <a:off x="411996" y="1418578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运行</a:t>
            </a:r>
            <a:r>
              <a:rPr lang="en-US" altLang="zh-CN" sz="1600" dirty="0" smtClean="0"/>
              <a:t>:</a:t>
            </a:r>
            <a:endParaRPr lang="zh-CN" altLang="en-US" sz="1600" dirty="0"/>
          </a:p>
        </p:txBody>
      </p:sp>
      <p:sp>
        <p:nvSpPr>
          <p:cNvPr id="24" name="矩形 23"/>
          <p:cNvSpPr/>
          <p:nvPr/>
        </p:nvSpPr>
        <p:spPr>
          <a:xfrm>
            <a:off x="347749" y="2411216"/>
            <a:ext cx="42306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l </a:t>
            </a:r>
            <a:r>
              <a:rPr lang="en-US" altLang="zh-CN" sz="1600" b="1" dirty="0" smtClean="0"/>
              <a:t>: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1024</a:t>
            </a:r>
            <a:r>
              <a:rPr lang="zh-CN" altLang="en-US" sz="1600" dirty="0" smtClean="0"/>
              <a:t>*</a:t>
            </a:r>
            <a:r>
              <a:rPr lang="en-US" altLang="zh-CN" sz="1600" dirty="0" smtClean="0"/>
              <a:t>200 = 209715200=200MB</a:t>
            </a:r>
            <a:r>
              <a:rPr lang="zh-CN" altLang="en-US" sz="1600" dirty="0" smtClean="0"/>
              <a:t> </a:t>
            </a:r>
            <a:endParaRPr lang="zh-CN" altLang="en-US" sz="16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972050" y="2551775"/>
            <a:ext cx="6926647" cy="3839260"/>
            <a:chOff x="0" y="0"/>
            <a:chExt cx="5274310" cy="2546388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74310" cy="122555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3"/>
            <a:srcRect r="22348"/>
            <a:stretch/>
          </p:blipFill>
          <p:spPr>
            <a:xfrm>
              <a:off x="0" y="1262418"/>
              <a:ext cx="5274310" cy="1283970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11996" y="1876425"/>
            <a:ext cx="4794902" cy="338554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./dump -l 209715200 </a:t>
            </a:r>
            <a:r>
              <a:rPr lang="en-US" altLang="zh-CN" sz="1600" dirty="0" smtClean="0">
                <a:solidFill>
                  <a:schemeClr val="bg1"/>
                </a:solidFill>
              </a:rPr>
              <a:t>–n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dumpdata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r>
              <a:rPr lang="en-US" altLang="zh-CN" sz="1600" dirty="0" smtClean="0">
                <a:solidFill>
                  <a:schemeClr val="bg1"/>
                </a:solidFill>
              </a:rPr>
              <a:t>–d </a:t>
            </a:r>
            <a:r>
              <a:rPr lang="en-US" altLang="zh-CN" sz="1600" dirty="0" smtClean="0">
                <a:solidFill>
                  <a:schemeClr val="bg1"/>
                </a:solidFill>
              </a:rPr>
              <a:t>/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var</a:t>
            </a:r>
            <a:r>
              <a:rPr lang="en-US" altLang="zh-CN" sz="1600" dirty="0" smtClean="0">
                <a:solidFill>
                  <a:schemeClr val="bg1"/>
                </a:solidFill>
              </a:rPr>
              <a:t>/log</a:t>
            </a:r>
            <a:r>
              <a:rPr lang="en-US" altLang="zh-CN" sz="1600" dirty="0" smtClean="0">
                <a:solidFill>
                  <a:schemeClr val="bg1"/>
                </a:solidFill>
              </a:rPr>
              <a:t> -s 5</a:t>
            </a:r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47747" y="3197946"/>
            <a:ext cx="4109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-d: /home/chao-zhang</a:t>
            </a:r>
            <a:r>
              <a:rPr lang="zh-CN" altLang="en-US" sz="1600" dirty="0" smtClean="0"/>
              <a:t>表示将导出文件放</a:t>
            </a:r>
            <a:r>
              <a:rPr lang="zh-CN" altLang="en-US" sz="1600" dirty="0" smtClean="0"/>
              <a:t>到此</a:t>
            </a:r>
            <a:r>
              <a:rPr lang="zh-CN" altLang="en-US" sz="1600" dirty="0" smtClean="0"/>
              <a:t>文件夹下，</a:t>
            </a:r>
            <a:r>
              <a:rPr lang="zh-CN" altLang="en-US" sz="1600" dirty="0" smtClean="0">
                <a:solidFill>
                  <a:srgbClr val="FF0000"/>
                </a:solidFill>
              </a:rPr>
              <a:t>若当前文件夹容量不够，可</a:t>
            </a:r>
            <a:r>
              <a:rPr lang="zh-CN" altLang="en-US" sz="1600" dirty="0" smtClean="0">
                <a:solidFill>
                  <a:srgbClr val="FF0000"/>
                </a:solidFill>
              </a:rPr>
              <a:t>使用该</a:t>
            </a:r>
            <a:r>
              <a:rPr lang="zh-CN" altLang="en-US" sz="1600" dirty="0" smtClean="0">
                <a:solidFill>
                  <a:srgbClr val="FF0000"/>
                </a:solidFill>
              </a:rPr>
              <a:t>参数更换保存路径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7748" y="2797530"/>
            <a:ext cx="33698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</a:t>
            </a:r>
            <a:r>
              <a:rPr lang="en-US" altLang="zh-CN" sz="1600" b="1" dirty="0"/>
              <a:t>s</a:t>
            </a:r>
            <a:r>
              <a:rPr lang="en-US" altLang="zh-CN" sz="1600" b="1" dirty="0" smtClean="0"/>
              <a:t> :5</a:t>
            </a:r>
            <a:r>
              <a:rPr lang="zh-CN" altLang="en-US" sz="1600" dirty="0" smtClean="0"/>
              <a:t>表示分为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片进行压缩保存</a:t>
            </a:r>
            <a:endParaRPr lang="zh-CN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354756" y="4010663"/>
            <a:ext cx="40150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参数</a:t>
            </a:r>
            <a:r>
              <a:rPr lang="en-US" altLang="zh-CN" sz="1600" b="1" dirty="0" smtClean="0"/>
              <a:t>-n: </a:t>
            </a:r>
            <a:r>
              <a:rPr lang="en-US" altLang="zh-CN" sz="1600" b="1" dirty="0" err="1" smtClean="0"/>
              <a:t>dumpdata</a:t>
            </a:r>
            <a:r>
              <a:rPr lang="zh-CN" altLang="en-US" sz="1600" dirty="0" smtClean="0"/>
              <a:t>导出</a:t>
            </a:r>
            <a:r>
              <a:rPr lang="zh-CN" altLang="en-US" sz="1600" dirty="0" smtClean="0"/>
              <a:t>的文件被命名</a:t>
            </a:r>
            <a:r>
              <a:rPr lang="zh-CN" altLang="en-US" sz="1600" dirty="0" smtClean="0"/>
              <a:t>为</a:t>
            </a:r>
            <a:r>
              <a:rPr lang="en-US" altLang="zh-CN" sz="1600" b="1" dirty="0" err="1" smtClean="0"/>
              <a:t>dumpdata</a:t>
            </a:r>
            <a:endParaRPr lang="en-US" altLang="zh-CN" sz="16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47748" y="4841660"/>
            <a:ext cx="41099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0"/>
              </a:spcAft>
            </a:pPr>
            <a:r>
              <a:rPr lang="zh-CN" altLang="zh-CN" sz="1600" dirty="0"/>
              <a:t>参数</a:t>
            </a:r>
            <a:r>
              <a:rPr lang="en-US" altLang="zh-CN" sz="1600" dirty="0"/>
              <a:t>-a(</a:t>
            </a:r>
            <a:r>
              <a:rPr lang="zh-CN" altLang="zh-CN" sz="1600" dirty="0"/>
              <a:t>十六进制</a:t>
            </a:r>
            <a:r>
              <a:rPr lang="en-US" altLang="zh-CN" sz="1600" dirty="0"/>
              <a:t>)</a:t>
            </a:r>
            <a:r>
              <a:rPr lang="zh-CN" altLang="zh-CN" sz="1600" dirty="0"/>
              <a:t>可以设定导出数据的偏移量，默认为</a:t>
            </a:r>
            <a:r>
              <a:rPr lang="en-US" altLang="zh-CN" sz="1600" dirty="0"/>
              <a:t>0</a:t>
            </a:r>
            <a:r>
              <a:rPr lang="zh-CN" altLang="zh-CN" sz="1600" dirty="0"/>
              <a:t>，当改变该值时，程序将从该参数指定的偏移处开始进行数据导出。</a:t>
            </a:r>
            <a:r>
              <a:rPr lang="zh-CN" altLang="zh-CN" sz="1600" b="1" dirty="0"/>
              <a:t>一般不设置，取默认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即可。</a:t>
            </a:r>
          </a:p>
        </p:txBody>
      </p:sp>
    </p:spTree>
    <p:extLst>
      <p:ext uri="{BB962C8B-B14F-4D97-AF65-F5344CB8AC3E}">
        <p14:creationId xmlns:p14="http://schemas.microsoft.com/office/powerpoint/2010/main" val="387397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24254"/>
          </a:xfrm>
          <a:prstGeom prst="rect">
            <a:avLst/>
          </a:prstGeom>
          <a:solidFill>
            <a:srgbClr val="D8000D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173923" y="137854"/>
            <a:ext cx="3377975" cy="486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2.X-file</a:t>
            </a:r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使用方法</a:t>
            </a:r>
          </a:p>
        </p:txBody>
      </p:sp>
      <p:sp>
        <p:nvSpPr>
          <p:cNvPr id="21" name="矩形 20"/>
          <p:cNvSpPr/>
          <p:nvPr/>
        </p:nvSpPr>
        <p:spPr>
          <a:xfrm>
            <a:off x="347749" y="755265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2.dump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程序例程</a:t>
            </a:r>
            <a:endParaRPr lang="zh-CN" altLang="en-US" b="1" dirty="0"/>
          </a:p>
        </p:txBody>
      </p:sp>
      <p:sp>
        <p:nvSpPr>
          <p:cNvPr id="13" name="矩形 12"/>
          <p:cNvSpPr/>
          <p:nvPr/>
        </p:nvSpPr>
        <p:spPr>
          <a:xfrm>
            <a:off x="347749" y="1335643"/>
            <a:ext cx="9844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运行环境：</a:t>
            </a:r>
            <a:r>
              <a:rPr lang="en-US" altLang="zh-CN" sz="1600" b="1" dirty="0" smtClean="0"/>
              <a:t>windows</a:t>
            </a:r>
            <a:endParaRPr lang="en-US" altLang="zh-CN" sz="1600" b="1" dirty="0" smtClean="0"/>
          </a:p>
        </p:txBody>
      </p:sp>
      <p:sp>
        <p:nvSpPr>
          <p:cNvPr id="2" name="矩形 1"/>
          <p:cNvSpPr/>
          <p:nvPr/>
        </p:nvSpPr>
        <p:spPr>
          <a:xfrm>
            <a:off x="347748" y="2111161"/>
            <a:ext cx="702020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sz="1600" dirty="0" smtClean="0"/>
              <a:t>运行此工具所必须的文件如图</a:t>
            </a:r>
            <a:r>
              <a:rPr lang="en-US" altLang="zh-CN" sz="1600" dirty="0" smtClean="0"/>
              <a:t>2-7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>addr2line</a:t>
            </a:r>
            <a:r>
              <a:rPr lang="zh-CN" altLang="en-US" sz="1600" dirty="0" smtClean="0"/>
              <a:t>为地址转换工具，</a:t>
            </a:r>
            <a:r>
              <a:rPr lang="en-US" altLang="zh-CN" sz="1600" dirty="0" err="1" smtClean="0"/>
              <a:t>readelf</a:t>
            </a:r>
            <a:r>
              <a:rPr lang="zh-CN" altLang="en-US" sz="1600" dirty="0" smtClean="0"/>
              <a:t>是源码读取文件，</a:t>
            </a:r>
            <a:r>
              <a:rPr lang="en-US" altLang="zh-CN" sz="1600" dirty="0" err="1" smtClean="0"/>
              <a:t>xFileGen</a:t>
            </a:r>
            <a:r>
              <a:rPr lang="zh-CN" altLang="en-US" sz="1600" dirty="0" smtClean="0"/>
              <a:t>是栈回溯及错误信息分析工具，需要配合</a:t>
            </a:r>
            <a:r>
              <a:rPr lang="en-US" altLang="zh-CN" sz="1600" dirty="0" smtClean="0"/>
              <a:t>L1860-MODEM.axf</a:t>
            </a:r>
            <a:r>
              <a:rPr lang="zh-CN" altLang="en-US" sz="1600" dirty="0" smtClean="0"/>
              <a:t>源码文件，此源文件需与系统跑死时所烧录的源码文件一致。</a:t>
            </a:r>
            <a:endParaRPr lang="zh-CN" altLang="zh-CN" sz="1600" dirty="0"/>
          </a:p>
        </p:txBody>
      </p:sp>
      <p:pic>
        <p:nvPicPr>
          <p:cNvPr id="15" name="图片 14"/>
          <p:cNvPicPr/>
          <p:nvPr/>
        </p:nvPicPr>
        <p:blipFill>
          <a:blip r:embed="rId2"/>
          <a:stretch>
            <a:fillRect/>
          </a:stretch>
        </p:blipFill>
        <p:spPr>
          <a:xfrm>
            <a:off x="347749" y="3563788"/>
            <a:ext cx="7329823" cy="146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1121</Words>
  <Application>Microsoft Office PowerPoint</Application>
  <PresentationFormat>宽屏</PresentationFormat>
  <Paragraphs>107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微软雅黑 Light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张超</dc:creator>
  <cp:lastModifiedBy>张超</cp:lastModifiedBy>
  <cp:revision>12</cp:revision>
  <dcterms:created xsi:type="dcterms:W3CDTF">2020-09-09T11:32:42Z</dcterms:created>
  <dcterms:modified xsi:type="dcterms:W3CDTF">2020-09-10T03:06:39Z</dcterms:modified>
</cp:coreProperties>
</file>