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3" r:id="rId6"/>
    <p:sldId id="276" r:id="rId7"/>
    <p:sldId id="275" r:id="rId8"/>
    <p:sldId id="277" r:id="rId9"/>
    <p:sldId id="270" r:id="rId10"/>
    <p:sldId id="280" r:id="rId11"/>
    <p:sldId id="281" r:id="rId12"/>
    <p:sldId id="282" r:id="rId13"/>
    <p:sldId id="283" r:id="rId14"/>
    <p:sldId id="284" r:id="rId15"/>
    <p:sldId id="285" r:id="rId16"/>
    <p:sldId id="279" r:id="rId17"/>
    <p:sldId id="267" r:id="rId18"/>
    <p:sldId id="257" r:id="rId19"/>
    <p:sldId id="258" r:id="rId20"/>
    <p:sldId id="259" r:id="rId21"/>
    <p:sldId id="260" r:id="rId22"/>
    <p:sldId id="261" r:id="rId23"/>
    <p:sldId id="263" r:id="rId24"/>
    <p:sldId id="264" r:id="rId25"/>
    <p:sldId id="292" r:id="rId26"/>
    <p:sldId id="265" r:id="rId27"/>
    <p:sldId id="266" r:id="rId28"/>
    <p:sldId id="287" r:id="rId29"/>
    <p:sldId id="293" r:id="rId30"/>
    <p:sldId id="288" r:id="rId31"/>
    <p:sldId id="289" r:id="rId32"/>
    <p:sldId id="290" r:id="rId33"/>
    <p:sldId id="294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11"/>
    <a:srgbClr val="36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>
        <p:scale>
          <a:sx n="75" d="100"/>
          <a:sy n="75" d="100"/>
        </p:scale>
        <p:origin x="237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2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0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4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5DB4-0CC6-4132-8F67-51B1B83E233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3101" y="1642371"/>
            <a:ext cx="5418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CP-ARM</a:t>
            </a:r>
            <a:r>
              <a:rPr lang="zh-CN" altLang="en-US" sz="3200" dirty="0" smtClean="0"/>
              <a:t>调试工具使用说明书</a:t>
            </a:r>
            <a:endParaRPr lang="zh-CN" altLang="en-US" sz="32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52491" y="2858220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95636" y="3410858"/>
            <a:ext cx="3519400" cy="47466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2.get_data</a:t>
            </a:r>
            <a:r>
              <a:rPr lang="zh-CN" altLang="en-US" dirty="0"/>
              <a:t>使用方法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07834" y="4059886"/>
            <a:ext cx="3207202" cy="540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3.X-file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40224" y="4600790"/>
            <a:ext cx="5346469" cy="4684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4.Trace32 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simrlator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493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749" y="1335643"/>
            <a:ext cx="984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运行环境：</a:t>
            </a:r>
            <a:r>
              <a:rPr lang="en-US" altLang="zh-CN" sz="1600" b="1" dirty="0" smtClean="0"/>
              <a:t>windows</a:t>
            </a:r>
          </a:p>
          <a:p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get_data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47748" y="2045282"/>
            <a:ext cx="9844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在设备上使用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工具将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/dev/modem </a:t>
            </a:r>
            <a:r>
              <a:rPr lang="zh-CN" altLang="en-US" sz="1600" dirty="0" smtClean="0"/>
              <a:t>的数据导出后，由于是分片压缩文件，在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上需要使用工具对其进行解压缩并合并，拼接成其原本的样子再进行分析。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包含： </a:t>
            </a:r>
            <a:r>
              <a:rPr lang="en-US" altLang="zh-CN" sz="1600" dirty="0" smtClean="0"/>
              <a:t>get_data.py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get_data.exe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116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get_data.exe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1821" r="16698" b="15106"/>
          <a:stretch/>
        </p:blipFill>
        <p:spPr>
          <a:xfrm>
            <a:off x="347748" y="2133599"/>
            <a:ext cx="9207500" cy="18991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7748" y="1340068"/>
            <a:ext cx="103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b="1" dirty="0" smtClean="0"/>
              <a:t>get_data.exe</a:t>
            </a:r>
            <a:r>
              <a:rPr lang="zh-CN" altLang="en-US" sz="1600" dirty="0" smtClean="0"/>
              <a:t>与之前使用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工具导出的</a:t>
            </a:r>
            <a:r>
              <a:rPr lang="en-US" altLang="zh-CN" sz="1600" dirty="0" smtClean="0"/>
              <a:t>.</a:t>
            </a:r>
            <a:r>
              <a:rPr lang="en-US" altLang="zh-CN" sz="1600" b="1" dirty="0" smtClean="0"/>
              <a:t>tar.bz2</a:t>
            </a:r>
            <a:r>
              <a:rPr lang="zh-CN" altLang="en-US" sz="1600" dirty="0" smtClean="0"/>
              <a:t>文件放置在同一个文件夹下，双击即可，应当生成以 “名字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导出批次号”命名的</a:t>
            </a:r>
            <a:r>
              <a:rPr lang="en-US" altLang="zh-CN" sz="1600" b="1" dirty="0" smtClean="0"/>
              <a:t>.bin</a:t>
            </a:r>
            <a:r>
              <a:rPr lang="zh-CN" altLang="en-US" sz="1600" dirty="0" smtClean="0"/>
              <a:t>文件，如下图示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24997"/>
          <a:stretch/>
        </p:blipFill>
        <p:spPr>
          <a:xfrm>
            <a:off x="347748" y="4608512"/>
            <a:ext cx="9469352" cy="210978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5295900" y="4191000"/>
            <a:ext cx="139700" cy="4175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0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47748" y="1340068"/>
            <a:ext cx="103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get_data.py </a:t>
            </a:r>
            <a:r>
              <a:rPr lang="zh-CN" altLang="en-US" sz="1600" dirty="0" smtClean="0"/>
              <a:t>运行需要预先安装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版本为</a:t>
            </a:r>
            <a:r>
              <a:rPr lang="en-US" altLang="zh-CN" sz="1600" b="1" dirty="0" smtClean="0"/>
              <a:t>2.7</a:t>
            </a:r>
            <a:r>
              <a:rPr lang="zh-CN" altLang="en-US" sz="1600" dirty="0" smtClean="0"/>
              <a:t>及以上。该脚本实现的功能与</a:t>
            </a:r>
            <a:r>
              <a:rPr lang="en-US" altLang="zh-CN" sz="1600" dirty="0" smtClean="0"/>
              <a:t>get_data.exe</a:t>
            </a:r>
            <a:r>
              <a:rPr lang="zh-CN" altLang="en-US" sz="1600" dirty="0" smtClean="0"/>
              <a:t>一致。</a:t>
            </a:r>
            <a:endParaRPr lang="en-US" altLang="zh-CN" sz="1600" dirty="0" smtClean="0"/>
          </a:p>
          <a:p>
            <a:r>
              <a:rPr lang="zh-CN" altLang="en-US" sz="1600" dirty="0" smtClean="0"/>
              <a:t>将其与导出的文件放置在同一个文件夹下，双击运行，即可将分片压缩文件组合生成 </a:t>
            </a:r>
            <a:r>
              <a:rPr lang="en-US" altLang="zh-CN" sz="1600" b="1" dirty="0" smtClean="0"/>
              <a:t>.bin 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8" y="2140314"/>
            <a:ext cx="9363324" cy="22399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748" y="4595748"/>
            <a:ext cx="10142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【</a:t>
            </a:r>
            <a:r>
              <a:rPr lang="zh-CN" altLang="en-US" sz="1400" b="1" dirty="0" smtClean="0"/>
              <a:t>可选</a:t>
            </a:r>
            <a:r>
              <a:rPr lang="en-US" altLang="zh-CN" sz="1400" b="1" dirty="0" smtClean="0"/>
              <a:t>】</a:t>
            </a:r>
            <a:r>
              <a:rPr lang="en-US" altLang="zh-CN" sz="1400" dirty="0" smtClean="0"/>
              <a:t>get_data.py</a:t>
            </a:r>
            <a:r>
              <a:rPr lang="zh-CN" altLang="en-US" sz="1400" dirty="0" smtClean="0"/>
              <a:t>可以使用参数进行自定义配置。参数如下</a:t>
            </a:r>
            <a:r>
              <a:rPr lang="en-US" altLang="zh-CN" sz="1400" dirty="0" smtClean="0"/>
              <a:t>:</a:t>
            </a:r>
          </a:p>
          <a:p>
            <a:endParaRPr lang="en-US" altLang="zh-CN" sz="1400" dirty="0"/>
          </a:p>
          <a:p>
            <a:r>
              <a:rPr lang="en-US" altLang="zh-CN" sz="1400" b="1" dirty="0" smtClean="0"/>
              <a:t>-d : </a:t>
            </a:r>
            <a:r>
              <a:rPr lang="zh-CN" altLang="en-US" sz="1400" dirty="0" smtClean="0"/>
              <a:t>设定脚本工作路径，默认为当前目录，通过该参数可以合成目标目录的分片文件。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-n : </a:t>
            </a:r>
            <a:r>
              <a:rPr lang="zh-CN" altLang="en-US" sz="1400" dirty="0" smtClean="0"/>
              <a:t>设定需要合成文件的名字，传入参数为 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</a:t>
            </a:r>
            <a:r>
              <a:rPr lang="zh-CN" altLang="en-US" sz="1400" b="1" dirty="0" smtClean="0"/>
              <a:t>号</a:t>
            </a:r>
            <a:r>
              <a:rPr lang="zh-CN" altLang="en-US" sz="1400" dirty="0" smtClean="0"/>
              <a:t>”，当导出多个文件时需要可以使</a:t>
            </a:r>
            <a:endParaRPr lang="en-US" altLang="zh-CN" sz="1400" dirty="0" smtClean="0"/>
          </a:p>
          <a:p>
            <a:r>
              <a:rPr lang="zh-CN" altLang="en-US" sz="1400" dirty="0" smtClean="0"/>
              <a:t>       用此参数对特定 的文件进行解压合并。否则直接运行将所有的文件。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-t  : </a:t>
            </a:r>
            <a:r>
              <a:rPr lang="zh-CN" altLang="en-US" sz="1400" dirty="0" smtClean="0"/>
              <a:t>存放文件的目标路径，设置此参数可以改变合并后的文件存放的位置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47748" y="3907490"/>
            <a:ext cx="2054284" cy="398481"/>
          </a:xfrm>
          <a:prstGeom prst="rect">
            <a:avLst/>
          </a:prstGeom>
          <a:noFill/>
          <a:ln w="3810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6148" y="2140314"/>
            <a:ext cx="2054284" cy="398481"/>
          </a:xfrm>
          <a:prstGeom prst="rect">
            <a:avLst/>
          </a:prstGeom>
          <a:noFill/>
          <a:ln w="3810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1273290" y="2790553"/>
            <a:ext cx="117360" cy="1005969"/>
          </a:xfrm>
          <a:prstGeom prst="upArrow">
            <a:avLst/>
          </a:prstGeom>
          <a:solidFill>
            <a:srgbClr val="FF0000"/>
          </a:solidFill>
          <a:ln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2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52244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5872161" y="755265"/>
            <a:ext cx="6053139" cy="4855520"/>
            <a:chOff x="461962" y="1880771"/>
            <a:chExt cx="5948363" cy="448669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22762"/>
            <a:stretch/>
          </p:blipFill>
          <p:spPr>
            <a:xfrm>
              <a:off x="461962" y="1880771"/>
              <a:ext cx="5753100" cy="18764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22615"/>
            <a:stretch/>
          </p:blipFill>
          <p:spPr>
            <a:xfrm>
              <a:off x="461962" y="3843337"/>
              <a:ext cx="5948363" cy="252412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515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9948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 </a:t>
            </a:r>
            <a:r>
              <a:rPr lang="en-US" altLang="zh-CN" sz="1400" b="1" dirty="0" smtClean="0"/>
              <a:t>–n </a:t>
            </a:r>
            <a:r>
              <a:rPr lang="zh-CN" altLang="en-US" sz="1400" dirty="0" smtClean="0"/>
              <a:t>参数可以选择其中某一个文件名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导出批次号</a:t>
            </a:r>
            <a:r>
              <a:rPr lang="zh-CN" altLang="en-US" sz="1400" dirty="0"/>
              <a:t>”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进行解压合并，生成特定文件名的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373214"/>
            <a:ext cx="8943975" cy="485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6833" b="10764"/>
          <a:stretch/>
        </p:blipFill>
        <p:spPr>
          <a:xfrm>
            <a:off x="500062" y="2937374"/>
            <a:ext cx="4414838" cy="156392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021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10891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 </a:t>
            </a:r>
            <a:r>
              <a:rPr lang="en-US" altLang="zh-CN" sz="1400" b="1" dirty="0" smtClean="0"/>
              <a:t>–n </a:t>
            </a:r>
            <a:r>
              <a:rPr lang="zh-CN" altLang="en-US" sz="1400" dirty="0" smtClean="0"/>
              <a:t>参数可以选择其中某一个文件名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导出批次号</a:t>
            </a:r>
            <a:r>
              <a:rPr lang="zh-CN" altLang="en-US" sz="1400" dirty="0"/>
              <a:t>”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进行解压合并，生成特定文件名的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使用参数 </a:t>
            </a:r>
            <a:r>
              <a:rPr lang="en-US" altLang="zh-CN" sz="1400" b="1" dirty="0" smtClean="0"/>
              <a:t>–t </a:t>
            </a:r>
            <a:r>
              <a:rPr lang="zh-CN" altLang="en-US" sz="1400" dirty="0" smtClean="0"/>
              <a:t>进行目标文件夹的设定，如图所示，会将解压合并后的文件放入</a:t>
            </a:r>
            <a:r>
              <a:rPr lang="en-US" altLang="zh-CN" sz="1400" b="1" dirty="0" smtClean="0"/>
              <a:t>D:\work</a:t>
            </a:r>
            <a:r>
              <a:rPr lang="zh-CN" altLang="en-US" sz="1400" dirty="0" smtClean="0"/>
              <a:t>文件夹中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参数</a:t>
            </a:r>
            <a:r>
              <a:rPr lang="en-US" altLang="zh-CN" sz="1400" dirty="0" smtClean="0"/>
              <a:t>-d </a:t>
            </a:r>
            <a:r>
              <a:rPr lang="zh-CN" altLang="en-US" sz="1400" dirty="0" smtClean="0"/>
              <a:t>设置脚本读取路径，当</a:t>
            </a:r>
            <a:r>
              <a:rPr lang="en-US" altLang="zh-CN" sz="1400" dirty="0" smtClean="0"/>
              <a:t>get_data.py</a:t>
            </a:r>
            <a:r>
              <a:rPr lang="zh-CN" altLang="en-US" sz="1400" dirty="0" smtClean="0"/>
              <a:t>与导出文件不在相同目录下时使用，会在读取路径下进行搜索压缩为文件。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656846"/>
            <a:ext cx="7424738" cy="1643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5153017"/>
            <a:ext cx="5386388" cy="1704983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2991421" y="4486275"/>
            <a:ext cx="163735" cy="666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1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950" y="2924061"/>
            <a:ext cx="3519400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3.X-file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975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748" y="1238281"/>
            <a:ext cx="74662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pre-check:</a:t>
            </a:r>
          </a:p>
          <a:p>
            <a:endParaRPr lang="zh-CN" altLang="en-US" sz="1400" dirty="0"/>
          </a:p>
          <a:p>
            <a:r>
              <a:rPr lang="zh-CN" altLang="en-US" sz="1400" dirty="0"/>
              <a:t>1&gt; </a:t>
            </a:r>
            <a:r>
              <a:rPr lang="zh-CN" altLang="en-US" sz="1400" b="1" dirty="0"/>
              <a:t>dump.bin</a:t>
            </a:r>
            <a:r>
              <a:rPr lang="zh-CN" altLang="en-US" sz="1400" dirty="0"/>
              <a:t>及</a:t>
            </a:r>
            <a:r>
              <a:rPr lang="zh-CN" altLang="en-US" sz="1400" b="1" dirty="0"/>
              <a:t>L1860-MODEM.axf</a:t>
            </a:r>
            <a:r>
              <a:rPr lang="zh-CN" altLang="en-US" sz="1400" dirty="0"/>
              <a:t>为必须提供的必要文件</a:t>
            </a:r>
          </a:p>
          <a:p>
            <a:r>
              <a:rPr lang="zh-CN" altLang="en-US" sz="1400" dirty="0"/>
              <a:t>2&gt; 使用前，请确认同目录下，addr2line.exe和readelf.exe存在，工具方可正常运行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usage:</a:t>
            </a:r>
          </a:p>
          <a:p>
            <a:endParaRPr lang="zh-CN" altLang="en-US" sz="1400" dirty="0"/>
          </a:p>
          <a:p>
            <a:r>
              <a:rPr lang="zh-CN" altLang="en-US" sz="1400" dirty="0"/>
              <a:t>1&gt;首先生成sym.xlsx：</a:t>
            </a:r>
          </a:p>
          <a:p>
            <a:r>
              <a:rPr lang="zh-CN" altLang="en-US" sz="1400" dirty="0"/>
              <a:t>	ASF-&gt;SelectFile,选择asf文件，然后选择ASF-&gt;ToSymsTbl载入readelf.exe，</a:t>
            </a:r>
          </a:p>
          <a:p>
            <a:r>
              <a:rPr lang="zh-CN" altLang="en-US" sz="1400" dirty="0"/>
              <a:t>	当输出“new symbols file generated!”，应当生成sym.xlsx文件</a:t>
            </a:r>
          </a:p>
          <a:p>
            <a:r>
              <a:rPr lang="zh-CN" altLang="en-US" sz="1400" dirty="0"/>
              <a:t>2&gt;载入addr2line文件:</a:t>
            </a:r>
          </a:p>
          <a:p>
            <a:r>
              <a:rPr lang="zh-CN" altLang="en-US" sz="1400" dirty="0"/>
              <a:t>	Add2line-&gt;selectExe,载入addr2line.exe</a:t>
            </a:r>
          </a:p>
          <a:p>
            <a:endParaRPr lang="zh-CN" altLang="en-US" sz="1400" dirty="0"/>
          </a:p>
          <a:p>
            <a:r>
              <a:rPr lang="zh-CN" altLang="en-US" sz="1400" dirty="0"/>
              <a:t>3&gt;载入刚生成的symbol file：</a:t>
            </a:r>
          </a:p>
          <a:p>
            <a:r>
              <a:rPr lang="zh-CN" altLang="en-US" sz="1400" dirty="0"/>
              <a:t>	浏览-&gt;载入sym.xlsx</a:t>
            </a:r>
          </a:p>
          <a:p>
            <a:endParaRPr lang="zh-CN" altLang="en-US" sz="1400" dirty="0"/>
          </a:p>
          <a:p>
            <a:r>
              <a:rPr lang="zh-CN" altLang="en-US" sz="1400" dirty="0"/>
              <a:t>4&gt;载入dump file：</a:t>
            </a:r>
          </a:p>
          <a:p>
            <a:r>
              <a:rPr lang="zh-CN" altLang="en-US" sz="1400" dirty="0"/>
              <a:t>	浏览-&gt;载入dump.bin</a:t>
            </a:r>
          </a:p>
          <a:p>
            <a:endParaRPr lang="zh-CN" altLang="en-US" sz="1400" dirty="0"/>
          </a:p>
          <a:p>
            <a:r>
              <a:rPr lang="zh-CN" altLang="en-US" sz="1400" dirty="0"/>
              <a:t>5&gt;点击button，生成Xfile</a:t>
            </a:r>
          </a:p>
          <a:p>
            <a:endParaRPr lang="zh-CN" altLang="en-US" sz="1400" dirty="0"/>
          </a:p>
          <a:p>
            <a:r>
              <a:rPr lang="zh-CN" altLang="en-US" sz="1400" dirty="0"/>
              <a:t>输出界面，应当生成相关crash现场。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5967326" cy="3906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文字说明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35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60767"/>
          <a:stretch/>
        </p:blipFill>
        <p:spPr>
          <a:xfrm>
            <a:off x="430876" y="1736755"/>
            <a:ext cx="8420100" cy="14387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749" y="73240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准备：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必须的几个文件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35765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截图说明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3287258"/>
            <a:ext cx="8483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注：dump</a:t>
            </a:r>
            <a:r>
              <a:rPr lang="zh-CN" altLang="en-US" sz="1400" b="1" dirty="0"/>
              <a:t>.</a:t>
            </a:r>
            <a:r>
              <a:rPr lang="zh-CN" altLang="en-US" sz="1400" b="1" dirty="0" smtClean="0"/>
              <a:t>bin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get_data.exe(get_data.py) </a:t>
            </a:r>
            <a:r>
              <a:rPr lang="zh-CN" altLang="en-US" sz="1400" dirty="0" smtClean="0"/>
              <a:t>解压合并生成的文件，</a:t>
            </a:r>
            <a:r>
              <a:rPr lang="zh-CN" altLang="en-US" sz="1400" dirty="0"/>
              <a:t> </a:t>
            </a:r>
            <a:r>
              <a:rPr lang="zh-CN" altLang="en-US" sz="1400" b="1" dirty="0"/>
              <a:t>L1860-MODEM.</a:t>
            </a:r>
            <a:r>
              <a:rPr lang="zh-CN" altLang="en-US" sz="1400" b="1" dirty="0" smtClean="0"/>
              <a:t>axf</a:t>
            </a:r>
            <a:r>
              <a:rPr lang="zh-CN" altLang="en-US" sz="1400" dirty="0" smtClean="0"/>
              <a:t>为与</a:t>
            </a:r>
            <a:r>
              <a:rPr lang="en-US" altLang="zh-CN" sz="1400" b="1" dirty="0" err="1" smtClean="0"/>
              <a:t>dump.bin</a:t>
            </a:r>
            <a:r>
              <a:rPr lang="zh-CN" altLang="en-US" sz="1400" dirty="0" smtClean="0">
                <a:solidFill>
                  <a:srgbClr val="FF0000"/>
                </a:solidFill>
              </a:rPr>
              <a:t>匹配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的源码文件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56953" y="2518756"/>
            <a:ext cx="1213658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953" y="2763981"/>
            <a:ext cx="1213658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.axf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369152"/>
            <a:ext cx="5896322" cy="4385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65" y="2544155"/>
            <a:ext cx="5725038" cy="40354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7749" y="1124597"/>
            <a:ext cx="29290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sz="1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xFileGen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ASF-&gt;</a:t>
            </a:r>
            <a:r>
              <a:rPr lang="zh-CN" altLang="en-US" sz="1600" b="1" dirty="0" smtClean="0"/>
              <a:t>SelectFile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选择匹配版本的 ***</a:t>
            </a:r>
            <a:r>
              <a:rPr lang="en-US" altLang="zh-CN" sz="1600" dirty="0" smtClean="0"/>
              <a:t>.axf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91719" y="2808343"/>
            <a:ext cx="2948172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010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05" y="2673067"/>
            <a:ext cx="6176095" cy="4036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3" y="2536277"/>
            <a:ext cx="5190630" cy="3937095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7749" y="755265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sym.xlsx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47749" y="1124597"/>
            <a:ext cx="3491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ASF</a:t>
            </a:r>
            <a:r>
              <a:rPr lang="zh-CN" altLang="en-US" sz="1600" b="1" dirty="0" smtClean="0"/>
              <a:t>-&gt;</a:t>
            </a:r>
            <a:r>
              <a:rPr lang="en-US" altLang="zh-CN" sz="1600" b="1" dirty="0" err="1" smtClean="0"/>
              <a:t>ToSymsTbl</a:t>
            </a:r>
            <a:r>
              <a:rPr lang="en-US" altLang="zh-CN" sz="1600" b="1" dirty="0" smtClean="0"/>
              <a:t> 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</a:t>
            </a:r>
            <a:r>
              <a:rPr lang="en-US" altLang="zh-CN" sz="1600" b="1" dirty="0" smtClean="0"/>
              <a:t>readelf.exe</a:t>
            </a:r>
            <a:r>
              <a:rPr lang="zh-CN" altLang="en-US" sz="1600" dirty="0" smtClean="0"/>
              <a:t>生成</a:t>
            </a:r>
            <a:r>
              <a:rPr lang="en-US" altLang="zh-CN" sz="1600" b="1" dirty="0" smtClean="0"/>
              <a:t>sym.xlsx</a:t>
            </a:r>
            <a:endParaRPr lang="zh-CN" alt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6015905" y="1709372"/>
            <a:ext cx="4525818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应当当</a:t>
            </a:r>
            <a:r>
              <a:rPr lang="zh-CN" altLang="en-US" sz="1200" dirty="0"/>
              <a:t>输出“new symbols file generated!”，应当生成</a:t>
            </a:r>
            <a:r>
              <a:rPr lang="zh-CN" altLang="en-US" sz="1200" b="1" dirty="0"/>
              <a:t>sym.xlsx</a:t>
            </a:r>
            <a:r>
              <a:rPr lang="zh-CN" altLang="en-US" sz="1200" dirty="0"/>
              <a:t>文件</a:t>
            </a:r>
          </a:p>
        </p:txBody>
      </p:sp>
      <p:sp>
        <p:nvSpPr>
          <p:cNvPr id="16" name="下箭头 15"/>
          <p:cNvSpPr/>
          <p:nvPr/>
        </p:nvSpPr>
        <p:spPr>
          <a:xfrm>
            <a:off x="8046721" y="2086495"/>
            <a:ext cx="49876" cy="18038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2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382019"/>
            <a:ext cx="7488151" cy="414578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47749" y="755265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b="1" dirty="0"/>
              <a:t>addr2line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47749" y="1124597"/>
            <a:ext cx="2542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addr2line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</a:t>
            </a:r>
            <a:r>
              <a:rPr lang="zh-CN" altLang="en-US" sz="1600" b="1" dirty="0"/>
              <a:t>addr2</a:t>
            </a:r>
            <a:r>
              <a:rPr lang="zh-CN" altLang="en-US" sz="1600" b="1" dirty="0" smtClean="0"/>
              <a:t>line</a:t>
            </a:r>
            <a:r>
              <a:rPr lang="en-US" altLang="zh-CN" sz="1600" b="1" dirty="0" smtClean="0"/>
              <a:t>.exe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75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dirty="0" smtClean="0"/>
              <a:t>添加</a:t>
            </a:r>
            <a:r>
              <a:rPr lang="zh-CN" altLang="en-US" b="1" dirty="0"/>
              <a:t>symbol file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3704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sz="1600" b="1" dirty="0" smtClean="0"/>
              <a:t>symbol File</a:t>
            </a:r>
            <a:r>
              <a:rPr lang="zh-CN" altLang="en-US" sz="1600" dirty="0" smtClean="0"/>
              <a:t>之后的</a:t>
            </a:r>
            <a:r>
              <a:rPr lang="zh-CN" altLang="en-US" sz="1600" b="1" dirty="0" smtClean="0"/>
              <a:t>浏览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选择选择生成的</a:t>
            </a:r>
            <a:r>
              <a:rPr lang="zh-CN" altLang="en-US" sz="1600" b="1" dirty="0" smtClean="0"/>
              <a:t>sym</a:t>
            </a:r>
            <a:r>
              <a:rPr lang="zh-CN" altLang="en-US" sz="1600" b="1" dirty="0"/>
              <a:t>.</a:t>
            </a:r>
            <a:r>
              <a:rPr lang="zh-CN" altLang="en-US" sz="1600" b="1" dirty="0" smtClean="0"/>
              <a:t>xlsx，</a:t>
            </a:r>
            <a:r>
              <a:rPr lang="zh-CN" altLang="en-US" sz="1600" dirty="0" smtClean="0"/>
              <a:t>点击</a:t>
            </a:r>
            <a:r>
              <a:rPr lang="zh-CN" altLang="en-US" sz="1600" b="1" dirty="0" smtClean="0"/>
              <a:t>保存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0" y="1819806"/>
            <a:ext cx="9891712" cy="5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1764948"/>
            <a:ext cx="7159171" cy="436393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dirty="0" smtClean="0"/>
              <a:t>添加</a:t>
            </a:r>
            <a:r>
              <a:rPr lang="en-US" altLang="zh-CN" b="1" dirty="0" err="1" smtClean="0"/>
              <a:t>Dump.bin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47749" y="1124597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sz="1600" b="1" dirty="0" smtClean="0"/>
              <a:t>Dump File</a:t>
            </a:r>
            <a:r>
              <a:rPr lang="zh-CN" altLang="en-US" sz="1600" dirty="0" smtClean="0"/>
              <a:t>之后的</a:t>
            </a:r>
            <a:r>
              <a:rPr lang="zh-CN" altLang="en-US" sz="1600" b="1" dirty="0" smtClean="0"/>
              <a:t>浏览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选择生成的由工具导出的</a:t>
            </a:r>
            <a:r>
              <a:rPr lang="en-US" altLang="zh-CN" sz="1600" b="1" dirty="0" smtClean="0"/>
              <a:t>***.bin</a:t>
            </a:r>
            <a:r>
              <a:rPr lang="zh-CN" altLang="en-US" sz="1600" dirty="0" smtClean="0"/>
              <a:t>文件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10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1757474"/>
            <a:ext cx="8247149" cy="5100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21189" y="456328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此处为定位问题所在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309360" y="4652356"/>
            <a:ext cx="2452254" cy="191193"/>
          </a:xfrm>
          <a:prstGeom prst="rightArrow">
            <a:avLst>
              <a:gd name="adj1" fmla="val 50000"/>
              <a:gd name="adj2" fmla="val 67129"/>
            </a:avLst>
          </a:prstGeom>
          <a:solidFill>
            <a:srgbClr val="36A7FF"/>
          </a:solidFill>
          <a:ln>
            <a:solidFill>
              <a:srgbClr val="36A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err="1" smtClean="0"/>
              <a:t>Xfile</a:t>
            </a:r>
            <a:r>
              <a:rPr lang="zh-CN" altLang="en-US" sz="1600" dirty="0" smtClean="0"/>
              <a:t>按钮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500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219" r="24448" b="12201"/>
          <a:stretch/>
        </p:blipFill>
        <p:spPr>
          <a:xfrm>
            <a:off x="619125" y="1500079"/>
            <a:ext cx="2171700" cy="447822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err="1" smtClean="0"/>
              <a:t>Xfile</a:t>
            </a:r>
            <a:r>
              <a:rPr lang="zh-CN" altLang="en-US" sz="1600" dirty="0" smtClean="0"/>
              <a:t>按钮</a:t>
            </a:r>
            <a:endParaRPr lang="en-US" altLang="zh-CN" sz="1600" dirty="0" smtClean="0"/>
          </a:p>
        </p:txBody>
      </p:sp>
      <p:sp>
        <p:nvSpPr>
          <p:cNvPr id="3" name="矩形 2"/>
          <p:cNvSpPr/>
          <p:nvPr/>
        </p:nvSpPr>
        <p:spPr>
          <a:xfrm>
            <a:off x="3384261" y="1690136"/>
            <a:ext cx="3984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生成crash的现场表示：程序运行过程： 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3375948" y="3302263"/>
            <a:ext cx="524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/>
              <a:t>func1() </a:t>
            </a:r>
            <a:r>
              <a:rPr lang="en-US" altLang="zh-CN" sz="1600" dirty="0" smtClean="0"/>
              <a:t>                  3688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486968" y="4074706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 err="1"/>
              <a:t>hallo_func</a:t>
            </a:r>
            <a:r>
              <a:rPr lang="en-US" altLang="zh-CN" sz="1600" dirty="0"/>
              <a:t>()          3707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3240347" y="4942485"/>
            <a:ext cx="5368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 err="1"/>
              <a:t>pdcp_tx_task</a:t>
            </a:r>
            <a:r>
              <a:rPr lang="en-US" altLang="zh-CN" sz="1600" dirty="0"/>
              <a:t>()     </a:t>
            </a:r>
            <a:r>
              <a:rPr lang="en-US" altLang="zh-CN" sz="1600" dirty="0" smtClean="0"/>
              <a:t>     3738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4137729" y="5639751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tx_thread_shell_entry</a:t>
            </a:r>
            <a:r>
              <a:rPr lang="en-US" altLang="zh-CN" sz="1600" dirty="0"/>
              <a:t>()  </a:t>
            </a:r>
          </a:p>
        </p:txBody>
      </p:sp>
      <p:sp>
        <p:nvSpPr>
          <p:cNvPr id="17" name="下箭头 16"/>
          <p:cNvSpPr/>
          <p:nvPr/>
        </p:nvSpPr>
        <p:spPr>
          <a:xfrm rot="10800000">
            <a:off x="5189158" y="5220884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87965" y="2566434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Crash</a:t>
            </a:r>
            <a:r>
              <a:rPr lang="zh-CN" altLang="en-US" sz="1600" dirty="0" smtClean="0">
                <a:solidFill>
                  <a:srgbClr val="FF0000"/>
                </a:solidFill>
              </a:rPr>
              <a:t>可能的位置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zh-CN" altLang="en-US" sz="1600" dirty="0"/>
          </a:p>
        </p:txBody>
      </p:sp>
      <p:sp>
        <p:nvSpPr>
          <p:cNvPr id="20" name="上箭头 19"/>
          <p:cNvSpPr/>
          <p:nvPr/>
        </p:nvSpPr>
        <p:spPr>
          <a:xfrm rot="9432710">
            <a:off x="5782139" y="2883917"/>
            <a:ext cx="126769" cy="480508"/>
          </a:xfrm>
          <a:prstGeom prst="up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5189158" y="4477250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5189157" y="3580662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0649" y="2545607"/>
            <a:ext cx="36498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 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simulator</a:t>
            </a: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（简称：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T32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6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29024" y="2685936"/>
            <a:ext cx="5346469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 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simrlator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819400" y="3666375"/>
            <a:ext cx="6762750" cy="24969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德国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Lauterbach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公司产品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嵌入式开发全能型产品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个系列：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Trace32-ICD(In-Circuit-Debugger)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Trace32-ICE (emulator, code/memory analysis)</a:t>
            </a:r>
          </a:p>
          <a:p>
            <a:pPr lvl="2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Trace32-FIRE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导入数据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28675" y="1280703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Load axf/elf (code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1868348"/>
            <a:ext cx="78200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7" y="4292600"/>
            <a:ext cx="9625013" cy="135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7320"/>
          <a:stretch/>
        </p:blipFill>
        <p:spPr>
          <a:xfrm>
            <a:off x="1760538" y="5885934"/>
            <a:ext cx="8802688" cy="536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44898" b="-12727"/>
          <a:stretch/>
        </p:blipFill>
        <p:spPr>
          <a:xfrm>
            <a:off x="1760537" y="3135605"/>
            <a:ext cx="7421360" cy="1717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8675" y="3688834"/>
            <a:ext cx="2480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 bin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(Memory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131887" y="303040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成功：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1114206" y="601572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成功：</a:t>
            </a:r>
            <a:endParaRPr lang="zh-CN" altLang="en-US" sz="1200" b="1" dirty="0"/>
          </a:p>
        </p:txBody>
      </p:sp>
      <p:sp>
        <p:nvSpPr>
          <p:cNvPr id="14" name="矩形标注 13"/>
          <p:cNvSpPr/>
          <p:nvPr/>
        </p:nvSpPr>
        <p:spPr>
          <a:xfrm>
            <a:off x="7810500" y="937062"/>
            <a:ext cx="2438400" cy="687281"/>
          </a:xfrm>
          <a:prstGeom prst="wedgeRectCallout">
            <a:avLst>
              <a:gd name="adj1" fmla="val -101846"/>
              <a:gd name="adj2" fmla="val 127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.axf</a:t>
            </a:r>
            <a:r>
              <a:rPr lang="zh-CN" altLang="en-US" dirty="0" smtClean="0"/>
              <a:t>文件的绝对路径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7114972" y="3488102"/>
            <a:ext cx="4133850" cy="687281"/>
          </a:xfrm>
          <a:prstGeom prst="wedgeRectCallout">
            <a:avLst>
              <a:gd name="adj1" fmla="val -41708"/>
              <a:gd name="adj2" fmla="val 1262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dump.bin</a:t>
            </a:r>
            <a:r>
              <a:rPr lang="zh-CN" altLang="en-US" sz="1400" dirty="0" smtClean="0"/>
              <a:t>文件的绝对路径，起始地址（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0x0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" name="任意多边形 2"/>
          <p:cNvSpPr/>
          <p:nvPr/>
        </p:nvSpPr>
        <p:spPr>
          <a:xfrm>
            <a:off x="8105775" y="4733538"/>
            <a:ext cx="485775" cy="343673"/>
          </a:xfrm>
          <a:custGeom>
            <a:avLst/>
            <a:gdLst>
              <a:gd name="connsiteX0" fmla="*/ 180975 w 485775"/>
              <a:gd name="connsiteY0" fmla="*/ 342900 h 343673"/>
              <a:gd name="connsiteX1" fmla="*/ 352425 w 485775"/>
              <a:gd name="connsiteY1" fmla="*/ 333375 h 343673"/>
              <a:gd name="connsiteX2" fmla="*/ 381000 w 485775"/>
              <a:gd name="connsiteY2" fmla="*/ 323850 h 343673"/>
              <a:gd name="connsiteX3" fmla="*/ 438150 w 485775"/>
              <a:gd name="connsiteY3" fmla="*/ 285750 h 343673"/>
              <a:gd name="connsiteX4" fmla="*/ 476250 w 485775"/>
              <a:gd name="connsiteY4" fmla="*/ 219075 h 343673"/>
              <a:gd name="connsiteX5" fmla="*/ 485775 w 485775"/>
              <a:gd name="connsiteY5" fmla="*/ 190500 h 343673"/>
              <a:gd name="connsiteX6" fmla="*/ 476250 w 485775"/>
              <a:gd name="connsiteY6" fmla="*/ 85725 h 343673"/>
              <a:gd name="connsiteX7" fmla="*/ 419100 w 485775"/>
              <a:gd name="connsiteY7" fmla="*/ 47625 h 343673"/>
              <a:gd name="connsiteX8" fmla="*/ 219075 w 485775"/>
              <a:gd name="connsiteY8" fmla="*/ 28575 h 343673"/>
              <a:gd name="connsiteX9" fmla="*/ 190500 w 485775"/>
              <a:gd name="connsiteY9" fmla="*/ 19050 h 343673"/>
              <a:gd name="connsiteX10" fmla="*/ 133350 w 485775"/>
              <a:gd name="connsiteY10" fmla="*/ 9525 h 343673"/>
              <a:gd name="connsiteX11" fmla="*/ 95250 w 485775"/>
              <a:gd name="connsiteY11" fmla="*/ 0 h 343673"/>
              <a:gd name="connsiteX12" fmla="*/ 28575 w 485775"/>
              <a:gd name="connsiteY12" fmla="*/ 9525 h 343673"/>
              <a:gd name="connsiteX13" fmla="*/ 19050 w 485775"/>
              <a:gd name="connsiteY13" fmla="*/ 38100 h 343673"/>
              <a:gd name="connsiteX14" fmla="*/ 0 w 485775"/>
              <a:gd name="connsiteY14" fmla="*/ 76200 h 343673"/>
              <a:gd name="connsiteX15" fmla="*/ 47625 w 485775"/>
              <a:gd name="connsiteY15" fmla="*/ 219075 h 343673"/>
              <a:gd name="connsiteX16" fmla="*/ 76200 w 485775"/>
              <a:gd name="connsiteY16" fmla="*/ 228600 h 343673"/>
              <a:gd name="connsiteX17" fmla="*/ 95250 w 485775"/>
              <a:gd name="connsiteY17" fmla="*/ 257175 h 343673"/>
              <a:gd name="connsiteX18" fmla="*/ 123825 w 485775"/>
              <a:gd name="connsiteY18" fmla="*/ 276225 h 343673"/>
              <a:gd name="connsiteX19" fmla="*/ 133350 w 485775"/>
              <a:gd name="connsiteY19" fmla="*/ 304800 h 343673"/>
              <a:gd name="connsiteX20" fmla="*/ 161925 w 485775"/>
              <a:gd name="connsiteY20" fmla="*/ 314325 h 343673"/>
              <a:gd name="connsiteX21" fmla="*/ 180975 w 485775"/>
              <a:gd name="connsiteY21" fmla="*/ 342900 h 3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5775" h="343673">
                <a:moveTo>
                  <a:pt x="180975" y="342900"/>
                </a:moveTo>
                <a:cubicBezTo>
                  <a:pt x="212725" y="346075"/>
                  <a:pt x="295445" y="338802"/>
                  <a:pt x="352425" y="333375"/>
                </a:cubicBezTo>
                <a:cubicBezTo>
                  <a:pt x="362420" y="332423"/>
                  <a:pt x="372223" y="328726"/>
                  <a:pt x="381000" y="323850"/>
                </a:cubicBezTo>
                <a:cubicBezTo>
                  <a:pt x="401014" y="312731"/>
                  <a:pt x="438150" y="285750"/>
                  <a:pt x="438150" y="285750"/>
                </a:cubicBezTo>
                <a:cubicBezTo>
                  <a:pt x="459989" y="220232"/>
                  <a:pt x="430118" y="299806"/>
                  <a:pt x="476250" y="219075"/>
                </a:cubicBezTo>
                <a:cubicBezTo>
                  <a:pt x="481231" y="210358"/>
                  <a:pt x="482600" y="200025"/>
                  <a:pt x="485775" y="190500"/>
                </a:cubicBezTo>
                <a:cubicBezTo>
                  <a:pt x="482600" y="155575"/>
                  <a:pt x="483598" y="120016"/>
                  <a:pt x="476250" y="85725"/>
                </a:cubicBezTo>
                <a:cubicBezTo>
                  <a:pt x="469318" y="53377"/>
                  <a:pt x="446144" y="51786"/>
                  <a:pt x="419100" y="47625"/>
                </a:cubicBezTo>
                <a:cubicBezTo>
                  <a:pt x="370361" y="40127"/>
                  <a:pt x="262315" y="32178"/>
                  <a:pt x="219075" y="28575"/>
                </a:cubicBezTo>
                <a:cubicBezTo>
                  <a:pt x="209550" y="25400"/>
                  <a:pt x="200301" y="21228"/>
                  <a:pt x="190500" y="19050"/>
                </a:cubicBezTo>
                <a:cubicBezTo>
                  <a:pt x="171647" y="14860"/>
                  <a:pt x="152288" y="13313"/>
                  <a:pt x="133350" y="9525"/>
                </a:cubicBezTo>
                <a:cubicBezTo>
                  <a:pt x="120513" y="6958"/>
                  <a:pt x="107950" y="3175"/>
                  <a:pt x="95250" y="0"/>
                </a:cubicBezTo>
                <a:cubicBezTo>
                  <a:pt x="73025" y="3175"/>
                  <a:pt x="48655" y="-515"/>
                  <a:pt x="28575" y="9525"/>
                </a:cubicBezTo>
                <a:cubicBezTo>
                  <a:pt x="19595" y="14015"/>
                  <a:pt x="23005" y="28872"/>
                  <a:pt x="19050" y="38100"/>
                </a:cubicBezTo>
                <a:cubicBezTo>
                  <a:pt x="13457" y="51151"/>
                  <a:pt x="6350" y="63500"/>
                  <a:pt x="0" y="76200"/>
                </a:cubicBezTo>
                <a:cubicBezTo>
                  <a:pt x="7740" y="161336"/>
                  <a:pt x="-13525" y="175396"/>
                  <a:pt x="47625" y="219075"/>
                </a:cubicBezTo>
                <a:cubicBezTo>
                  <a:pt x="55795" y="224911"/>
                  <a:pt x="66675" y="225425"/>
                  <a:pt x="76200" y="228600"/>
                </a:cubicBezTo>
                <a:cubicBezTo>
                  <a:pt x="82550" y="238125"/>
                  <a:pt x="87155" y="249080"/>
                  <a:pt x="95250" y="257175"/>
                </a:cubicBezTo>
                <a:cubicBezTo>
                  <a:pt x="103345" y="265270"/>
                  <a:pt x="116674" y="267286"/>
                  <a:pt x="123825" y="276225"/>
                </a:cubicBezTo>
                <a:cubicBezTo>
                  <a:pt x="130097" y="284065"/>
                  <a:pt x="126250" y="297700"/>
                  <a:pt x="133350" y="304800"/>
                </a:cubicBezTo>
                <a:cubicBezTo>
                  <a:pt x="140450" y="311900"/>
                  <a:pt x="152945" y="309835"/>
                  <a:pt x="161925" y="314325"/>
                </a:cubicBezTo>
                <a:cubicBezTo>
                  <a:pt x="183466" y="325095"/>
                  <a:pt x="149225" y="339725"/>
                  <a:pt x="180975" y="342900"/>
                </a:cubicBezTo>
                <a:close/>
              </a:path>
            </a:pathLst>
          </a:custGeom>
          <a:noFill/>
          <a:ln w="28575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715375" y="4058166"/>
            <a:ext cx="1847851" cy="84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47749" y="958334"/>
            <a:ext cx="6011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导入数据后</a:t>
            </a:r>
            <a:r>
              <a:rPr lang="zh-CN" altLang="en-US" sz="1600" dirty="0" smtClean="0"/>
              <a:t>，设置</a:t>
            </a:r>
            <a:r>
              <a:rPr lang="en-US" altLang="zh-CN" sz="1600" b="1" dirty="0" err="1" smtClean="0"/>
              <a:t>y.sourcepath.setrecuredir</a:t>
            </a:r>
            <a:r>
              <a:rPr lang="en-US" altLang="zh-CN" sz="1600" b="1" dirty="0" smtClean="0"/>
              <a:t> </a:t>
            </a:r>
            <a:r>
              <a:rPr lang="zh-CN" altLang="en-US" sz="1600" dirty="0" smtClean="0"/>
              <a:t>递归遍历源码目录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453818"/>
            <a:ext cx="11677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1335643"/>
            <a:ext cx="98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机器死机后，可以调用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ump文件最多导出</a:t>
            </a:r>
            <a:r>
              <a:rPr lang="en-US" altLang="zh-CN" sz="1600" b="1" dirty="0" smtClean="0"/>
              <a:t>/dev/modem 200MB</a:t>
            </a:r>
            <a:r>
              <a:rPr lang="zh-CN" altLang="en-US" sz="1600" dirty="0" smtClean="0"/>
              <a:t>的数据，由于设备空间有限，为了减少导出数据对空间的占用，将其按照输入参数进行分片压缩，压缩格式为 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。该程序最多可以保存最新的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五次</a:t>
            </a:r>
            <a:r>
              <a:rPr lang="zh-CN" altLang="en-US" sz="1600" dirty="0" smtClean="0"/>
              <a:t>导出数据！通过对导出数据，使用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Trace 32</a:t>
            </a:r>
            <a:r>
              <a:rPr lang="zh-CN" altLang="en-US" sz="1600" dirty="0" smtClean="0"/>
              <a:t>进行死机故障分析。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755265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5429" b="66284"/>
          <a:stretch/>
        </p:blipFill>
        <p:spPr>
          <a:xfrm>
            <a:off x="347749" y="2387826"/>
            <a:ext cx="9844001" cy="16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7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49219" t="4631" r="24448" b="12201"/>
          <a:stretch/>
        </p:blipFill>
        <p:spPr>
          <a:xfrm>
            <a:off x="8370207" y="292100"/>
            <a:ext cx="3361418" cy="656590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9084724" y="2438400"/>
            <a:ext cx="764126" cy="209550"/>
          </a:xfrm>
          <a:custGeom>
            <a:avLst/>
            <a:gdLst>
              <a:gd name="connsiteX0" fmla="*/ 30701 w 764126"/>
              <a:gd name="connsiteY0" fmla="*/ 180975 h 209550"/>
              <a:gd name="connsiteX1" fmla="*/ 116426 w 764126"/>
              <a:gd name="connsiteY1" fmla="*/ 190500 h 209550"/>
              <a:gd name="connsiteX2" fmla="*/ 306926 w 764126"/>
              <a:gd name="connsiteY2" fmla="*/ 209550 h 209550"/>
              <a:gd name="connsiteX3" fmla="*/ 697451 w 764126"/>
              <a:gd name="connsiteY3" fmla="*/ 200025 h 209550"/>
              <a:gd name="connsiteX4" fmla="*/ 745076 w 764126"/>
              <a:gd name="connsiteY4" fmla="*/ 152400 h 209550"/>
              <a:gd name="connsiteX5" fmla="*/ 764126 w 764126"/>
              <a:gd name="connsiteY5" fmla="*/ 95250 h 209550"/>
              <a:gd name="connsiteX6" fmla="*/ 754601 w 764126"/>
              <a:gd name="connsiteY6" fmla="*/ 66675 h 209550"/>
              <a:gd name="connsiteX7" fmla="*/ 668876 w 764126"/>
              <a:gd name="connsiteY7" fmla="*/ 28575 h 209550"/>
              <a:gd name="connsiteX8" fmla="*/ 583151 w 764126"/>
              <a:gd name="connsiteY8" fmla="*/ 9525 h 209550"/>
              <a:gd name="connsiteX9" fmla="*/ 535526 w 764126"/>
              <a:gd name="connsiteY9" fmla="*/ 0 h 209550"/>
              <a:gd name="connsiteX10" fmla="*/ 116426 w 764126"/>
              <a:gd name="connsiteY10" fmla="*/ 9525 h 209550"/>
              <a:gd name="connsiteX11" fmla="*/ 87851 w 764126"/>
              <a:gd name="connsiteY11" fmla="*/ 19050 h 209550"/>
              <a:gd name="connsiteX12" fmla="*/ 21176 w 764126"/>
              <a:gd name="connsiteY12" fmla="*/ 38100 h 209550"/>
              <a:gd name="connsiteX13" fmla="*/ 11651 w 764126"/>
              <a:gd name="connsiteY13" fmla="*/ 152400 h 209550"/>
              <a:gd name="connsiteX14" fmla="*/ 68801 w 764126"/>
              <a:gd name="connsiteY14" fmla="*/ 190500 h 209550"/>
              <a:gd name="connsiteX15" fmla="*/ 97376 w 764126"/>
              <a:gd name="connsiteY15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126" h="209550">
                <a:moveTo>
                  <a:pt x="30701" y="180975"/>
                </a:moveTo>
                <a:cubicBezTo>
                  <a:pt x="59276" y="184150"/>
                  <a:pt x="87760" y="188295"/>
                  <a:pt x="116426" y="190500"/>
                </a:cubicBezTo>
                <a:cubicBezTo>
                  <a:pt x="300511" y="204660"/>
                  <a:pt x="224803" y="182176"/>
                  <a:pt x="306926" y="209550"/>
                </a:cubicBezTo>
                <a:cubicBezTo>
                  <a:pt x="437101" y="206375"/>
                  <a:pt x="567539" y="208883"/>
                  <a:pt x="697451" y="200025"/>
                </a:cubicBezTo>
                <a:cubicBezTo>
                  <a:pt x="716369" y="198735"/>
                  <a:pt x="738858" y="166390"/>
                  <a:pt x="745076" y="152400"/>
                </a:cubicBezTo>
                <a:cubicBezTo>
                  <a:pt x="753231" y="134050"/>
                  <a:pt x="764126" y="95250"/>
                  <a:pt x="764126" y="95250"/>
                </a:cubicBezTo>
                <a:cubicBezTo>
                  <a:pt x="760951" y="85725"/>
                  <a:pt x="760873" y="74515"/>
                  <a:pt x="754601" y="66675"/>
                </a:cubicBezTo>
                <a:cubicBezTo>
                  <a:pt x="739399" y="47672"/>
                  <a:pt x="684121" y="31624"/>
                  <a:pt x="668876" y="28575"/>
                </a:cubicBezTo>
                <a:cubicBezTo>
                  <a:pt x="525237" y="-153"/>
                  <a:pt x="704215" y="36428"/>
                  <a:pt x="583151" y="9525"/>
                </a:cubicBezTo>
                <a:cubicBezTo>
                  <a:pt x="567347" y="6013"/>
                  <a:pt x="551401" y="3175"/>
                  <a:pt x="535526" y="0"/>
                </a:cubicBezTo>
                <a:lnTo>
                  <a:pt x="116426" y="9525"/>
                </a:lnTo>
                <a:cubicBezTo>
                  <a:pt x="106395" y="9952"/>
                  <a:pt x="97505" y="16292"/>
                  <a:pt x="87851" y="19050"/>
                </a:cubicBezTo>
                <a:cubicBezTo>
                  <a:pt x="4130" y="42970"/>
                  <a:pt x="89689" y="15262"/>
                  <a:pt x="21176" y="38100"/>
                </a:cubicBezTo>
                <a:cubicBezTo>
                  <a:pt x="9785" y="72273"/>
                  <a:pt x="-14415" y="115163"/>
                  <a:pt x="11651" y="152400"/>
                </a:cubicBezTo>
                <a:cubicBezTo>
                  <a:pt x="24781" y="171157"/>
                  <a:pt x="45906" y="190500"/>
                  <a:pt x="68801" y="190500"/>
                </a:cubicBezTo>
                <a:lnTo>
                  <a:pt x="97376" y="19050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10050916" y="2887412"/>
            <a:ext cx="809625" cy="466725"/>
          </a:xfrm>
          <a:prstGeom prst="wedgeRectCallout">
            <a:avLst>
              <a:gd name="adj1" fmla="val -186128"/>
              <a:gd name="adj2" fmla="val -329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栈底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r="4270"/>
          <a:stretch/>
        </p:blipFill>
        <p:spPr>
          <a:xfrm>
            <a:off x="302392" y="2022295"/>
            <a:ext cx="7098533" cy="391830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7749" y="958334"/>
            <a:ext cx="6429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导入数据后，点击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（</a:t>
            </a:r>
            <a:r>
              <a:rPr lang="en-US" altLang="zh-CN" sz="1600" b="1" dirty="0" err="1" smtClean="0"/>
              <a:t>Memery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Dumo</a:t>
            </a:r>
            <a:r>
              <a:rPr lang="zh-CN" altLang="en-US" sz="1600" dirty="0" smtClean="0"/>
              <a:t>）输入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导出的奔溃现场的，</a:t>
            </a:r>
            <a:endParaRPr lang="en-US" altLang="zh-CN" sz="1600" dirty="0" smtClean="0"/>
          </a:p>
          <a:p>
            <a:r>
              <a:rPr lang="zh-CN" altLang="en-US" sz="1600" dirty="0" smtClean="0"/>
              <a:t>地址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实际为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地址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。结合</a:t>
            </a:r>
            <a:r>
              <a:rPr lang="zh-CN" altLang="en-US" sz="1600" dirty="0"/>
              <a:t>汇编代码分析问题</a:t>
            </a:r>
            <a:r>
              <a:rPr lang="zh-CN" altLang="en-US" sz="1600" dirty="0" smtClean="0"/>
              <a:t>原因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8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49219" t="4686" r="24448" b="12201"/>
          <a:stretch/>
        </p:blipFill>
        <p:spPr>
          <a:xfrm>
            <a:off x="8744989" y="296333"/>
            <a:ext cx="2986636" cy="6561667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9303494" y="2430087"/>
            <a:ext cx="764126" cy="209550"/>
          </a:xfrm>
          <a:custGeom>
            <a:avLst/>
            <a:gdLst>
              <a:gd name="connsiteX0" fmla="*/ 30701 w 764126"/>
              <a:gd name="connsiteY0" fmla="*/ 180975 h 209550"/>
              <a:gd name="connsiteX1" fmla="*/ 116426 w 764126"/>
              <a:gd name="connsiteY1" fmla="*/ 190500 h 209550"/>
              <a:gd name="connsiteX2" fmla="*/ 306926 w 764126"/>
              <a:gd name="connsiteY2" fmla="*/ 209550 h 209550"/>
              <a:gd name="connsiteX3" fmla="*/ 697451 w 764126"/>
              <a:gd name="connsiteY3" fmla="*/ 200025 h 209550"/>
              <a:gd name="connsiteX4" fmla="*/ 745076 w 764126"/>
              <a:gd name="connsiteY4" fmla="*/ 152400 h 209550"/>
              <a:gd name="connsiteX5" fmla="*/ 764126 w 764126"/>
              <a:gd name="connsiteY5" fmla="*/ 95250 h 209550"/>
              <a:gd name="connsiteX6" fmla="*/ 754601 w 764126"/>
              <a:gd name="connsiteY6" fmla="*/ 66675 h 209550"/>
              <a:gd name="connsiteX7" fmla="*/ 668876 w 764126"/>
              <a:gd name="connsiteY7" fmla="*/ 28575 h 209550"/>
              <a:gd name="connsiteX8" fmla="*/ 583151 w 764126"/>
              <a:gd name="connsiteY8" fmla="*/ 9525 h 209550"/>
              <a:gd name="connsiteX9" fmla="*/ 535526 w 764126"/>
              <a:gd name="connsiteY9" fmla="*/ 0 h 209550"/>
              <a:gd name="connsiteX10" fmla="*/ 116426 w 764126"/>
              <a:gd name="connsiteY10" fmla="*/ 9525 h 209550"/>
              <a:gd name="connsiteX11" fmla="*/ 87851 w 764126"/>
              <a:gd name="connsiteY11" fmla="*/ 19050 h 209550"/>
              <a:gd name="connsiteX12" fmla="*/ 21176 w 764126"/>
              <a:gd name="connsiteY12" fmla="*/ 38100 h 209550"/>
              <a:gd name="connsiteX13" fmla="*/ 11651 w 764126"/>
              <a:gd name="connsiteY13" fmla="*/ 152400 h 209550"/>
              <a:gd name="connsiteX14" fmla="*/ 68801 w 764126"/>
              <a:gd name="connsiteY14" fmla="*/ 190500 h 209550"/>
              <a:gd name="connsiteX15" fmla="*/ 97376 w 764126"/>
              <a:gd name="connsiteY15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126" h="209550">
                <a:moveTo>
                  <a:pt x="30701" y="180975"/>
                </a:moveTo>
                <a:cubicBezTo>
                  <a:pt x="59276" y="184150"/>
                  <a:pt x="87760" y="188295"/>
                  <a:pt x="116426" y="190500"/>
                </a:cubicBezTo>
                <a:cubicBezTo>
                  <a:pt x="300511" y="204660"/>
                  <a:pt x="224803" y="182176"/>
                  <a:pt x="306926" y="209550"/>
                </a:cubicBezTo>
                <a:cubicBezTo>
                  <a:pt x="437101" y="206375"/>
                  <a:pt x="567539" y="208883"/>
                  <a:pt x="697451" y="200025"/>
                </a:cubicBezTo>
                <a:cubicBezTo>
                  <a:pt x="716369" y="198735"/>
                  <a:pt x="738858" y="166390"/>
                  <a:pt x="745076" y="152400"/>
                </a:cubicBezTo>
                <a:cubicBezTo>
                  <a:pt x="753231" y="134050"/>
                  <a:pt x="764126" y="95250"/>
                  <a:pt x="764126" y="95250"/>
                </a:cubicBezTo>
                <a:cubicBezTo>
                  <a:pt x="760951" y="85725"/>
                  <a:pt x="760873" y="74515"/>
                  <a:pt x="754601" y="66675"/>
                </a:cubicBezTo>
                <a:cubicBezTo>
                  <a:pt x="739399" y="47672"/>
                  <a:pt x="684121" y="31624"/>
                  <a:pt x="668876" y="28575"/>
                </a:cubicBezTo>
                <a:cubicBezTo>
                  <a:pt x="525237" y="-153"/>
                  <a:pt x="704215" y="36428"/>
                  <a:pt x="583151" y="9525"/>
                </a:cubicBezTo>
                <a:cubicBezTo>
                  <a:pt x="567347" y="6013"/>
                  <a:pt x="551401" y="3175"/>
                  <a:pt x="535526" y="0"/>
                </a:cubicBezTo>
                <a:lnTo>
                  <a:pt x="116426" y="9525"/>
                </a:lnTo>
                <a:cubicBezTo>
                  <a:pt x="106395" y="9952"/>
                  <a:pt x="97505" y="16292"/>
                  <a:pt x="87851" y="19050"/>
                </a:cubicBezTo>
                <a:cubicBezTo>
                  <a:pt x="4130" y="42970"/>
                  <a:pt x="89689" y="15262"/>
                  <a:pt x="21176" y="38100"/>
                </a:cubicBezTo>
                <a:cubicBezTo>
                  <a:pt x="9785" y="72273"/>
                  <a:pt x="-14415" y="115163"/>
                  <a:pt x="11651" y="152400"/>
                </a:cubicBezTo>
                <a:cubicBezTo>
                  <a:pt x="24781" y="171157"/>
                  <a:pt x="45906" y="190500"/>
                  <a:pt x="68801" y="190500"/>
                </a:cubicBezTo>
                <a:lnTo>
                  <a:pt x="97376" y="19050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7749" y="958334"/>
            <a:ext cx="76787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软件会将改地址处的内存内容显示出来，在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/>
              <a:t>处右键 </a:t>
            </a:r>
            <a:r>
              <a:rPr lang="en-US" altLang="zh-CN" sz="1600" b="1" dirty="0" smtClean="0"/>
              <a:t>Display </a:t>
            </a:r>
            <a:r>
              <a:rPr lang="en-US" altLang="zh-CN" sz="1600" b="1" dirty="0" err="1" smtClean="0"/>
              <a:t>Memery</a:t>
            </a:r>
            <a:r>
              <a:rPr lang="en-US" altLang="zh-CN" sz="1600" b="1" dirty="0" smtClean="0"/>
              <a:t> -&gt; list</a:t>
            </a:r>
          </a:p>
          <a:p>
            <a:r>
              <a:rPr lang="zh-CN" altLang="en-US" sz="1600" dirty="0" smtClean="0"/>
              <a:t>可以得到该处内容对应的汇编文件与相关源代码文件，如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所示，可以看到内存翻译</a:t>
            </a:r>
            <a:endParaRPr lang="en-US" altLang="zh-CN" sz="1600" dirty="0" smtClean="0"/>
          </a:p>
          <a:p>
            <a:r>
              <a:rPr lang="zh-CN" altLang="en-US" sz="1600" dirty="0" smtClean="0"/>
              <a:t>过来的入口函数。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595938" y="3365779"/>
            <a:ext cx="928687" cy="19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410" b="31261"/>
          <a:stretch/>
        </p:blipFill>
        <p:spPr>
          <a:xfrm>
            <a:off x="347749" y="2534862"/>
            <a:ext cx="7456924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5" y="1871663"/>
            <a:ext cx="11145680" cy="4986337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749" y="958334"/>
            <a:ext cx="7411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栈回溯，输入下一个地址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可以观察运行至此时的汇编代码，结合源码进行分析。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9545" y="3190875"/>
            <a:ext cx="1087280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9219" t="25786" r="24448" b="60702"/>
          <a:stretch/>
        </p:blipFill>
        <p:spPr>
          <a:xfrm>
            <a:off x="7963939" y="635794"/>
            <a:ext cx="2986636" cy="106680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9782175" y="838200"/>
            <a:ext cx="762000" cy="298558"/>
          </a:xfrm>
          <a:custGeom>
            <a:avLst/>
            <a:gdLst>
              <a:gd name="connsiteX0" fmla="*/ 666750 w 762000"/>
              <a:gd name="connsiteY0" fmla="*/ 276225 h 298558"/>
              <a:gd name="connsiteX1" fmla="*/ 247650 w 762000"/>
              <a:gd name="connsiteY1" fmla="*/ 285750 h 298558"/>
              <a:gd name="connsiteX2" fmla="*/ 28575 w 762000"/>
              <a:gd name="connsiteY2" fmla="*/ 285750 h 298558"/>
              <a:gd name="connsiteX3" fmla="*/ 9525 w 762000"/>
              <a:gd name="connsiteY3" fmla="*/ 228600 h 298558"/>
              <a:gd name="connsiteX4" fmla="*/ 0 w 762000"/>
              <a:gd name="connsiteY4" fmla="*/ 200025 h 298558"/>
              <a:gd name="connsiteX5" fmla="*/ 28575 w 762000"/>
              <a:gd name="connsiteY5" fmla="*/ 123825 h 298558"/>
              <a:gd name="connsiteX6" fmla="*/ 85725 w 762000"/>
              <a:gd name="connsiteY6" fmla="*/ 95250 h 298558"/>
              <a:gd name="connsiteX7" fmla="*/ 114300 w 762000"/>
              <a:gd name="connsiteY7" fmla="*/ 76200 h 298558"/>
              <a:gd name="connsiteX8" fmla="*/ 171450 w 762000"/>
              <a:gd name="connsiteY8" fmla="*/ 57150 h 298558"/>
              <a:gd name="connsiteX9" fmla="*/ 200025 w 762000"/>
              <a:gd name="connsiteY9" fmla="*/ 47625 h 298558"/>
              <a:gd name="connsiteX10" fmla="*/ 285750 w 762000"/>
              <a:gd name="connsiteY10" fmla="*/ 19050 h 298558"/>
              <a:gd name="connsiteX11" fmla="*/ 314325 w 762000"/>
              <a:gd name="connsiteY11" fmla="*/ 9525 h 298558"/>
              <a:gd name="connsiteX12" fmla="*/ 438150 w 762000"/>
              <a:gd name="connsiteY12" fmla="*/ 0 h 298558"/>
              <a:gd name="connsiteX13" fmla="*/ 676275 w 762000"/>
              <a:gd name="connsiteY13" fmla="*/ 9525 h 298558"/>
              <a:gd name="connsiteX14" fmla="*/ 714375 w 762000"/>
              <a:gd name="connsiteY14" fmla="*/ 28575 h 298558"/>
              <a:gd name="connsiteX15" fmla="*/ 752475 w 762000"/>
              <a:gd name="connsiteY15" fmla="*/ 85725 h 298558"/>
              <a:gd name="connsiteX16" fmla="*/ 762000 w 762000"/>
              <a:gd name="connsiteY16" fmla="*/ 114300 h 298558"/>
              <a:gd name="connsiteX17" fmla="*/ 752475 w 762000"/>
              <a:gd name="connsiteY17" fmla="*/ 180975 h 298558"/>
              <a:gd name="connsiteX18" fmla="*/ 714375 w 762000"/>
              <a:gd name="connsiteY18" fmla="*/ 209550 h 298558"/>
              <a:gd name="connsiteX19" fmla="*/ 666750 w 762000"/>
              <a:gd name="connsiteY19" fmla="*/ 276225 h 29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2000" h="298558">
                <a:moveTo>
                  <a:pt x="666750" y="276225"/>
                </a:moveTo>
                <a:cubicBezTo>
                  <a:pt x="588962" y="288925"/>
                  <a:pt x="387283" y="280380"/>
                  <a:pt x="247650" y="285750"/>
                </a:cubicBezTo>
                <a:cubicBezTo>
                  <a:pt x="22375" y="294414"/>
                  <a:pt x="386650" y="309622"/>
                  <a:pt x="28575" y="285750"/>
                </a:cubicBezTo>
                <a:lnTo>
                  <a:pt x="9525" y="228600"/>
                </a:lnTo>
                <a:lnTo>
                  <a:pt x="0" y="200025"/>
                </a:lnTo>
                <a:cubicBezTo>
                  <a:pt x="6815" y="165950"/>
                  <a:pt x="4049" y="148351"/>
                  <a:pt x="28575" y="123825"/>
                </a:cubicBezTo>
                <a:cubicBezTo>
                  <a:pt x="55872" y="96528"/>
                  <a:pt x="54737" y="110744"/>
                  <a:pt x="85725" y="95250"/>
                </a:cubicBezTo>
                <a:cubicBezTo>
                  <a:pt x="95964" y="90130"/>
                  <a:pt x="103839" y="80849"/>
                  <a:pt x="114300" y="76200"/>
                </a:cubicBezTo>
                <a:cubicBezTo>
                  <a:pt x="132650" y="68045"/>
                  <a:pt x="152400" y="63500"/>
                  <a:pt x="171450" y="57150"/>
                </a:cubicBezTo>
                <a:cubicBezTo>
                  <a:pt x="180975" y="53975"/>
                  <a:pt x="191045" y="52115"/>
                  <a:pt x="200025" y="47625"/>
                </a:cubicBezTo>
                <a:cubicBezTo>
                  <a:pt x="263402" y="15937"/>
                  <a:pt x="211892" y="37514"/>
                  <a:pt x="285750" y="19050"/>
                </a:cubicBezTo>
                <a:cubicBezTo>
                  <a:pt x="295490" y="16615"/>
                  <a:pt x="304362" y="10770"/>
                  <a:pt x="314325" y="9525"/>
                </a:cubicBezTo>
                <a:cubicBezTo>
                  <a:pt x="355402" y="4390"/>
                  <a:pt x="396875" y="3175"/>
                  <a:pt x="438150" y="0"/>
                </a:cubicBezTo>
                <a:cubicBezTo>
                  <a:pt x="517525" y="3175"/>
                  <a:pt x="597258" y="1351"/>
                  <a:pt x="676275" y="9525"/>
                </a:cubicBezTo>
                <a:cubicBezTo>
                  <a:pt x="690399" y="10986"/>
                  <a:pt x="704335" y="18535"/>
                  <a:pt x="714375" y="28575"/>
                </a:cubicBezTo>
                <a:cubicBezTo>
                  <a:pt x="730564" y="44764"/>
                  <a:pt x="745235" y="64005"/>
                  <a:pt x="752475" y="85725"/>
                </a:cubicBezTo>
                <a:lnTo>
                  <a:pt x="762000" y="114300"/>
                </a:lnTo>
                <a:cubicBezTo>
                  <a:pt x="758825" y="136525"/>
                  <a:pt x="762515" y="160895"/>
                  <a:pt x="752475" y="180975"/>
                </a:cubicBezTo>
                <a:cubicBezTo>
                  <a:pt x="745375" y="195174"/>
                  <a:pt x="727380" y="200446"/>
                  <a:pt x="714375" y="209550"/>
                </a:cubicBezTo>
                <a:cubicBezTo>
                  <a:pt x="661827" y="246333"/>
                  <a:pt x="744538" y="263525"/>
                  <a:pt x="666750" y="27622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104900" y="1127611"/>
            <a:ext cx="8677275" cy="1977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749" y="958334"/>
            <a:ext cx="12086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可以点击</a:t>
            </a:r>
            <a:r>
              <a:rPr lang="en-US" altLang="zh-CN" sz="1600" b="1" dirty="0" smtClean="0"/>
              <a:t>list </a:t>
            </a:r>
            <a:r>
              <a:rPr lang="en-US" altLang="zh-CN" sz="1600" b="1" dirty="0" err="1" smtClean="0"/>
              <a:t>symbles</a:t>
            </a:r>
            <a:r>
              <a:rPr lang="en-US" altLang="zh-CN" sz="1600" b="1" dirty="0" smtClean="0"/>
              <a:t> </a:t>
            </a:r>
            <a:r>
              <a:rPr lang="zh-CN" altLang="en-US" sz="1600" dirty="0" smtClean="0"/>
              <a:t>应该会列出源码中所有的变量、函数等信息，使用</a:t>
            </a:r>
            <a:r>
              <a:rPr lang="en-US" altLang="zh-CN" sz="1600" b="1" dirty="0" smtClean="0"/>
              <a:t>ctrl +F </a:t>
            </a:r>
            <a:r>
              <a:rPr lang="zh-CN" altLang="en-US" sz="1600" dirty="0" smtClean="0"/>
              <a:t>会得到该函数，点击</a:t>
            </a:r>
            <a:r>
              <a:rPr lang="en-US" altLang="zh-CN" sz="1600" dirty="0" smtClean="0"/>
              <a:t>address</a:t>
            </a:r>
            <a:r>
              <a:rPr lang="zh-CN" altLang="en-US" sz="1600" dirty="0" smtClean="0"/>
              <a:t>可得到具体的汇编指令，</a:t>
            </a:r>
            <a:endParaRPr lang="en-US" altLang="zh-CN" sz="1600" dirty="0" smtClean="0"/>
          </a:p>
          <a:p>
            <a:r>
              <a:rPr lang="zh-CN" altLang="en-US" sz="1600" dirty="0" smtClean="0"/>
              <a:t>可依据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提示信息，搜寻、查看可能的</a:t>
            </a:r>
            <a:r>
              <a:rPr lang="en-US" altLang="zh-CN" sz="1600" dirty="0" smtClean="0"/>
              <a:t>Crash</a:t>
            </a:r>
            <a:r>
              <a:rPr lang="zh-CN" altLang="en-US" sz="1600" dirty="0"/>
              <a:t>点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4" y="1788496"/>
            <a:ext cx="11938396" cy="5069504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6413500" y="1270000"/>
            <a:ext cx="3340100" cy="270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5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38200" y="1825625"/>
            <a:ext cx="10515600" cy="14911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T32</a:t>
            </a:r>
            <a:r>
              <a:rPr lang="zh-CN" altLang="en-US" sz="1800" dirty="0" smtClean="0"/>
              <a:t>高级更多高级调试用法请参照附件</a:t>
            </a:r>
            <a:r>
              <a:rPr lang="en-US" altLang="zh-CN" sz="1800" b="1" dirty="0" smtClean="0"/>
              <a:t>t32_demo.pdf</a:t>
            </a:r>
          </a:p>
          <a:p>
            <a:r>
              <a:rPr lang="zh-CN" altLang="en-US" sz="1800" dirty="0" smtClean="0"/>
              <a:t>可以初步判定问题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找到分析问题的切入点</a:t>
            </a:r>
            <a:endParaRPr lang="en-US" altLang="zh-CN" sz="1800" dirty="0" smtClean="0"/>
          </a:p>
          <a:p>
            <a:r>
              <a:rPr lang="zh-CN" altLang="en-US" sz="1800" dirty="0" smtClean="0"/>
              <a:t>通过综合统计，得到最常出现的问题（</a:t>
            </a:r>
            <a:r>
              <a:rPr lang="en-US" altLang="zh-CN" sz="1800" dirty="0" smtClean="0"/>
              <a:t>Block issue,</a:t>
            </a:r>
            <a:r>
              <a:rPr lang="zh-CN" altLang="en-US" sz="1800" dirty="0" smtClean="0"/>
              <a:t>优先解决）</a:t>
            </a:r>
            <a:endParaRPr lang="en-US" altLang="zh-CN" sz="1800" dirty="0" smtClean="0"/>
          </a:p>
          <a:p>
            <a:r>
              <a:rPr lang="zh-CN" altLang="en-US" sz="1800" dirty="0" smtClean="0"/>
              <a:t>结合代码和</a:t>
            </a:r>
            <a:r>
              <a:rPr lang="en-US" altLang="zh-CN" sz="1800" dirty="0" err="1" smtClean="0"/>
              <a:t>logfile</a:t>
            </a:r>
            <a:r>
              <a:rPr lang="zh-CN" altLang="en-US" sz="1800" dirty="0" smtClean="0"/>
              <a:t>，加快问题定位和解决</a:t>
            </a:r>
            <a:endParaRPr lang="zh-CN" altLang="en-US" sz="1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7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0355"/>
          <a:stretch/>
        </p:blipFill>
        <p:spPr>
          <a:xfrm>
            <a:off x="347748" y="4159076"/>
            <a:ext cx="10917151" cy="2353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749" y="1335643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可将该文件放置于任何位置，进行数据导出。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使用方法：  </a:t>
            </a:r>
            <a:r>
              <a:rPr lang="en-US" altLang="zh-CN" dirty="0" smtClean="0"/>
              <a:t>./dump –l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2.....]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47749" y="2424194"/>
            <a:ext cx="11186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本文件包含参数</a:t>
            </a:r>
            <a:r>
              <a:rPr lang="zh-CN" altLang="en-US" sz="1600" dirty="0" smtClean="0"/>
              <a:t>如下：</a:t>
            </a:r>
            <a:endParaRPr lang="en-US" altLang="zh-CN" sz="1600" dirty="0" smtClean="0"/>
          </a:p>
          <a:p>
            <a:r>
              <a:rPr lang="en-US" altLang="zh-CN" sz="1600" b="1" dirty="0" smtClean="0"/>
              <a:t>-l :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需要读取的数据长度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，该参数须为 </a:t>
            </a:r>
            <a:r>
              <a:rPr lang="en-US" altLang="zh-CN" sz="1600" dirty="0" smtClean="0"/>
              <a:t>4096 </a:t>
            </a:r>
            <a:r>
              <a:rPr lang="zh-CN" altLang="en-US" sz="1600" dirty="0" smtClean="0"/>
              <a:t>的整数倍，该参数是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1600" dirty="0" smtClean="0"/>
              <a:t>的。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-a: </a:t>
            </a:r>
            <a:r>
              <a:rPr lang="zh-CN" altLang="en-US" sz="1600" dirty="0" smtClean="0"/>
              <a:t>需要读取的地址</a:t>
            </a:r>
            <a:r>
              <a:rPr lang="zh-CN" altLang="en-US" sz="1600" dirty="0"/>
              <a:t>偏移</a:t>
            </a:r>
            <a:r>
              <a:rPr lang="zh-CN" altLang="en-US" sz="1600" dirty="0" smtClean="0"/>
              <a:t>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十六进制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，默认为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，通过设置此参数可以从</a:t>
            </a:r>
            <a:r>
              <a:rPr lang="zh-CN" altLang="en-US" sz="1600" dirty="0"/>
              <a:t>任意地址</a:t>
            </a:r>
            <a:r>
              <a:rPr lang="zh-CN" altLang="en-US" sz="1600" dirty="0" smtClean="0"/>
              <a:t>读取内存</a:t>
            </a:r>
            <a:r>
              <a:rPr lang="zh-CN" altLang="en-US" sz="1600" b="1" dirty="0" smtClean="0"/>
              <a:t>。一般不设置，取默认即可。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-d: </a:t>
            </a:r>
            <a:r>
              <a:rPr lang="zh-CN" altLang="en-US" sz="1600" dirty="0" smtClean="0"/>
              <a:t>数据保存目标文件夹，该参数默认为当前文件夹，可以通过设置改参数将导出的文件存入指定的文件夹，须完整目录。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-s:</a:t>
            </a:r>
            <a:r>
              <a:rPr lang="zh-CN" altLang="en-US" sz="1600" b="1" dirty="0"/>
              <a:t> </a:t>
            </a:r>
            <a:r>
              <a:rPr lang="zh-CN" altLang="en-US" sz="1600" dirty="0"/>
              <a:t>设定</a:t>
            </a:r>
            <a:r>
              <a:rPr lang="zh-CN" altLang="en-US" sz="1600" dirty="0" smtClean="0"/>
              <a:t>读取的文件进行分解的个数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，将读到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为</a:t>
            </a:r>
            <a:r>
              <a:rPr lang="en-US" altLang="zh-CN" sz="1600" b="1" dirty="0" smtClean="0"/>
              <a:t>l byte</a:t>
            </a:r>
            <a:r>
              <a:rPr lang="zh-CN" altLang="en-US" sz="1600" dirty="0" smtClean="0"/>
              <a:t>的数据分成</a:t>
            </a:r>
            <a:r>
              <a:rPr lang="en-US" altLang="zh-CN" sz="1600" b="1" dirty="0" smtClean="0"/>
              <a:t>s</a:t>
            </a:r>
            <a:r>
              <a:rPr lang="zh-CN" altLang="en-US" sz="1600" dirty="0" smtClean="0"/>
              <a:t>份，压缩保存。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-n: </a:t>
            </a:r>
            <a:r>
              <a:rPr lang="zh-CN" altLang="en-US" sz="1600" dirty="0" smtClean="0"/>
              <a:t>设定保存的数据名字，默认为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8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2430" b="18902"/>
          <a:stretch/>
        </p:blipFill>
        <p:spPr>
          <a:xfrm>
            <a:off x="347749" y="2694478"/>
            <a:ext cx="6573689" cy="6052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2917" y="3934400"/>
            <a:ext cx="177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文件名，可使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b="1" dirty="0" smtClean="0"/>
              <a:t>-n</a:t>
            </a:r>
            <a:r>
              <a:rPr lang="zh-CN" altLang="en-US" sz="1600" dirty="0" smtClean="0"/>
              <a:t>自定义</a:t>
            </a:r>
            <a:endParaRPr lang="zh-CN" altLang="en-US" sz="1600" dirty="0"/>
          </a:p>
        </p:txBody>
      </p:sp>
      <p:sp>
        <p:nvSpPr>
          <p:cNvPr id="10" name="下箭头 9"/>
          <p:cNvSpPr/>
          <p:nvPr/>
        </p:nvSpPr>
        <p:spPr>
          <a:xfrm>
            <a:off x="2251828" y="3301732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3105" y="3929707"/>
            <a:ext cx="1013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导出</a:t>
            </a:r>
            <a:endParaRPr lang="en-US" altLang="zh-CN" sz="1600" dirty="0" smtClean="0"/>
          </a:p>
          <a:p>
            <a:r>
              <a:rPr lang="zh-CN" altLang="en-US" sz="1600" dirty="0" smtClean="0"/>
              <a:t>的次数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2981808" y="3299774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42079" y="3951166"/>
            <a:ext cx="761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分片</a:t>
            </a:r>
            <a:endParaRPr lang="en-US" altLang="zh-CN" sz="1600" dirty="0" smtClean="0"/>
          </a:p>
          <a:p>
            <a:r>
              <a:rPr lang="zh-CN" altLang="en-US" sz="1600" dirty="0"/>
              <a:t>编号</a:t>
            </a:r>
          </a:p>
        </p:txBody>
      </p:sp>
      <p:sp>
        <p:nvSpPr>
          <p:cNvPr id="14" name="下箭头 13"/>
          <p:cNvSpPr/>
          <p:nvPr/>
        </p:nvSpPr>
        <p:spPr>
          <a:xfrm>
            <a:off x="983863" y="3301587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7749" y="133564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生成的文件命名规则如下</a:t>
            </a:r>
            <a:r>
              <a:rPr lang="en-US" altLang="zh-CN" dirty="0" smtClean="0"/>
              <a:t>: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47749" y="4618017"/>
            <a:ext cx="964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该程序最多可以保存最新的</a:t>
            </a:r>
            <a:r>
              <a:rPr lang="zh-CN" altLang="en-US" b="1" dirty="0">
                <a:solidFill>
                  <a:srgbClr val="FF0000"/>
                </a:solidFill>
              </a:rPr>
              <a:t>五次</a:t>
            </a:r>
            <a:r>
              <a:rPr lang="zh-CN" altLang="en-US" dirty="0"/>
              <a:t>导出</a:t>
            </a:r>
            <a:r>
              <a:rPr lang="zh-CN" altLang="en-US" dirty="0" smtClean="0"/>
              <a:t>数据。当文件名称未发生变化时，每导出导出一次数据，</a:t>
            </a:r>
            <a:endParaRPr lang="en-US" altLang="zh-CN" dirty="0" smtClean="0"/>
          </a:p>
          <a:p>
            <a:r>
              <a:rPr lang="zh-CN" altLang="en-US" dirty="0" smtClean="0"/>
              <a:t>新文件中导出的次数会自动加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，该参数从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变化至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，循环往复。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57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1996" y="1876425"/>
            <a:ext cx="2056973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</a:t>
            </a:r>
            <a:r>
              <a:rPr lang="zh-CN" altLang="en-US" sz="1600" dirty="0" smtClean="0">
                <a:solidFill>
                  <a:schemeClr val="bg1"/>
                </a:solidFill>
              </a:rPr>
              <a:t>209715200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3244"/>
            <a:ext cx="6953249" cy="45022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749" y="3009155"/>
            <a:ext cx="4624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的数据导出，不进行分片，为一个整体进行压缩生成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，进行存放。</a:t>
            </a:r>
            <a:endParaRPr lang="en-US" altLang="zh-CN" sz="16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47749" y="403237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生成文件如下：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0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3244"/>
            <a:ext cx="6972300" cy="45022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996" y="1876425"/>
            <a:ext cx="2518638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209715200 -s 5 </a:t>
            </a: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47748" y="279753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47748" y="3501598"/>
            <a:ext cx="4424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</a:t>
            </a:r>
            <a:endParaRPr lang="en-US" altLang="zh-CN" sz="1600" dirty="0" smtClean="0"/>
          </a:p>
          <a:p>
            <a:r>
              <a:rPr lang="zh-CN" altLang="en-US" sz="1600" dirty="0" smtClean="0"/>
              <a:t>分为</a:t>
            </a:r>
            <a:r>
              <a:rPr lang="en-US" altLang="zh-CN" sz="1600" b="1" dirty="0" smtClean="0"/>
              <a:t>5</a:t>
            </a:r>
            <a:r>
              <a:rPr lang="zh-CN" altLang="en-US" sz="1600" dirty="0" smtClean="0"/>
              <a:t>片，为一个整体进行压缩生成</a:t>
            </a:r>
            <a:r>
              <a:rPr lang="en-US" altLang="zh-CN" sz="1600" b="1" dirty="0" smtClean="0"/>
              <a:t>.tar.bz2</a:t>
            </a:r>
            <a:r>
              <a:rPr lang="zh-CN" altLang="en-US" sz="1600" dirty="0" smtClean="0"/>
              <a:t>文</a:t>
            </a:r>
            <a:endParaRPr lang="en-US" altLang="zh-CN" sz="1600" dirty="0" smtClean="0"/>
          </a:p>
          <a:p>
            <a:r>
              <a:rPr lang="zh-CN" altLang="en-US" sz="1600" dirty="0" smtClean="0"/>
              <a:t>件，进行存放。</a:t>
            </a:r>
            <a:endParaRPr lang="en-US" altLang="zh-CN" sz="1600" dirty="0" smtClean="0"/>
          </a:p>
        </p:txBody>
      </p:sp>
      <p:sp>
        <p:nvSpPr>
          <p:cNvPr id="12" name="任意多边形 11"/>
          <p:cNvSpPr/>
          <p:nvPr/>
        </p:nvSpPr>
        <p:spPr>
          <a:xfrm>
            <a:off x="11449049" y="4819462"/>
            <a:ext cx="342901" cy="311338"/>
          </a:xfrm>
          <a:custGeom>
            <a:avLst/>
            <a:gdLst>
              <a:gd name="connsiteX0" fmla="*/ 16613 w 384913"/>
              <a:gd name="connsiteY0" fmla="*/ 38288 h 444688"/>
              <a:gd name="connsiteX1" fmla="*/ 194413 w 384913"/>
              <a:gd name="connsiteY1" fmla="*/ 12888 h 444688"/>
              <a:gd name="connsiteX2" fmla="*/ 257913 w 384913"/>
              <a:gd name="connsiteY2" fmla="*/ 127188 h 444688"/>
              <a:gd name="connsiteX3" fmla="*/ 219813 w 384913"/>
              <a:gd name="connsiteY3" fmla="*/ 241488 h 444688"/>
              <a:gd name="connsiteX4" fmla="*/ 181713 w 384913"/>
              <a:gd name="connsiteY4" fmla="*/ 254188 h 444688"/>
              <a:gd name="connsiteX5" fmla="*/ 105513 w 384913"/>
              <a:gd name="connsiteY5" fmla="*/ 304988 h 444688"/>
              <a:gd name="connsiteX6" fmla="*/ 80113 w 384913"/>
              <a:gd name="connsiteY6" fmla="*/ 343088 h 444688"/>
              <a:gd name="connsiteX7" fmla="*/ 42013 w 384913"/>
              <a:gd name="connsiteY7" fmla="*/ 368488 h 444688"/>
              <a:gd name="connsiteX8" fmla="*/ 29313 w 384913"/>
              <a:gd name="connsiteY8" fmla="*/ 406588 h 444688"/>
              <a:gd name="connsiteX9" fmla="*/ 3913 w 384913"/>
              <a:gd name="connsiteY9" fmla="*/ 444688 h 444688"/>
              <a:gd name="connsiteX10" fmla="*/ 42013 w 384913"/>
              <a:gd name="connsiteY10" fmla="*/ 406588 h 444688"/>
              <a:gd name="connsiteX11" fmla="*/ 80113 w 384913"/>
              <a:gd name="connsiteY11" fmla="*/ 381188 h 444688"/>
              <a:gd name="connsiteX12" fmla="*/ 130913 w 384913"/>
              <a:gd name="connsiteY12" fmla="*/ 368488 h 444688"/>
              <a:gd name="connsiteX13" fmla="*/ 207113 w 384913"/>
              <a:gd name="connsiteY13" fmla="*/ 343088 h 444688"/>
              <a:gd name="connsiteX14" fmla="*/ 372213 w 384913"/>
              <a:gd name="connsiteY14" fmla="*/ 368488 h 444688"/>
              <a:gd name="connsiteX15" fmla="*/ 384913 w 384913"/>
              <a:gd name="connsiteY15" fmla="*/ 381188 h 44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4913" h="444688">
                <a:moveTo>
                  <a:pt x="16613" y="38288"/>
                </a:moveTo>
                <a:cubicBezTo>
                  <a:pt x="151391" y="-6638"/>
                  <a:pt x="91532" y="-7688"/>
                  <a:pt x="194413" y="12888"/>
                </a:cubicBezTo>
                <a:cubicBezTo>
                  <a:pt x="252639" y="100227"/>
                  <a:pt x="235560" y="60128"/>
                  <a:pt x="257913" y="127188"/>
                </a:cubicBezTo>
                <a:cubicBezTo>
                  <a:pt x="251716" y="164370"/>
                  <a:pt x="254155" y="214015"/>
                  <a:pt x="219813" y="241488"/>
                </a:cubicBezTo>
                <a:cubicBezTo>
                  <a:pt x="209360" y="249851"/>
                  <a:pt x="193415" y="247687"/>
                  <a:pt x="181713" y="254188"/>
                </a:cubicBezTo>
                <a:cubicBezTo>
                  <a:pt x="155028" y="269013"/>
                  <a:pt x="105513" y="304988"/>
                  <a:pt x="105513" y="304988"/>
                </a:cubicBezTo>
                <a:cubicBezTo>
                  <a:pt x="97046" y="317688"/>
                  <a:pt x="90906" y="332295"/>
                  <a:pt x="80113" y="343088"/>
                </a:cubicBezTo>
                <a:cubicBezTo>
                  <a:pt x="69320" y="353881"/>
                  <a:pt x="51548" y="356569"/>
                  <a:pt x="42013" y="368488"/>
                </a:cubicBezTo>
                <a:cubicBezTo>
                  <a:pt x="33650" y="378941"/>
                  <a:pt x="35300" y="394614"/>
                  <a:pt x="29313" y="406588"/>
                </a:cubicBezTo>
                <a:cubicBezTo>
                  <a:pt x="22487" y="420240"/>
                  <a:pt x="-11351" y="444688"/>
                  <a:pt x="3913" y="444688"/>
                </a:cubicBezTo>
                <a:cubicBezTo>
                  <a:pt x="21874" y="444688"/>
                  <a:pt x="28215" y="418086"/>
                  <a:pt x="42013" y="406588"/>
                </a:cubicBezTo>
                <a:cubicBezTo>
                  <a:pt x="53739" y="396817"/>
                  <a:pt x="66084" y="387201"/>
                  <a:pt x="80113" y="381188"/>
                </a:cubicBezTo>
                <a:cubicBezTo>
                  <a:pt x="96156" y="374312"/>
                  <a:pt x="114195" y="373504"/>
                  <a:pt x="130913" y="368488"/>
                </a:cubicBezTo>
                <a:cubicBezTo>
                  <a:pt x="156558" y="360795"/>
                  <a:pt x="207113" y="343088"/>
                  <a:pt x="207113" y="343088"/>
                </a:cubicBezTo>
                <a:cubicBezTo>
                  <a:pt x="243536" y="346730"/>
                  <a:pt x="326444" y="345603"/>
                  <a:pt x="372213" y="368488"/>
                </a:cubicBezTo>
                <a:cubicBezTo>
                  <a:pt x="377568" y="371165"/>
                  <a:pt x="380680" y="376955"/>
                  <a:pt x="384913" y="381188"/>
                </a:cubicBezTo>
              </a:path>
            </a:pathLst>
          </a:custGeom>
          <a:noFill/>
          <a:ln w="1905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1996" y="1876425"/>
            <a:ext cx="5487400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209715200 -s </a:t>
            </a:r>
            <a:r>
              <a:rPr lang="zh-CN" altLang="en-US" sz="1600" dirty="0" smtClean="0">
                <a:solidFill>
                  <a:schemeClr val="bg1"/>
                </a:solidFill>
              </a:rPr>
              <a:t>5 </a:t>
            </a:r>
            <a:r>
              <a:rPr lang="en-US" altLang="zh-CN" sz="1600" dirty="0" smtClean="0">
                <a:solidFill>
                  <a:schemeClr val="bg1"/>
                </a:solidFill>
              </a:rPr>
              <a:t>–d /home/chao-zhang -n dump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47748" y="274977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54756" y="4216595"/>
            <a:ext cx="5214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该命令将</a:t>
            </a:r>
            <a:r>
              <a:rPr lang="en-US" altLang="zh-CN" sz="1600" b="1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的数据导出，分为</a:t>
            </a:r>
            <a:r>
              <a:rPr lang="en-US" altLang="zh-CN" sz="1600" b="1" dirty="0" smtClean="0"/>
              <a:t>5</a:t>
            </a:r>
            <a:r>
              <a:rPr lang="zh-CN" altLang="en-US" sz="1600" dirty="0" smtClean="0"/>
              <a:t>片，</a:t>
            </a:r>
            <a:endParaRPr lang="en-US" altLang="zh-CN" sz="1600" dirty="0" smtClean="0"/>
          </a:p>
          <a:p>
            <a:r>
              <a:rPr lang="zh-CN" altLang="en-US" sz="1600" dirty="0" smtClean="0"/>
              <a:t>命名为</a:t>
            </a:r>
            <a:r>
              <a:rPr lang="en-US" altLang="zh-CN" sz="1600" b="1" dirty="0" smtClean="0"/>
              <a:t>dump-***</a:t>
            </a:r>
            <a:r>
              <a:rPr lang="zh-CN" altLang="en-US" sz="1600" dirty="0" smtClean="0"/>
              <a:t>，再压缩生成</a:t>
            </a:r>
            <a:r>
              <a:rPr lang="en-US" altLang="zh-CN" sz="1600" b="1" dirty="0" smtClean="0"/>
              <a:t>.tar.bz2</a:t>
            </a:r>
            <a:r>
              <a:rPr lang="zh-CN" altLang="en-US" sz="1600" dirty="0" smtClean="0"/>
              <a:t>文件，保存</a:t>
            </a:r>
            <a:endParaRPr lang="en-US" altLang="zh-CN" sz="1600" dirty="0" smtClean="0"/>
          </a:p>
          <a:p>
            <a:r>
              <a:rPr lang="zh-CN" altLang="en-US" sz="1600" dirty="0" smtClean="0"/>
              <a:t>进</a:t>
            </a:r>
            <a:r>
              <a:rPr lang="en-US" altLang="zh-CN" sz="1600" dirty="0" smtClean="0"/>
              <a:t>/home/chao-zhang</a:t>
            </a:r>
            <a:r>
              <a:rPr lang="zh-CN" altLang="en-US" sz="1600" dirty="0" smtClean="0"/>
              <a:t>文件夹下</a:t>
            </a:r>
            <a:r>
              <a:rPr lang="zh-CN" altLang="en-US" sz="1600" dirty="0"/>
              <a:t>。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815"/>
          <a:stretch/>
        </p:blipFill>
        <p:spPr>
          <a:xfrm>
            <a:off x="6076654" y="322744"/>
            <a:ext cx="5759746" cy="49255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9486" y="3022393"/>
            <a:ext cx="5017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-d: /home/chao-zhang</a:t>
            </a:r>
            <a:r>
              <a:rPr lang="zh-CN" altLang="en-US" sz="1600" dirty="0" smtClean="0"/>
              <a:t>表示将导出文件放到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此文件夹下，</a:t>
            </a:r>
            <a:r>
              <a:rPr lang="zh-CN" altLang="en-US" sz="1600" dirty="0" smtClean="0">
                <a:solidFill>
                  <a:srgbClr val="FF0000"/>
                </a:solidFill>
              </a:rPr>
              <a:t>若当前文件夹容量不够，可使用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该参数更换保存路径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756" y="3819352"/>
            <a:ext cx="3841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-n: dump</a:t>
            </a:r>
            <a:r>
              <a:rPr lang="zh-CN" altLang="en-US" sz="1600" dirty="0" smtClean="0"/>
              <a:t>导出的文件被命名为</a:t>
            </a:r>
            <a:r>
              <a:rPr lang="en-US" altLang="zh-CN" sz="1600" b="1" dirty="0" smtClean="0"/>
              <a:t>dump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6736"/>
          <a:stretch/>
        </p:blipFill>
        <p:spPr>
          <a:xfrm>
            <a:off x="411996" y="5248288"/>
            <a:ext cx="11468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950" y="2924061"/>
            <a:ext cx="3839094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2.Get_data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4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1784</Words>
  <Application>Microsoft Office PowerPoint</Application>
  <PresentationFormat>宽屏</PresentationFormat>
  <Paragraphs>197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张超</cp:lastModifiedBy>
  <cp:revision>55</cp:revision>
  <dcterms:created xsi:type="dcterms:W3CDTF">2020-08-07T03:05:18Z</dcterms:created>
  <dcterms:modified xsi:type="dcterms:W3CDTF">2020-08-11T08:47:22Z</dcterms:modified>
</cp:coreProperties>
</file>