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465" r:id="rId3"/>
    <p:sldId id="424" r:id="rId4"/>
    <p:sldId id="259" r:id="rId5"/>
    <p:sldId id="263" r:id="rId6"/>
    <p:sldId id="467" r:id="rId7"/>
    <p:sldId id="421" r:id="rId8"/>
    <p:sldId id="400" r:id="rId9"/>
    <p:sldId id="466" r:id="rId10"/>
  </p:sldIdLst>
  <p:sldSz cx="11522075" cy="9001125"/>
  <p:notesSz cx="6807200" cy="9939338"/>
  <p:embeddedFontLst>
    <p:embeddedFont>
      <p:font typeface="나눔바른고딕" panose="020B0600000101010101" charset="-127"/>
      <p:regular r:id="rId13"/>
      <p:bold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나눔고딕" pitchFamily="2" charset="-127"/>
      <p:regular r:id="rId19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1172718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6359" algn="l" defTabSz="1172718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2718" algn="l" defTabSz="1172718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59077" algn="l" defTabSz="1172718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45436" algn="l" defTabSz="1172718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1795" algn="l" defTabSz="1172718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18154" algn="l" defTabSz="1172718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04513" algn="l" defTabSz="1172718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90872" algn="l" defTabSz="1172718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BC15D68-4AD5-4866-A66E-CB9CD3590C04}">
          <p14:sldIdLst>
            <p14:sldId id="256"/>
          </p14:sldIdLst>
        </p14:section>
        <p14:section name="버전 관리" id="{A1859486-66BF-4E3E-A0F1-307FF8472EB9}">
          <p14:sldIdLst>
            <p14:sldId id="465"/>
          </p14:sldIdLst>
        </p14:section>
        <p14:section name="앱실행규칙" id="{9C3AF9E2-47AA-46C5-AF3D-01D5889B1061}">
          <p14:sldIdLst>
            <p14:sldId id="424"/>
          </p14:sldIdLst>
        </p14:section>
        <p14:section name="메뉴구성도" id="{3C8263CD-D29E-41ED-BF2E-B603C0713E6E}">
          <p14:sldIdLst>
            <p14:sldId id="259"/>
          </p14:sldIdLst>
        </p14:section>
        <p14:section name="앱 설치&amp;설정" id="{C78C590D-86E7-441F-8044-76C7285903E6}">
          <p14:sldIdLst>
            <p14:sldId id="263"/>
          </p14:sldIdLst>
        </p14:section>
        <p14:section name="실제 동작화면" id="{F36A2EA9-8D96-4594-9F49-4563FE6B3630}">
          <p14:sldIdLst>
            <p14:sldId id="467"/>
            <p14:sldId id="421"/>
            <p14:sldId id="400"/>
            <p14:sldId id="4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58" userDrawn="1">
          <p15:clr>
            <a:srgbClr val="A4A3A4"/>
          </p15:clr>
        </p15:guide>
        <p15:guide id="2" pos="714" userDrawn="1">
          <p15:clr>
            <a:srgbClr val="A4A3A4"/>
          </p15:clr>
        </p15:guide>
        <p15:guide id="3" pos="3629" userDrawn="1">
          <p15:clr>
            <a:srgbClr val="A4A3A4"/>
          </p15:clr>
        </p15:guide>
        <p15:guide id="4" pos="1497" userDrawn="1">
          <p15:clr>
            <a:srgbClr val="A4A3A4"/>
          </p15:clr>
        </p15:guide>
        <p15:guide id="7" orient="horz" pos="23" userDrawn="1">
          <p15:clr>
            <a:srgbClr val="A4A3A4"/>
          </p15:clr>
        </p15:guide>
        <p15:guide id="8" pos="318" userDrawn="1">
          <p15:clr>
            <a:srgbClr val="A4A3A4"/>
          </p15:clr>
        </p15:guide>
        <p15:guide id="9" orient="horz" pos="4196" userDrawn="1">
          <p15:clr>
            <a:srgbClr val="A4A3A4"/>
          </p15:clr>
        </p15:guide>
        <p15:guide id="10" orient="horz" pos="2574" userDrawn="1">
          <p15:clr>
            <a:srgbClr val="A4A3A4"/>
          </p15:clr>
        </p15:guide>
        <p15:guide id="11" orient="horz" pos="4423" userDrawn="1">
          <p15:clr>
            <a:srgbClr val="A4A3A4"/>
          </p15:clr>
        </p15:guide>
        <p15:guide id="12" orient="horz" pos="25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5E5"/>
    <a:srgbClr val="2E2E2E"/>
    <a:srgbClr val="F24A5F"/>
    <a:srgbClr val="3498DB"/>
    <a:srgbClr val="EC6C4E"/>
    <a:srgbClr val="BEBEBE"/>
    <a:srgbClr val="EDEDED"/>
    <a:srgbClr val="6B5B48"/>
    <a:srgbClr val="91652F"/>
    <a:srgbClr val="E8E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77" autoAdjust="0"/>
    <p:restoredTop sz="94597" autoAdjust="0"/>
  </p:normalViewPr>
  <p:slideViewPr>
    <p:cSldViewPr>
      <p:cViewPr varScale="1">
        <p:scale>
          <a:sx n="95" d="100"/>
          <a:sy n="95" d="100"/>
        </p:scale>
        <p:origin x="1602" y="90"/>
      </p:cViewPr>
      <p:guideLst>
        <p:guide orient="horz" pos="658"/>
        <p:guide pos="714"/>
        <p:guide pos="3629"/>
        <p:guide pos="1497"/>
        <p:guide orient="horz" pos="23"/>
        <p:guide pos="318"/>
        <p:guide orient="horz" pos="4196"/>
        <p:guide orient="horz" pos="2574"/>
        <p:guide orient="horz" pos="4423"/>
        <p:guide orient="horz" pos="25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34"/>
    </p:cViewPr>
  </p:sorterViewPr>
  <p:notesViewPr>
    <p:cSldViewPr showGuides="1">
      <p:cViewPr varScale="1">
        <p:scale>
          <a:sx n="77" d="100"/>
          <a:sy n="77" d="100"/>
        </p:scale>
        <p:origin x="408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447EB-5912-4D56-8AAF-F417C080DD37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8105D-2BBF-40CE-8786-3FF821289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135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6" cy="498693"/>
          </a:xfrm>
          <a:prstGeom prst="rect">
            <a:avLst/>
          </a:prstGeom>
        </p:spPr>
        <p:txBody>
          <a:bodyPr vert="horz" lIns="94265" tIns="47133" rIns="94265" bIns="4713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6" cy="498693"/>
          </a:xfrm>
          <a:prstGeom prst="rect">
            <a:avLst/>
          </a:prstGeom>
        </p:spPr>
        <p:txBody>
          <a:bodyPr vert="horz" lIns="94265" tIns="47133" rIns="94265" bIns="47133" rtlCol="0"/>
          <a:lstStyle>
            <a:lvl1pPr algn="r">
              <a:defRPr sz="1200"/>
            </a:lvl1pPr>
          </a:lstStyle>
          <a:p>
            <a:fld id="{A8401E70-93FF-4093-A1F1-F3F87FE8DE0C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1243013"/>
            <a:ext cx="429260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65" tIns="47133" rIns="94265" bIns="4713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6"/>
            <a:ext cx="5445760" cy="3913615"/>
          </a:xfrm>
          <a:prstGeom prst="rect">
            <a:avLst/>
          </a:prstGeom>
        </p:spPr>
        <p:txBody>
          <a:bodyPr vert="horz" lIns="94265" tIns="47133" rIns="94265" bIns="47133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8"/>
            <a:ext cx="2949786" cy="498692"/>
          </a:xfrm>
          <a:prstGeom prst="rect">
            <a:avLst/>
          </a:prstGeom>
        </p:spPr>
        <p:txBody>
          <a:bodyPr vert="horz" lIns="94265" tIns="47133" rIns="94265" bIns="4713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8"/>
            <a:ext cx="2949786" cy="498692"/>
          </a:xfrm>
          <a:prstGeom prst="rect">
            <a:avLst/>
          </a:prstGeom>
        </p:spPr>
        <p:txBody>
          <a:bodyPr vert="horz" lIns="94265" tIns="47133" rIns="94265" bIns="47133" rtlCol="0" anchor="b"/>
          <a:lstStyle>
            <a:lvl1pPr algn="r">
              <a:defRPr sz="1200"/>
            </a:lvl1pPr>
          </a:lstStyle>
          <a:p>
            <a:fld id="{A11C858D-3A3A-4C80-8E54-DD54AEE26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549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C858D-3A3A-4C80-8E54-DD54AEE2649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60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16BE-56CD-4D22-A7BF-729AE92261E9}" type="datetimeFigureOut">
              <a:rPr lang="ko-KR" altLang="en-US" smtClean="0"/>
              <a:pPr/>
              <a:t>2022-03-27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64F-2390-489C-A307-4065C6C6BD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73301247"/>
              </p:ext>
            </p:extLst>
          </p:nvPr>
        </p:nvGraphicFramePr>
        <p:xfrm>
          <a:off x="144413" y="180081"/>
          <a:ext cx="3600500" cy="8424169"/>
        </p:xfrm>
        <a:graphic>
          <a:graphicData uri="http://schemas.openxmlformats.org/drawingml/2006/table">
            <a:tbl>
              <a:tblPr/>
              <a:tblGrid>
                <a:gridCol w="71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250">
                  <a:extLst>
                    <a:ext uri="{9D8B030D-6E8A-4147-A177-3AD203B41FA5}">
                      <a16:colId xmlns:a16="http://schemas.microsoft.com/office/drawing/2014/main" val="3649279246"/>
                    </a:ext>
                  </a:extLst>
                </a:gridCol>
                <a:gridCol w="410583">
                  <a:extLst>
                    <a:ext uri="{9D8B030D-6E8A-4147-A177-3AD203B41FA5}">
                      <a16:colId xmlns:a16="http://schemas.microsoft.com/office/drawing/2014/main" val="826457086"/>
                    </a:ext>
                  </a:extLst>
                </a:gridCol>
                <a:gridCol w="153099">
                  <a:extLst>
                    <a:ext uri="{9D8B030D-6E8A-4147-A177-3AD203B41FA5}">
                      <a16:colId xmlns:a16="http://schemas.microsoft.com/office/drawing/2014/main" val="3180628692"/>
                    </a:ext>
                  </a:extLst>
                </a:gridCol>
                <a:gridCol w="762818">
                  <a:extLst>
                    <a:ext uri="{9D8B030D-6E8A-4147-A177-3AD203B41FA5}">
                      <a16:colId xmlns:a16="http://schemas.microsoft.com/office/drawing/2014/main" val="2639602132"/>
                    </a:ext>
                  </a:extLst>
                </a:gridCol>
              </a:tblGrid>
              <a:tr h="326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spc="-15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페이지명</a:t>
                      </a:r>
                      <a:endParaRPr kumimoji="0" lang="ko-KR" altLang="en-US" sz="10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코드</a:t>
                      </a: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페이지</a:t>
                      </a:r>
                      <a:r>
                        <a:rPr kumimoji="0" lang="ko-KR" altLang="en-US" sz="10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 </a:t>
                      </a:r>
                      <a:r>
                        <a:rPr kumimoji="0" lang="ko-KR" altLang="en-US" sz="10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경로</a:t>
                      </a: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4543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20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상세 설명</a:t>
                      </a: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57814"/>
                  </a:ext>
                </a:extLst>
              </a:tr>
              <a:tr h="1938305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3528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27399015"/>
              </p:ext>
            </p:extLst>
          </p:nvPr>
        </p:nvGraphicFramePr>
        <p:xfrm>
          <a:off x="4032845" y="180081"/>
          <a:ext cx="7344816" cy="8424169"/>
        </p:xfrm>
        <a:graphic>
          <a:graphicData uri="http://schemas.openxmlformats.org/drawingml/2006/table">
            <a:tbl>
              <a:tblPr/>
              <a:tblGrid>
                <a:gridCol w="1739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5254">
                  <a:extLst>
                    <a:ext uri="{9D8B030D-6E8A-4147-A177-3AD203B41FA5}">
                      <a16:colId xmlns:a16="http://schemas.microsoft.com/office/drawing/2014/main" val="3649279246"/>
                    </a:ext>
                  </a:extLst>
                </a:gridCol>
              </a:tblGrid>
              <a:tr h="2979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상세 설명</a:t>
                      </a: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157814"/>
                  </a:ext>
                </a:extLst>
              </a:tr>
              <a:tr h="812625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63528"/>
                  </a:ext>
                </a:extLst>
              </a:tr>
            </a:tbl>
          </a:graphicData>
        </a:graphic>
      </p:graphicFrame>
      <p:sp>
        <p:nvSpPr>
          <p:cNvPr id="15" name="TextBox 2"/>
          <p:cNvSpPr txBox="1">
            <a:spLocks noChangeArrowheads="1"/>
          </p:cNvSpPr>
          <p:nvPr userDrawn="1"/>
        </p:nvSpPr>
        <p:spPr bwMode="auto">
          <a:xfrm>
            <a:off x="2484338" y="8715027"/>
            <a:ext cx="2599978" cy="261885"/>
          </a:xfrm>
          <a:prstGeom prst="rect">
            <a:avLst/>
          </a:prstGeom>
          <a:noFill/>
          <a:ln>
            <a:noFill/>
          </a:ln>
        </p:spPr>
        <p:txBody>
          <a:bodyPr wrap="none" lIns="122191" tIns="61096" rIns="122191" bIns="61096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한국외국어대학교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컴공과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캡스턴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과제 기획서</a:t>
            </a: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10672365" y="8712645"/>
            <a:ext cx="849312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171" tIns="56586" rIns="113171" bIns="56586">
            <a:spAutoFit/>
          </a:bodyPr>
          <a:lstStyle>
            <a:lvl1pPr defTabSz="846138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46138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46138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46138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46138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4613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4613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4613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4613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966A80B1-1E68-492D-ACA3-67A50074D02B}" type="slidenum">
              <a:rPr lang="en-US" altLang="ko-KR" b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US" altLang="ko-KR" b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</a:t>
            </a:r>
            <a:r>
              <a:rPr lang="en-US" altLang="ko-KR" b="0" baseline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8</a:t>
            </a:r>
            <a:endParaRPr lang="en-US" altLang="ko-KR" b="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auto">
          <a:xfrm>
            <a:off x="8281318" y="8687801"/>
            <a:ext cx="2160240" cy="26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22175" tIns="61088" rIns="122175" bIns="61088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최종수정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2022-3-21.</a:t>
            </a:r>
            <a:r>
              <a:rPr lang="en-US" altLang="ko-KR" sz="900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ver1.0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7255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359" userDrawn="1">
          <p15:clr>
            <a:srgbClr val="FBAE40"/>
          </p15:clr>
        </p15:guide>
        <p15:guide id="2" orient="horz" pos="4014" userDrawn="1">
          <p15:clr>
            <a:srgbClr val="FBAE40"/>
          </p15:clr>
        </p15:guide>
        <p15:guide id="3" orient="horz" pos="113" userDrawn="1">
          <p15:clr>
            <a:srgbClr val="FBAE40"/>
          </p15:clr>
        </p15:guide>
        <p15:guide id="4" orient="horz" pos="54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5594721"/>
              </p:ext>
            </p:extLst>
          </p:nvPr>
        </p:nvGraphicFramePr>
        <p:xfrm>
          <a:off x="144413" y="180081"/>
          <a:ext cx="11233248" cy="8280921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7104">
                  <a:extLst>
                    <a:ext uri="{9D8B030D-6E8A-4147-A177-3AD203B41FA5}">
                      <a16:colId xmlns:a16="http://schemas.microsoft.com/office/drawing/2014/main" val="3649279246"/>
                    </a:ext>
                  </a:extLst>
                </a:gridCol>
              </a:tblGrid>
              <a:tr h="2928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상세 설명</a:t>
                      </a: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157814"/>
                  </a:ext>
                </a:extLst>
              </a:tr>
              <a:tr h="798806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63528"/>
                  </a:ext>
                </a:extLst>
              </a:tr>
            </a:tbl>
          </a:graphicData>
        </a:graphic>
      </p:graphicFrame>
      <p:sp>
        <p:nvSpPr>
          <p:cNvPr id="12" name="TextBox 2"/>
          <p:cNvSpPr txBox="1">
            <a:spLocks noChangeArrowheads="1"/>
          </p:cNvSpPr>
          <p:nvPr userDrawn="1"/>
        </p:nvSpPr>
        <p:spPr bwMode="auto">
          <a:xfrm>
            <a:off x="2484338" y="8715027"/>
            <a:ext cx="2599978" cy="261885"/>
          </a:xfrm>
          <a:prstGeom prst="rect">
            <a:avLst/>
          </a:prstGeom>
          <a:noFill/>
          <a:ln>
            <a:noFill/>
          </a:ln>
        </p:spPr>
        <p:txBody>
          <a:bodyPr wrap="none" lIns="122191" tIns="61096" rIns="122191" bIns="61096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한국외국어대학교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컴공과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캡스턴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과제 기획서</a:t>
            </a:r>
          </a:p>
        </p:txBody>
      </p:sp>
      <p:sp>
        <p:nvSpPr>
          <p:cNvPr id="19" name="Rectangle 19"/>
          <p:cNvSpPr>
            <a:spLocks noChangeArrowheads="1"/>
          </p:cNvSpPr>
          <p:nvPr userDrawn="1"/>
        </p:nvSpPr>
        <p:spPr bwMode="auto">
          <a:xfrm>
            <a:off x="8281318" y="8687801"/>
            <a:ext cx="2160240" cy="26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22175" tIns="61088" rIns="122175" bIns="61088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최종수정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2022-3-21.</a:t>
            </a:r>
            <a:r>
              <a:rPr lang="en-US" altLang="ko-KR" sz="900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ver1.0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 userDrawn="1"/>
        </p:nvSpPr>
        <p:spPr bwMode="auto">
          <a:xfrm>
            <a:off x="10672365" y="8712645"/>
            <a:ext cx="849312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171" tIns="56586" rIns="113171" bIns="56586">
            <a:spAutoFit/>
          </a:bodyPr>
          <a:lstStyle>
            <a:lvl1pPr defTabSz="846138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46138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46138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46138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46138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4613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4613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4613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4613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966A80B1-1E68-492D-ACA3-67A50074D02B}" type="slidenum">
              <a:rPr lang="en-US" altLang="ko-KR" b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US" altLang="ko-KR" b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</a:t>
            </a:r>
            <a:r>
              <a:rPr lang="en-US" altLang="ko-KR" b="0" baseline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8</a:t>
            </a:r>
            <a:endParaRPr lang="en-US" altLang="ko-KR" b="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2911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359">
          <p15:clr>
            <a:srgbClr val="FBAE40"/>
          </p15:clr>
        </p15:guide>
        <p15:guide id="2" orient="horz" pos="4014">
          <p15:clr>
            <a:srgbClr val="FBAE40"/>
          </p15:clr>
        </p15:guide>
        <p15:guide id="3" orient="horz" pos="113">
          <p15:clr>
            <a:srgbClr val="FBAE40"/>
          </p15:clr>
        </p15:guide>
        <p15:guide id="4" orient="horz" pos="54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59473447"/>
              </p:ext>
            </p:extLst>
          </p:nvPr>
        </p:nvGraphicFramePr>
        <p:xfrm>
          <a:off x="144413" y="180082"/>
          <a:ext cx="5472608" cy="8424936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649279246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826457086"/>
                    </a:ext>
                  </a:extLst>
                </a:gridCol>
                <a:gridCol w="232704">
                  <a:extLst>
                    <a:ext uri="{9D8B030D-6E8A-4147-A177-3AD203B41FA5}">
                      <a16:colId xmlns:a16="http://schemas.microsoft.com/office/drawing/2014/main" val="1736794322"/>
                    </a:ext>
                  </a:extLst>
                </a:gridCol>
                <a:gridCol w="1159451">
                  <a:extLst>
                    <a:ext uri="{9D8B030D-6E8A-4147-A177-3AD203B41FA5}">
                      <a16:colId xmlns:a16="http://schemas.microsoft.com/office/drawing/2014/main" val="2639602132"/>
                    </a:ext>
                  </a:extLst>
                </a:gridCol>
              </a:tblGrid>
              <a:tr h="3193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spc="-15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페이지명</a:t>
                      </a:r>
                      <a:endParaRPr kumimoji="0" lang="ko-KR" altLang="en-US" sz="10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코드</a:t>
                      </a: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페이지</a:t>
                      </a:r>
                      <a:r>
                        <a:rPr kumimoji="0" lang="ko-KR" altLang="en-US" sz="10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 </a:t>
                      </a:r>
                      <a:r>
                        <a:rPr kumimoji="0" lang="ko-KR" altLang="en-US" sz="10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경로</a:t>
                      </a: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406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58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상세 설명</a:t>
                      </a: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57814"/>
                  </a:ext>
                </a:extLst>
              </a:tr>
              <a:tr h="1940665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3528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95509278"/>
              </p:ext>
            </p:extLst>
          </p:nvPr>
        </p:nvGraphicFramePr>
        <p:xfrm>
          <a:off x="5905053" y="180082"/>
          <a:ext cx="5472608" cy="8424936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649279246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826457086"/>
                    </a:ext>
                  </a:extLst>
                </a:gridCol>
                <a:gridCol w="232704">
                  <a:extLst>
                    <a:ext uri="{9D8B030D-6E8A-4147-A177-3AD203B41FA5}">
                      <a16:colId xmlns:a16="http://schemas.microsoft.com/office/drawing/2014/main" val="2206223932"/>
                    </a:ext>
                  </a:extLst>
                </a:gridCol>
                <a:gridCol w="1159451">
                  <a:extLst>
                    <a:ext uri="{9D8B030D-6E8A-4147-A177-3AD203B41FA5}">
                      <a16:colId xmlns:a16="http://schemas.microsoft.com/office/drawing/2014/main" val="2639602132"/>
                    </a:ext>
                  </a:extLst>
                </a:gridCol>
              </a:tblGrid>
              <a:tr h="3193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spc="-15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페이지명</a:t>
                      </a:r>
                      <a:endParaRPr kumimoji="0" lang="ko-KR" altLang="en-US" sz="10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코드</a:t>
                      </a: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페이지</a:t>
                      </a:r>
                      <a:r>
                        <a:rPr kumimoji="0" lang="ko-KR" altLang="en-US" sz="10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 </a:t>
                      </a:r>
                      <a:r>
                        <a:rPr kumimoji="0" lang="ko-KR" altLang="en-US" sz="10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경로</a:t>
                      </a: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406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58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상세 설명</a:t>
                      </a: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57814"/>
                  </a:ext>
                </a:extLst>
              </a:tr>
              <a:tr h="1940665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3528"/>
                  </a:ext>
                </a:extLst>
              </a:tr>
            </a:tbl>
          </a:graphicData>
        </a:graphic>
      </p:graphicFrame>
      <p:sp>
        <p:nvSpPr>
          <p:cNvPr id="15" name="TextBox 2"/>
          <p:cNvSpPr txBox="1">
            <a:spLocks noChangeArrowheads="1"/>
          </p:cNvSpPr>
          <p:nvPr userDrawn="1"/>
        </p:nvSpPr>
        <p:spPr bwMode="auto">
          <a:xfrm>
            <a:off x="2484338" y="8715027"/>
            <a:ext cx="2599978" cy="261885"/>
          </a:xfrm>
          <a:prstGeom prst="rect">
            <a:avLst/>
          </a:prstGeom>
          <a:noFill/>
          <a:ln>
            <a:noFill/>
          </a:ln>
        </p:spPr>
        <p:txBody>
          <a:bodyPr wrap="none" lIns="122191" tIns="61096" rIns="122191" bIns="61096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한국외국어대학교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컴공과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캡스턴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과제 기획서</a:t>
            </a:r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auto">
          <a:xfrm>
            <a:off x="8281318" y="8687801"/>
            <a:ext cx="2160240" cy="26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22175" tIns="61088" rIns="122175" bIns="61088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최종수정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2022-3-21.</a:t>
            </a:r>
            <a:r>
              <a:rPr lang="en-US" altLang="ko-KR" sz="900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ver1.0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2204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4" userDrawn="1">
          <p15:clr>
            <a:srgbClr val="FBAE40"/>
          </p15:clr>
        </p15:guide>
        <p15:guide id="2" orient="horz" pos="5420" userDrawn="1">
          <p15:clr>
            <a:srgbClr val="FBAE40"/>
          </p15:clr>
        </p15:guide>
        <p15:guide id="3" orient="horz" pos="11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45933667"/>
              </p:ext>
            </p:extLst>
          </p:nvPr>
        </p:nvGraphicFramePr>
        <p:xfrm>
          <a:off x="144414" y="180082"/>
          <a:ext cx="3600398" cy="8424935"/>
        </p:xfrm>
        <a:graphic>
          <a:graphicData uri="http://schemas.openxmlformats.org/drawingml/2006/table">
            <a:tbl>
              <a:tblPr/>
              <a:tblGrid>
                <a:gridCol w="710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209">
                  <a:extLst>
                    <a:ext uri="{9D8B030D-6E8A-4147-A177-3AD203B41FA5}">
                      <a16:colId xmlns:a16="http://schemas.microsoft.com/office/drawing/2014/main" val="3649279246"/>
                    </a:ext>
                  </a:extLst>
                </a:gridCol>
                <a:gridCol w="410572">
                  <a:extLst>
                    <a:ext uri="{9D8B030D-6E8A-4147-A177-3AD203B41FA5}">
                      <a16:colId xmlns:a16="http://schemas.microsoft.com/office/drawing/2014/main" val="826457086"/>
                    </a:ext>
                  </a:extLst>
                </a:gridCol>
                <a:gridCol w="153094">
                  <a:extLst>
                    <a:ext uri="{9D8B030D-6E8A-4147-A177-3AD203B41FA5}">
                      <a16:colId xmlns:a16="http://schemas.microsoft.com/office/drawing/2014/main" val="1398569868"/>
                    </a:ext>
                  </a:extLst>
                </a:gridCol>
                <a:gridCol w="762797">
                  <a:extLst>
                    <a:ext uri="{9D8B030D-6E8A-4147-A177-3AD203B41FA5}">
                      <a16:colId xmlns:a16="http://schemas.microsoft.com/office/drawing/2014/main" val="2639602132"/>
                    </a:ext>
                  </a:extLst>
                </a:gridCol>
              </a:tblGrid>
              <a:tr h="32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spc="-15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페이지명</a:t>
                      </a:r>
                      <a:endParaRPr kumimoji="0" lang="ko-KR" altLang="en-US" sz="10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코드</a:t>
                      </a: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페이지</a:t>
                      </a:r>
                      <a:r>
                        <a:rPr kumimoji="0" lang="ko-KR" altLang="en-US" sz="10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 </a:t>
                      </a:r>
                      <a:r>
                        <a:rPr kumimoji="0" lang="ko-KR" altLang="en-US" sz="10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경로</a:t>
                      </a: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5046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2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상세 설명</a:t>
                      </a: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57814"/>
                  </a:ext>
                </a:extLst>
              </a:tr>
              <a:tr h="193848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3528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81124346"/>
              </p:ext>
            </p:extLst>
          </p:nvPr>
        </p:nvGraphicFramePr>
        <p:xfrm>
          <a:off x="3888829" y="180081"/>
          <a:ext cx="3600400" cy="8424936"/>
        </p:xfrm>
        <a:graphic>
          <a:graphicData uri="http://schemas.openxmlformats.org/drawingml/2006/table">
            <a:tbl>
              <a:tblPr/>
              <a:tblGrid>
                <a:gridCol w="852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7674">
                  <a:extLst>
                    <a:ext uri="{9D8B030D-6E8A-4147-A177-3AD203B41FA5}">
                      <a16:colId xmlns:a16="http://schemas.microsoft.com/office/drawing/2014/main" val="3649279246"/>
                    </a:ext>
                  </a:extLst>
                </a:gridCol>
              </a:tblGrid>
              <a:tr h="297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상세 설명</a:t>
                      </a: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157814"/>
                  </a:ext>
                </a:extLst>
              </a:tr>
              <a:tr h="812699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63528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62907727"/>
              </p:ext>
            </p:extLst>
          </p:nvPr>
        </p:nvGraphicFramePr>
        <p:xfrm>
          <a:off x="7714556" y="180081"/>
          <a:ext cx="3672408" cy="8424935"/>
        </p:xfrm>
        <a:graphic>
          <a:graphicData uri="http://schemas.openxmlformats.org/drawingml/2006/table">
            <a:tbl>
              <a:tblPr/>
              <a:tblGrid>
                <a:gridCol w="724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9634">
                  <a:extLst>
                    <a:ext uri="{9D8B030D-6E8A-4147-A177-3AD203B41FA5}">
                      <a16:colId xmlns:a16="http://schemas.microsoft.com/office/drawing/2014/main" val="3649279246"/>
                    </a:ext>
                  </a:extLst>
                </a:gridCol>
                <a:gridCol w="418784">
                  <a:extLst>
                    <a:ext uri="{9D8B030D-6E8A-4147-A177-3AD203B41FA5}">
                      <a16:colId xmlns:a16="http://schemas.microsoft.com/office/drawing/2014/main" val="826457086"/>
                    </a:ext>
                  </a:extLst>
                </a:gridCol>
                <a:gridCol w="156156">
                  <a:extLst>
                    <a:ext uri="{9D8B030D-6E8A-4147-A177-3AD203B41FA5}">
                      <a16:colId xmlns:a16="http://schemas.microsoft.com/office/drawing/2014/main" val="1276919726"/>
                    </a:ext>
                  </a:extLst>
                </a:gridCol>
                <a:gridCol w="778053">
                  <a:extLst>
                    <a:ext uri="{9D8B030D-6E8A-4147-A177-3AD203B41FA5}">
                      <a16:colId xmlns:a16="http://schemas.microsoft.com/office/drawing/2014/main" val="2639602132"/>
                    </a:ext>
                  </a:extLst>
                </a:gridCol>
              </a:tblGrid>
              <a:tr h="32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spc="-15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페이지명</a:t>
                      </a:r>
                      <a:endParaRPr kumimoji="0" lang="ko-KR" altLang="en-US" sz="10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코드</a:t>
                      </a: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페이지</a:t>
                      </a:r>
                      <a:r>
                        <a:rPr kumimoji="0" lang="ko-KR" altLang="en-US" sz="10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 </a:t>
                      </a:r>
                      <a:r>
                        <a:rPr kumimoji="0" lang="ko-KR" altLang="en-US" sz="10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경로</a:t>
                      </a: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5046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2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상세 설명</a:t>
                      </a: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57814"/>
                  </a:ext>
                </a:extLst>
              </a:tr>
              <a:tr h="193848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3528"/>
                  </a:ext>
                </a:extLst>
              </a:tr>
            </a:tbl>
          </a:graphicData>
        </a:graphic>
      </p:graphicFrame>
      <p:sp>
        <p:nvSpPr>
          <p:cNvPr id="17" name="TextBox 2"/>
          <p:cNvSpPr txBox="1">
            <a:spLocks noChangeArrowheads="1"/>
          </p:cNvSpPr>
          <p:nvPr userDrawn="1"/>
        </p:nvSpPr>
        <p:spPr bwMode="auto">
          <a:xfrm>
            <a:off x="2484338" y="8715027"/>
            <a:ext cx="2599978" cy="261885"/>
          </a:xfrm>
          <a:prstGeom prst="rect">
            <a:avLst/>
          </a:prstGeom>
          <a:noFill/>
          <a:ln>
            <a:noFill/>
          </a:ln>
        </p:spPr>
        <p:txBody>
          <a:bodyPr wrap="none" lIns="122191" tIns="61096" rIns="122191" bIns="61096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한국외국어대학교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컴공과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캡스턴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과제 기획서</a:t>
            </a:r>
          </a:p>
        </p:txBody>
      </p:sp>
      <p:sp>
        <p:nvSpPr>
          <p:cNvPr id="23" name="Rectangle 19"/>
          <p:cNvSpPr>
            <a:spLocks noChangeArrowheads="1"/>
          </p:cNvSpPr>
          <p:nvPr userDrawn="1"/>
        </p:nvSpPr>
        <p:spPr bwMode="auto">
          <a:xfrm>
            <a:off x="8281318" y="8687801"/>
            <a:ext cx="2160240" cy="26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22175" tIns="61088" rIns="122175" bIns="61088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최종수정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2022-3-21.</a:t>
            </a:r>
            <a:r>
              <a:rPr lang="en-US" altLang="ko-KR" sz="900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ver1.0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 userDrawn="1"/>
        </p:nvSpPr>
        <p:spPr bwMode="auto">
          <a:xfrm>
            <a:off x="10672365" y="8712645"/>
            <a:ext cx="849312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171" tIns="56586" rIns="113171" bIns="56586">
            <a:spAutoFit/>
          </a:bodyPr>
          <a:lstStyle>
            <a:lvl1pPr defTabSz="846138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46138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46138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46138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46138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4613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4613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4613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4613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966A80B1-1E68-492D-ACA3-67A50074D02B}" type="slidenum">
              <a:rPr lang="en-US" altLang="ko-KR" b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US" altLang="ko-KR" b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</a:t>
            </a:r>
            <a:r>
              <a:rPr lang="en-US" altLang="ko-KR" b="0" baseline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8</a:t>
            </a:r>
            <a:endParaRPr lang="en-US" altLang="ko-KR" b="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2259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359" userDrawn="1">
          <p15:clr>
            <a:srgbClr val="FBAE40"/>
          </p15:clr>
        </p15:guide>
        <p15:guide id="2" pos="2450" userDrawn="1">
          <p15:clr>
            <a:srgbClr val="FBAE40"/>
          </p15:clr>
        </p15:guide>
        <p15:guide id="3" orient="horz" pos="5420" userDrawn="1">
          <p15:clr>
            <a:srgbClr val="FBAE40"/>
          </p15:clr>
        </p15:guide>
        <p15:guide id="4" orient="horz" pos="4014" userDrawn="1">
          <p15:clr>
            <a:srgbClr val="FBAE40"/>
          </p15:clr>
        </p15:guide>
        <p15:guide id="5" orient="horz" pos="1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 userDrawn="1"/>
        </p:nvGraphicFramePr>
        <p:xfrm>
          <a:off x="144414" y="180082"/>
          <a:ext cx="3600398" cy="8424935"/>
        </p:xfrm>
        <a:graphic>
          <a:graphicData uri="http://schemas.openxmlformats.org/drawingml/2006/table">
            <a:tbl>
              <a:tblPr/>
              <a:tblGrid>
                <a:gridCol w="710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209">
                  <a:extLst>
                    <a:ext uri="{9D8B030D-6E8A-4147-A177-3AD203B41FA5}">
                      <a16:colId xmlns:a16="http://schemas.microsoft.com/office/drawing/2014/main" val="3649279246"/>
                    </a:ext>
                  </a:extLst>
                </a:gridCol>
                <a:gridCol w="410572">
                  <a:extLst>
                    <a:ext uri="{9D8B030D-6E8A-4147-A177-3AD203B41FA5}">
                      <a16:colId xmlns:a16="http://schemas.microsoft.com/office/drawing/2014/main" val="826457086"/>
                    </a:ext>
                  </a:extLst>
                </a:gridCol>
                <a:gridCol w="153094">
                  <a:extLst>
                    <a:ext uri="{9D8B030D-6E8A-4147-A177-3AD203B41FA5}">
                      <a16:colId xmlns:a16="http://schemas.microsoft.com/office/drawing/2014/main" val="1398569868"/>
                    </a:ext>
                  </a:extLst>
                </a:gridCol>
                <a:gridCol w="762797">
                  <a:extLst>
                    <a:ext uri="{9D8B030D-6E8A-4147-A177-3AD203B41FA5}">
                      <a16:colId xmlns:a16="http://schemas.microsoft.com/office/drawing/2014/main" val="2639602132"/>
                    </a:ext>
                  </a:extLst>
                </a:gridCol>
              </a:tblGrid>
              <a:tr h="32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spc="-15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페이지명</a:t>
                      </a:r>
                      <a:endParaRPr kumimoji="0" lang="ko-KR" altLang="en-US" sz="10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코드</a:t>
                      </a: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페이지</a:t>
                      </a:r>
                      <a:r>
                        <a:rPr kumimoji="0" lang="ko-KR" altLang="en-US" sz="10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 </a:t>
                      </a:r>
                      <a:r>
                        <a:rPr kumimoji="0" lang="ko-KR" altLang="en-US" sz="10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경로</a:t>
                      </a: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5046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2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상세 설명</a:t>
                      </a: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57814"/>
                  </a:ext>
                </a:extLst>
              </a:tr>
              <a:tr h="193848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3528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 userDrawn="1"/>
        </p:nvGraphicFramePr>
        <p:xfrm>
          <a:off x="3888829" y="180081"/>
          <a:ext cx="3600400" cy="8424936"/>
        </p:xfrm>
        <a:graphic>
          <a:graphicData uri="http://schemas.openxmlformats.org/drawingml/2006/table">
            <a:tbl>
              <a:tblPr/>
              <a:tblGrid>
                <a:gridCol w="852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7674">
                  <a:extLst>
                    <a:ext uri="{9D8B030D-6E8A-4147-A177-3AD203B41FA5}">
                      <a16:colId xmlns:a16="http://schemas.microsoft.com/office/drawing/2014/main" val="3649279246"/>
                    </a:ext>
                  </a:extLst>
                </a:gridCol>
              </a:tblGrid>
              <a:tr h="297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상세 설명</a:t>
                      </a: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157814"/>
                  </a:ext>
                </a:extLst>
              </a:tr>
              <a:tr h="812699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63528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1208054"/>
              </p:ext>
            </p:extLst>
          </p:nvPr>
        </p:nvGraphicFramePr>
        <p:xfrm>
          <a:off x="7714556" y="180081"/>
          <a:ext cx="3672408" cy="8424937"/>
        </p:xfrm>
        <a:graphic>
          <a:graphicData uri="http://schemas.openxmlformats.org/drawingml/2006/table">
            <a:tbl>
              <a:tblPr/>
              <a:tblGrid>
                <a:gridCol w="724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4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940">
                  <a:extLst>
                    <a:ext uri="{9D8B030D-6E8A-4147-A177-3AD203B41FA5}">
                      <a16:colId xmlns:a16="http://schemas.microsoft.com/office/drawing/2014/main" val="826457086"/>
                    </a:ext>
                  </a:extLst>
                </a:gridCol>
                <a:gridCol w="778053">
                  <a:extLst>
                    <a:ext uri="{9D8B030D-6E8A-4147-A177-3AD203B41FA5}">
                      <a16:colId xmlns:a16="http://schemas.microsoft.com/office/drawing/2014/main" val="2639602132"/>
                    </a:ext>
                  </a:extLst>
                </a:gridCol>
              </a:tblGrid>
              <a:tr h="32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spc="-15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페이지명</a:t>
                      </a:r>
                      <a:endParaRPr kumimoji="0" lang="ko-KR" altLang="en-US" sz="10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코드</a:t>
                      </a: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페이지</a:t>
                      </a:r>
                      <a:r>
                        <a:rPr kumimoji="0" lang="ko-KR" altLang="en-US" sz="10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 </a:t>
                      </a:r>
                      <a:r>
                        <a:rPr kumimoji="0" lang="ko-KR" altLang="en-US" sz="10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경로</a:t>
                      </a: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1757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2"/>
          <p:cNvSpPr txBox="1">
            <a:spLocks noChangeArrowheads="1"/>
          </p:cNvSpPr>
          <p:nvPr userDrawn="1"/>
        </p:nvSpPr>
        <p:spPr bwMode="auto">
          <a:xfrm>
            <a:off x="2484338" y="8715027"/>
            <a:ext cx="2599978" cy="261885"/>
          </a:xfrm>
          <a:prstGeom prst="rect">
            <a:avLst/>
          </a:prstGeom>
          <a:noFill/>
          <a:ln>
            <a:noFill/>
          </a:ln>
        </p:spPr>
        <p:txBody>
          <a:bodyPr wrap="none" lIns="122191" tIns="61096" rIns="122191" bIns="61096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한국외국어대학교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컴공과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캡스턴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과제 기획서</a:t>
            </a:r>
          </a:p>
        </p:txBody>
      </p:sp>
      <p:sp>
        <p:nvSpPr>
          <p:cNvPr id="22" name="Text Box 10"/>
          <p:cNvSpPr txBox="1">
            <a:spLocks noChangeArrowheads="1"/>
          </p:cNvSpPr>
          <p:nvPr userDrawn="1"/>
        </p:nvSpPr>
        <p:spPr bwMode="auto">
          <a:xfrm>
            <a:off x="10672365" y="8712645"/>
            <a:ext cx="849312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171" tIns="56586" rIns="113171" bIns="56586">
            <a:spAutoFit/>
          </a:bodyPr>
          <a:lstStyle>
            <a:lvl1pPr defTabSz="846138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46138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46138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46138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46138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4613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4613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4613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4613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966A80B1-1E68-492D-ACA3-67A50074D02B}" type="slidenum">
              <a:rPr lang="en-US" altLang="ko-KR" b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US" altLang="ko-KR" b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</a:t>
            </a:r>
            <a:r>
              <a:rPr lang="en-US" altLang="ko-KR" b="0" baseline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8</a:t>
            </a:r>
            <a:endParaRPr lang="en-US" altLang="ko-KR" b="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Rectangle 19"/>
          <p:cNvSpPr>
            <a:spLocks noChangeArrowheads="1"/>
          </p:cNvSpPr>
          <p:nvPr userDrawn="1"/>
        </p:nvSpPr>
        <p:spPr bwMode="auto">
          <a:xfrm>
            <a:off x="8281318" y="8687801"/>
            <a:ext cx="2160240" cy="26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22175" tIns="61088" rIns="122175" bIns="61088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최종수정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2022-3-21.</a:t>
            </a:r>
            <a:r>
              <a:rPr lang="en-US" altLang="ko-KR" sz="900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ver1.0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7264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359">
          <p15:clr>
            <a:srgbClr val="FBAE40"/>
          </p15:clr>
        </p15:guide>
        <p15:guide id="2" pos="2450">
          <p15:clr>
            <a:srgbClr val="FBAE40"/>
          </p15:clr>
        </p15:guide>
        <p15:guide id="3" orient="horz" pos="5420">
          <p15:clr>
            <a:srgbClr val="FBAE40"/>
          </p15:clr>
        </p15:guide>
        <p15:guide id="4" orient="horz" pos="4014">
          <p15:clr>
            <a:srgbClr val="FBAE40"/>
          </p15:clr>
        </p15:guide>
        <p15:guide id="5" orient="horz" pos="1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 userDrawn="1"/>
        </p:nvGraphicFramePr>
        <p:xfrm>
          <a:off x="144414" y="180082"/>
          <a:ext cx="3600398" cy="8424935"/>
        </p:xfrm>
        <a:graphic>
          <a:graphicData uri="http://schemas.openxmlformats.org/drawingml/2006/table">
            <a:tbl>
              <a:tblPr/>
              <a:tblGrid>
                <a:gridCol w="710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209">
                  <a:extLst>
                    <a:ext uri="{9D8B030D-6E8A-4147-A177-3AD203B41FA5}">
                      <a16:colId xmlns:a16="http://schemas.microsoft.com/office/drawing/2014/main" val="3649279246"/>
                    </a:ext>
                  </a:extLst>
                </a:gridCol>
                <a:gridCol w="410572">
                  <a:extLst>
                    <a:ext uri="{9D8B030D-6E8A-4147-A177-3AD203B41FA5}">
                      <a16:colId xmlns:a16="http://schemas.microsoft.com/office/drawing/2014/main" val="826457086"/>
                    </a:ext>
                  </a:extLst>
                </a:gridCol>
                <a:gridCol w="153094">
                  <a:extLst>
                    <a:ext uri="{9D8B030D-6E8A-4147-A177-3AD203B41FA5}">
                      <a16:colId xmlns:a16="http://schemas.microsoft.com/office/drawing/2014/main" val="1398569868"/>
                    </a:ext>
                  </a:extLst>
                </a:gridCol>
                <a:gridCol w="762797">
                  <a:extLst>
                    <a:ext uri="{9D8B030D-6E8A-4147-A177-3AD203B41FA5}">
                      <a16:colId xmlns:a16="http://schemas.microsoft.com/office/drawing/2014/main" val="2639602132"/>
                    </a:ext>
                  </a:extLst>
                </a:gridCol>
              </a:tblGrid>
              <a:tr h="32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spc="-15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페이지명</a:t>
                      </a:r>
                      <a:endParaRPr kumimoji="0" lang="ko-KR" altLang="en-US" sz="10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코드</a:t>
                      </a: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페이지</a:t>
                      </a:r>
                      <a:r>
                        <a:rPr kumimoji="0" lang="ko-KR" altLang="en-US" sz="10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 </a:t>
                      </a:r>
                      <a:r>
                        <a:rPr kumimoji="0" lang="ko-KR" altLang="en-US" sz="10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경로</a:t>
                      </a: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5046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2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상세 설명</a:t>
                      </a: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57814"/>
                  </a:ext>
                </a:extLst>
              </a:tr>
              <a:tr h="193848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3528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 userDrawn="1"/>
        </p:nvGraphicFramePr>
        <p:xfrm>
          <a:off x="3888829" y="180082"/>
          <a:ext cx="3672408" cy="8424935"/>
        </p:xfrm>
        <a:graphic>
          <a:graphicData uri="http://schemas.openxmlformats.org/drawingml/2006/table">
            <a:tbl>
              <a:tblPr/>
              <a:tblGrid>
                <a:gridCol w="724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9634">
                  <a:extLst>
                    <a:ext uri="{9D8B030D-6E8A-4147-A177-3AD203B41FA5}">
                      <a16:colId xmlns:a16="http://schemas.microsoft.com/office/drawing/2014/main" val="3649279246"/>
                    </a:ext>
                  </a:extLst>
                </a:gridCol>
                <a:gridCol w="418784">
                  <a:extLst>
                    <a:ext uri="{9D8B030D-6E8A-4147-A177-3AD203B41FA5}">
                      <a16:colId xmlns:a16="http://schemas.microsoft.com/office/drawing/2014/main" val="826457086"/>
                    </a:ext>
                  </a:extLst>
                </a:gridCol>
                <a:gridCol w="156156">
                  <a:extLst>
                    <a:ext uri="{9D8B030D-6E8A-4147-A177-3AD203B41FA5}">
                      <a16:colId xmlns:a16="http://schemas.microsoft.com/office/drawing/2014/main" val="1276919726"/>
                    </a:ext>
                  </a:extLst>
                </a:gridCol>
                <a:gridCol w="778053">
                  <a:extLst>
                    <a:ext uri="{9D8B030D-6E8A-4147-A177-3AD203B41FA5}">
                      <a16:colId xmlns:a16="http://schemas.microsoft.com/office/drawing/2014/main" val="2639602132"/>
                    </a:ext>
                  </a:extLst>
                </a:gridCol>
              </a:tblGrid>
              <a:tr h="32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spc="-15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페이지명</a:t>
                      </a:r>
                      <a:endParaRPr kumimoji="0" lang="ko-KR" altLang="en-US" sz="10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코드</a:t>
                      </a: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페이지</a:t>
                      </a:r>
                      <a:r>
                        <a:rPr kumimoji="0" lang="ko-KR" altLang="en-US" sz="10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 </a:t>
                      </a:r>
                      <a:r>
                        <a:rPr kumimoji="0" lang="ko-KR" altLang="en-US" sz="10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경로</a:t>
                      </a: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5046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2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상세 설명</a:t>
                      </a: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57814"/>
                  </a:ext>
                </a:extLst>
              </a:tr>
              <a:tr h="193848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3528"/>
                  </a:ext>
                </a:extLst>
              </a:tr>
            </a:tbl>
          </a:graphicData>
        </a:graphic>
      </p:graphicFrame>
      <p:sp>
        <p:nvSpPr>
          <p:cNvPr id="10" name="Line 6"/>
          <p:cNvSpPr>
            <a:spLocks noChangeShapeType="1"/>
          </p:cNvSpPr>
          <p:nvPr userDrawn="1"/>
        </p:nvSpPr>
        <p:spPr bwMode="auto">
          <a:xfrm flipV="1">
            <a:off x="18603" y="8701409"/>
            <a:ext cx="1150347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  <a:round/>
            <a:headEnd/>
            <a:tailEnd/>
          </a:ln>
        </p:spPr>
        <p:txBody>
          <a:bodyPr lIns="122191" tIns="61096" rIns="122191" bIns="61096"/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Rectangle 9"/>
          <p:cNvSpPr>
            <a:spLocks noChangeArrowheads="1"/>
          </p:cNvSpPr>
          <p:nvPr userDrawn="1"/>
        </p:nvSpPr>
        <p:spPr bwMode="auto">
          <a:xfrm>
            <a:off x="5062091" y="8722964"/>
            <a:ext cx="100012" cy="2333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122191" tIns="61096" rIns="122191" bIns="61096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5158928" y="8722964"/>
            <a:ext cx="100013" cy="2333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122191" tIns="61096" rIns="122191" bIns="61096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4" name="Rectangle 9"/>
          <p:cNvSpPr>
            <a:spLocks noChangeArrowheads="1"/>
          </p:cNvSpPr>
          <p:nvPr userDrawn="1"/>
        </p:nvSpPr>
        <p:spPr bwMode="auto">
          <a:xfrm>
            <a:off x="10443988" y="8703120"/>
            <a:ext cx="100013" cy="2333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122191" tIns="61096" rIns="122191" bIns="61096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Rectangle 9"/>
          <p:cNvSpPr>
            <a:spLocks noChangeArrowheads="1"/>
          </p:cNvSpPr>
          <p:nvPr userDrawn="1"/>
        </p:nvSpPr>
        <p:spPr bwMode="auto">
          <a:xfrm>
            <a:off x="10542413" y="8703120"/>
            <a:ext cx="100013" cy="2333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122191" tIns="61096" rIns="122191" bIns="61096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8" name="TextBox 2"/>
          <p:cNvSpPr txBox="1">
            <a:spLocks noChangeArrowheads="1"/>
          </p:cNvSpPr>
          <p:nvPr userDrawn="1"/>
        </p:nvSpPr>
        <p:spPr bwMode="auto">
          <a:xfrm>
            <a:off x="2484338" y="8715027"/>
            <a:ext cx="2599978" cy="261885"/>
          </a:xfrm>
          <a:prstGeom prst="rect">
            <a:avLst/>
          </a:prstGeom>
          <a:noFill/>
          <a:ln>
            <a:noFill/>
          </a:ln>
        </p:spPr>
        <p:txBody>
          <a:bodyPr wrap="none" lIns="122191" tIns="61096" rIns="122191" bIns="61096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한국외국어대학교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컴공과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캡스턴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과제 기획서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 userDrawn="1"/>
        </p:nvGraphicFramePr>
        <p:xfrm>
          <a:off x="7777261" y="180081"/>
          <a:ext cx="3600400" cy="8424936"/>
        </p:xfrm>
        <a:graphic>
          <a:graphicData uri="http://schemas.openxmlformats.org/drawingml/2006/table">
            <a:tbl>
              <a:tblPr/>
              <a:tblGrid>
                <a:gridCol w="852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7674">
                  <a:extLst>
                    <a:ext uri="{9D8B030D-6E8A-4147-A177-3AD203B41FA5}">
                      <a16:colId xmlns:a16="http://schemas.microsoft.com/office/drawing/2014/main" val="3649279246"/>
                    </a:ext>
                  </a:extLst>
                </a:gridCol>
              </a:tblGrid>
              <a:tr h="297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상세 설명</a:t>
                      </a: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157814"/>
                  </a:ext>
                </a:extLst>
              </a:tr>
              <a:tr h="812699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63528"/>
                  </a:ext>
                </a:extLst>
              </a:tr>
            </a:tbl>
          </a:graphicData>
        </a:graphic>
      </p:graphicFrame>
      <p:sp>
        <p:nvSpPr>
          <p:cNvPr id="16" name="Rectangle 19"/>
          <p:cNvSpPr>
            <a:spLocks noChangeArrowheads="1"/>
          </p:cNvSpPr>
          <p:nvPr userDrawn="1"/>
        </p:nvSpPr>
        <p:spPr bwMode="auto">
          <a:xfrm>
            <a:off x="8281318" y="8687801"/>
            <a:ext cx="2160240" cy="26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22175" tIns="61088" rIns="122175" bIns="61088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최종수정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2022-3-21.</a:t>
            </a:r>
            <a:r>
              <a:rPr lang="en-US" altLang="ko-KR" sz="900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ve1.0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 userDrawn="1"/>
        </p:nvSpPr>
        <p:spPr bwMode="auto">
          <a:xfrm>
            <a:off x="10672365" y="8712645"/>
            <a:ext cx="849312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171" tIns="56586" rIns="113171" bIns="56586">
            <a:spAutoFit/>
          </a:bodyPr>
          <a:lstStyle>
            <a:lvl1pPr defTabSz="846138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46138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46138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46138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46138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4613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4613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4613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4613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966A80B1-1E68-492D-ACA3-67A50074D02B}" type="slidenum">
              <a:rPr lang="en-US" altLang="ko-KR" b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US" altLang="ko-KR" b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</a:t>
            </a:r>
            <a:r>
              <a:rPr lang="en-US" altLang="ko-KR" b="0" baseline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8</a:t>
            </a:r>
            <a:endParaRPr lang="en-US" altLang="ko-KR" b="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07472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420" userDrawn="1">
          <p15:clr>
            <a:srgbClr val="FBAE40"/>
          </p15:clr>
        </p15:guide>
        <p15:guide id="2" orient="horz" pos="401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 userDrawn="1"/>
        </p:nvGraphicFramePr>
        <p:xfrm>
          <a:off x="144414" y="180082"/>
          <a:ext cx="3600398" cy="8424935"/>
        </p:xfrm>
        <a:graphic>
          <a:graphicData uri="http://schemas.openxmlformats.org/drawingml/2006/table">
            <a:tbl>
              <a:tblPr/>
              <a:tblGrid>
                <a:gridCol w="710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209">
                  <a:extLst>
                    <a:ext uri="{9D8B030D-6E8A-4147-A177-3AD203B41FA5}">
                      <a16:colId xmlns:a16="http://schemas.microsoft.com/office/drawing/2014/main" val="3649279246"/>
                    </a:ext>
                  </a:extLst>
                </a:gridCol>
                <a:gridCol w="410572">
                  <a:extLst>
                    <a:ext uri="{9D8B030D-6E8A-4147-A177-3AD203B41FA5}">
                      <a16:colId xmlns:a16="http://schemas.microsoft.com/office/drawing/2014/main" val="826457086"/>
                    </a:ext>
                  </a:extLst>
                </a:gridCol>
                <a:gridCol w="153094">
                  <a:extLst>
                    <a:ext uri="{9D8B030D-6E8A-4147-A177-3AD203B41FA5}">
                      <a16:colId xmlns:a16="http://schemas.microsoft.com/office/drawing/2014/main" val="1398569868"/>
                    </a:ext>
                  </a:extLst>
                </a:gridCol>
                <a:gridCol w="762797">
                  <a:extLst>
                    <a:ext uri="{9D8B030D-6E8A-4147-A177-3AD203B41FA5}">
                      <a16:colId xmlns:a16="http://schemas.microsoft.com/office/drawing/2014/main" val="2639602132"/>
                    </a:ext>
                  </a:extLst>
                </a:gridCol>
              </a:tblGrid>
              <a:tr h="32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spc="-15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페이지명</a:t>
                      </a:r>
                      <a:endParaRPr kumimoji="0" lang="ko-KR" altLang="en-US" sz="10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코드</a:t>
                      </a: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페이지</a:t>
                      </a:r>
                      <a:r>
                        <a:rPr kumimoji="0" lang="ko-KR" altLang="en-US" sz="10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 </a:t>
                      </a:r>
                      <a:r>
                        <a:rPr kumimoji="0" lang="ko-KR" altLang="en-US" sz="10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경로</a:t>
                      </a: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5046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2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상세 설명</a:t>
                      </a: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57814"/>
                  </a:ext>
                </a:extLst>
              </a:tr>
              <a:tr h="193848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3528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 userDrawn="1"/>
        </p:nvGraphicFramePr>
        <p:xfrm>
          <a:off x="3888829" y="180082"/>
          <a:ext cx="3672408" cy="8424935"/>
        </p:xfrm>
        <a:graphic>
          <a:graphicData uri="http://schemas.openxmlformats.org/drawingml/2006/table">
            <a:tbl>
              <a:tblPr/>
              <a:tblGrid>
                <a:gridCol w="724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9634">
                  <a:extLst>
                    <a:ext uri="{9D8B030D-6E8A-4147-A177-3AD203B41FA5}">
                      <a16:colId xmlns:a16="http://schemas.microsoft.com/office/drawing/2014/main" val="3649279246"/>
                    </a:ext>
                  </a:extLst>
                </a:gridCol>
                <a:gridCol w="418784">
                  <a:extLst>
                    <a:ext uri="{9D8B030D-6E8A-4147-A177-3AD203B41FA5}">
                      <a16:colId xmlns:a16="http://schemas.microsoft.com/office/drawing/2014/main" val="826457086"/>
                    </a:ext>
                  </a:extLst>
                </a:gridCol>
                <a:gridCol w="156156">
                  <a:extLst>
                    <a:ext uri="{9D8B030D-6E8A-4147-A177-3AD203B41FA5}">
                      <a16:colId xmlns:a16="http://schemas.microsoft.com/office/drawing/2014/main" val="1276919726"/>
                    </a:ext>
                  </a:extLst>
                </a:gridCol>
                <a:gridCol w="778053">
                  <a:extLst>
                    <a:ext uri="{9D8B030D-6E8A-4147-A177-3AD203B41FA5}">
                      <a16:colId xmlns:a16="http://schemas.microsoft.com/office/drawing/2014/main" val="2639602132"/>
                    </a:ext>
                  </a:extLst>
                </a:gridCol>
              </a:tblGrid>
              <a:tr h="32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spc="-15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페이지명</a:t>
                      </a:r>
                      <a:endParaRPr kumimoji="0" lang="ko-KR" altLang="en-US" sz="10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코드</a:t>
                      </a: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페이지</a:t>
                      </a:r>
                      <a:r>
                        <a:rPr kumimoji="0" lang="ko-KR" altLang="en-US" sz="10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 </a:t>
                      </a:r>
                      <a:r>
                        <a:rPr kumimoji="0" lang="ko-KR" altLang="en-US" sz="10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경로</a:t>
                      </a: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5046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2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상세 설명</a:t>
                      </a: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57814"/>
                  </a:ext>
                </a:extLst>
              </a:tr>
              <a:tr h="193848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3528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 userDrawn="1"/>
        </p:nvGraphicFramePr>
        <p:xfrm>
          <a:off x="7705253" y="171896"/>
          <a:ext cx="3672409" cy="8424935"/>
        </p:xfrm>
        <a:graphic>
          <a:graphicData uri="http://schemas.openxmlformats.org/drawingml/2006/table">
            <a:tbl>
              <a:tblPr/>
              <a:tblGrid>
                <a:gridCol w="724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9634">
                  <a:extLst>
                    <a:ext uri="{9D8B030D-6E8A-4147-A177-3AD203B41FA5}">
                      <a16:colId xmlns:a16="http://schemas.microsoft.com/office/drawing/2014/main" val="3649279246"/>
                    </a:ext>
                  </a:extLst>
                </a:gridCol>
                <a:gridCol w="418784">
                  <a:extLst>
                    <a:ext uri="{9D8B030D-6E8A-4147-A177-3AD203B41FA5}">
                      <a16:colId xmlns:a16="http://schemas.microsoft.com/office/drawing/2014/main" val="826457086"/>
                    </a:ext>
                  </a:extLst>
                </a:gridCol>
                <a:gridCol w="156156">
                  <a:extLst>
                    <a:ext uri="{9D8B030D-6E8A-4147-A177-3AD203B41FA5}">
                      <a16:colId xmlns:a16="http://schemas.microsoft.com/office/drawing/2014/main" val="3699281426"/>
                    </a:ext>
                  </a:extLst>
                </a:gridCol>
                <a:gridCol w="778053">
                  <a:extLst>
                    <a:ext uri="{9D8B030D-6E8A-4147-A177-3AD203B41FA5}">
                      <a16:colId xmlns:a16="http://schemas.microsoft.com/office/drawing/2014/main" val="2639602132"/>
                    </a:ext>
                  </a:extLst>
                </a:gridCol>
              </a:tblGrid>
              <a:tr h="32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spc="-15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페이지명</a:t>
                      </a:r>
                      <a:endParaRPr kumimoji="0" lang="ko-KR" altLang="en-US" sz="10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코드</a:t>
                      </a: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페이지</a:t>
                      </a:r>
                      <a:r>
                        <a:rPr kumimoji="0" lang="ko-KR" altLang="en-US" sz="10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 </a:t>
                      </a:r>
                      <a:r>
                        <a:rPr kumimoji="0" lang="ko-KR" altLang="en-US" sz="10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경로</a:t>
                      </a: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5046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2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상세 설명</a:t>
                      </a: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57814"/>
                  </a:ext>
                </a:extLst>
              </a:tr>
              <a:tr h="193848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3528"/>
                  </a:ext>
                </a:extLst>
              </a:tr>
            </a:tbl>
          </a:graphicData>
        </a:graphic>
      </p:graphicFrame>
      <p:sp>
        <p:nvSpPr>
          <p:cNvPr id="16" name="TextBox 2"/>
          <p:cNvSpPr txBox="1">
            <a:spLocks noChangeArrowheads="1"/>
          </p:cNvSpPr>
          <p:nvPr userDrawn="1"/>
        </p:nvSpPr>
        <p:spPr bwMode="auto">
          <a:xfrm>
            <a:off x="2484338" y="8715027"/>
            <a:ext cx="2599978" cy="261885"/>
          </a:xfrm>
          <a:prstGeom prst="rect">
            <a:avLst/>
          </a:prstGeom>
          <a:noFill/>
          <a:ln>
            <a:noFill/>
          </a:ln>
        </p:spPr>
        <p:txBody>
          <a:bodyPr wrap="none" lIns="122191" tIns="61096" rIns="122191" bIns="61096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한국외국어대학교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컴공과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캡스턴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과제 기획서</a:t>
            </a:r>
          </a:p>
        </p:txBody>
      </p:sp>
      <p:sp>
        <p:nvSpPr>
          <p:cNvPr id="21" name="Rectangle 19"/>
          <p:cNvSpPr>
            <a:spLocks noChangeArrowheads="1"/>
          </p:cNvSpPr>
          <p:nvPr userDrawn="1"/>
        </p:nvSpPr>
        <p:spPr bwMode="auto">
          <a:xfrm>
            <a:off x="8281318" y="8687801"/>
            <a:ext cx="2160240" cy="26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22175" tIns="61088" rIns="122175" bIns="61088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최종수정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2022-3-21.</a:t>
            </a:r>
            <a:r>
              <a:rPr lang="en-US" altLang="ko-KR" sz="900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ve1.0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 Box 10"/>
          <p:cNvSpPr txBox="1">
            <a:spLocks noChangeArrowheads="1"/>
          </p:cNvSpPr>
          <p:nvPr userDrawn="1"/>
        </p:nvSpPr>
        <p:spPr bwMode="auto">
          <a:xfrm>
            <a:off x="10672365" y="8712645"/>
            <a:ext cx="849312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171" tIns="56586" rIns="113171" bIns="56586">
            <a:spAutoFit/>
          </a:bodyPr>
          <a:lstStyle>
            <a:lvl1pPr defTabSz="846138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46138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46138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46138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46138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4613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4613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4613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4613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966A80B1-1E68-492D-ACA3-67A50074D02B}" type="slidenum">
              <a:rPr lang="en-US" altLang="ko-KR" b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US" altLang="ko-KR" b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</a:t>
            </a:r>
            <a:r>
              <a:rPr lang="en-US" altLang="ko-KR" b="0" baseline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8</a:t>
            </a:r>
            <a:endParaRPr lang="en-US" altLang="ko-KR" b="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312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89055852"/>
              </p:ext>
            </p:extLst>
          </p:nvPr>
        </p:nvGraphicFramePr>
        <p:xfrm>
          <a:off x="144413" y="180083"/>
          <a:ext cx="3600500" cy="4148199"/>
        </p:xfrm>
        <a:graphic>
          <a:graphicData uri="http://schemas.openxmlformats.org/drawingml/2006/table">
            <a:tbl>
              <a:tblPr/>
              <a:tblGrid>
                <a:gridCol w="71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682">
                  <a:extLst>
                    <a:ext uri="{9D8B030D-6E8A-4147-A177-3AD203B41FA5}">
                      <a16:colId xmlns:a16="http://schemas.microsoft.com/office/drawing/2014/main" val="826457086"/>
                    </a:ext>
                  </a:extLst>
                </a:gridCol>
                <a:gridCol w="762818">
                  <a:extLst>
                    <a:ext uri="{9D8B030D-6E8A-4147-A177-3AD203B41FA5}">
                      <a16:colId xmlns:a16="http://schemas.microsoft.com/office/drawing/2014/main" val="2639602132"/>
                    </a:ext>
                  </a:extLst>
                </a:gridCol>
              </a:tblGrid>
              <a:tr h="2690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spc="-15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페이지명</a:t>
                      </a:r>
                      <a:endParaRPr kumimoji="0" lang="ko-KR" altLang="en-US" sz="10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코드</a:t>
                      </a: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0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페이지</a:t>
                      </a:r>
                      <a:r>
                        <a:rPr kumimoji="0" lang="ko-KR" altLang="en-US" sz="10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 </a:t>
                      </a:r>
                      <a:r>
                        <a:rPr kumimoji="0" lang="ko-KR" altLang="en-US" sz="10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경로</a:t>
                      </a: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011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18155907"/>
              </p:ext>
            </p:extLst>
          </p:nvPr>
        </p:nvGraphicFramePr>
        <p:xfrm>
          <a:off x="4032845" y="180081"/>
          <a:ext cx="7344816" cy="4145476"/>
        </p:xfrm>
        <a:graphic>
          <a:graphicData uri="http://schemas.openxmlformats.org/drawingml/2006/table">
            <a:tbl>
              <a:tblPr/>
              <a:tblGrid>
                <a:gridCol w="1739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5254">
                  <a:extLst>
                    <a:ext uri="{9D8B030D-6E8A-4147-A177-3AD203B41FA5}">
                      <a16:colId xmlns:a16="http://schemas.microsoft.com/office/drawing/2014/main" val="3649279246"/>
                    </a:ext>
                  </a:extLst>
                </a:gridCol>
              </a:tblGrid>
              <a:tr h="2690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상세 설명</a:t>
                      </a: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157814"/>
                  </a:ext>
                </a:extLst>
              </a:tr>
              <a:tr h="387643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63528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17454578"/>
              </p:ext>
            </p:extLst>
          </p:nvPr>
        </p:nvGraphicFramePr>
        <p:xfrm>
          <a:off x="144413" y="4456819"/>
          <a:ext cx="3600500" cy="4148199"/>
        </p:xfrm>
        <a:graphic>
          <a:graphicData uri="http://schemas.openxmlformats.org/drawingml/2006/table">
            <a:tbl>
              <a:tblPr/>
              <a:tblGrid>
                <a:gridCol w="71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682">
                  <a:extLst>
                    <a:ext uri="{9D8B030D-6E8A-4147-A177-3AD203B41FA5}">
                      <a16:colId xmlns:a16="http://schemas.microsoft.com/office/drawing/2014/main" val="826457086"/>
                    </a:ext>
                  </a:extLst>
                </a:gridCol>
                <a:gridCol w="762818">
                  <a:extLst>
                    <a:ext uri="{9D8B030D-6E8A-4147-A177-3AD203B41FA5}">
                      <a16:colId xmlns:a16="http://schemas.microsoft.com/office/drawing/2014/main" val="2639602132"/>
                    </a:ext>
                  </a:extLst>
                </a:gridCol>
              </a:tblGrid>
              <a:tr h="2690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spc="-15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페이지명</a:t>
                      </a:r>
                      <a:endParaRPr kumimoji="0" lang="ko-KR" altLang="en-US" sz="10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코드</a:t>
                      </a: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0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페이지</a:t>
                      </a:r>
                      <a:r>
                        <a:rPr kumimoji="0" lang="ko-KR" altLang="en-US" sz="10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 </a:t>
                      </a:r>
                      <a:r>
                        <a:rPr kumimoji="0" lang="ko-KR" altLang="en-US" sz="10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경로</a:t>
                      </a: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011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88458779"/>
              </p:ext>
            </p:extLst>
          </p:nvPr>
        </p:nvGraphicFramePr>
        <p:xfrm>
          <a:off x="4032845" y="4456817"/>
          <a:ext cx="7344816" cy="4145476"/>
        </p:xfrm>
        <a:graphic>
          <a:graphicData uri="http://schemas.openxmlformats.org/drawingml/2006/table">
            <a:tbl>
              <a:tblPr/>
              <a:tblGrid>
                <a:gridCol w="1739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5254">
                  <a:extLst>
                    <a:ext uri="{9D8B030D-6E8A-4147-A177-3AD203B41FA5}">
                      <a16:colId xmlns:a16="http://schemas.microsoft.com/office/drawing/2014/main" val="3649279246"/>
                    </a:ext>
                  </a:extLst>
                </a:gridCol>
              </a:tblGrid>
              <a:tr h="2690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상세 설명</a:t>
                      </a: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157814"/>
                  </a:ext>
                </a:extLst>
              </a:tr>
              <a:tr h="387643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7518" marR="37518" marT="56507" marB="56507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63528"/>
                  </a:ext>
                </a:extLst>
              </a:tr>
            </a:tbl>
          </a:graphicData>
        </a:graphic>
      </p:graphicFrame>
      <p:sp>
        <p:nvSpPr>
          <p:cNvPr id="18" name="TextBox 2"/>
          <p:cNvSpPr txBox="1">
            <a:spLocks noChangeArrowheads="1"/>
          </p:cNvSpPr>
          <p:nvPr userDrawn="1"/>
        </p:nvSpPr>
        <p:spPr bwMode="auto">
          <a:xfrm>
            <a:off x="2484338" y="8715027"/>
            <a:ext cx="2599978" cy="261885"/>
          </a:xfrm>
          <a:prstGeom prst="rect">
            <a:avLst/>
          </a:prstGeom>
          <a:noFill/>
          <a:ln>
            <a:noFill/>
          </a:ln>
        </p:spPr>
        <p:txBody>
          <a:bodyPr wrap="none" lIns="122191" tIns="61096" rIns="122191" bIns="61096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한국외국어대학교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컴공과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캡스턴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과제 기획서</a:t>
            </a:r>
          </a:p>
        </p:txBody>
      </p:sp>
      <p:sp>
        <p:nvSpPr>
          <p:cNvPr id="22" name="Rectangle 19"/>
          <p:cNvSpPr>
            <a:spLocks noChangeArrowheads="1"/>
          </p:cNvSpPr>
          <p:nvPr userDrawn="1"/>
        </p:nvSpPr>
        <p:spPr bwMode="auto">
          <a:xfrm>
            <a:off x="8281318" y="8687801"/>
            <a:ext cx="2160240" cy="26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22175" tIns="61088" rIns="122175" bIns="61088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최종수정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2022-3-21.</a:t>
            </a:r>
            <a:r>
              <a:rPr lang="en-US" altLang="ko-KR" sz="900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ver1.0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 userDrawn="1"/>
        </p:nvSpPr>
        <p:spPr bwMode="auto">
          <a:xfrm>
            <a:off x="10672365" y="8712645"/>
            <a:ext cx="849312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171" tIns="56586" rIns="113171" bIns="56586">
            <a:spAutoFit/>
          </a:bodyPr>
          <a:lstStyle>
            <a:lvl1pPr defTabSz="846138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46138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46138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46138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46138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4613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4613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4613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4613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966A80B1-1E68-492D-ACA3-67A50074D02B}" type="slidenum">
              <a:rPr lang="en-US" altLang="ko-KR" b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US" altLang="ko-KR" b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</a:t>
            </a:r>
            <a:r>
              <a:rPr lang="en-US" altLang="ko-KR" b="0" baseline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8</a:t>
            </a:r>
            <a:endParaRPr lang="en-US" altLang="ko-KR" b="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157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359">
          <p15:clr>
            <a:srgbClr val="FBAE40"/>
          </p15:clr>
        </p15:guide>
        <p15:guide id="2" orient="horz" pos="2835" userDrawn="1">
          <p15:clr>
            <a:srgbClr val="FBAE40"/>
          </p15:clr>
        </p15:guide>
        <p15:guide id="3" orient="horz" pos="113">
          <p15:clr>
            <a:srgbClr val="FBAE40"/>
          </p15:clr>
        </p15:guide>
        <p15:guide id="4" orient="horz" pos="54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76104" y="360462"/>
            <a:ext cx="10369868" cy="1500188"/>
          </a:xfrm>
          <a:prstGeom prst="rect">
            <a:avLst/>
          </a:prstGeom>
        </p:spPr>
        <p:txBody>
          <a:bodyPr vert="horz" lIns="117272" tIns="58636" rIns="117272" bIns="58636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6104" y="2100263"/>
            <a:ext cx="10369868" cy="5940326"/>
          </a:xfrm>
          <a:prstGeom prst="rect">
            <a:avLst/>
          </a:prstGeom>
        </p:spPr>
        <p:txBody>
          <a:bodyPr vert="horz" lIns="117272" tIns="58636" rIns="117272" bIns="5863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76104" y="8342710"/>
            <a:ext cx="2688484" cy="479227"/>
          </a:xfrm>
          <a:prstGeom prst="rect">
            <a:avLst/>
          </a:prstGeom>
        </p:spPr>
        <p:txBody>
          <a:bodyPr vert="horz" lIns="117272" tIns="58636" rIns="117272" bIns="58636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16BE-56CD-4D22-A7BF-729AE92261E9}" type="datetimeFigureOut">
              <a:rPr lang="ko-KR" altLang="en-US" smtClean="0"/>
              <a:pPr/>
              <a:t>2022-03-27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936709" y="8342710"/>
            <a:ext cx="3648657" cy="479227"/>
          </a:xfrm>
          <a:prstGeom prst="rect">
            <a:avLst/>
          </a:prstGeom>
        </p:spPr>
        <p:txBody>
          <a:bodyPr vert="horz" lIns="117272" tIns="58636" rIns="117272" bIns="58636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57487" y="8342710"/>
            <a:ext cx="2688484" cy="479227"/>
          </a:xfrm>
          <a:prstGeom prst="rect">
            <a:avLst/>
          </a:prstGeom>
        </p:spPr>
        <p:txBody>
          <a:bodyPr vert="horz" lIns="117272" tIns="58636" rIns="117272" bIns="58636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B864F-2390-489C-A307-4065C6C6BD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3" r:id="rId2"/>
    <p:sldLayoutId id="2147483667" r:id="rId3"/>
    <p:sldLayoutId id="2147483661" r:id="rId4"/>
    <p:sldLayoutId id="2147483662" r:id="rId5"/>
    <p:sldLayoutId id="2147483666" r:id="rId6"/>
    <p:sldLayoutId id="2147483665" r:id="rId7"/>
    <p:sldLayoutId id="2147483664" r:id="rId8"/>
    <p:sldLayoutId id="2147483669" r:id="rId9"/>
  </p:sldLayoutIdLst>
  <p:txStyles>
    <p:titleStyle>
      <a:lvl1pPr algn="ctr" defTabSz="1172718" rtl="0" eaLnBrk="1" latinLnBrk="1" hangingPunct="1">
        <a:spcBef>
          <a:spcPct val="0"/>
        </a:spcBef>
        <a:buNone/>
        <a:defRPr sz="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9769" indent="-439769" algn="l" defTabSz="1172718" rtl="0" eaLnBrk="1" latinLnBrk="1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2833" indent="-366474" algn="l" defTabSz="1172718" rtl="0" eaLnBrk="1" latinLnBrk="1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5898" indent="-293180" algn="l" defTabSz="1172718" rtl="0" eaLnBrk="1" latinLnBrk="1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2257" indent="-293180" algn="l" defTabSz="1172718" rtl="0" eaLnBrk="1" latinLnBrk="1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38616" indent="-293180" algn="l" defTabSz="1172718" rtl="0" eaLnBrk="1" latinLnBrk="1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24975" indent="-293180" algn="l" defTabSz="1172718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11334" indent="-293180" algn="l" defTabSz="1172718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97693" indent="-293180" algn="l" defTabSz="1172718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84052" indent="-293180" algn="l" defTabSz="1172718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72718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6359" algn="l" defTabSz="1172718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718" algn="l" defTabSz="1172718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077" algn="l" defTabSz="1172718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5436" algn="l" defTabSz="1172718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1795" algn="l" defTabSz="1172718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8154" algn="l" defTabSz="1172718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04513" algn="l" defTabSz="1172718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90872" algn="l" defTabSz="1172718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27799" y="2104030"/>
            <a:ext cx="6494275" cy="477567"/>
          </a:xfrm>
          <a:prstGeom prst="rect">
            <a:avLst/>
          </a:prstGeom>
          <a:noFill/>
        </p:spPr>
        <p:txBody>
          <a:bodyPr wrap="square" lIns="107186" tIns="53594" rIns="107186" bIns="53594">
            <a:spAutoFit/>
          </a:bodyPr>
          <a:lstStyle>
            <a:defPPr>
              <a:defRPr lang="ko-KR"/>
            </a:defPPr>
            <a:lvl1pPr marL="0" algn="l" defTabSz="1071857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5928" algn="l" defTabSz="1071857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1857" algn="l" defTabSz="1071857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7786" algn="l" defTabSz="1071857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3715" algn="l" defTabSz="1071857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9644" algn="l" defTabSz="1071857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5573" algn="l" defTabSz="1071857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1501" algn="l" defTabSz="1071857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7429" algn="l" defTabSz="1071857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한국어 학습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앱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화면설계서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2583473"/>
            <a:ext cx="11522075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854242"/>
              </p:ext>
            </p:extLst>
          </p:nvPr>
        </p:nvGraphicFramePr>
        <p:xfrm>
          <a:off x="6409109" y="7092851"/>
          <a:ext cx="4824536" cy="1647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7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9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프로젝트명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한국어 학습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시스템명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작업명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화면설계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문서코드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버전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작성자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밤을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새워서라도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작성일자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77651" y="3420442"/>
            <a:ext cx="928784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000000"/>
                </a:solidFill>
                <a:latin typeface="+mn-ea"/>
              </a:rPr>
              <a:t>1.  </a:t>
            </a:r>
            <a:r>
              <a:rPr lang="ko-KR" altLang="en-US" sz="1100" b="1" dirty="0">
                <a:solidFill>
                  <a:srgbClr val="000000"/>
                </a:solidFill>
                <a:latin typeface="+mn-ea"/>
              </a:rPr>
              <a:t>본 기획서에서 다음 항목은 제외된다</a:t>
            </a:r>
            <a:r>
              <a:rPr lang="en-US" altLang="ko-KR" sz="1100" b="1" dirty="0">
                <a:solidFill>
                  <a:srgbClr val="000000"/>
                </a:solidFill>
                <a:latin typeface="+mn-ea"/>
              </a:rPr>
              <a:t>. </a:t>
            </a:r>
          </a:p>
          <a:p>
            <a:pPr fontAlgn="ctr">
              <a:lnSpc>
                <a:spcPct val="15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- 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컨텐츠 관련 영역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주제 분류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/ </a:t>
            </a:r>
            <a:r>
              <a:rPr lang="ko-KR" altLang="en-US" sz="1000" dirty="0" err="1">
                <a:solidFill>
                  <a:srgbClr val="000000"/>
                </a:solidFill>
                <a:latin typeface="+mn-ea"/>
              </a:rPr>
              <a:t>어휘별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 상세 내용 및 음성 내용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/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컨텐츠 제시 규칙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–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오늘의 단어나 </a:t>
            </a:r>
            <a:r>
              <a:rPr lang="ko-KR" altLang="en-US" sz="1000" dirty="0" err="1">
                <a:solidFill>
                  <a:srgbClr val="000000"/>
                </a:solidFill>
                <a:latin typeface="+mn-ea"/>
              </a:rPr>
              <a:t>단어카드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 등 </a:t>
            </a:r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pPr marL="171450" indent="-171450" fontAlgn="ctr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학습 퀴즈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추가되는 퀴즈 내용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컨셉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프로세스 전체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별도의 문서로 작성 예정</a:t>
            </a:r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pPr marL="171450" indent="-171450" fontAlgn="ctr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게임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추가되는 게임 컨셉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내용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프로세스 전체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별도의 문서로 작성 예정</a:t>
            </a:r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pPr marL="171450" indent="-171450" fontAlgn="ctr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캐릭터 및 레벨 정책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레벨 정책 및 레벨 상승에 따른 캐릭터 변화 정책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별도의 문서로 작성 예정</a:t>
            </a:r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pPr marL="171450" indent="-171450" fontAlgn="ctr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포인트 정책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포인트 적립 방식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적립 내역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사용시 가격 정책 전체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별도의 문서로 작성 예정</a:t>
            </a:r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pPr marL="171450" indent="-171450" fontAlgn="ctr">
              <a:lnSpc>
                <a:spcPct val="150000"/>
              </a:lnSpc>
              <a:buFontTx/>
              <a:buChar char="-"/>
            </a:pPr>
            <a:endParaRPr lang="en-US" altLang="ko-KR" sz="1000" b="1" dirty="0">
              <a:solidFill>
                <a:srgbClr val="000000"/>
              </a:solidFill>
              <a:latin typeface="+mn-ea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000000"/>
                </a:solidFill>
                <a:latin typeface="+mn-ea"/>
              </a:rPr>
              <a:t>2. </a:t>
            </a:r>
            <a:r>
              <a:rPr lang="ko-KR" altLang="en-US" sz="1100" b="1" dirty="0">
                <a:solidFill>
                  <a:srgbClr val="000000"/>
                </a:solidFill>
                <a:latin typeface="+mn-ea"/>
              </a:rPr>
              <a:t>본 기획서는 다음의 규칙이 적용되었다</a:t>
            </a:r>
            <a:r>
              <a:rPr lang="en-US" altLang="ko-KR" sz="1100" b="1" dirty="0">
                <a:solidFill>
                  <a:srgbClr val="000000"/>
                </a:solidFill>
                <a:latin typeface="+mn-ea"/>
              </a:rPr>
              <a:t>. </a:t>
            </a:r>
          </a:p>
          <a:p>
            <a:pPr marL="171450" indent="-171450" fontAlgn="ctr">
              <a:lnSpc>
                <a:spcPct val="150000"/>
              </a:lnSpc>
              <a:buFontTx/>
              <a:buChar char="-"/>
            </a:pPr>
            <a:r>
              <a:rPr lang="ko-KR" altLang="en-US" sz="1000" dirty="0" err="1">
                <a:solidFill>
                  <a:srgbClr val="000000"/>
                </a:solidFill>
                <a:latin typeface="+mn-ea"/>
              </a:rPr>
              <a:t>초등앱에서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 기 구현되어 </a:t>
            </a:r>
            <a:r>
              <a:rPr lang="ko-KR" altLang="en-US" sz="1000" dirty="0" err="1">
                <a:solidFill>
                  <a:srgbClr val="000000"/>
                </a:solidFill>
                <a:latin typeface="+mn-ea"/>
              </a:rPr>
              <a:t>중등앱에도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 적용되는 앱의 공통 기능에 대한 개별 설계는 생략한다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.  </a:t>
            </a:r>
          </a:p>
          <a:p>
            <a:pPr fontAlgn="ctr">
              <a:lnSpc>
                <a:spcPct val="15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즉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언급되지 않은 모든 기능은 현재와 동일한 규칙을 가진다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171450" indent="-171450" fontAlgn="ctr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본 화면 설계는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‘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안드로이드폰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’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기준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/ 360 * 640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으로 기획되었다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144413" y="129560"/>
            <a:ext cx="547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2126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4252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6376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68501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60628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2749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44876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7005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spc="-150" dirty="0">
                <a:latin typeface="+mn-ea"/>
              </a:rPr>
              <a:t>수정 내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12130"/>
            <a:ext cx="11522075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689543"/>
              </p:ext>
            </p:extLst>
          </p:nvPr>
        </p:nvGraphicFramePr>
        <p:xfrm>
          <a:off x="144413" y="837293"/>
          <a:ext cx="11270152" cy="7848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1327945564"/>
                    </a:ext>
                  </a:extLst>
                </a:gridCol>
                <a:gridCol w="1332230">
                  <a:extLst>
                    <a:ext uri="{9D8B030D-6E8A-4147-A177-3AD203B41FA5}">
                      <a16:colId xmlns:a16="http://schemas.microsoft.com/office/drawing/2014/main" val="2718996241"/>
                    </a:ext>
                  </a:extLst>
                </a:gridCol>
                <a:gridCol w="6896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4168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ko-KR" altLang="en-US" sz="1000" dirty="0">
                          <a:latin typeface="+mn-lt"/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ko-KR" altLang="en-US" sz="1000" dirty="0">
                          <a:latin typeface="+mn-lt"/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ko-KR" altLang="en-US" sz="1000" dirty="0" err="1">
                          <a:latin typeface="+mn-lt"/>
                        </a:rPr>
                        <a:t>화면코드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ko-KR" altLang="en-US" sz="1000" dirty="0">
                          <a:latin typeface="+mn-lt"/>
                        </a:rPr>
                        <a:t>슬라이드 </a:t>
                      </a:r>
                      <a:endParaRPr lang="en-US" altLang="ko-KR" sz="1000" dirty="0">
                        <a:latin typeface="+mn-lt"/>
                      </a:endParaRPr>
                    </a:p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ko-KR" altLang="en-US" sz="1000" dirty="0">
                          <a:latin typeface="+mn-lt"/>
                        </a:rPr>
                        <a:t>번호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ko-KR" altLang="en-US" sz="1000" dirty="0" err="1">
                          <a:latin typeface="+mn-lt"/>
                        </a:rPr>
                        <a:t>화면명</a:t>
                      </a:r>
                      <a:r>
                        <a:rPr lang="ko-KR" altLang="en-US" sz="1000" dirty="0">
                          <a:latin typeface="+mn-lt"/>
                        </a:rPr>
                        <a:t> 혹은</a:t>
                      </a:r>
                      <a:r>
                        <a:rPr lang="ko-KR" altLang="en-US" sz="1000" baseline="0" dirty="0">
                          <a:latin typeface="+mn-lt"/>
                        </a:rPr>
                        <a:t> 기능</a:t>
                      </a:r>
                      <a:endParaRPr lang="en-US" altLang="ko-KR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ko-KR" altLang="en-US" sz="1000" dirty="0">
                          <a:latin typeface="+mn-lt"/>
                        </a:rPr>
                        <a:t>수정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79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dirty="0">
                          <a:latin typeface="+mn-lt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1000" dirty="0"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dirty="0">
                          <a:latin typeface="+mn-lt"/>
                          <a:ea typeface="+mn-ea"/>
                        </a:rPr>
                        <a:t>2022-03-15</a:t>
                      </a: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ts val="1400"/>
                        </a:lnSpc>
                        <a:buFontTx/>
                        <a:buChar char="-"/>
                      </a:pPr>
                      <a:r>
                        <a:rPr lang="ko-KR" altLang="en-US" sz="1000" dirty="0">
                          <a:latin typeface="+mn-lt"/>
                          <a:ea typeface="+mn-ea"/>
                        </a:rPr>
                        <a:t>초안</a:t>
                      </a:r>
                      <a:endParaRPr lang="en-US" altLang="ko-KR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79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dirty="0">
                          <a:latin typeface="+mn-lt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1000" dirty="0"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dirty="0">
                          <a:latin typeface="+mn-lt"/>
                          <a:ea typeface="+mn-ea"/>
                        </a:rPr>
                        <a:t>2022-03-27</a:t>
                      </a: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ts val="1400"/>
                        </a:lnSpc>
                        <a:buFontTx/>
                        <a:buChar char="-"/>
                      </a:pPr>
                      <a:r>
                        <a:rPr lang="ko-KR" altLang="en-US" sz="1000" dirty="0">
                          <a:latin typeface="+mn-lt"/>
                          <a:ea typeface="+mn-ea"/>
                        </a:rPr>
                        <a:t>화면설계서 최초 실행 화면 레이아웃 수정</a:t>
                      </a:r>
                      <a:endParaRPr lang="en-US" altLang="ko-KR" sz="1000" dirty="0">
                        <a:latin typeface="+mn-lt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ts val="1400"/>
                        </a:lnSpc>
                        <a:buFontTx/>
                        <a:buChar char="-"/>
                      </a:pPr>
                      <a:r>
                        <a:rPr lang="ko-KR" altLang="en-US" sz="1000" dirty="0">
                          <a:latin typeface="+mn-lt"/>
                          <a:ea typeface="+mn-ea"/>
                        </a:rPr>
                        <a:t>앱 실행 후 기본화면</a:t>
                      </a:r>
                      <a:r>
                        <a:rPr lang="en-US" altLang="ko-KR" sz="1000" dirty="0"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000" dirty="0" err="1">
                          <a:latin typeface="+mn-lt"/>
                          <a:ea typeface="+mn-ea"/>
                        </a:rPr>
                        <a:t>홈화면</a:t>
                      </a:r>
                      <a:r>
                        <a:rPr lang="en-US" altLang="ko-KR" sz="1000" dirty="0"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1000" dirty="0">
                          <a:latin typeface="+mn-lt"/>
                          <a:ea typeface="+mn-ea"/>
                        </a:rPr>
                        <a:t> 설계</a:t>
                      </a:r>
                      <a:endParaRPr lang="en-US" altLang="ko-KR" sz="1000" dirty="0">
                        <a:latin typeface="+mn-lt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ts val="1400"/>
                        </a:lnSpc>
                        <a:buFontTx/>
                        <a:buChar char="-"/>
                      </a:pPr>
                      <a:r>
                        <a:rPr lang="ko-KR" altLang="en-US" sz="1000" dirty="0">
                          <a:latin typeface="+mn-lt"/>
                          <a:ea typeface="+mn-ea"/>
                        </a:rPr>
                        <a:t>로고 시연</a:t>
                      </a:r>
                      <a:endParaRPr lang="en-US" altLang="ko-KR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693975"/>
                  </a:ext>
                </a:extLst>
              </a:tr>
              <a:tr h="34864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endParaRPr lang="ko-KR" altLang="en-US" sz="1000" dirty="0"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72718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4252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400"/>
                        </a:lnSpc>
                        <a:buFontTx/>
                        <a:buNone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64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endParaRPr lang="ko-KR" altLang="en-US" sz="1000" dirty="0"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4252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4252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4252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400"/>
                        </a:lnSpc>
                        <a:buFontTx/>
                        <a:buNone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79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4252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4252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4252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400"/>
                        </a:lnSpc>
                      </a:pPr>
                      <a:endParaRPr lang="en-US" altLang="ko-KR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79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72718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4252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4252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4252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400"/>
                        </a:lnSpc>
                        <a:buFontTx/>
                        <a:buNone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79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4252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4252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4252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400"/>
                        </a:lnSpc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79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72718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4252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4252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4252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400"/>
                        </a:lnSpc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79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4252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4252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4252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400"/>
                        </a:lnSpc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179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72718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4252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4252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4252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ts val="1400"/>
                        </a:lnSpc>
                        <a:buFontTx/>
                        <a:buChar char="-"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179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72718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4252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4252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4252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400"/>
                        </a:lnSpc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179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72718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4252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4252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4252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400"/>
                        </a:lnSpc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179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72718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4252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4252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4252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400"/>
                        </a:lnSpc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179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72718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4252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4252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4252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400"/>
                        </a:lnSpc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825283"/>
                  </a:ext>
                </a:extLst>
              </a:tr>
              <a:tr h="37179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72718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4252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4252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4252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72718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973193"/>
                  </a:ext>
                </a:extLst>
              </a:tr>
              <a:tr h="37179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72718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4252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4252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4252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400"/>
                        </a:lnSpc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239397"/>
                  </a:ext>
                </a:extLst>
              </a:tr>
              <a:tr h="37179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72718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4252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4252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4252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ts val="1400"/>
                        </a:lnSpc>
                        <a:buFontTx/>
                        <a:buChar char="-"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381903"/>
                  </a:ext>
                </a:extLst>
              </a:tr>
              <a:tr h="37179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72718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4252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4252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4252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400"/>
                        </a:lnSpc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519618"/>
                  </a:ext>
                </a:extLst>
              </a:tr>
              <a:tr h="37179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72718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4252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4252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4252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ts val="1400"/>
                        </a:lnSpc>
                        <a:buFontTx/>
                        <a:buChar char="-"/>
                      </a:pPr>
                      <a:endParaRPr lang="ko-KR" altLang="en-US" sz="10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559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71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0" y="612130"/>
            <a:ext cx="11522075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983015"/>
              </p:ext>
            </p:extLst>
          </p:nvPr>
        </p:nvGraphicFramePr>
        <p:xfrm>
          <a:off x="216421" y="844440"/>
          <a:ext cx="11089232" cy="69684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89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5333"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앱 실행 시 학습 제시 규칙</a:t>
                      </a:r>
                      <a:endParaRPr lang="en-US" altLang="ko-KR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1)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학습 단계는 최초로 앱을 설치하여 환경 설정 시에 선택한다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이후 앱을 실행 시에는 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Bottom Navigation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첫번째 붙박이 메뉴로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단계 선택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두어 학습 단계를 변경할 수 있다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0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b="1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2) </a:t>
                      </a:r>
                      <a:r>
                        <a:rPr lang="ko-KR" altLang="en-US" sz="1000" b="1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앱은 사용자가 선택한 </a:t>
                      </a:r>
                      <a:r>
                        <a:rPr lang="en-US" altLang="ko-KR" sz="1000" b="1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000" b="1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최종 학습 단계</a:t>
                      </a:r>
                      <a:r>
                        <a:rPr lang="en-US" altLang="ko-KR" sz="1000" b="1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1000" b="1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정보를 항상 갖고 있어야 한다</a:t>
                      </a:r>
                      <a:r>
                        <a:rPr lang="en-US" altLang="ko-KR" sz="1000" b="1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000" b="1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사용자가 임의로 </a:t>
                      </a:r>
                      <a:r>
                        <a:rPr lang="en-US" altLang="ko-KR" sz="1000" b="1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000" b="1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단계 변경</a:t>
                      </a:r>
                      <a:r>
                        <a:rPr lang="en-US" altLang="ko-KR" sz="1000" b="1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000" b="1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을 하기 전까지</a:t>
                      </a:r>
                      <a:r>
                        <a:rPr lang="en-US" altLang="ko-KR" sz="1000" b="1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모든 학습은 최종 선택한 단계로 세팅하여 학습한다</a:t>
                      </a:r>
                      <a:r>
                        <a:rPr lang="en-US" altLang="ko-KR" sz="1000" b="1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0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b="1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1000" b="1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이에 </a:t>
                      </a:r>
                      <a:r>
                        <a:rPr lang="ko-KR" altLang="en-US" sz="1000" b="1" i="0" u="none" strike="noStrike" baseline="0" dirty="0" err="1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적용받는</a:t>
                      </a:r>
                      <a:r>
                        <a:rPr lang="ko-KR" altLang="en-US" sz="1000" b="1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메뉴는 오늘의 단어</a:t>
                      </a:r>
                      <a:r>
                        <a:rPr lang="en-US" altLang="ko-KR" sz="1000" b="1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000" b="1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주제별 </a:t>
                      </a:r>
                      <a:r>
                        <a:rPr lang="ko-KR" altLang="en-US" sz="1000" b="1" i="0" u="none" strike="noStrike" baseline="0" dirty="0" err="1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어휘학습</a:t>
                      </a:r>
                      <a:r>
                        <a:rPr lang="en-US" altLang="ko-KR" sz="1000" b="1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000" b="1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단어장</a:t>
                      </a:r>
                      <a:r>
                        <a:rPr lang="en-US" altLang="ko-KR" sz="1000" b="1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000" b="1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카드 보관함</a:t>
                      </a:r>
                      <a:r>
                        <a:rPr lang="en-US" altLang="ko-KR" sz="1000" b="1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000" b="1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게임이다</a:t>
                      </a:r>
                      <a:r>
                        <a:rPr lang="en-US" altLang="ko-KR" sz="1000" b="1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. </a:t>
                      </a:r>
                    </a:p>
                    <a:p>
                      <a:pPr marL="0" indent="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1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3) </a:t>
                      </a:r>
                      <a:r>
                        <a:rPr lang="ko-KR" altLang="en-US" sz="1000" b="1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검색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다운로드 된 범위 내에서 검색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초급 단계를 선택하여 학습 중이라도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중급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까지 다운로드 된 상태라면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검색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에서는 중급 어휘까지 포함하여 검색되게 한다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0" indent="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즉 검색은 사용자가 선택한 학습 단계와 전혀 관계가 없다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0" indent="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앱 메인 화면 및 네비게이션 구성의 변경</a:t>
                      </a:r>
                      <a:endParaRPr lang="en-US" altLang="ko-KR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 규칙을 적용한 후 사용자가 편리하게 학습 단계를 선택하고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선택한 단계의 </a:t>
                      </a:r>
                      <a:r>
                        <a:rPr lang="ko-KR" altLang="en-US" sz="10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학습를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쉽게 할 수 있도록 </a:t>
                      </a:r>
                      <a:r>
                        <a:rPr lang="ko-KR" altLang="en-US" sz="10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메인화면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및 네비게이션의 구성을 변경한다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228600" indent="-22860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AutoNum type="arabicParenR"/>
                      </a:pPr>
                      <a:r>
                        <a:rPr lang="ko-KR" altLang="en-US" sz="1000" b="1" i="0" u="none" strike="noStrike" baseline="0" dirty="0" err="1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메인화면의</a:t>
                      </a:r>
                      <a:r>
                        <a:rPr lang="ko-KR" altLang="en-US" sz="1000" b="1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Body </a:t>
                      </a:r>
                      <a:r>
                        <a:rPr lang="ko-KR" altLang="en-US" sz="1000" b="1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영역 메뉴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단계별로 다른 어휘를 제공하는 서비스로 구성되며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오늘의 단어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주제별 </a:t>
                      </a:r>
                      <a:r>
                        <a:rPr lang="ko-KR" altLang="en-US" sz="10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어휘학습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단어장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카드보관함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게임이 해당된다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0" indent="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세종학당재단 소개는 선택한 단계와 관계없으나 앱을 서비스 하는 주체이므로 메인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body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포함시킨다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0" indent="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2) </a:t>
                      </a:r>
                      <a:r>
                        <a:rPr lang="en-US" altLang="ko-KR" sz="1000" b="1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Bottom Navigation </a:t>
                      </a:r>
                      <a:r>
                        <a:rPr lang="ko-KR" altLang="en-US" sz="1000" b="1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메뉴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Bottom </a:t>
                      </a:r>
                      <a:r>
                        <a:rPr lang="ko-KR" altLang="en-US" sz="10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메뉴바는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붙박이 메뉴로 사용자가 선택한 단계와 관계없이 범용적으로 이용하는 서비스로 구성되며 </a:t>
                      </a:r>
                      <a:r>
                        <a:rPr lang="ko-KR" altLang="en-US" sz="10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단계선택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검색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홈으로 이동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포인트상점이 해당된다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0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정중앙에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홈 버튼을 두어 </a:t>
                      </a:r>
                      <a:r>
                        <a:rPr lang="ko-KR" altLang="en-US" sz="10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홈버튼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좌측으로 학습 연관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우측으로는 학습 외 연관 메뉴로 배치한다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이는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단계 선택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맨 앞에 두어 우선순위를 높이기 위한 방안이기도 하다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0" indent="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3) </a:t>
                      </a:r>
                      <a:r>
                        <a:rPr lang="ko-KR" altLang="en-US" sz="1000" b="1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우측 상단 햄버거 메뉴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격자형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구조로 바꾸어도 </a:t>
                      </a:r>
                      <a:r>
                        <a:rPr lang="ko-KR" altLang="en-US" sz="10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메인화면의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Body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영역과 서비스의 차이가 크게 없기 때문에 효용성이 떨어진다고 판단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개인화 메뉴로 성격을 변경하여 제공한다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0" indent="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캐릭터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별명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국가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사용언어 설정을 비롯하여 현재 학습하는 단계에 대한 학습량 제시 등으로 구성한다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0" indent="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 품질에 따른 실행 규칙 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28600" indent="-22860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AutoNum type="arabicParenR"/>
                      </a:pP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고품질을 구매하여 다운로드 시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0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일반품질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음성을 덮는다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즉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고품질을 구매하여 다운로드 받아 앱에 설치된 후 학습은 무조건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고품질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로만 진행된다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0" indent="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이에 관한 규칙은 </a:t>
                      </a:r>
                      <a:r>
                        <a:rPr lang="ko-KR" altLang="en-US" sz="10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단계선택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(I05)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별도로 자세히 명시되었다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0" indent="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font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100" b="1" dirty="0">
                          <a:solidFill>
                            <a:srgbClr val="000000"/>
                          </a:solidFill>
                          <a:latin typeface="+mn-ea"/>
                        </a:rPr>
                        <a:t>4. </a:t>
                      </a: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+mn-ea"/>
                        </a:rPr>
                        <a:t>온라인 계정 </a:t>
                      </a:r>
                      <a:r>
                        <a:rPr lang="en-US" altLang="ko-KR" sz="1100" b="1" dirty="0">
                          <a:solidFill>
                            <a:srgbClr val="000000"/>
                          </a:solidFill>
                          <a:latin typeface="+mn-ea"/>
                        </a:rPr>
                        <a:t>– </a:t>
                      </a: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+mn-ea"/>
                        </a:rPr>
                        <a:t>페이스북</a:t>
                      </a:r>
                      <a:r>
                        <a:rPr lang="en-US" altLang="ko-KR" sz="1100" b="1" dirty="0">
                          <a:solidFill>
                            <a:srgbClr val="000000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+mn-ea"/>
                        </a:rPr>
                        <a:t>구글</a:t>
                      </a:r>
                      <a:r>
                        <a:rPr lang="en-US" altLang="ko-KR" sz="1100" b="1" dirty="0">
                          <a:solidFill>
                            <a:srgbClr val="000000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+mn-ea"/>
                        </a:rPr>
                        <a:t>누리</a:t>
                      </a:r>
                      <a:r>
                        <a:rPr lang="en-US" altLang="ko-KR" sz="1100" b="1" dirty="0">
                          <a:solidFill>
                            <a:srgbClr val="000000"/>
                          </a:solidFill>
                          <a:latin typeface="+mn-ea"/>
                        </a:rPr>
                        <a:t>-</a:t>
                      </a: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+mn-ea"/>
                        </a:rPr>
                        <a:t>세종학당 </a:t>
                      </a:r>
                      <a:r>
                        <a:rPr lang="en-US" altLang="ko-KR" sz="1100" b="1" dirty="0">
                          <a:solidFill>
                            <a:srgbClr val="000000"/>
                          </a:solidFill>
                          <a:latin typeface="+mn-ea"/>
                        </a:rPr>
                        <a:t>– </a:t>
                      </a: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+mn-ea"/>
                        </a:rPr>
                        <a:t>만 이용할 수 있는 서비스를 </a:t>
                      </a:r>
                      <a:r>
                        <a:rPr lang="en-US" altLang="ko-KR" sz="1100" b="1" dirty="0">
                          <a:solidFill>
                            <a:srgbClr val="000000"/>
                          </a:solidFill>
                          <a:latin typeface="+mn-ea"/>
                        </a:rPr>
                        <a:t>‘</a:t>
                      </a: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+mn-ea"/>
                        </a:rPr>
                        <a:t>오프라인 계정</a:t>
                      </a:r>
                      <a:r>
                        <a:rPr lang="en-US" altLang="ko-KR" sz="1100" b="1" dirty="0">
                          <a:solidFill>
                            <a:srgbClr val="000000"/>
                          </a:solidFill>
                          <a:latin typeface="+mn-ea"/>
                        </a:rPr>
                        <a:t>’ </a:t>
                      </a: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+mn-ea"/>
                        </a:rPr>
                        <a:t>을 가진 사용자가 이용하고자 할 때의 규칙</a:t>
                      </a:r>
                      <a:endParaRPr lang="en-US" altLang="ko-KR" sz="1100" b="1" dirty="0">
                        <a:solidFill>
                          <a:srgbClr val="000000"/>
                        </a:solidFill>
                        <a:latin typeface="+mn-ea"/>
                      </a:endParaRPr>
                    </a:p>
                    <a:p>
                      <a:pPr marL="228600" indent="-228600" fontAlgn="ctr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</a:rPr>
                        <a:t>본 앱은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</a:rPr>
                        <a:t>오프라인 환경에서도 큰 제약없이 </a:t>
                      </a: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latin typeface="+mn-ea"/>
                        </a:rPr>
                        <a:t>이용가능한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</a:rPr>
                        <a:t> 앱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</a:rPr>
                        <a:t>이 장점이다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</a:rPr>
                        <a:t>따라서 반드시 온라인으로 연결되어야 하는 경우를 제외하고는 오프라인 서비스로 제공되어야 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</a:rPr>
                        <a:t>. </a:t>
                      </a:r>
                    </a:p>
                    <a:p>
                      <a:pPr marL="228600" indent="-228600" fontAlgn="ctr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</a:rPr>
                        <a:t>다음에 명시된 서비스는 반드시 오프라인 환경에서도 불편함이 없이 제공되어야 하며 온라인으로 연결되었을 때 한 번에 데이터를 이관하는 것으로 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</a:rPr>
                        <a:t>. </a:t>
                      </a:r>
                    </a:p>
                    <a:p>
                      <a:pPr marL="228600" indent="-228600" fontAlgn="ctr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</a:rPr>
                        <a:t>포인트 적립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</a:rPr>
                        <a:t>사용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</a:rPr>
                        <a:t>포인트 상점에서 고품질 </a:t>
                      </a: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latin typeface="+mn-ea"/>
                        </a:rPr>
                        <a:t>음성팩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</a:rPr>
                        <a:t> 및 </a:t>
                      </a: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latin typeface="+mn-ea"/>
                        </a:rPr>
                        <a:t>이모티콘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</a:rPr>
                        <a:t> 구매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</a:rPr>
                        <a:t>오프라인 상태에서도 적립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</a:rPr>
                        <a:t>사용이 자유로워야 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</a:rPr>
                        <a:t>. </a:t>
                      </a:r>
                    </a:p>
                    <a:p>
                      <a:pPr marL="0" indent="0" font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</a:rPr>
                        <a:t>    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</a:rPr>
                        <a:t>이를 위해 다소의 데이터가 정확하지 않아도 되며 관리자 페이지에서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</a:rPr>
                        <a:t>오프라인 계정의 사용 내역은 제공하지 않아도 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</a:rPr>
                        <a:t>.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</a:rPr>
                        <a:t>또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</a:rPr>
                        <a:t>사용자에게 포인트 적립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</a:rPr>
                        <a:t>/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</a:rPr>
                        <a:t>사용 내역을 제공하지 않는다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</a:rPr>
                        <a:t>. </a:t>
                      </a:r>
                    </a:p>
                    <a:p>
                      <a:pPr marL="0" indent="0" font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</a:rPr>
                        <a:t>     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sym typeface="Wingdings" panose="05000000000000000000" pitchFamily="2" charset="2"/>
                        </a:rPr>
                        <a:t>앱 </a:t>
                      </a:r>
                      <a:r>
                        <a:rPr lang="ko-KR" altLang="en-US" sz="1000" baseline="0" dirty="0" err="1">
                          <a:solidFill>
                            <a:srgbClr val="000000"/>
                          </a:solidFill>
                          <a:latin typeface="+mn-ea"/>
                          <a:sym typeface="Wingdings" panose="05000000000000000000" pitchFamily="2" charset="2"/>
                        </a:rPr>
                        <a:t>다운로드시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sym typeface="Wingdings" panose="05000000000000000000" pitchFamily="2" charset="2"/>
                        </a:rPr>
                        <a:t>‘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sym typeface="Wingdings" panose="05000000000000000000" pitchFamily="2" charset="2"/>
                        </a:rPr>
                        <a:t>고품질 음성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sym typeface="Wingdings" panose="05000000000000000000" pitchFamily="2" charset="2"/>
                        </a:rPr>
                        <a:t>’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sym typeface="Wingdings" panose="05000000000000000000" pitchFamily="2" charset="2"/>
                        </a:rPr>
                        <a:t>‘</a:t>
                      </a:r>
                      <a:r>
                        <a:rPr lang="ko-KR" altLang="en-US" sz="1000" baseline="0" dirty="0" err="1">
                          <a:solidFill>
                            <a:srgbClr val="000000"/>
                          </a:solidFill>
                          <a:latin typeface="+mn-ea"/>
                          <a:sym typeface="Wingdings" panose="05000000000000000000" pitchFamily="2" charset="2"/>
                        </a:rPr>
                        <a:t>이모티콘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sym typeface="Wingdings" panose="05000000000000000000" pitchFamily="2" charset="2"/>
                        </a:rPr>
                        <a:t>’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sym typeface="Wingdings" panose="05000000000000000000" pitchFamily="2" charset="2"/>
                        </a:rPr>
                        <a:t>도 포함하여 다운로드 되도록 해야 함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sym typeface="Wingdings" panose="05000000000000000000" pitchFamily="2" charset="2"/>
                      </a:endParaRPr>
                    </a:p>
                    <a:p>
                      <a:pPr marL="0" indent="0" font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sym typeface="Wingdings" panose="05000000000000000000" pitchFamily="2" charset="2"/>
                        </a:rPr>
                        <a:t>4)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sym typeface="Wingdings" panose="05000000000000000000" pitchFamily="2" charset="2"/>
                        </a:rPr>
                        <a:t> 레벨과 캐릭터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sym typeface="Wingdings" panose="05000000000000000000" pitchFamily="2" charset="2"/>
                        </a:rPr>
                        <a:t>레벨 변화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sym typeface="Wingdings" panose="05000000000000000000" pitchFamily="2" charset="2"/>
                        </a:rPr>
                        <a:t>레벨 변화에 따른 캐릭터 부여와 활성화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sym typeface="Wingdings" panose="05000000000000000000" pitchFamily="2" charset="2"/>
                        </a:rPr>
                        <a:t>폰에 저장된 사진으로 캐릭터 설정과 같은 모든 서비스 역시 오프라인 상태에서 이용할 수 있다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sym typeface="Wingdings" panose="05000000000000000000" pitchFamily="2" charset="2"/>
                        </a:rPr>
                        <a:t>. </a:t>
                      </a:r>
                    </a:p>
                    <a:p>
                      <a:pPr marL="0" indent="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5)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다음의 서비스는 온라인 상태에서만 이용 가능함을 인정한다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0" indent="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게시판 전체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0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게임별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랭킹</a:t>
                      </a: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166"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endParaRPr lang="ko-KR" sz="10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3"/>
          <p:cNvSpPr txBox="1"/>
          <p:nvPr/>
        </p:nvSpPr>
        <p:spPr>
          <a:xfrm>
            <a:off x="144413" y="129560"/>
            <a:ext cx="547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2126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4252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6376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68501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60628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2749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44876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7005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spc="-150" dirty="0">
                <a:latin typeface="+mn-ea"/>
              </a:rPr>
              <a:t>앱 규칙</a:t>
            </a:r>
          </a:p>
        </p:txBody>
      </p:sp>
    </p:spTree>
    <p:extLst>
      <p:ext uri="{BB962C8B-B14F-4D97-AF65-F5344CB8AC3E}">
        <p14:creationId xmlns:p14="http://schemas.microsoft.com/office/powerpoint/2010/main" val="15224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/>
        </p:nvSpPr>
        <p:spPr>
          <a:xfrm>
            <a:off x="144413" y="5755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2126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4252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6376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68501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60628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2749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44876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7005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spc="-150" dirty="0">
                <a:latin typeface="+mn-ea"/>
              </a:rPr>
              <a:t>메뉴 구조</a:t>
            </a:r>
            <a:r>
              <a:rPr lang="en-US" altLang="ko-KR" sz="1400" spc="-150" dirty="0">
                <a:latin typeface="+mn-ea"/>
              </a:rPr>
              <a:t>, </a:t>
            </a:r>
            <a:r>
              <a:rPr lang="ko-KR" altLang="en-US" sz="1400" spc="-150" dirty="0">
                <a:latin typeface="+mn-ea"/>
              </a:rPr>
              <a:t>속성</a:t>
            </a:r>
            <a:r>
              <a:rPr lang="en-US" altLang="ko-KR" sz="1400" spc="-150" dirty="0">
                <a:latin typeface="+mn-ea"/>
              </a:rPr>
              <a:t>, </a:t>
            </a:r>
            <a:r>
              <a:rPr lang="ko-KR" altLang="en-US" sz="1400" spc="-150" dirty="0">
                <a:latin typeface="+mn-ea"/>
              </a:rPr>
              <a:t>화면 기호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396106"/>
            <a:ext cx="1152207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1061126" y="6238231"/>
            <a:ext cx="695643" cy="24589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M02_01_01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038653" y="6490972"/>
            <a:ext cx="695643" cy="43030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어휘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상세내용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1038653" y="6911898"/>
            <a:ext cx="695643" cy="24589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1061713" y="3924498"/>
            <a:ext cx="695643" cy="24589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M02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61713" y="4165027"/>
            <a:ext cx="695643" cy="43030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주제별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어휘학습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061713" y="4585953"/>
            <a:ext cx="695643" cy="24589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061713" y="5102223"/>
            <a:ext cx="695643" cy="24589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M02_01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061713" y="5342752"/>
            <a:ext cx="695643" cy="43030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단어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1061713" y="5763678"/>
            <a:ext cx="695643" cy="24589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3105970" y="1167085"/>
            <a:ext cx="695643" cy="24589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I02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5970" y="1407613"/>
            <a:ext cx="695643" cy="8968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언어 선택</a:t>
            </a:r>
            <a:br>
              <a:rPr lang="en-US" altLang="ko-KR" sz="900" dirty="0">
                <a:solidFill>
                  <a:schemeClr val="tx1"/>
                </a:solidFill>
              </a:rPr>
            </a:br>
            <a:br>
              <a:rPr lang="en-US" altLang="ko-KR" sz="900" dirty="0">
                <a:solidFill>
                  <a:schemeClr val="tx1"/>
                </a:solidFill>
              </a:rPr>
            </a:br>
            <a:r>
              <a:rPr lang="ko-KR" altLang="en-US" sz="900" dirty="0">
                <a:solidFill>
                  <a:schemeClr val="tx1"/>
                </a:solidFill>
              </a:rPr>
              <a:t>로그인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096085" y="2309245"/>
            <a:ext cx="695643" cy="24589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수정</a:t>
            </a:r>
          </a:p>
        </p:txBody>
      </p:sp>
      <p:cxnSp>
        <p:nvCxnSpPr>
          <p:cNvPr id="168" name="직선 화살표 연결선 167"/>
          <p:cNvCxnSpPr>
            <a:stCxn id="105" idx="2"/>
            <a:endCxn id="106" idx="0"/>
          </p:cNvCxnSpPr>
          <p:nvPr/>
        </p:nvCxnSpPr>
        <p:spPr>
          <a:xfrm>
            <a:off x="1409535" y="4831843"/>
            <a:ext cx="0" cy="27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꺾인 연결선 194"/>
          <p:cNvCxnSpPr>
            <a:stCxn id="108" idx="2"/>
            <a:endCxn id="97" idx="0"/>
          </p:cNvCxnSpPr>
          <p:nvPr/>
        </p:nvCxnSpPr>
        <p:spPr>
          <a:xfrm rot="5400000">
            <a:off x="1294911" y="6123606"/>
            <a:ext cx="228663" cy="5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직사각형 221"/>
          <p:cNvSpPr/>
          <p:nvPr/>
        </p:nvSpPr>
        <p:spPr>
          <a:xfrm>
            <a:off x="2807360" y="710377"/>
            <a:ext cx="1094400" cy="2717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앱 실행</a:t>
            </a:r>
          </a:p>
        </p:txBody>
      </p:sp>
      <p:sp>
        <p:nvSpPr>
          <p:cNvPr id="187" name="직사각형 186"/>
          <p:cNvSpPr/>
          <p:nvPr/>
        </p:nvSpPr>
        <p:spPr>
          <a:xfrm>
            <a:off x="2752048" y="5740781"/>
            <a:ext cx="695643" cy="28907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쓰기 연습</a:t>
            </a:r>
          </a:p>
        </p:txBody>
      </p:sp>
      <p:sp>
        <p:nvSpPr>
          <p:cNvPr id="188" name="직사각형 187"/>
          <p:cNvSpPr/>
          <p:nvPr/>
        </p:nvSpPr>
        <p:spPr>
          <a:xfrm>
            <a:off x="2752048" y="6029860"/>
            <a:ext cx="695643" cy="24589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</a:p>
        </p:txBody>
      </p:sp>
      <p:cxnSp>
        <p:nvCxnSpPr>
          <p:cNvPr id="383" name="꺾인 연결선 382"/>
          <p:cNvCxnSpPr>
            <a:stCxn id="66" idx="2"/>
            <a:endCxn id="103" idx="0"/>
          </p:cNvCxnSpPr>
          <p:nvPr/>
        </p:nvCxnSpPr>
        <p:spPr>
          <a:xfrm rot="5400000">
            <a:off x="1742040" y="2222630"/>
            <a:ext cx="1369363" cy="2034372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직사각형 436"/>
          <p:cNvSpPr/>
          <p:nvPr/>
        </p:nvSpPr>
        <p:spPr>
          <a:xfrm>
            <a:off x="8120314" y="4140522"/>
            <a:ext cx="695643" cy="24589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P01_01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8" name="직사각형 437"/>
          <p:cNvSpPr/>
          <p:nvPr/>
        </p:nvSpPr>
        <p:spPr>
          <a:xfrm>
            <a:off x="8120314" y="4381050"/>
            <a:ext cx="695643" cy="81479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LOGOUT</a:t>
            </a:r>
          </a:p>
          <a:p>
            <a:pPr algn="ctr"/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EXIT</a:t>
            </a:r>
          </a:p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9" name="직사각형 438"/>
          <p:cNvSpPr/>
          <p:nvPr/>
        </p:nvSpPr>
        <p:spPr>
          <a:xfrm>
            <a:off x="8120314" y="5195848"/>
            <a:ext cx="695643" cy="24589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신규</a:t>
            </a:r>
          </a:p>
        </p:txBody>
      </p:sp>
      <p:sp>
        <p:nvSpPr>
          <p:cNvPr id="270" name="직사각형 269"/>
          <p:cNvSpPr/>
          <p:nvPr/>
        </p:nvSpPr>
        <p:spPr>
          <a:xfrm>
            <a:off x="8112918" y="3475914"/>
            <a:ext cx="695643" cy="3417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</p:txBody>
      </p:sp>
      <p:cxnSp>
        <p:nvCxnSpPr>
          <p:cNvPr id="45" name="꺾인 연결선 44"/>
          <p:cNvCxnSpPr>
            <a:endCxn id="270" idx="0"/>
          </p:cNvCxnSpPr>
          <p:nvPr/>
        </p:nvCxnSpPr>
        <p:spPr>
          <a:xfrm>
            <a:off x="3461598" y="3241231"/>
            <a:ext cx="4999142" cy="234683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cxnSpLocks/>
            <a:stCxn id="270" idx="2"/>
          </p:cNvCxnSpPr>
          <p:nvPr/>
        </p:nvCxnSpPr>
        <p:spPr>
          <a:xfrm>
            <a:off x="8460740" y="3817658"/>
            <a:ext cx="3815" cy="32286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6" name="그림 4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648" y="3552627"/>
            <a:ext cx="282918" cy="213834"/>
          </a:xfrm>
          <a:prstGeom prst="rect">
            <a:avLst/>
          </a:prstGeom>
        </p:spPr>
      </p:pic>
      <p:pic>
        <p:nvPicPr>
          <p:cNvPr id="287" name="그림 28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676" y="5778098"/>
            <a:ext cx="282918" cy="213834"/>
          </a:xfrm>
          <a:prstGeom prst="rect">
            <a:avLst/>
          </a:prstGeom>
        </p:spPr>
      </p:pic>
      <p:sp>
        <p:nvSpPr>
          <p:cNvPr id="259" name="직사각형 258"/>
          <p:cNvSpPr/>
          <p:nvPr/>
        </p:nvSpPr>
        <p:spPr>
          <a:xfrm>
            <a:off x="2712318" y="7277961"/>
            <a:ext cx="779215" cy="28907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음성인식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2712318" y="7567040"/>
            <a:ext cx="779215" cy="24589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</a:p>
        </p:txBody>
      </p:sp>
      <p:sp>
        <p:nvSpPr>
          <p:cNvPr id="263" name="직사각형 262"/>
          <p:cNvSpPr/>
          <p:nvPr/>
        </p:nvSpPr>
        <p:spPr>
          <a:xfrm>
            <a:off x="2752047" y="5514980"/>
            <a:ext cx="695643" cy="24589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M02_01_01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4" name="직사각형 263"/>
          <p:cNvSpPr/>
          <p:nvPr/>
        </p:nvSpPr>
        <p:spPr>
          <a:xfrm>
            <a:off x="2712318" y="7032071"/>
            <a:ext cx="779215" cy="24589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M02_01_01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51" name="꺾인 연결선 450"/>
          <p:cNvCxnSpPr>
            <a:stCxn id="98" idx="3"/>
            <a:endCxn id="188" idx="2"/>
          </p:cNvCxnSpPr>
          <p:nvPr/>
        </p:nvCxnSpPr>
        <p:spPr>
          <a:xfrm flipV="1">
            <a:off x="1734296" y="6275750"/>
            <a:ext cx="1365574" cy="430375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꺾인 연결선 454"/>
          <p:cNvCxnSpPr>
            <a:stCxn id="98" idx="3"/>
            <a:endCxn id="264" idx="0"/>
          </p:cNvCxnSpPr>
          <p:nvPr/>
        </p:nvCxnSpPr>
        <p:spPr>
          <a:xfrm>
            <a:off x="1734296" y="6706125"/>
            <a:ext cx="1367630" cy="32594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697141" y="6414580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수정</a:t>
            </a:r>
            <a:r>
              <a:rPr lang="en-US" altLang="ko-KR" sz="1000" dirty="0"/>
              <a:t> / </a:t>
            </a:r>
            <a:r>
              <a:rPr lang="ko-KR" altLang="en-US" sz="1000" dirty="0"/>
              <a:t>추가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80917" y="22408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언어</a:t>
            </a:r>
            <a:r>
              <a:rPr lang="en-US" altLang="ko-KR" sz="1000" dirty="0"/>
              <a:t> </a:t>
            </a:r>
            <a:r>
              <a:rPr lang="ko-KR" altLang="en-US" sz="1000" dirty="0"/>
              <a:t>선택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32984" y="224084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I02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680917" y="539551"/>
            <a:ext cx="1653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앱 최초 실행 </a:t>
            </a:r>
            <a:r>
              <a:rPr lang="en-US" altLang="ko-KR" sz="1000" dirty="0"/>
              <a:t>&gt; </a:t>
            </a:r>
            <a:r>
              <a:rPr lang="ko-KR" altLang="en-US" sz="1000" dirty="0"/>
              <a:t>언어 선택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728692" y="5486400"/>
            <a:ext cx="328489" cy="378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845" y="971522"/>
            <a:ext cx="3108571" cy="5168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533" y="2999427"/>
            <a:ext cx="1715294" cy="209051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30216" y="3010067"/>
            <a:ext cx="74090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1100" b="1" dirty="0">
                <a:latin typeface="Century Gothic" panose="020B0502020202020204" pitchFamily="34" charset="0"/>
              </a:rPr>
              <a:t>Korean</a:t>
            </a:r>
          </a:p>
          <a:p>
            <a:pPr>
              <a:lnSpc>
                <a:spcPts val="3000"/>
              </a:lnSpc>
            </a:pPr>
            <a:r>
              <a:rPr lang="en-US" altLang="ko-KR" sz="1100" b="1" dirty="0">
                <a:latin typeface="Century Gothic" panose="020B0502020202020204" pitchFamily="34" charset="0"/>
              </a:rPr>
              <a:t>English</a:t>
            </a:r>
          </a:p>
          <a:p>
            <a:pPr>
              <a:lnSpc>
                <a:spcPts val="3000"/>
              </a:lnSpc>
            </a:pPr>
            <a:r>
              <a:rPr lang="en-US" altLang="ko-KR" sz="1100" b="1" dirty="0">
                <a:latin typeface="Century Gothic" panose="020B0502020202020204" pitchFamily="34" charset="0"/>
              </a:rPr>
              <a:t>Chinese</a:t>
            </a:r>
          </a:p>
          <a:p>
            <a:pPr>
              <a:lnSpc>
                <a:spcPts val="3000"/>
              </a:lnSpc>
            </a:pPr>
            <a:r>
              <a:rPr lang="en-US" altLang="ko-KR" sz="1100" b="1" dirty="0">
                <a:latin typeface="Century Gothic" panose="020B0502020202020204" pitchFamily="34" charset="0"/>
              </a:rPr>
              <a:t>Spanish</a:t>
            </a:r>
            <a:endParaRPr lang="ko-KR" altLang="en-US" sz="1100" b="1" dirty="0">
              <a:latin typeface="Century Gothic" panose="020B0502020202020204" pitchFamily="34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E9C7172-B03C-44A2-8B23-09AD073C9D97}"/>
              </a:ext>
            </a:extLst>
          </p:cNvPr>
          <p:cNvGrpSpPr/>
          <p:nvPr/>
        </p:nvGrpSpPr>
        <p:grpSpPr>
          <a:xfrm>
            <a:off x="6640036" y="3144126"/>
            <a:ext cx="1002762" cy="174851"/>
            <a:chOff x="6481117" y="4573722"/>
            <a:chExt cx="1002762" cy="174851"/>
          </a:xfrm>
        </p:grpSpPr>
        <p:cxnSp>
          <p:nvCxnSpPr>
            <p:cNvPr id="18" name="직선 화살표 연결선 17"/>
            <p:cNvCxnSpPr/>
            <p:nvPr/>
          </p:nvCxnSpPr>
          <p:spPr>
            <a:xfrm>
              <a:off x="6481117" y="4654104"/>
              <a:ext cx="7713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235435" y="4573722"/>
              <a:ext cx="248444" cy="17485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8000" tIns="18000" rIns="18000" bIns="18000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rgbClr val="0070C0"/>
                  </a:solidFill>
                  <a:sym typeface="Wingdings" panose="05000000000000000000" pitchFamily="2" charset="2"/>
                </a:rPr>
                <a:t>F1</a:t>
              </a:r>
              <a:endParaRPr lang="ko-KR" altLang="en-US" sz="900" b="1" dirty="0">
                <a:solidFill>
                  <a:srgbClr val="0070C0"/>
                </a:solidFill>
              </a:endParaRPr>
            </a:p>
          </p:txBody>
        </p:sp>
      </p:grp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589627"/>
              </p:ext>
            </p:extLst>
          </p:nvPr>
        </p:nvGraphicFramePr>
        <p:xfrm>
          <a:off x="3884966" y="6669246"/>
          <a:ext cx="3677884" cy="541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555">
                  <a:extLst>
                    <a:ext uri="{9D8B030D-6E8A-4147-A177-3AD203B41FA5}">
                      <a16:colId xmlns:a16="http://schemas.microsoft.com/office/drawing/2014/main" val="1327945564"/>
                    </a:ext>
                  </a:extLst>
                </a:gridCol>
                <a:gridCol w="3245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900" b="1" u="sng" baseline="0" dirty="0">
                          <a:solidFill>
                            <a:srgbClr val="FF0000"/>
                          </a:solidFill>
                        </a:rPr>
                        <a:t>ID, PWD</a:t>
                      </a:r>
                      <a:r>
                        <a:rPr lang="ko-KR" altLang="en-US" sz="900" b="1" u="sng" baseline="0" dirty="0">
                          <a:solidFill>
                            <a:srgbClr val="FF0000"/>
                          </a:solidFill>
                        </a:rPr>
                        <a:t>는 확정하여 진행</a:t>
                      </a:r>
                      <a:endParaRPr lang="en-US" altLang="ko-KR" sz="9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216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F1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837454" y="6422391"/>
            <a:ext cx="17459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* </a:t>
            </a:r>
            <a:r>
              <a:rPr lang="ko-KR" altLang="en-US" sz="800" b="1" dirty="0">
                <a:solidFill>
                  <a:srgbClr val="FF0000"/>
                </a:solidFill>
              </a:rPr>
              <a:t>언급하지 않은 기능은 현재 동일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1D88595-45CF-46F8-9006-8A16006B1793}"/>
              </a:ext>
            </a:extLst>
          </p:cNvPr>
          <p:cNvGrpSpPr/>
          <p:nvPr/>
        </p:nvGrpSpPr>
        <p:grpSpPr>
          <a:xfrm>
            <a:off x="7181811" y="4152671"/>
            <a:ext cx="248444" cy="441898"/>
            <a:chOff x="7142397" y="2371349"/>
            <a:chExt cx="248444" cy="441898"/>
          </a:xfrm>
        </p:grpSpPr>
        <p:sp>
          <p:nvSpPr>
            <p:cNvPr id="35" name="오른쪽 대괄호 34"/>
            <p:cNvSpPr/>
            <p:nvPr/>
          </p:nvSpPr>
          <p:spPr>
            <a:xfrm>
              <a:off x="7160052" y="2371349"/>
              <a:ext cx="92453" cy="441898"/>
            </a:xfrm>
            <a:prstGeom prst="righ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142397" y="2484338"/>
              <a:ext cx="248444" cy="17485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8000" tIns="18000" rIns="18000" bIns="18000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rgbClr val="0070C0"/>
                  </a:solidFill>
                  <a:sym typeface="Wingdings" panose="05000000000000000000" pitchFamily="2" charset="2"/>
                </a:rPr>
                <a:t>C1</a:t>
              </a:r>
              <a:endParaRPr lang="ko-KR" altLang="en-US" sz="9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7777261" y="1923821"/>
            <a:ext cx="1272435" cy="831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팀 </a:t>
            </a:r>
            <a:r>
              <a:rPr lang="en-US" altLang="ko-KR" sz="1400" b="1" dirty="0">
                <a:solidFill>
                  <a:schemeClr val="tx1"/>
                </a:solidFill>
              </a:rPr>
              <a:t>LOGO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392885" y="5864464"/>
            <a:ext cx="2414364" cy="1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Copyright </a:t>
            </a:r>
            <a:r>
              <a:rPr lang="ko-KR" altLang="en-US" sz="1000" dirty="0">
                <a:solidFill>
                  <a:schemeClr val="tx1"/>
                </a:solidFill>
              </a:rPr>
              <a:t>한국외국어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대학교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617021" y="2556346"/>
            <a:ext cx="864096" cy="174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AD0D4E2-32C6-4AA8-ABC9-F999E0F9F025}"/>
              </a:ext>
            </a:extLst>
          </p:cNvPr>
          <p:cNvGrpSpPr/>
          <p:nvPr/>
        </p:nvGrpSpPr>
        <p:grpSpPr>
          <a:xfrm>
            <a:off x="4824933" y="4068514"/>
            <a:ext cx="1503809" cy="500927"/>
            <a:chOff x="4958544" y="3751893"/>
            <a:chExt cx="1503809" cy="500927"/>
          </a:xfrm>
        </p:grpSpPr>
        <p:sp>
          <p:nvSpPr>
            <p:cNvPr id="17" name="직사각형 16"/>
            <p:cNvSpPr/>
            <p:nvPr/>
          </p:nvSpPr>
          <p:spPr>
            <a:xfrm>
              <a:off x="4958544" y="3751893"/>
              <a:ext cx="1503809" cy="4650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</a:rPr>
                <a:t>    ID : </a:t>
              </a:r>
              <a:br>
                <a:rPr lang="en-US" altLang="ko-KR" sz="1400" dirty="0">
                  <a:solidFill>
                    <a:schemeClr val="tx1"/>
                  </a:solidFill>
                </a:rPr>
              </a:br>
              <a:r>
                <a:rPr lang="en-US" altLang="ko-KR" sz="1400" dirty="0">
                  <a:solidFill>
                    <a:schemeClr val="tx1"/>
                  </a:solidFill>
                </a:rPr>
                <a:t>PWD :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564349" y="4077969"/>
              <a:ext cx="864096" cy="174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564349" y="3808987"/>
              <a:ext cx="864096" cy="174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747221" y="4076086"/>
            <a:ext cx="16001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ID  :    FIX</a:t>
            </a:r>
            <a:r>
              <a:rPr lang="ko-KR" altLang="en-US" sz="1000" dirty="0"/>
              <a:t>해서 하드코딩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PWD : FIX</a:t>
            </a:r>
            <a:r>
              <a:rPr lang="ko-KR" altLang="en-US" sz="1000" dirty="0"/>
              <a:t>해서 하드코딩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C8C8928-5CAA-4973-8B9B-C25C6C18A26D}"/>
              </a:ext>
            </a:extLst>
          </p:cNvPr>
          <p:cNvGrpSpPr/>
          <p:nvPr/>
        </p:nvGrpSpPr>
        <p:grpSpPr>
          <a:xfrm>
            <a:off x="4842374" y="2700362"/>
            <a:ext cx="1494727" cy="1025253"/>
            <a:chOff x="4925832" y="4220817"/>
            <a:chExt cx="1494727" cy="1025253"/>
          </a:xfrm>
        </p:grpSpPr>
        <p:sp>
          <p:nvSpPr>
            <p:cNvPr id="8" name="TextBox 7"/>
            <p:cNvSpPr txBox="1"/>
            <p:nvPr/>
          </p:nvSpPr>
          <p:spPr>
            <a:xfrm>
              <a:off x="4975011" y="4220817"/>
              <a:ext cx="1430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Select a language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9706D05-CAC9-4681-9012-E0B06FF6C11A}"/>
                </a:ext>
              </a:extLst>
            </p:cNvPr>
            <p:cNvGrpSpPr/>
            <p:nvPr/>
          </p:nvGrpSpPr>
          <p:grpSpPr>
            <a:xfrm>
              <a:off x="4925832" y="4592573"/>
              <a:ext cx="1494727" cy="653497"/>
              <a:chOff x="8470126" y="3919073"/>
              <a:chExt cx="1494727" cy="653497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8470126" y="3919073"/>
                <a:ext cx="41549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/>
                  <a:t>국가</a:t>
                </a: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6FCB3C2A-B10A-4A80-9872-FEAA8E429CC1}"/>
                  </a:ext>
                </a:extLst>
              </p:cNvPr>
              <p:cNvGrpSpPr/>
              <p:nvPr/>
            </p:nvGrpSpPr>
            <p:grpSpPr>
              <a:xfrm>
                <a:off x="8857381" y="3924498"/>
                <a:ext cx="1107472" cy="210247"/>
                <a:chOff x="8857382" y="3852490"/>
                <a:chExt cx="1107472" cy="210247"/>
              </a:xfrm>
            </p:grpSpPr>
            <p:sp>
              <p:nvSpPr>
                <p:cNvPr id="25" name="직사각형 24"/>
                <p:cNvSpPr/>
                <p:nvPr/>
              </p:nvSpPr>
              <p:spPr>
                <a:xfrm>
                  <a:off x="8857382" y="3852490"/>
                  <a:ext cx="1107472" cy="21024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 Korean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9677595" y="3864417"/>
                  <a:ext cx="287258" cy="1756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ts val="600"/>
                    </a:lnSpc>
                  </a:pPr>
                  <a:r>
                    <a:rPr lang="ko-KR" altLang="en-US" sz="900" dirty="0">
                      <a:sym typeface="Wingdings 3" panose="05040102010807070707" pitchFamily="18" charset="2"/>
                    </a:rPr>
                    <a:t></a:t>
                  </a:r>
                  <a:endParaRPr lang="ko-KR" altLang="en-US" sz="900" dirty="0"/>
                </a:p>
              </p:txBody>
            </p: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D88C6E-C483-4E16-BA90-DCF268E59F73}"/>
                  </a:ext>
                </a:extLst>
              </p:cNvPr>
              <p:cNvSpPr txBox="1"/>
              <p:nvPr/>
            </p:nvSpPr>
            <p:spPr>
              <a:xfrm>
                <a:off x="8865534" y="4172460"/>
                <a:ext cx="6399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/>
                  <a:t>English</a:t>
                </a:r>
              </a:p>
              <a:p>
                <a:r>
                  <a:rPr lang="en-US" altLang="ko-KR" sz="1000" dirty="0"/>
                  <a:t>Chinese</a:t>
                </a:r>
                <a:endParaRPr lang="ko-KR" altLang="en-US" sz="1000" dirty="0"/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333FFCA-2111-4C9D-BFDB-13E95F527E9E}"/>
              </a:ext>
            </a:extLst>
          </p:cNvPr>
          <p:cNvSpPr txBox="1"/>
          <p:nvPr/>
        </p:nvSpPr>
        <p:spPr>
          <a:xfrm>
            <a:off x="7724156" y="3113577"/>
            <a:ext cx="2073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한국어</a:t>
            </a:r>
            <a:r>
              <a:rPr lang="en-US" altLang="ko-KR" sz="1000" dirty="0"/>
              <a:t>, </a:t>
            </a:r>
            <a:r>
              <a:rPr lang="ko-KR" altLang="en-US" sz="1000" dirty="0"/>
              <a:t>영어</a:t>
            </a:r>
            <a:r>
              <a:rPr lang="en-US" altLang="ko-KR" sz="1000" dirty="0"/>
              <a:t>, </a:t>
            </a:r>
            <a:r>
              <a:rPr lang="ko-KR" altLang="en-US" sz="1000" dirty="0"/>
              <a:t>중국어만 지원하자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4B894D9-09C9-415E-A179-BCE6587F898D}"/>
              </a:ext>
            </a:extLst>
          </p:cNvPr>
          <p:cNvGrpSpPr/>
          <p:nvPr/>
        </p:nvGrpSpPr>
        <p:grpSpPr>
          <a:xfrm>
            <a:off x="4858224" y="4860602"/>
            <a:ext cx="1510601" cy="229141"/>
            <a:chOff x="1584573" y="4932610"/>
            <a:chExt cx="1510601" cy="229141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EEDA2E21-6382-4D15-9CDB-ABEA459D8497}"/>
                </a:ext>
              </a:extLst>
            </p:cNvPr>
            <p:cNvSpPr/>
            <p:nvPr/>
          </p:nvSpPr>
          <p:spPr>
            <a:xfrm>
              <a:off x="1584573" y="4932610"/>
              <a:ext cx="720080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OK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A4E29E59-B5B1-408B-8A40-FFB97AE48DB7}"/>
                </a:ext>
              </a:extLst>
            </p:cNvPr>
            <p:cNvSpPr/>
            <p:nvPr/>
          </p:nvSpPr>
          <p:spPr>
            <a:xfrm>
              <a:off x="2375094" y="4932610"/>
              <a:ext cx="720080" cy="22914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CANCEL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DF9DA02-C767-486A-B669-EC870583B804}"/>
              </a:ext>
            </a:extLst>
          </p:cNvPr>
          <p:cNvCxnSpPr/>
          <p:nvPr/>
        </p:nvCxnSpPr>
        <p:spPr>
          <a:xfrm flipH="1">
            <a:off x="3024733" y="3302950"/>
            <a:ext cx="86023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ACA60DD-F0F9-486B-ABD3-0E9E656170EF}"/>
              </a:ext>
            </a:extLst>
          </p:cNvPr>
          <p:cNvSpPr txBox="1"/>
          <p:nvPr/>
        </p:nvSpPr>
        <p:spPr>
          <a:xfrm>
            <a:off x="2304653" y="3492450"/>
            <a:ext cx="13324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언어 선택 메뉴 </a:t>
            </a:r>
            <a:r>
              <a:rPr lang="ko-KR" altLang="en-US" sz="1000" dirty="0" err="1"/>
              <a:t>택</a:t>
            </a:r>
            <a:r>
              <a:rPr lang="ko-KR" altLang="en-US" sz="1000" dirty="0"/>
              <a:t> </a:t>
            </a:r>
            <a:r>
              <a:rPr lang="en-US" altLang="ko-KR" sz="1000" dirty="0"/>
              <a:t>1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23400A9-7D99-4242-8C42-BBC302D4F2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562" y="1622156"/>
            <a:ext cx="1057515" cy="934190"/>
          </a:xfrm>
          <a:prstGeom prst="rect">
            <a:avLst/>
          </a:prstGeom>
        </p:spPr>
      </p:pic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9CE8FE1-5B7F-4B20-802B-E0FEFFED8E8C}"/>
              </a:ext>
            </a:extLst>
          </p:cNvPr>
          <p:cNvCxnSpPr>
            <a:cxnSpLocks/>
          </p:cNvCxnSpPr>
          <p:nvPr/>
        </p:nvCxnSpPr>
        <p:spPr>
          <a:xfrm>
            <a:off x="6636160" y="2268314"/>
            <a:ext cx="997085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D89791-3162-4D85-8D0D-C363371E991C}"/>
              </a:ext>
            </a:extLst>
          </p:cNvPr>
          <p:cNvSpPr txBox="1"/>
          <p:nvPr/>
        </p:nvSpPr>
        <p:spPr>
          <a:xfrm>
            <a:off x="936501" y="221893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기본 홈 화면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1A9894B-6142-4CA9-992B-3331DA33853D}"/>
              </a:ext>
            </a:extLst>
          </p:cNvPr>
          <p:cNvGrpSpPr/>
          <p:nvPr/>
        </p:nvGrpSpPr>
        <p:grpSpPr>
          <a:xfrm>
            <a:off x="504453" y="900162"/>
            <a:ext cx="4714246" cy="5184576"/>
            <a:chOff x="504453" y="900162"/>
            <a:chExt cx="4714246" cy="51845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083172D-EC6E-4722-909B-D6597749F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453" y="900162"/>
              <a:ext cx="2880320" cy="5184576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0452EC0-E1A4-41BE-B192-A4646E3A4D0A}"/>
                </a:ext>
              </a:extLst>
            </p:cNvPr>
            <p:cNvSpPr/>
            <p:nvPr/>
          </p:nvSpPr>
          <p:spPr>
            <a:xfrm>
              <a:off x="4138579" y="1188194"/>
              <a:ext cx="1080120" cy="3239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로고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855F99C-9EFC-45ED-BC1A-135874742A17}"/>
                </a:ext>
              </a:extLst>
            </p:cNvPr>
            <p:cNvSpPr/>
            <p:nvPr/>
          </p:nvSpPr>
          <p:spPr>
            <a:xfrm>
              <a:off x="507102" y="1188194"/>
              <a:ext cx="1080120" cy="3239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오른쪽 대괄호 11">
            <a:extLst>
              <a:ext uri="{FF2B5EF4-FFF2-40B4-BE49-F238E27FC236}">
                <a16:creationId xmlns:a16="http://schemas.microsoft.com/office/drawing/2014/main" id="{F9EAB26F-8183-45C3-8233-47218D76F081}"/>
              </a:ext>
            </a:extLst>
          </p:cNvPr>
          <p:cNvSpPr/>
          <p:nvPr/>
        </p:nvSpPr>
        <p:spPr>
          <a:xfrm>
            <a:off x="3456781" y="1620242"/>
            <a:ext cx="72008" cy="4104456"/>
          </a:xfrm>
          <a:prstGeom prst="rightBracke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F67500-3B2E-4BBF-B248-79D864A30555}"/>
              </a:ext>
            </a:extLst>
          </p:cNvPr>
          <p:cNvSpPr txBox="1"/>
          <p:nvPr/>
        </p:nvSpPr>
        <p:spPr>
          <a:xfrm>
            <a:off x="1224533" y="5292650"/>
            <a:ext cx="14401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밤을새워서라도</a:t>
            </a:r>
            <a:r>
              <a:rPr lang="ko-KR" altLang="en-US" sz="1000" dirty="0"/>
              <a:t> 소개</a:t>
            </a:r>
            <a:endParaRPr lang="en-US" altLang="ko-KR" sz="10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19D7BFE-C4AA-4420-8861-5707EF8CA19C}"/>
              </a:ext>
            </a:extLst>
          </p:cNvPr>
          <p:cNvCxnSpPr>
            <a:cxnSpLocks/>
          </p:cNvCxnSpPr>
          <p:nvPr/>
        </p:nvCxnSpPr>
        <p:spPr>
          <a:xfrm>
            <a:off x="3456781" y="1332210"/>
            <a:ext cx="86409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C2AE28-7F7E-4BEB-8F67-3CA97F8ACF12}"/>
              </a:ext>
            </a:extLst>
          </p:cNvPr>
          <p:cNvSpPr txBox="1"/>
          <p:nvPr/>
        </p:nvSpPr>
        <p:spPr>
          <a:xfrm>
            <a:off x="4104853" y="3492450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우선 메뉴 표시만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주로 다룰 메뉴는 주제별 어휘학습</a:t>
            </a:r>
            <a:endParaRPr lang="en-US" altLang="ko-KR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7FC34F-F888-4581-AC4F-16CF2FE571CF}"/>
              </a:ext>
            </a:extLst>
          </p:cNvPr>
          <p:cNvSpPr txBox="1"/>
          <p:nvPr/>
        </p:nvSpPr>
        <p:spPr>
          <a:xfrm>
            <a:off x="1008509" y="540122"/>
            <a:ext cx="18213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앱 실행 </a:t>
            </a:r>
            <a:r>
              <a:rPr lang="en-US" altLang="ko-KR" sz="1000" dirty="0"/>
              <a:t>&gt; </a:t>
            </a:r>
            <a:r>
              <a:rPr lang="ko-KR" altLang="en-US" sz="1000" dirty="0"/>
              <a:t>기본화면</a:t>
            </a:r>
            <a:r>
              <a:rPr lang="en-US" altLang="ko-KR" sz="1000" dirty="0"/>
              <a:t>(</a:t>
            </a:r>
            <a:r>
              <a:rPr lang="ko-KR" altLang="en-US" sz="1000" dirty="0" err="1"/>
              <a:t>홈화면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E7828C5-E5AB-41F6-8153-9B4DF05071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89" y="1065028"/>
            <a:ext cx="704461" cy="442934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7E90FBA-25F2-4664-8431-FA38468CC81B}"/>
              </a:ext>
            </a:extLst>
          </p:cNvPr>
          <p:cNvCxnSpPr>
            <a:cxnSpLocks/>
          </p:cNvCxnSpPr>
          <p:nvPr/>
        </p:nvCxnSpPr>
        <p:spPr>
          <a:xfrm>
            <a:off x="3537501" y="3636466"/>
            <a:ext cx="42333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388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37" y="972171"/>
            <a:ext cx="3108570" cy="51679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639116" y="2685554"/>
            <a:ext cx="585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</a:rPr>
              <a:t>0 / 128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79599" y="2714129"/>
            <a:ext cx="864096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45" y="2339356"/>
            <a:ext cx="360000" cy="36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584573" y="2678906"/>
            <a:ext cx="585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</a:rPr>
              <a:t>1 </a:t>
            </a:r>
            <a:r>
              <a:rPr lang="en-US" altLang="ko-KR" sz="900" b="1">
                <a:solidFill>
                  <a:schemeClr val="bg1"/>
                </a:solidFill>
              </a:rPr>
              <a:t>/ 145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461691" y="2707481"/>
            <a:ext cx="864096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20677" y="2685554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</a:rPr>
              <a:t>174 / 174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451368" y="2707481"/>
            <a:ext cx="864096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55923" y="388489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일상생활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80517" y="3667195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</a:rPr>
              <a:t>119 / 119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954936" y="3695770"/>
            <a:ext cx="864096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64035" y="3884895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특별한 날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28884" y="3667195"/>
            <a:ext cx="518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</a:rPr>
              <a:t>2 / 97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1944613" y="3695770"/>
            <a:ext cx="864096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28589" y="4911627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나라</a:t>
            </a:r>
            <a:endParaRPr lang="ko-KR" altLang="en-US" sz="9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647228" y="4701778"/>
            <a:ext cx="585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</a:rPr>
              <a:t>0 </a:t>
            </a:r>
            <a:r>
              <a:rPr lang="en-US" altLang="ko-KR" sz="900" b="1">
                <a:solidFill>
                  <a:schemeClr val="bg1"/>
                </a:solidFill>
              </a:rPr>
              <a:t>/ 172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484752" y="4716586"/>
            <a:ext cx="864096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297" y="2315835"/>
            <a:ext cx="360000" cy="36000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279" y="2325360"/>
            <a:ext cx="360000" cy="3600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533" y="3311825"/>
            <a:ext cx="360000" cy="360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685" y="3276426"/>
            <a:ext cx="360000" cy="3600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007" y="4284538"/>
            <a:ext cx="360000" cy="36000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47" y="5315069"/>
            <a:ext cx="360000" cy="36000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89" y="5331188"/>
            <a:ext cx="360000" cy="3600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268" y="5314875"/>
            <a:ext cx="360000" cy="3600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967730" y="197935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주제별 </a:t>
            </a:r>
            <a:r>
              <a:rPr lang="ko-KR" altLang="en-US" sz="1000" dirty="0" err="1"/>
              <a:t>어휘학습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3086039" y="197934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M02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911146" y="532451"/>
            <a:ext cx="19704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</a:rPr>
              <a:t>홈 </a:t>
            </a:r>
            <a:r>
              <a:rPr lang="en-US" altLang="ko-KR" sz="900" dirty="0">
                <a:latin typeface="+mn-ea"/>
              </a:rPr>
              <a:t>&gt; </a:t>
            </a:r>
            <a:r>
              <a:rPr lang="ko-KR" altLang="en-US" sz="900" dirty="0">
                <a:latin typeface="+mn-ea"/>
              </a:rPr>
              <a:t>단계 선택 </a:t>
            </a:r>
            <a:r>
              <a:rPr lang="en-US" altLang="ko-KR" sz="900" dirty="0">
                <a:latin typeface="+mn-ea"/>
              </a:rPr>
              <a:t>&gt; </a:t>
            </a:r>
            <a:r>
              <a:rPr lang="ko-KR" altLang="en-US" sz="900" dirty="0">
                <a:latin typeface="+mn-ea"/>
              </a:rPr>
              <a:t>주제별 </a:t>
            </a:r>
            <a:r>
              <a:rPr lang="ko-KR" altLang="en-US" sz="900" dirty="0" err="1">
                <a:latin typeface="+mn-ea"/>
              </a:rPr>
              <a:t>어휘학습</a:t>
            </a:r>
            <a:endParaRPr lang="ko-KR" altLang="en-US" sz="900" dirty="0"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526" y="1820849"/>
            <a:ext cx="248444" cy="174851"/>
          </a:xfrm>
          <a:prstGeom prst="rect">
            <a:avLst/>
          </a:prstGeom>
          <a:solidFill>
            <a:schemeClr val="bg1"/>
          </a:solidFill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rgbClr val="0070C0"/>
                </a:solidFill>
                <a:sym typeface="Wingdings" panose="05000000000000000000" pitchFamily="2" charset="2"/>
              </a:rPr>
              <a:t>F1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 flipH="1">
            <a:off x="247550" y="1908274"/>
            <a:ext cx="2198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오른쪽 대괄호 52"/>
          <p:cNvSpPr/>
          <p:nvPr/>
        </p:nvSpPr>
        <p:spPr>
          <a:xfrm>
            <a:off x="3499864" y="1739829"/>
            <a:ext cx="52961" cy="336622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3472683" y="1820423"/>
            <a:ext cx="248444" cy="174851"/>
          </a:xfrm>
          <a:prstGeom prst="rect">
            <a:avLst/>
          </a:prstGeom>
          <a:solidFill>
            <a:schemeClr val="bg1"/>
          </a:solidFill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rgbClr val="0070C0"/>
                </a:solidFill>
                <a:sym typeface="Wingdings" panose="05000000000000000000" pitchFamily="2" charset="2"/>
              </a:rPr>
              <a:t>C1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55" name="오른쪽 대괄호 54"/>
          <p:cNvSpPr/>
          <p:nvPr/>
        </p:nvSpPr>
        <p:spPr>
          <a:xfrm>
            <a:off x="3499864" y="2118389"/>
            <a:ext cx="45719" cy="3556679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3496369" y="3590304"/>
            <a:ext cx="248444" cy="174851"/>
          </a:xfrm>
          <a:prstGeom prst="rect">
            <a:avLst/>
          </a:prstGeom>
          <a:solidFill>
            <a:schemeClr val="bg1"/>
          </a:solidFill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rgbClr val="0070C0"/>
                </a:solidFill>
                <a:sym typeface="Wingdings" panose="05000000000000000000" pitchFamily="2" charset="2"/>
              </a:rPr>
              <a:t>C2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781030"/>
              </p:ext>
            </p:extLst>
          </p:nvPr>
        </p:nvGraphicFramePr>
        <p:xfrm>
          <a:off x="3889375" y="606410"/>
          <a:ext cx="358906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357">
                  <a:extLst>
                    <a:ext uri="{9D8B030D-6E8A-4147-A177-3AD203B41FA5}">
                      <a16:colId xmlns:a16="http://schemas.microsoft.com/office/drawing/2014/main" val="1327945564"/>
                    </a:ext>
                  </a:extLst>
                </a:gridCol>
                <a:gridCol w="2743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4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타이틀 영역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 </a:t>
                      </a:r>
                    </a:p>
                    <a:p>
                      <a:pPr marL="0" marR="0" lvl="0" indent="0" algn="l" defTabSz="984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현재 타이틀 없음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타이틀 추가 요망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4505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F1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4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단계 선택 페이지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(I05)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로 이동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 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4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주제 리스트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84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주제 표기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84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학습한 개수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총 학습 개수 표기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기능삭제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84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학습을 모두 했을 경우 완수 표기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 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기능삭제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)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3959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F2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4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589804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247550" y="6732810"/>
            <a:ext cx="3447686" cy="412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lang="ko-KR" altLang="en-US" sz="1000" dirty="0"/>
              <a:t>실제 메뉴는 오른쪽에 </a:t>
            </a:r>
            <a:r>
              <a:rPr lang="en-US" altLang="ko-KR" sz="1000" dirty="0"/>
              <a:t>6</a:t>
            </a:r>
            <a:r>
              <a:rPr lang="ko-KR" altLang="en-US" sz="1000" dirty="0"/>
              <a:t>개만 선정하며</a:t>
            </a:r>
            <a:r>
              <a:rPr lang="en-US" altLang="ko-KR" sz="1000" dirty="0"/>
              <a:t> </a:t>
            </a:r>
            <a:r>
              <a:rPr lang="ko-KR" altLang="en-US" sz="1000" dirty="0"/>
              <a:t>표시하며</a:t>
            </a:r>
            <a:r>
              <a:rPr lang="en-US" altLang="ko-KR" sz="1000" dirty="0"/>
              <a:t>,  </a:t>
            </a:r>
            <a:r>
              <a:rPr lang="ko-KR" altLang="en-US" sz="1000" dirty="0" err="1"/>
              <a:t>그중에서</a:t>
            </a:r>
            <a:r>
              <a:rPr lang="ko-KR" altLang="en-US" sz="1000" dirty="0"/>
              <a:t> 한 개의 메뉴만  수행하도록 처리한다</a:t>
            </a:r>
            <a:r>
              <a:rPr lang="en-US" altLang="ko-KR" sz="1000" dirty="0"/>
              <a:t>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952725" y="6372770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중급 신규</a:t>
            </a:r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284589" y="2718025"/>
            <a:ext cx="2198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2662" y="2630599"/>
            <a:ext cx="248444" cy="174851"/>
          </a:xfrm>
          <a:prstGeom prst="rect">
            <a:avLst/>
          </a:prstGeom>
          <a:solidFill>
            <a:schemeClr val="bg1"/>
          </a:solidFill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rgbClr val="0070C0"/>
                </a:solidFill>
                <a:sym typeface="Wingdings" panose="05000000000000000000" pitchFamily="2" charset="2"/>
              </a:rPr>
              <a:t>F2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362450"/>
              </p:ext>
            </p:extLst>
          </p:nvPr>
        </p:nvGraphicFramePr>
        <p:xfrm>
          <a:off x="4086096" y="2579388"/>
          <a:ext cx="3242383" cy="12104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1878">
                  <a:extLst>
                    <a:ext uri="{9D8B030D-6E8A-4147-A177-3AD203B41FA5}">
                      <a16:colId xmlns:a16="http://schemas.microsoft.com/office/drawing/2014/main" val="2695020536"/>
                    </a:ext>
                  </a:extLst>
                </a:gridCol>
                <a:gridCol w="776836">
                  <a:extLst>
                    <a:ext uri="{9D8B030D-6E8A-4147-A177-3AD203B41FA5}">
                      <a16:colId xmlns:a16="http://schemas.microsoft.com/office/drawing/2014/main" val="4017464871"/>
                    </a:ext>
                  </a:extLst>
                </a:gridCol>
                <a:gridCol w="776833">
                  <a:extLst>
                    <a:ext uri="{9D8B030D-6E8A-4147-A177-3AD203B41FA5}">
                      <a16:colId xmlns:a16="http://schemas.microsoft.com/office/drawing/2014/main" val="1182123406"/>
                    </a:ext>
                  </a:extLst>
                </a:gridCol>
                <a:gridCol w="776836">
                  <a:extLst>
                    <a:ext uri="{9D8B030D-6E8A-4147-A177-3AD203B41FA5}">
                      <a16:colId xmlns:a16="http://schemas.microsoft.com/office/drawing/2014/main" val="4111273640"/>
                    </a:ext>
                  </a:extLst>
                </a:gridCol>
              </a:tblGrid>
              <a:tr h="2142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나라</a:t>
                      </a:r>
                      <a:endParaRPr lang="ko-KR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country</a:t>
                      </a:r>
                      <a:endParaRPr lang="ko-KR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国家</a:t>
                      </a:r>
                      <a:endParaRPr lang="ko-KR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674574"/>
                  </a:ext>
                </a:extLst>
              </a:tr>
              <a:tr h="2142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lt"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자연환경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natural environment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自然环境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7631"/>
                  </a:ext>
                </a:extLst>
              </a:tr>
              <a:tr h="2142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lt"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대중문화 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popular culture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流行文化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44515"/>
                  </a:ext>
                </a:extLst>
              </a:tr>
              <a:tr h="2142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lt"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일상생활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Everyday life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日常生活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236849"/>
                  </a:ext>
                </a:extLst>
              </a:tr>
              <a:tr h="2142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lt"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lt"/>
                        </a:rPr>
                        <a:t>특별한 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special day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特殊的日子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7230"/>
                  </a:ext>
                </a:extLst>
              </a:tr>
            </a:tbl>
          </a:graphicData>
        </a:graphic>
      </p:graphicFrame>
      <p:sp>
        <p:nvSpPr>
          <p:cNvPr id="96" name="TextBox 95"/>
          <p:cNvSpPr txBox="1"/>
          <p:nvPr/>
        </p:nvSpPr>
        <p:spPr>
          <a:xfrm>
            <a:off x="1041790" y="6412749"/>
            <a:ext cx="17459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* </a:t>
            </a:r>
            <a:r>
              <a:rPr lang="ko-KR" altLang="en-US" sz="800" b="1" dirty="0">
                <a:solidFill>
                  <a:srgbClr val="FF0000"/>
                </a:solidFill>
              </a:rPr>
              <a:t>언급하지 않은 기능은 현재 동일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93103" y="290157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/>
              <a:t>인생계획</a:t>
            </a:r>
            <a:endParaRPr lang="ko-KR" altLang="en-US" sz="9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1575195" y="28949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자연환경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564872" y="28949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대중문화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4761245" y="197934"/>
            <a:ext cx="2727981" cy="2886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중급 단계 디자인</a:t>
            </a:r>
            <a:r>
              <a:rPr lang="en-US" altLang="ko-KR" sz="900" b="1" dirty="0">
                <a:solidFill>
                  <a:schemeClr val="bg1"/>
                </a:solidFill>
              </a:rPr>
              <a:t>, </a:t>
            </a:r>
            <a:r>
              <a:rPr lang="ko-KR" altLang="en-US" sz="900" b="1" dirty="0">
                <a:solidFill>
                  <a:schemeClr val="bg1"/>
                </a:solidFill>
              </a:rPr>
              <a:t>확실히 달라진 것 알 수 있게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49269" y="3395364"/>
            <a:ext cx="29161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“</a:t>
            </a:r>
            <a:r>
              <a:rPr lang="ko-KR" altLang="en-US" sz="1000" dirty="0"/>
              <a:t>나라</a:t>
            </a:r>
            <a:r>
              <a:rPr lang="en-US" altLang="ko-KR" sz="1000" dirty="0"/>
              <a:t>”</a:t>
            </a:r>
            <a:r>
              <a:rPr lang="ko-KR" altLang="en-US" sz="1000" dirty="0"/>
              <a:t>메뉴만</a:t>
            </a:r>
            <a:r>
              <a:rPr lang="en-US" altLang="ko-KR" sz="1000" dirty="0"/>
              <a:t>,  </a:t>
            </a:r>
            <a:r>
              <a:rPr lang="ko-KR" altLang="en-US" sz="1000" dirty="0" err="1"/>
              <a:t>선택가능하면</a:t>
            </a:r>
            <a:r>
              <a:rPr lang="en-US" altLang="ko-KR" sz="1000" dirty="0"/>
              <a:t>, </a:t>
            </a:r>
          </a:p>
          <a:p>
            <a:r>
              <a:rPr lang="ko-KR" altLang="en-US" sz="1000" dirty="0"/>
              <a:t>나머지 메뉴는 단순 표시만</a:t>
            </a:r>
            <a:r>
              <a:rPr lang="en-US" altLang="ko-KR" sz="1000" dirty="0"/>
              <a:t> 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나라메뉴를 </a:t>
            </a:r>
            <a:r>
              <a:rPr lang="ko-KR" altLang="en-US" sz="1000" dirty="0" err="1"/>
              <a:t>선택시</a:t>
            </a:r>
            <a:r>
              <a:rPr lang="ko-KR" altLang="en-US" sz="1000" dirty="0"/>
              <a:t> 표시되는 단어는 </a:t>
            </a:r>
            <a:r>
              <a:rPr lang="en-US" altLang="ko-KR" sz="1000" dirty="0"/>
              <a:t>6</a:t>
            </a:r>
            <a:r>
              <a:rPr lang="ko-KR" altLang="en-US" sz="1000" dirty="0"/>
              <a:t>개 나라만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한국어</a:t>
            </a:r>
            <a:r>
              <a:rPr lang="en-US" altLang="ko-KR" sz="1000" dirty="0"/>
              <a:t>, </a:t>
            </a:r>
            <a:r>
              <a:rPr lang="ko-KR" altLang="en-US" sz="1000" dirty="0"/>
              <a:t>영어</a:t>
            </a:r>
            <a:r>
              <a:rPr lang="en-US" altLang="ko-KR" sz="1000" dirty="0"/>
              <a:t>, </a:t>
            </a:r>
            <a:r>
              <a:rPr lang="ko-KR" altLang="en-US" sz="1000" dirty="0"/>
              <a:t>중국어</a:t>
            </a:r>
            <a:r>
              <a:rPr lang="en-US" altLang="ko-KR" sz="1000" dirty="0"/>
              <a:t> </a:t>
            </a:r>
            <a:r>
              <a:rPr lang="ko-KR" altLang="en-US" sz="1000" dirty="0"/>
              <a:t>추가해도 됨</a:t>
            </a:r>
            <a:br>
              <a:rPr lang="en-US" altLang="ko-KR" sz="1000" dirty="0"/>
            </a:br>
            <a:r>
              <a:rPr lang="en-US" altLang="ko-KR" sz="1000" dirty="0"/>
              <a:t>   </a:t>
            </a:r>
            <a:endParaRPr lang="ko-KR" altLang="en-US" sz="1000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877060"/>
              </p:ext>
            </p:extLst>
          </p:nvPr>
        </p:nvGraphicFramePr>
        <p:xfrm>
          <a:off x="7849269" y="4716586"/>
          <a:ext cx="2808312" cy="10712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9802">
                  <a:extLst>
                    <a:ext uri="{9D8B030D-6E8A-4147-A177-3AD203B41FA5}">
                      <a16:colId xmlns:a16="http://schemas.microsoft.com/office/drawing/2014/main" val="2695020536"/>
                    </a:ext>
                  </a:extLst>
                </a:gridCol>
                <a:gridCol w="672837">
                  <a:extLst>
                    <a:ext uri="{9D8B030D-6E8A-4147-A177-3AD203B41FA5}">
                      <a16:colId xmlns:a16="http://schemas.microsoft.com/office/drawing/2014/main" val="4017464871"/>
                    </a:ext>
                  </a:extLst>
                </a:gridCol>
                <a:gridCol w="672836">
                  <a:extLst>
                    <a:ext uri="{9D8B030D-6E8A-4147-A177-3AD203B41FA5}">
                      <a16:colId xmlns:a16="http://schemas.microsoft.com/office/drawing/2014/main" val="1179975597"/>
                    </a:ext>
                  </a:extLst>
                </a:gridCol>
                <a:gridCol w="672837">
                  <a:extLst>
                    <a:ext uri="{9D8B030D-6E8A-4147-A177-3AD203B41FA5}">
                      <a16:colId xmlns:a16="http://schemas.microsoft.com/office/drawing/2014/main" val="3877598249"/>
                    </a:ext>
                  </a:extLst>
                </a:gridCol>
              </a:tblGrid>
              <a:tr h="2142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한국</a:t>
                      </a: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Korea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韩国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674574"/>
                  </a:ext>
                </a:extLst>
              </a:tr>
              <a:tr h="2142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lt"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프랑스</a:t>
                      </a: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France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法国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7631"/>
                  </a:ext>
                </a:extLst>
              </a:tr>
              <a:tr h="2142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lt"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중국</a:t>
                      </a: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China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中国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44515"/>
                  </a:ext>
                </a:extLst>
              </a:tr>
              <a:tr h="2142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미국</a:t>
                      </a: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USA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美国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7230"/>
                  </a:ext>
                </a:extLst>
              </a:tr>
              <a:tr h="2142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우크라이나</a:t>
                      </a: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Ukraine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乌克兰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994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-790400" y="115651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1727795" y="1908274"/>
            <a:ext cx="1393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</a:rPr>
              <a:t>밤을새서라도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LOGO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12" name="직선 화살표 연결선 11"/>
          <p:cNvCxnSpPr>
            <a:endCxn id="30" idx="1"/>
          </p:cNvCxnSpPr>
          <p:nvPr/>
        </p:nvCxnSpPr>
        <p:spPr>
          <a:xfrm flipV="1">
            <a:off x="-334465" y="4817194"/>
            <a:ext cx="1981693" cy="11541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1223739" y="4830405"/>
            <a:ext cx="9492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0/5</a:t>
            </a: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0-</a:t>
            </a:r>
            <a:r>
              <a:rPr lang="ko-KR" altLang="en-US" sz="1000" dirty="0" err="1">
                <a:solidFill>
                  <a:schemeClr val="bg1"/>
                </a:solidFill>
              </a:rPr>
              <a:t>공부한단어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5-</a:t>
            </a:r>
            <a:r>
              <a:rPr lang="ko-KR" altLang="en-US" sz="1000" dirty="0">
                <a:solidFill>
                  <a:schemeClr val="bg1"/>
                </a:solidFill>
              </a:rPr>
              <a:t>전체단어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75A703-6A4D-49B2-862F-A0834C52CA9D}"/>
              </a:ext>
            </a:extLst>
          </p:cNvPr>
          <p:cNvSpPr/>
          <p:nvPr/>
        </p:nvSpPr>
        <p:spPr>
          <a:xfrm>
            <a:off x="394521" y="1279626"/>
            <a:ext cx="830012" cy="410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C8898D1-7DC1-4539-A74C-B809844EAB16}"/>
              </a:ext>
            </a:extLst>
          </p:cNvPr>
          <p:cNvSpPr/>
          <p:nvPr/>
        </p:nvSpPr>
        <p:spPr>
          <a:xfrm>
            <a:off x="8674054" y="1076236"/>
            <a:ext cx="1272435" cy="831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밤을새서라도</a:t>
            </a:r>
            <a:br>
              <a:rPr lang="en-US" altLang="ko-KR" sz="1400" b="1" dirty="0">
                <a:solidFill>
                  <a:schemeClr val="tx1"/>
                </a:solidFill>
              </a:rPr>
            </a:br>
            <a:r>
              <a:rPr lang="en-US" altLang="ko-KR" sz="1400" b="1" dirty="0">
                <a:solidFill>
                  <a:schemeClr val="tx1"/>
                </a:solidFill>
              </a:rPr>
              <a:t>LOGO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2E28589-61E6-4938-8835-CD25A53ECCB0}"/>
              </a:ext>
            </a:extLst>
          </p:cNvPr>
          <p:cNvGrpSpPr/>
          <p:nvPr/>
        </p:nvGrpSpPr>
        <p:grpSpPr>
          <a:xfrm>
            <a:off x="4862921" y="5529125"/>
            <a:ext cx="2178996" cy="2923728"/>
            <a:chOff x="4086097" y="4817194"/>
            <a:chExt cx="2178996" cy="292372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873C76A-D5AC-4D66-9C9A-653F3B80929F}"/>
                </a:ext>
              </a:extLst>
            </p:cNvPr>
            <p:cNvSpPr/>
            <p:nvPr/>
          </p:nvSpPr>
          <p:spPr>
            <a:xfrm>
              <a:off x="4320876" y="4911627"/>
              <a:ext cx="1706613" cy="41956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2E2E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나라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78CA951-0684-411A-BDC9-DD96072EB135}"/>
                </a:ext>
              </a:extLst>
            </p:cNvPr>
            <p:cNvSpPr/>
            <p:nvPr/>
          </p:nvSpPr>
          <p:spPr>
            <a:xfrm>
              <a:off x="4320877" y="5474935"/>
              <a:ext cx="1706613" cy="41956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2E2E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>
                  <a:solidFill>
                    <a:schemeClr val="tx1"/>
                  </a:solidFill>
                </a:rPr>
                <a:t>자연환경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E428AEB-9767-4AFD-9EF2-3ED5B1B72CBB}"/>
                </a:ext>
              </a:extLst>
            </p:cNvPr>
            <p:cNvSpPr/>
            <p:nvPr/>
          </p:nvSpPr>
          <p:spPr>
            <a:xfrm>
              <a:off x="4342456" y="6038243"/>
              <a:ext cx="1706613" cy="41956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2E2E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>
                  <a:solidFill>
                    <a:schemeClr val="tx1"/>
                  </a:solidFill>
                </a:rPr>
                <a:t>대중문화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E315B15-4D51-442F-A6CF-C8A3E7C10A90}"/>
                </a:ext>
              </a:extLst>
            </p:cNvPr>
            <p:cNvSpPr/>
            <p:nvPr/>
          </p:nvSpPr>
          <p:spPr>
            <a:xfrm>
              <a:off x="4320877" y="6601551"/>
              <a:ext cx="1706613" cy="41956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2E2E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일상생활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0CC12FF-4587-4383-AE6D-0B82013E47FE}"/>
                </a:ext>
              </a:extLst>
            </p:cNvPr>
            <p:cNvSpPr/>
            <p:nvPr/>
          </p:nvSpPr>
          <p:spPr>
            <a:xfrm>
              <a:off x="4320877" y="7164858"/>
              <a:ext cx="1706613" cy="41956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2E2E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>
                  <a:solidFill>
                    <a:schemeClr val="tx1"/>
                  </a:solidFill>
                </a:rPr>
                <a:t>특별한 </a:t>
              </a:r>
              <a:r>
                <a:rPr lang="ko-KR" altLang="en-US" sz="1100" dirty="0">
                  <a:solidFill>
                    <a:schemeClr val="tx1"/>
                  </a:solidFill>
                </a:rPr>
                <a:t>알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07C7042-5BED-4379-A8C8-8B559E5BE21B}"/>
                </a:ext>
              </a:extLst>
            </p:cNvPr>
            <p:cNvSpPr/>
            <p:nvPr/>
          </p:nvSpPr>
          <p:spPr>
            <a:xfrm>
              <a:off x="4086097" y="4817194"/>
              <a:ext cx="2178996" cy="2923728"/>
            </a:xfrm>
            <a:prstGeom prst="rect">
              <a:avLst/>
            </a:prstGeom>
            <a:noFill/>
            <a:ln w="6350">
              <a:solidFill>
                <a:srgbClr val="2E2E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7817654-32ED-46E7-8000-2460AF7A5875}"/>
              </a:ext>
            </a:extLst>
          </p:cNvPr>
          <p:cNvSpPr txBox="1"/>
          <p:nvPr/>
        </p:nvSpPr>
        <p:spPr>
          <a:xfrm>
            <a:off x="5648783" y="519044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대안메뉴</a:t>
            </a:r>
            <a:endParaRPr lang="ko-KR" altLang="en-US" sz="10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FE3FFC1-191F-4F14-AA30-E218287E880B}"/>
              </a:ext>
            </a:extLst>
          </p:cNvPr>
          <p:cNvCxnSpPr/>
          <p:nvPr/>
        </p:nvCxnSpPr>
        <p:spPr>
          <a:xfrm>
            <a:off x="2169990" y="1476226"/>
            <a:ext cx="6504064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407FEE2-554A-400E-9B0B-AD381C372F3A}"/>
              </a:ext>
            </a:extLst>
          </p:cNvPr>
          <p:cNvSpPr/>
          <p:nvPr/>
        </p:nvSpPr>
        <p:spPr>
          <a:xfrm>
            <a:off x="431763" y="1290360"/>
            <a:ext cx="794608" cy="400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밤을새서라도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LOGO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608DA3D8-E157-46AA-93C5-A9E62855D9D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222" y="1255325"/>
            <a:ext cx="616117" cy="432047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1814F61-E235-4FAA-85BD-4815779AF97F}"/>
              </a:ext>
            </a:extLst>
          </p:cNvPr>
          <p:cNvCxnSpPr>
            <a:endCxn id="70" idx="3"/>
          </p:cNvCxnSpPr>
          <p:nvPr/>
        </p:nvCxnSpPr>
        <p:spPr>
          <a:xfrm flipH="1">
            <a:off x="1239434" y="1476226"/>
            <a:ext cx="24531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44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37" y="972170"/>
            <a:ext cx="3108570" cy="51679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8" name="TextBox 47"/>
          <p:cNvSpPr txBox="1"/>
          <p:nvPr/>
        </p:nvSpPr>
        <p:spPr>
          <a:xfrm>
            <a:off x="967730" y="197935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어휘 상세 학습 내용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952725" y="197934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M02_01_01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911146" y="532451"/>
            <a:ext cx="28584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주제별 </a:t>
            </a:r>
            <a:r>
              <a:rPr lang="ko-KR" altLang="en-US" sz="900" dirty="0" err="1">
                <a:latin typeface="+mn-ea"/>
              </a:rPr>
              <a:t>어휘학습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&gt; </a:t>
            </a:r>
            <a:r>
              <a:rPr lang="ko-KR" altLang="en-US" sz="900" dirty="0">
                <a:latin typeface="+mn-ea"/>
              </a:rPr>
              <a:t>주제별 리스트 </a:t>
            </a:r>
            <a:r>
              <a:rPr lang="en-US" altLang="ko-KR" sz="900" dirty="0">
                <a:latin typeface="+mn-ea"/>
              </a:rPr>
              <a:t>&gt; </a:t>
            </a:r>
            <a:r>
              <a:rPr lang="ko-KR" altLang="en-US" sz="900" dirty="0">
                <a:latin typeface="+mn-ea"/>
              </a:rPr>
              <a:t>어휘 상세 내용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952725" y="6372770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중급 신규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507693" y="4548302"/>
            <a:ext cx="248444" cy="174851"/>
          </a:xfrm>
          <a:prstGeom prst="rect">
            <a:avLst/>
          </a:prstGeom>
          <a:solidFill>
            <a:schemeClr val="bg1"/>
          </a:solidFill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rgbClr val="0070C0"/>
                </a:solidFill>
                <a:sym typeface="Wingdings" panose="05000000000000000000" pitchFamily="2" charset="2"/>
              </a:rPr>
              <a:t>F1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242961" y="4635727"/>
            <a:ext cx="127414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843084" y="219489"/>
            <a:ext cx="28616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* </a:t>
            </a:r>
            <a:r>
              <a:rPr lang="ko-KR" altLang="en-US" sz="1000" b="1" dirty="0">
                <a:solidFill>
                  <a:srgbClr val="0070C0"/>
                </a:solidFill>
              </a:rPr>
              <a:t>기획되지 않은 모든 페이지는 변경 사항 없음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9037776" y="182651"/>
            <a:ext cx="1180186" cy="2886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11.29</a:t>
            </a:r>
            <a:r>
              <a:rPr lang="ko-KR" altLang="en-US" sz="900" b="1" dirty="0">
                <a:solidFill>
                  <a:schemeClr val="bg1"/>
                </a:solidFill>
              </a:rPr>
              <a:t>추가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72223" y="1066836"/>
            <a:ext cx="18325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단어리스트 </a:t>
            </a:r>
            <a:r>
              <a:rPr lang="en-US" altLang="ko-KR" sz="1000" dirty="0"/>
              <a:t>(</a:t>
            </a:r>
            <a:r>
              <a:rPr lang="ko-KR" altLang="en-US" sz="1000" dirty="0" err="1"/>
              <a:t>기존것의</a:t>
            </a:r>
            <a:r>
              <a:rPr lang="ko-KR" altLang="en-US" sz="1000" dirty="0"/>
              <a:t> </a:t>
            </a:r>
            <a:r>
              <a:rPr lang="en-US" altLang="ko-KR" sz="1000" dirty="0"/>
              <a:t>6</a:t>
            </a:r>
            <a:r>
              <a:rPr lang="ko-KR" altLang="en-US" sz="1000" dirty="0"/>
              <a:t>개만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4822202" y="3177123"/>
            <a:ext cx="17844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Contents</a:t>
            </a:r>
            <a:r>
              <a:rPr lang="ko-KR" altLang="en-US" sz="1000" dirty="0"/>
              <a:t>와 이미지는 </a:t>
            </a:r>
            <a:br>
              <a:rPr lang="en-US" altLang="ko-KR" sz="1000" dirty="0"/>
            </a:br>
            <a:r>
              <a:rPr lang="ko-KR" altLang="en-US" sz="1000" dirty="0" err="1"/>
              <a:t>기존것을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참조할것</a:t>
            </a:r>
            <a:endParaRPr lang="en-US" altLang="ko-KR" sz="1000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번역은 </a:t>
            </a:r>
            <a:r>
              <a:rPr lang="ko-KR" altLang="en-US" sz="1000" dirty="0" err="1"/>
              <a:t>구글번역</a:t>
            </a:r>
            <a:r>
              <a:rPr lang="ko-KR" altLang="en-US" sz="1000" dirty="0"/>
              <a:t> 또는</a:t>
            </a:r>
            <a:br>
              <a:rPr lang="en-US" altLang="ko-KR" sz="1000" dirty="0"/>
            </a:br>
            <a:r>
              <a:rPr lang="en-US" altLang="ko-KR" sz="1000" dirty="0" err="1"/>
              <a:t>naver</a:t>
            </a:r>
            <a:r>
              <a:rPr lang="en-US" altLang="ko-KR" sz="1000" dirty="0"/>
              <a:t> </a:t>
            </a:r>
            <a:r>
              <a:rPr lang="ko-KR" altLang="en-US" sz="1000" dirty="0"/>
              <a:t>번역 참조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한국어 </a:t>
            </a:r>
            <a:r>
              <a:rPr lang="en-US" altLang="ko-KR" sz="1000" dirty="0"/>
              <a:t>&lt;-&gt; </a:t>
            </a:r>
            <a:r>
              <a:rPr lang="ko-KR" altLang="en-US" sz="1000" dirty="0"/>
              <a:t>영어 </a:t>
            </a:r>
            <a:r>
              <a:rPr lang="en-US" altLang="ko-KR" sz="1000" dirty="0"/>
              <a:t>(</a:t>
            </a:r>
            <a:r>
              <a:rPr lang="en-US" altLang="ko-KR" sz="1000" dirty="0" err="1"/>
              <a:t>Naver</a:t>
            </a:r>
            <a:r>
              <a:rPr lang="en-US" altLang="ko-KR" sz="1000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영어 </a:t>
            </a:r>
            <a:r>
              <a:rPr lang="en-US" altLang="ko-KR" sz="1000" dirty="0"/>
              <a:t>&lt;-&gt; </a:t>
            </a:r>
            <a:r>
              <a:rPr lang="ko-KR" altLang="en-US" sz="1000" dirty="0"/>
              <a:t>기타</a:t>
            </a:r>
            <a:r>
              <a:rPr lang="en-US" altLang="ko-KR" sz="1000" dirty="0"/>
              <a:t>   (</a:t>
            </a:r>
            <a:r>
              <a:rPr lang="ko-KR" altLang="en-US" sz="1000" dirty="0" err="1"/>
              <a:t>구글</a:t>
            </a:r>
            <a:r>
              <a:rPr lang="en-US" altLang="ko-KR" sz="1000" dirty="0"/>
              <a:t>) 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420219" y="5711050"/>
            <a:ext cx="3036562" cy="3693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20219" y="1279269"/>
            <a:ext cx="743872" cy="400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84731" y="1279269"/>
            <a:ext cx="794608" cy="400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밤을새서라도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LOGO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08527" y="922820"/>
            <a:ext cx="1938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F1 : </a:t>
            </a:r>
            <a:r>
              <a:rPr lang="ko-KR" altLang="en-US" sz="1000" dirty="0"/>
              <a:t>음성인식 아이콘 처리화면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333747" y="6794485"/>
            <a:ext cx="3108570" cy="913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  F1 </a:t>
            </a:r>
            <a:r>
              <a:rPr lang="ko-KR" altLang="en-US" sz="1000" dirty="0">
                <a:solidFill>
                  <a:schemeClr val="tx1"/>
                </a:solidFill>
              </a:rPr>
              <a:t>아이콘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1. </a:t>
            </a:r>
            <a:r>
              <a:rPr lang="ko-KR" altLang="en-US" sz="1000" dirty="0">
                <a:solidFill>
                  <a:schemeClr val="tx1"/>
                </a:solidFill>
              </a:rPr>
              <a:t>한국어</a:t>
            </a:r>
            <a:r>
              <a:rPr lang="en-US" altLang="ko-KR" sz="1000" dirty="0">
                <a:solidFill>
                  <a:schemeClr val="tx1"/>
                </a:solidFill>
              </a:rPr>
              <a:t> TTS</a:t>
            </a:r>
            <a:r>
              <a:rPr lang="ko-KR" altLang="en-US" sz="1000" dirty="0">
                <a:solidFill>
                  <a:schemeClr val="tx1"/>
                </a:solidFill>
              </a:rPr>
              <a:t>로 단어만 들려줌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2. </a:t>
            </a:r>
            <a:r>
              <a:rPr lang="ko-KR" altLang="en-US" sz="1000" dirty="0">
                <a:solidFill>
                  <a:schemeClr val="tx1"/>
                </a:solidFill>
              </a:rPr>
              <a:t>음성인식 아이콘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3. </a:t>
            </a:r>
            <a:r>
              <a:rPr lang="ko-KR" altLang="en-US" sz="1000" dirty="0">
                <a:solidFill>
                  <a:schemeClr val="tx1"/>
                </a:solidFill>
              </a:rPr>
              <a:t>받아쓰기 아이콘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60437" y="7959610"/>
            <a:ext cx="1837805" cy="57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예문은 </a:t>
            </a:r>
            <a:r>
              <a:rPr lang="ko-KR" altLang="en-US" sz="1000" dirty="0" err="1">
                <a:solidFill>
                  <a:schemeClr val="tx1"/>
                </a:solidFill>
              </a:rPr>
              <a:t>기존것을</a:t>
            </a:r>
            <a:r>
              <a:rPr lang="ko-KR" altLang="en-US" sz="1000" dirty="0">
                <a:solidFill>
                  <a:schemeClr val="tx1"/>
                </a:solidFill>
              </a:rPr>
              <a:t> 그대로 사용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하단메뉴는 삭제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554" y="1188976"/>
            <a:ext cx="25717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6950354" y="5761280"/>
            <a:ext cx="413927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상단은 단어표시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아랫줄에 </a:t>
            </a:r>
            <a:r>
              <a:rPr lang="en-US" altLang="ko-KR" sz="1200" dirty="0"/>
              <a:t>LOGIN</a:t>
            </a:r>
            <a:r>
              <a:rPr lang="ko-KR" altLang="en-US" sz="1200" dirty="0"/>
              <a:t>시</a:t>
            </a:r>
            <a:r>
              <a:rPr lang="en-US" altLang="ko-KR" sz="1200" dirty="0"/>
              <a:t> </a:t>
            </a:r>
            <a:r>
              <a:rPr lang="ko-KR" altLang="en-US" sz="1200" dirty="0"/>
              <a:t>선택언어로 번역표시</a:t>
            </a:r>
            <a:r>
              <a:rPr lang="en-US" altLang="ko-KR" sz="1200" dirty="0"/>
              <a:t>) </a:t>
            </a:r>
          </a:p>
          <a:p>
            <a:endParaRPr lang="en-US" altLang="ko-KR" sz="1200" dirty="0"/>
          </a:p>
          <a:p>
            <a:r>
              <a:rPr lang="ko-KR" altLang="en-US" sz="1200" dirty="0"/>
              <a:t>파형은 </a:t>
            </a:r>
            <a:r>
              <a:rPr lang="ko-KR" altLang="en-US" sz="1200" dirty="0" err="1"/>
              <a:t>그릴수</a:t>
            </a:r>
            <a:r>
              <a:rPr lang="ko-KR" altLang="en-US" sz="1200" dirty="0"/>
              <a:t> 있으면 표시</a:t>
            </a:r>
            <a:endParaRPr lang="en-US" altLang="ko-KR" sz="1200" dirty="0"/>
          </a:p>
          <a:p>
            <a:r>
              <a:rPr lang="ko-KR" altLang="en-US" sz="1200" dirty="0" err="1"/>
              <a:t>원어민</a:t>
            </a:r>
            <a:r>
              <a:rPr lang="ko-KR" altLang="en-US" sz="1200" dirty="0"/>
              <a:t> 발음듣기는 </a:t>
            </a:r>
            <a:r>
              <a:rPr lang="en-US" altLang="ko-KR" sz="1200" dirty="0"/>
              <a:t>:  </a:t>
            </a:r>
            <a:r>
              <a:rPr lang="ko-KR" altLang="en-US" sz="1200" dirty="0"/>
              <a:t>한국어</a:t>
            </a:r>
            <a:r>
              <a:rPr lang="en-US" altLang="ko-KR" sz="1200" dirty="0"/>
              <a:t> TTS</a:t>
            </a:r>
            <a:r>
              <a:rPr lang="ko-KR" altLang="en-US" sz="1200" dirty="0"/>
              <a:t>로 단어만 들려줌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녹음마이크는 음성인식을 수행하여 단어 결과를 보여줌</a:t>
            </a:r>
            <a:r>
              <a:rPr lang="en-US" altLang="ko-KR" sz="1200" dirty="0"/>
              <a:t>.  </a:t>
            </a:r>
            <a:br>
              <a:rPr lang="en-US" altLang="ko-KR" sz="1200" dirty="0"/>
            </a:br>
            <a:r>
              <a:rPr lang="en-US" altLang="ko-KR" sz="1200" dirty="0"/>
              <a:t>     (</a:t>
            </a:r>
            <a:r>
              <a:rPr lang="ko-KR" altLang="en-US" sz="1200" dirty="0"/>
              <a:t>녹음시간은 </a:t>
            </a:r>
            <a:r>
              <a:rPr lang="en-US" altLang="ko-KR" sz="1200" dirty="0"/>
              <a:t>3</a:t>
            </a:r>
            <a:r>
              <a:rPr lang="ko-KR" altLang="en-US" sz="1200" dirty="0" err="1"/>
              <a:t>초이내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/>
              <a:t>녹음기 내 발음을 단순 녹음함</a:t>
            </a:r>
            <a:endParaRPr lang="en-US" altLang="ko-KR" sz="1200" dirty="0"/>
          </a:p>
          <a:p>
            <a:r>
              <a:rPr lang="ko-KR" altLang="en-US" sz="1200" dirty="0"/>
              <a:t>스피커는  녹음된 것을 들려줌</a:t>
            </a:r>
            <a:endParaRPr lang="en-US" altLang="ko-KR" sz="1200" dirty="0"/>
          </a:p>
        </p:txBody>
      </p:sp>
      <p:sp>
        <p:nvSpPr>
          <p:cNvPr id="66" name="직사각형 65"/>
          <p:cNvSpPr/>
          <p:nvPr/>
        </p:nvSpPr>
        <p:spPr>
          <a:xfrm>
            <a:off x="7767736" y="2906861"/>
            <a:ext cx="1224136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한국어 음성합성</a:t>
            </a:r>
          </a:p>
        </p:txBody>
      </p:sp>
      <p:pic>
        <p:nvPicPr>
          <p:cNvPr id="67" name="Picture 2" descr="마이크 녹음 및 음성 녹음기 컴퓨터 아이콘, 마이크, 전자 제품, 마이크, 소리 png | PNGW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269" y="4052902"/>
            <a:ext cx="773084" cy="43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직사각형 67"/>
          <p:cNvSpPr/>
          <p:nvPr/>
        </p:nvSpPr>
        <p:spPr>
          <a:xfrm>
            <a:off x="7812612" y="4040008"/>
            <a:ext cx="1512168" cy="423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인식된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ko-KR" altLang="en-US" sz="1000" dirty="0">
                <a:solidFill>
                  <a:schemeClr val="tx1"/>
                </a:solidFill>
              </a:rPr>
              <a:t>단어결과표시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8256820" y="5110016"/>
            <a:ext cx="1392649" cy="214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본인발음 </a:t>
            </a:r>
            <a:r>
              <a:rPr lang="ko-KR" altLang="en-US" sz="1000" dirty="0" err="1">
                <a:solidFill>
                  <a:schemeClr val="tx1"/>
                </a:solidFill>
              </a:rPr>
              <a:t>들어보기버튼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48817" y="1334532"/>
            <a:ext cx="155683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프랑스</a:t>
            </a:r>
            <a:endParaRPr lang="en-US" altLang="ko-KR" sz="1000" dirty="0"/>
          </a:p>
          <a:p>
            <a:r>
              <a:rPr lang="ko-KR" altLang="en-US" sz="1000" dirty="0"/>
              <a:t>선택언어로 하단에 표시</a:t>
            </a:r>
            <a:endParaRPr lang="en-US" altLang="ko-KR" sz="1000" dirty="0"/>
          </a:p>
          <a:p>
            <a:r>
              <a:rPr lang="en-US" altLang="ko-KR" sz="1000" dirty="0"/>
              <a:t>(France, </a:t>
            </a:r>
            <a:r>
              <a:rPr lang="ko-KR" altLang="en-US" sz="1000" dirty="0"/>
              <a:t>法国</a:t>
            </a:r>
            <a:r>
              <a:rPr lang="en-US" altLang="ko-KR" sz="1000" dirty="0"/>
              <a:t>, )</a:t>
            </a:r>
          </a:p>
          <a:p>
            <a:endParaRPr lang="en-US" altLang="ko-KR" sz="1000" dirty="0"/>
          </a:p>
          <a:p>
            <a:r>
              <a:rPr lang="ko-KR" altLang="en-US" sz="1000" dirty="0"/>
              <a:t>중국어는 간체로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64493" y="2220689"/>
            <a:ext cx="6480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52725" y="2181197"/>
            <a:ext cx="444656" cy="861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9559" y="7014740"/>
            <a:ext cx="514350" cy="4381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9559" y="6389705"/>
            <a:ext cx="447675" cy="40957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401677" y="641040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이전단어표시</a:t>
            </a:r>
            <a:endParaRPr lang="en-US" altLang="ko-KR" sz="1000" dirty="0"/>
          </a:p>
          <a:p>
            <a:r>
              <a:rPr lang="en-US" altLang="ko-KR" sz="1000" dirty="0"/>
              <a:t>IF </a:t>
            </a:r>
            <a:r>
              <a:rPr lang="ko-KR" altLang="en-US" sz="1000" dirty="0"/>
              <a:t>처음</a:t>
            </a:r>
            <a:r>
              <a:rPr lang="en-US" altLang="ko-KR" sz="1000" dirty="0"/>
              <a:t>, </a:t>
            </a:r>
            <a:r>
              <a:rPr lang="ko-KR" altLang="en-US" sz="1000" dirty="0"/>
              <a:t>메뉴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423909" y="7014740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다음단어표시</a:t>
            </a:r>
            <a:endParaRPr lang="en-US" altLang="ko-KR" sz="1000" dirty="0"/>
          </a:p>
          <a:p>
            <a:r>
              <a:rPr lang="en-US" altLang="ko-KR" sz="1000" dirty="0"/>
              <a:t>IF </a:t>
            </a:r>
            <a:r>
              <a:rPr lang="ko-KR" altLang="en-US" sz="1000" dirty="0"/>
              <a:t>마지막</a:t>
            </a:r>
            <a:r>
              <a:rPr lang="en-US" altLang="ko-KR" sz="1000" dirty="0"/>
              <a:t>,  </a:t>
            </a:r>
            <a:r>
              <a:rPr lang="ko-KR" altLang="en-US" sz="1000" dirty="0" err="1"/>
              <a:t>이동없음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9907028" y="4644578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다국어어로표시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8857381" y="4723153"/>
            <a:ext cx="1000532" cy="6544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862359" y="1612438"/>
            <a:ext cx="882835" cy="4549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프랑스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(France)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907028" y="3132410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한국단어</a:t>
            </a:r>
            <a:r>
              <a:rPr lang="en-US" altLang="ko-KR" sz="1000" dirty="0"/>
              <a:t>(</a:t>
            </a:r>
            <a:r>
              <a:rPr lang="ko-KR" altLang="en-US" sz="1000" dirty="0"/>
              <a:t>프랑스</a:t>
            </a:r>
            <a:r>
              <a:rPr lang="en-US" altLang="ko-KR" sz="1000" dirty="0"/>
              <a:t>)</a:t>
            </a:r>
          </a:p>
          <a:p>
            <a:r>
              <a:rPr lang="ko-KR" altLang="en-US" sz="1000" dirty="0"/>
              <a:t>한국어 </a:t>
            </a:r>
            <a:r>
              <a:rPr lang="en-US" altLang="ko-KR" sz="1000" dirty="0"/>
              <a:t>TTS</a:t>
            </a:r>
            <a:r>
              <a:rPr lang="ko-KR" altLang="en-US" sz="1000" dirty="0"/>
              <a:t>만</a:t>
            </a:r>
          </a:p>
        </p:txBody>
      </p:sp>
      <p:cxnSp>
        <p:nvCxnSpPr>
          <p:cNvPr id="38" name="직선 화살표 연결선 37"/>
          <p:cNvCxnSpPr>
            <a:stCxn id="35" idx="1"/>
          </p:cNvCxnSpPr>
          <p:nvPr/>
        </p:nvCxnSpPr>
        <p:spPr>
          <a:xfrm flipH="1">
            <a:off x="8628734" y="3332465"/>
            <a:ext cx="1278294" cy="7006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E6C0C28-EA63-4716-9986-7DE5667ACD49}"/>
              </a:ext>
            </a:extLst>
          </p:cNvPr>
          <p:cNvCxnSpPr>
            <a:cxnSpLocks/>
          </p:cNvCxnSpPr>
          <p:nvPr/>
        </p:nvCxnSpPr>
        <p:spPr>
          <a:xfrm>
            <a:off x="2952725" y="4890799"/>
            <a:ext cx="936104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A93F7C3-635C-482E-99BB-8734EEC3FFA3}"/>
              </a:ext>
            </a:extLst>
          </p:cNvPr>
          <p:cNvSpPr txBox="1"/>
          <p:nvPr/>
        </p:nvSpPr>
        <p:spPr>
          <a:xfrm>
            <a:off x="3841805" y="4788594"/>
            <a:ext cx="954107" cy="24622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한국어로표시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B6FE7F09-FC49-48E6-9424-B7C34F482AF1}"/>
              </a:ext>
            </a:extLst>
          </p:cNvPr>
          <p:cNvCxnSpPr/>
          <p:nvPr/>
        </p:nvCxnSpPr>
        <p:spPr>
          <a:xfrm rot="16200000" flipH="1">
            <a:off x="1952419" y="2303349"/>
            <a:ext cx="2774557" cy="2065049"/>
          </a:xfrm>
          <a:prstGeom prst="bentConnector3">
            <a:avLst>
              <a:gd name="adj1" fmla="val -51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654EF8A-2968-49F4-AF08-AB11CDF3EABB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504453" y="4644578"/>
            <a:ext cx="3814406" cy="390237"/>
          </a:xfrm>
          <a:prstGeom prst="bentConnector4">
            <a:avLst>
              <a:gd name="adj1" fmla="val -2895"/>
              <a:gd name="adj2" fmla="val 15858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3A23D09-E22D-4946-9AA8-228B5ECF7DDB}"/>
              </a:ext>
            </a:extLst>
          </p:cNvPr>
          <p:cNvSpPr txBox="1"/>
          <p:nvPr/>
        </p:nvSpPr>
        <p:spPr>
          <a:xfrm>
            <a:off x="1152525" y="5364658"/>
            <a:ext cx="1043876" cy="24622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하단표시  삭제</a:t>
            </a: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52488679-C9AB-42CB-8C37-AB067B6E6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115730"/>
              </p:ext>
            </p:extLst>
          </p:nvPr>
        </p:nvGraphicFramePr>
        <p:xfrm>
          <a:off x="4200242" y="1484413"/>
          <a:ext cx="2808312" cy="10712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9802">
                  <a:extLst>
                    <a:ext uri="{9D8B030D-6E8A-4147-A177-3AD203B41FA5}">
                      <a16:colId xmlns:a16="http://schemas.microsoft.com/office/drawing/2014/main" val="2695020536"/>
                    </a:ext>
                  </a:extLst>
                </a:gridCol>
                <a:gridCol w="672837">
                  <a:extLst>
                    <a:ext uri="{9D8B030D-6E8A-4147-A177-3AD203B41FA5}">
                      <a16:colId xmlns:a16="http://schemas.microsoft.com/office/drawing/2014/main" val="4017464871"/>
                    </a:ext>
                  </a:extLst>
                </a:gridCol>
                <a:gridCol w="672836">
                  <a:extLst>
                    <a:ext uri="{9D8B030D-6E8A-4147-A177-3AD203B41FA5}">
                      <a16:colId xmlns:a16="http://schemas.microsoft.com/office/drawing/2014/main" val="1179975597"/>
                    </a:ext>
                  </a:extLst>
                </a:gridCol>
                <a:gridCol w="672837">
                  <a:extLst>
                    <a:ext uri="{9D8B030D-6E8A-4147-A177-3AD203B41FA5}">
                      <a16:colId xmlns:a16="http://schemas.microsoft.com/office/drawing/2014/main" val="3877598249"/>
                    </a:ext>
                  </a:extLst>
                </a:gridCol>
              </a:tblGrid>
              <a:tr h="2142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한국</a:t>
                      </a: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Korea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韩国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674574"/>
                  </a:ext>
                </a:extLst>
              </a:tr>
              <a:tr h="2142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lt"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프랑스</a:t>
                      </a: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France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法国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7631"/>
                  </a:ext>
                </a:extLst>
              </a:tr>
              <a:tr h="2142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+mn-lt"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중국</a:t>
                      </a: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China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中国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44515"/>
                  </a:ext>
                </a:extLst>
              </a:tr>
              <a:tr h="2142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미국</a:t>
                      </a: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USA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美国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7230"/>
                  </a:ext>
                </a:extLst>
              </a:tr>
              <a:tr h="2142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우크라이나</a:t>
                      </a: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Ukraine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乌克兰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4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99403"/>
                  </a:ext>
                </a:extLst>
              </a:tr>
            </a:tbl>
          </a:graphicData>
        </a:graphic>
      </p:graphicFrame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B18899A-20F6-4D1F-BA2E-89A365ACB29D}"/>
              </a:ext>
            </a:extLst>
          </p:cNvPr>
          <p:cNvCxnSpPr/>
          <p:nvPr/>
        </p:nvCxnSpPr>
        <p:spPr>
          <a:xfrm flipV="1">
            <a:off x="9384818" y="2485685"/>
            <a:ext cx="624692" cy="1268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95AC852-075D-4DD7-BD79-08E3DF5746B7}"/>
              </a:ext>
            </a:extLst>
          </p:cNvPr>
          <p:cNvSpPr txBox="1"/>
          <p:nvPr/>
        </p:nvSpPr>
        <p:spPr>
          <a:xfrm>
            <a:off x="10021883" y="2360200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TTS </a:t>
            </a:r>
            <a:r>
              <a:rPr lang="ko-KR" altLang="en-US" sz="1000" dirty="0"/>
              <a:t>파형을 표시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7E6CFE-7D2D-4825-9AAD-B338446CE410}"/>
              </a:ext>
            </a:extLst>
          </p:cNvPr>
          <p:cNvSpPr txBox="1"/>
          <p:nvPr/>
        </p:nvSpPr>
        <p:spPr>
          <a:xfrm>
            <a:off x="9798847" y="470879"/>
            <a:ext cx="16241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/>
              <a:t>음성인식은</a:t>
            </a:r>
            <a:r>
              <a:rPr lang="en-US" altLang="ko-KR" sz="1200" dirty="0"/>
              <a:t> </a:t>
            </a:r>
            <a:r>
              <a:rPr lang="ko-KR" altLang="en-US" sz="1200" dirty="0"/>
              <a:t>한국어만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4404" y="4117365"/>
            <a:ext cx="916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문장을</a:t>
            </a:r>
            <a:r>
              <a:rPr lang="en-US" altLang="ko-KR" sz="1000" dirty="0"/>
              <a:t>TTS</a:t>
            </a:r>
            <a:r>
              <a:rPr lang="ko-KR" altLang="en-US" sz="1000" dirty="0"/>
              <a:t>로 </a:t>
            </a:r>
            <a:br>
              <a:rPr lang="en-US" altLang="ko-KR" sz="1000" dirty="0"/>
            </a:br>
            <a:r>
              <a:rPr lang="ko-KR" altLang="en-US" sz="1000" dirty="0"/>
              <a:t>읽어주기</a:t>
            </a:r>
          </a:p>
        </p:txBody>
      </p:sp>
      <p:cxnSp>
        <p:nvCxnSpPr>
          <p:cNvPr id="10" name="꺾인 연결선 9"/>
          <p:cNvCxnSpPr/>
          <p:nvPr/>
        </p:nvCxnSpPr>
        <p:spPr>
          <a:xfrm>
            <a:off x="1741039" y="4525648"/>
            <a:ext cx="5099002" cy="12700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10961" y="508547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본인발음녹음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9903221" y="3830404"/>
            <a:ext cx="10861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인식버튼</a:t>
            </a:r>
            <a:endParaRPr lang="en-US" altLang="ko-KR" sz="1000" dirty="0"/>
          </a:p>
        </p:txBody>
      </p:sp>
      <p:cxnSp>
        <p:nvCxnSpPr>
          <p:cNvPr id="19" name="직선 화살표 연결선 18"/>
          <p:cNvCxnSpPr>
            <a:stCxn id="16" idx="1"/>
          </p:cNvCxnSpPr>
          <p:nvPr/>
        </p:nvCxnSpPr>
        <p:spPr>
          <a:xfrm flipH="1">
            <a:off x="7911771" y="3953515"/>
            <a:ext cx="1991450" cy="1638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6950354" y="5202929"/>
            <a:ext cx="394859" cy="145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그림 51">
            <a:extLst>
              <a:ext uri="{FF2B5EF4-FFF2-40B4-BE49-F238E27FC236}">
                <a16:creationId xmlns:a16="http://schemas.microsoft.com/office/drawing/2014/main" id="{A578D124-E0A0-4D97-8C9E-A1119164870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207" y="1226968"/>
            <a:ext cx="704461" cy="442934"/>
          </a:xfrm>
          <a:prstGeom prst="rect">
            <a:avLst/>
          </a:prstGeom>
        </p:spPr>
      </p:pic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8215EC7-0250-454F-A7FD-F41076491A74}"/>
              </a:ext>
            </a:extLst>
          </p:cNvPr>
          <p:cNvCxnSpPr/>
          <p:nvPr/>
        </p:nvCxnSpPr>
        <p:spPr>
          <a:xfrm flipH="1">
            <a:off x="1267247" y="1476226"/>
            <a:ext cx="24531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158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37" y="972170"/>
            <a:ext cx="3108570" cy="51679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8" name="TextBox 47"/>
          <p:cNvSpPr txBox="1"/>
          <p:nvPr/>
        </p:nvSpPr>
        <p:spPr>
          <a:xfrm>
            <a:off x="967730" y="197935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어휘 상세 학습 내용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952725" y="197934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M02_01_01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911146" y="532451"/>
            <a:ext cx="28584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주제별 </a:t>
            </a:r>
            <a:r>
              <a:rPr lang="ko-KR" altLang="en-US" sz="900" dirty="0" err="1">
                <a:latin typeface="+mn-ea"/>
              </a:rPr>
              <a:t>어휘학습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&gt; </a:t>
            </a:r>
            <a:r>
              <a:rPr lang="ko-KR" altLang="en-US" sz="900" dirty="0">
                <a:latin typeface="+mn-ea"/>
              </a:rPr>
              <a:t>주제별 리스트 </a:t>
            </a:r>
            <a:r>
              <a:rPr lang="en-US" altLang="ko-KR" sz="900" dirty="0">
                <a:latin typeface="+mn-ea"/>
              </a:rPr>
              <a:t>&gt; </a:t>
            </a:r>
            <a:r>
              <a:rPr lang="ko-KR" altLang="en-US" sz="900" dirty="0">
                <a:latin typeface="+mn-ea"/>
              </a:rPr>
              <a:t>어휘 상세 내용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952725" y="637277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앱재목</a:t>
            </a:r>
            <a:endParaRPr lang="ko-KR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3507693" y="4548302"/>
            <a:ext cx="248444" cy="174851"/>
          </a:xfrm>
          <a:prstGeom prst="rect">
            <a:avLst/>
          </a:prstGeom>
          <a:solidFill>
            <a:schemeClr val="bg1"/>
          </a:solidFill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rgbClr val="0070C0"/>
                </a:solidFill>
                <a:sym typeface="Wingdings" panose="05000000000000000000" pitchFamily="2" charset="2"/>
              </a:rPr>
              <a:t>F1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242961" y="4635727"/>
            <a:ext cx="127414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843084" y="219489"/>
            <a:ext cx="28616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* </a:t>
            </a:r>
            <a:r>
              <a:rPr lang="ko-KR" altLang="en-US" sz="1000" b="1" dirty="0">
                <a:solidFill>
                  <a:srgbClr val="0070C0"/>
                </a:solidFill>
              </a:rPr>
              <a:t>기획되지 않은 모든 페이지는 변경 사항 없음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9037776" y="182651"/>
            <a:ext cx="1180186" cy="2886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11.29</a:t>
            </a:r>
            <a:r>
              <a:rPr lang="ko-KR" altLang="en-US" sz="900" b="1" dirty="0">
                <a:solidFill>
                  <a:schemeClr val="bg1"/>
                </a:solidFill>
              </a:rPr>
              <a:t>추가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33747" y="6794485"/>
            <a:ext cx="3108570" cy="913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  F1 </a:t>
            </a:r>
            <a:r>
              <a:rPr lang="ko-KR" altLang="en-US" sz="1000" dirty="0">
                <a:solidFill>
                  <a:schemeClr val="tx1"/>
                </a:solidFill>
              </a:rPr>
              <a:t>아이콘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1. </a:t>
            </a:r>
            <a:r>
              <a:rPr lang="ko-KR" altLang="en-US" sz="1000" dirty="0">
                <a:solidFill>
                  <a:schemeClr val="tx1"/>
                </a:solidFill>
              </a:rPr>
              <a:t>한국어</a:t>
            </a:r>
            <a:r>
              <a:rPr lang="en-US" altLang="ko-KR" sz="1000" dirty="0">
                <a:solidFill>
                  <a:schemeClr val="tx1"/>
                </a:solidFill>
              </a:rPr>
              <a:t> TTS</a:t>
            </a:r>
            <a:r>
              <a:rPr lang="ko-KR" altLang="en-US" sz="1000" dirty="0">
                <a:solidFill>
                  <a:schemeClr val="tx1"/>
                </a:solidFill>
              </a:rPr>
              <a:t>로 단어만 들려줌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2. </a:t>
            </a:r>
            <a:r>
              <a:rPr lang="ko-KR" altLang="en-US" sz="1000" dirty="0">
                <a:solidFill>
                  <a:schemeClr val="tx1"/>
                </a:solidFill>
              </a:rPr>
              <a:t>음성인식 아이콘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3. </a:t>
            </a:r>
            <a:r>
              <a:rPr lang="ko-KR" altLang="en-US" sz="1000" dirty="0">
                <a:solidFill>
                  <a:schemeClr val="tx1"/>
                </a:solidFill>
              </a:rPr>
              <a:t>받아쓰기 아이콘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0219" y="5711050"/>
            <a:ext cx="3036562" cy="3693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20219" y="1279269"/>
            <a:ext cx="743872" cy="400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81655" y="1292679"/>
            <a:ext cx="743872" cy="400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밤을 새서라도 </a:t>
            </a:r>
            <a:r>
              <a:rPr lang="en-US" altLang="ko-KR" sz="1000" b="1" dirty="0">
                <a:solidFill>
                  <a:schemeClr val="tx1"/>
                </a:solidFill>
              </a:rPr>
              <a:t>LOGO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57181" y="900162"/>
            <a:ext cx="995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F1 : </a:t>
            </a:r>
            <a:r>
              <a:rPr lang="ko-KR" altLang="en-US" sz="1000" dirty="0"/>
              <a:t>단어쓰기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22832" y="7959610"/>
            <a:ext cx="1837805" cy="242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예문은 </a:t>
            </a:r>
            <a:r>
              <a:rPr lang="ko-KR" altLang="en-US" sz="1000" dirty="0" err="1">
                <a:solidFill>
                  <a:schemeClr val="tx1"/>
                </a:solidFill>
              </a:rPr>
              <a:t>기존것을</a:t>
            </a:r>
            <a:r>
              <a:rPr lang="ko-KR" altLang="en-US" sz="1000" dirty="0">
                <a:solidFill>
                  <a:schemeClr val="tx1"/>
                </a:solidFill>
              </a:rPr>
              <a:t> 그대로 사용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181" y="1264262"/>
            <a:ext cx="2665934" cy="576932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057181" y="5711050"/>
            <a:ext cx="2664296" cy="1309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024686" y="6773209"/>
            <a:ext cx="3108570" cy="471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   </a:t>
            </a:r>
            <a:r>
              <a:rPr lang="ko-KR" altLang="en-US" sz="1000" dirty="0">
                <a:solidFill>
                  <a:schemeClr val="tx1"/>
                </a:solidFill>
              </a:rPr>
              <a:t>상단에서 </a:t>
            </a:r>
            <a:r>
              <a:rPr lang="ko-KR" altLang="en-US" sz="1000" dirty="0" err="1">
                <a:solidFill>
                  <a:schemeClr val="tx1"/>
                </a:solidFill>
              </a:rPr>
              <a:t>한글자를</a:t>
            </a:r>
            <a:r>
              <a:rPr lang="ko-KR" altLang="en-US" sz="1000" dirty="0">
                <a:solidFill>
                  <a:schemeClr val="tx1"/>
                </a:solidFill>
              </a:rPr>
              <a:t> 선택하면 하단에 표시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</a:t>
            </a:r>
            <a:r>
              <a:rPr lang="ko-KR" altLang="en-US" sz="1000" dirty="0">
                <a:solidFill>
                  <a:schemeClr val="tx1"/>
                </a:solidFill>
              </a:rPr>
              <a:t>번호순을 참고하여 화면에 그란다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024686" y="7590578"/>
            <a:ext cx="3108570" cy="471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글자가 많으면 </a:t>
            </a:r>
            <a:r>
              <a:rPr lang="en-US" altLang="ko-KR" sz="1000" dirty="0">
                <a:solidFill>
                  <a:schemeClr val="tx1"/>
                </a:solidFill>
              </a:rPr>
              <a:t>“</a:t>
            </a:r>
            <a:r>
              <a:rPr lang="ko-KR" altLang="en-US" sz="1000" dirty="0">
                <a:solidFill>
                  <a:schemeClr val="tx1"/>
                </a:solidFill>
              </a:rPr>
              <a:t>한국</a:t>
            </a:r>
            <a:r>
              <a:rPr lang="en-US" altLang="ko-KR" sz="1000" dirty="0">
                <a:solidFill>
                  <a:schemeClr val="tx1"/>
                </a:solidFill>
              </a:rPr>
              <a:t>＂</a:t>
            </a:r>
            <a:r>
              <a:rPr lang="ko-KR" altLang="en-US" sz="1000" dirty="0">
                <a:solidFill>
                  <a:schemeClr val="tx1"/>
                </a:solidFill>
              </a:rPr>
              <a:t>만 기능을 추가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6" name="꺾인 연결선 5"/>
          <p:cNvCxnSpPr/>
          <p:nvPr/>
        </p:nvCxnSpPr>
        <p:spPr>
          <a:xfrm>
            <a:off x="3442317" y="1476226"/>
            <a:ext cx="1964342" cy="847089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169" y="2412330"/>
            <a:ext cx="1840981" cy="2981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08909" y="3036258"/>
            <a:ext cx="8659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LOGOUT</a:t>
            </a:r>
            <a:r>
              <a:rPr lang="ko-KR" altLang="en-US" sz="1000" dirty="0"/>
              <a:t>은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AA3A2C-AA91-4699-BCA1-438BD85D39EB}"/>
              </a:ext>
            </a:extLst>
          </p:cNvPr>
          <p:cNvSpPr txBox="1"/>
          <p:nvPr/>
        </p:nvSpPr>
        <p:spPr>
          <a:xfrm>
            <a:off x="4808116" y="1047848"/>
            <a:ext cx="16033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쓰기 연습은  협의예정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5E36F93-8781-4B9C-91A4-3E261761F8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037" y="1207916"/>
            <a:ext cx="704461" cy="442934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5B270E4-8EC2-4AB2-819C-964D10C61A31}"/>
              </a:ext>
            </a:extLst>
          </p:cNvPr>
          <p:cNvCxnSpPr/>
          <p:nvPr/>
        </p:nvCxnSpPr>
        <p:spPr>
          <a:xfrm flipH="1">
            <a:off x="1339255" y="1476226"/>
            <a:ext cx="24531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590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sz="1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22207</TotalTime>
  <Words>1400</Words>
  <Application>Microsoft Office PowerPoint</Application>
  <PresentationFormat>사용자 지정</PresentationFormat>
  <Paragraphs>328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맑은 고딕</vt:lpstr>
      <vt:lpstr>Arial</vt:lpstr>
      <vt:lpstr>굴림</vt:lpstr>
      <vt:lpstr>Century Gothic</vt:lpstr>
      <vt:lpstr>나눔고딕</vt:lpstr>
      <vt:lpstr>나눔바른고딕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8451</cp:lastModifiedBy>
  <cp:revision>1370</cp:revision>
  <cp:lastPrinted>2017-12-04T11:30:08Z</cp:lastPrinted>
  <dcterms:created xsi:type="dcterms:W3CDTF">2017-06-02T06:48:03Z</dcterms:created>
  <dcterms:modified xsi:type="dcterms:W3CDTF">2022-03-27T07:53:31Z</dcterms:modified>
</cp:coreProperties>
</file>