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eymour One" charset="1" panose="02000503000000000000"/>
      <p:regular r:id="rId10"/>
    </p:embeddedFont>
    <p:embeddedFont>
      <p:font typeface="Poppins" charset="1" panose="00000500000000000000"/>
      <p:regular r:id="rId11"/>
    </p:embeddedFont>
    <p:embeddedFont>
      <p:font typeface="Poppins Bold" charset="1" panose="00000800000000000000"/>
      <p:regular r:id="rId12"/>
    </p:embeddedFont>
    <p:embeddedFont>
      <p:font typeface="Poppins Italics" charset="1" panose="00000500000000000000"/>
      <p:regular r:id="rId13"/>
    </p:embeddedFont>
    <p:embeddedFont>
      <p:font typeface="Poppins Bold Italics" charset="1" panose="00000800000000000000"/>
      <p:regular r:id="rId14"/>
    </p:embeddedFont>
    <p:embeddedFont>
      <p:font typeface="Poppins Thin" charset="1" panose="00000300000000000000"/>
      <p:regular r:id="rId15"/>
    </p:embeddedFont>
    <p:embeddedFont>
      <p:font typeface="Poppins Thin Italics" charset="1" panose="00000300000000000000"/>
      <p:regular r:id="rId16"/>
    </p:embeddedFont>
    <p:embeddedFont>
      <p:font typeface="Poppins Extra-Light" charset="1" panose="00000300000000000000"/>
      <p:regular r:id="rId17"/>
    </p:embeddedFont>
    <p:embeddedFont>
      <p:font typeface="Poppins Extra-Light Italics" charset="1" panose="00000300000000000000"/>
      <p:regular r:id="rId18"/>
    </p:embeddedFont>
    <p:embeddedFont>
      <p:font typeface="Poppins Light" charset="1" panose="00000400000000000000"/>
      <p:regular r:id="rId19"/>
    </p:embeddedFont>
    <p:embeddedFont>
      <p:font typeface="Poppins Light Italics" charset="1" panose="00000400000000000000"/>
      <p:regular r:id="rId20"/>
    </p:embeddedFont>
    <p:embeddedFont>
      <p:font typeface="Poppins Medium" charset="1" panose="00000600000000000000"/>
      <p:regular r:id="rId21"/>
    </p:embeddedFont>
    <p:embeddedFont>
      <p:font typeface="Poppins Medium Italics" charset="1" panose="00000600000000000000"/>
      <p:regular r:id="rId22"/>
    </p:embeddedFont>
    <p:embeddedFont>
      <p:font typeface="Poppins Semi-Bold" charset="1" panose="00000700000000000000"/>
      <p:regular r:id="rId23"/>
    </p:embeddedFont>
    <p:embeddedFont>
      <p:font typeface="Poppins Semi-Bold Italics" charset="1" panose="00000700000000000000"/>
      <p:regular r:id="rId24"/>
    </p:embeddedFont>
    <p:embeddedFont>
      <p:font typeface="Poppins Ultra-Bold" charset="1" panose="00000900000000000000"/>
      <p:regular r:id="rId25"/>
    </p:embeddedFont>
    <p:embeddedFont>
      <p:font typeface="Poppins Ultra-Bold Italics" charset="1" panose="00000900000000000000"/>
      <p:regular r:id="rId26"/>
    </p:embeddedFont>
    <p:embeddedFont>
      <p:font typeface="Poppins Heavy" charset="1" panose="00000A00000000000000"/>
      <p:regular r:id="rId27"/>
    </p:embeddedFont>
    <p:embeddedFont>
      <p:font typeface="Poppins Heavy Italics" charset="1" panose="00000A00000000000000"/>
      <p:regular r:id="rId28"/>
    </p:embeddedFont>
    <p:embeddedFont>
      <p:font typeface="Neue Machina" charset="1" panose="00000500000000000000"/>
      <p:regular r:id="rId29"/>
    </p:embeddedFont>
    <p:embeddedFont>
      <p:font typeface="Neue Machina Light" charset="1" panose="00000400000000000000"/>
      <p:regular r:id="rId30"/>
    </p:embeddedFont>
    <p:embeddedFont>
      <p:font typeface="Neue Machina Ultra-Bold" charset="1" panose="000009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Fgn8jGxbY.mp4" Type="http://schemas.microsoft.com/office/2007/relationships/media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7.jpeg" Type="http://schemas.openxmlformats.org/officeDocument/2006/relationships/image"/><Relationship Id="rId9" Target="../media/VAFgn8jGxbY.mp4" Type="http://schemas.openxmlformats.org/officeDocument/2006/relationships/video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10.png" Type="http://schemas.openxmlformats.org/officeDocument/2006/relationships/image"/><Relationship Id="rId15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https://the-trivia-api.com" TargetMode="External" Type="http://schemas.openxmlformats.org/officeDocument/2006/relationships/hyperlink"/><Relationship Id="rId8" Target="https://opentdb.com" TargetMode="External" Type="http://schemas.openxmlformats.org/officeDocument/2006/relationships/hyperlink"/><Relationship Id="rId9" Target="https://quizapi.io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1451398" y="2864633"/>
            <a:ext cx="9115469" cy="4557734"/>
          </a:xfrm>
          <a:custGeom>
            <a:avLst/>
            <a:gdLst/>
            <a:ahLst/>
            <a:cxnLst/>
            <a:rect r="r" b="b" t="t" l="l"/>
            <a:pathLst>
              <a:path h="4557734" w="9115469">
                <a:moveTo>
                  <a:pt x="0" y="0"/>
                </a:moveTo>
                <a:lnTo>
                  <a:pt x="9115469" y="0"/>
                </a:lnTo>
                <a:lnTo>
                  <a:pt x="9115469" y="4557734"/>
                </a:lnTo>
                <a:lnTo>
                  <a:pt x="0" y="4557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49578" y="0"/>
            <a:ext cx="5730422" cy="5730422"/>
          </a:xfrm>
          <a:custGeom>
            <a:avLst/>
            <a:gdLst/>
            <a:ahLst/>
            <a:cxnLst/>
            <a:rect r="r" b="b" t="t" l="l"/>
            <a:pathLst>
              <a:path h="5730422" w="5730422">
                <a:moveTo>
                  <a:pt x="0" y="0"/>
                </a:moveTo>
                <a:lnTo>
                  <a:pt x="5730422" y="0"/>
                </a:lnTo>
                <a:lnTo>
                  <a:pt x="5730422" y="5730422"/>
                </a:lnTo>
                <a:lnTo>
                  <a:pt x="0" y="5730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675735"/>
            <a:ext cx="15702601" cy="1211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4"/>
              </a:lnSpc>
            </a:pPr>
            <a:r>
              <a:rPr lang="en-US" sz="9804">
                <a:solidFill>
                  <a:srgbClr val="000000"/>
                </a:solidFill>
                <a:latin typeface="Seymour One"/>
              </a:rPr>
              <a:t>OUTLOOK-BOT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829824"/>
            <a:ext cx="13703675" cy="63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4700" spc="47">
                <a:solidFill>
                  <a:srgbClr val="000000"/>
                </a:solidFill>
                <a:latin typeface="Neue Machina"/>
              </a:rPr>
              <a:t>ТАШЛЫКОВА ЕЛЕНА ВЛАДИСЛАВОВНА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967756"/>
            <a:ext cx="13703675" cy="63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4700" spc="47">
                <a:solidFill>
                  <a:srgbClr val="000000"/>
                </a:solidFill>
                <a:latin typeface="Neue Machina Ultra-Bold"/>
              </a:rPr>
              <a:t>НАД ПРОЕКТОМ РАБОТАЛА:</a:t>
            </a:r>
          </a:p>
        </p:txBody>
      </p:sp>
      <p:sp>
        <p:nvSpPr>
          <p:cNvPr name="AutoShape 8" id="8"/>
          <p:cNvSpPr/>
          <p:nvPr/>
        </p:nvSpPr>
        <p:spPr>
          <a:xfrm>
            <a:off x="1039471" y="6743396"/>
            <a:ext cx="11968240" cy="73538"/>
          </a:xfrm>
          <a:prstGeom prst="line">
            <a:avLst/>
          </a:prstGeom>
          <a:ln cap="flat" w="95250">
            <a:solidFill>
              <a:srgbClr val="29292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28866" y="8453131"/>
            <a:ext cx="11968184" cy="9967"/>
          </a:xfrm>
          <a:prstGeom prst="line">
            <a:avLst/>
          </a:prstGeom>
          <a:ln cap="flat" w="95250">
            <a:solidFill>
              <a:srgbClr val="29292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5868544" y="1458619"/>
            <a:ext cx="1390756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3000" spc="30">
                <a:solidFill>
                  <a:srgbClr val="000000"/>
                </a:solidFill>
                <a:latin typeface="Neue Machina"/>
              </a:rPr>
              <a:t>2024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4918136" y="4141558"/>
            <a:ext cx="950408" cy="257952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12" id="12"/>
          <p:cNvSpPr/>
          <p:nvPr/>
        </p:nvSpPr>
        <p:spPr>
          <a:xfrm rot="0">
            <a:off x="4197281" y="4141558"/>
            <a:ext cx="950408" cy="257952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1451398" y="2864633"/>
            <a:ext cx="9115469" cy="4557734"/>
          </a:xfrm>
          <a:custGeom>
            <a:avLst/>
            <a:gdLst/>
            <a:ahLst/>
            <a:cxnLst/>
            <a:rect r="r" b="b" t="t" l="l"/>
            <a:pathLst>
              <a:path h="4557734" w="9115469">
                <a:moveTo>
                  <a:pt x="0" y="0"/>
                </a:moveTo>
                <a:lnTo>
                  <a:pt x="9115469" y="0"/>
                </a:lnTo>
                <a:lnTo>
                  <a:pt x="9115469" y="4557734"/>
                </a:lnTo>
                <a:lnTo>
                  <a:pt x="0" y="4557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730422" cy="5730422"/>
          </a:xfrm>
          <a:custGeom>
            <a:avLst/>
            <a:gdLst/>
            <a:ahLst/>
            <a:cxnLst/>
            <a:rect r="r" b="b" t="t" l="l"/>
            <a:pathLst>
              <a:path h="5730422" w="5730422">
                <a:moveTo>
                  <a:pt x="0" y="0"/>
                </a:moveTo>
                <a:lnTo>
                  <a:pt x="5730422" y="0"/>
                </a:lnTo>
                <a:lnTo>
                  <a:pt x="5730422" y="5730422"/>
                </a:lnTo>
                <a:lnTo>
                  <a:pt x="0" y="5730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6267" t="0" r="1814" b="3444"/>
          <a:stretch>
            <a:fillRect/>
          </a:stretch>
        </p:blipFill>
        <p:spPr>
          <a:xfrm flipH="false" flipV="false" rot="0">
            <a:off x="6112395" y="3408100"/>
            <a:ext cx="7235899" cy="68789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292700" y="1304925"/>
            <a:ext cx="15702601" cy="232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4"/>
              </a:lnSpc>
            </a:pPr>
            <a:r>
              <a:rPr lang="en-US" sz="9804">
                <a:solidFill>
                  <a:srgbClr val="000000"/>
                </a:solidFill>
                <a:latin typeface="Seymour One"/>
              </a:rPr>
              <a:t>СПАСИБО ЗА ВНИМАНИЕ!!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362893" y="0"/>
            <a:ext cx="3925107" cy="3925107"/>
          </a:xfrm>
          <a:custGeom>
            <a:avLst/>
            <a:gdLst/>
            <a:ahLst/>
            <a:cxnLst/>
            <a:rect r="r" b="b" t="t" l="l"/>
            <a:pathLst>
              <a:path h="3925107" w="3925107">
                <a:moveTo>
                  <a:pt x="0" y="3925107"/>
                </a:moveTo>
                <a:lnTo>
                  <a:pt x="3925107" y="3925107"/>
                </a:lnTo>
                <a:lnTo>
                  <a:pt x="3925107" y="0"/>
                </a:lnTo>
                <a:lnTo>
                  <a:pt x="0" y="0"/>
                </a:lnTo>
                <a:lnTo>
                  <a:pt x="0" y="392510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81918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04514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722734" y="1086696"/>
            <a:ext cx="1028769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921238" y="6706727"/>
            <a:ext cx="3524155" cy="3524155"/>
          </a:xfrm>
          <a:custGeom>
            <a:avLst/>
            <a:gdLst/>
            <a:ahLst/>
            <a:cxnLst/>
            <a:rect r="r" b="b" t="t" l="l"/>
            <a:pathLst>
              <a:path h="3524155" w="3524155">
                <a:moveTo>
                  <a:pt x="0" y="0"/>
                </a:moveTo>
                <a:lnTo>
                  <a:pt x="3524155" y="0"/>
                </a:lnTo>
                <a:lnTo>
                  <a:pt x="3524155" y="3524154"/>
                </a:lnTo>
                <a:lnTo>
                  <a:pt x="0" y="35241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667" y="762846"/>
            <a:ext cx="269406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>
                <a:solidFill>
                  <a:srgbClr val="000000"/>
                </a:solidFill>
                <a:latin typeface="Neue Machina Ultra-Bold"/>
              </a:rPr>
              <a:t>ИДЕЯ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10433" y="781896"/>
            <a:ext cx="368517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00"/>
              </a:lnSpc>
            </a:pPr>
            <a:r>
              <a:rPr lang="en-US" sz="6000">
                <a:solidFill>
                  <a:srgbClr val="000000"/>
                </a:solidFill>
                <a:latin typeface="Neue Machina Ultra-Bold"/>
              </a:rPr>
              <a:t>ПОЛЬЗА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608052"/>
            <a:ext cx="8416693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5"/>
              </a:lnSpc>
            </a:pPr>
            <a:r>
              <a:rPr lang="en-US" sz="4300">
                <a:solidFill>
                  <a:srgbClr val="032537"/>
                </a:solidFill>
                <a:latin typeface="Neue Machina"/>
              </a:rPr>
              <a:t>создание телеграм-бота с викторинами для проверки собственных знаний и расширения кругозора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445359" y="5143500"/>
            <a:ext cx="7977630" cy="1563227"/>
            <a:chOff x="0" y="0"/>
            <a:chExt cx="10636840" cy="208430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079110" y="95250"/>
              <a:ext cx="9557730" cy="1989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83"/>
                </a:lnSpc>
              </a:pPr>
              <a:r>
                <a:rPr lang="en-US" sz="3982">
                  <a:solidFill>
                    <a:srgbClr val="032537"/>
                  </a:solidFill>
                  <a:latin typeface="Neue Machina"/>
                </a:rPr>
                <a:t>возможность легко и быстро узнать что-то новое</a:t>
              </a:r>
            </a:p>
          </p:txBody>
        </p: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-5400000">
              <a:off x="-111263" y="676726"/>
              <a:ext cx="679195" cy="456669"/>
              <a:chOff x="0" y="0"/>
              <a:chExt cx="1930400" cy="129794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5" id="15"/>
          <p:cNvGrpSpPr/>
          <p:nvPr/>
        </p:nvGrpSpPr>
        <p:grpSpPr>
          <a:xfrm rot="0">
            <a:off x="9445359" y="6964196"/>
            <a:ext cx="7977630" cy="1084298"/>
            <a:chOff x="0" y="0"/>
            <a:chExt cx="10636840" cy="144573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954094" y="95250"/>
              <a:ext cx="9682746" cy="135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83"/>
                </a:lnSpc>
              </a:pPr>
              <a:r>
                <a:rPr lang="en-US" sz="3982">
                  <a:solidFill>
                    <a:srgbClr val="032537"/>
                  </a:solidFill>
                  <a:latin typeface="Neue Machina"/>
                </a:rPr>
                <a:t>возможность доказать друзьям, что ты умный чел</a:t>
              </a:r>
            </a:p>
          </p:txBody>
        </p: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-5400000">
              <a:off x="-111263" y="494531"/>
              <a:ext cx="679195" cy="456669"/>
              <a:chOff x="0" y="0"/>
              <a:chExt cx="1930400" cy="129794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9445359" y="3596096"/>
            <a:ext cx="7883868" cy="1084298"/>
            <a:chOff x="0" y="0"/>
            <a:chExt cx="10511824" cy="144573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1079110" y="95250"/>
              <a:ext cx="9432714" cy="135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83"/>
                </a:lnSpc>
              </a:pPr>
              <a:r>
                <a:rPr lang="en-US" sz="3982">
                  <a:solidFill>
                    <a:srgbClr val="032537"/>
                  </a:solidFill>
                  <a:latin typeface="Neue Machina"/>
                </a:rPr>
                <a:t>способ разнообразия досуга</a:t>
              </a:r>
            </a:p>
          </p:txBody>
        </p: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-5400000">
              <a:off x="-111263" y="494531"/>
              <a:ext cx="679195" cy="456669"/>
              <a:chOff x="0" y="0"/>
              <a:chExt cx="1930400" cy="129794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23" id="23"/>
          <p:cNvSpPr/>
          <p:nvPr/>
        </p:nvSpPr>
        <p:spPr>
          <a:xfrm flipH="false" flipV="false" rot="0">
            <a:off x="1028700" y="9071798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0" y="0"/>
                </a:lnTo>
                <a:lnTo>
                  <a:pt x="3061970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669941" y="1086696"/>
            <a:ext cx="7897435" cy="0"/>
          </a:xfrm>
          <a:prstGeom prst="line">
            <a:avLst/>
          </a:prstGeom>
          <a:ln cap="flat" w="38100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324217" y="7079846"/>
            <a:ext cx="2498022" cy="2498022"/>
          </a:xfrm>
          <a:custGeom>
            <a:avLst/>
            <a:gdLst/>
            <a:ahLst/>
            <a:cxnLst/>
            <a:rect r="r" b="b" t="t" l="l"/>
            <a:pathLst>
              <a:path h="2498022" w="2498022">
                <a:moveTo>
                  <a:pt x="0" y="0"/>
                </a:moveTo>
                <a:lnTo>
                  <a:pt x="2498022" y="0"/>
                </a:lnTo>
                <a:lnTo>
                  <a:pt x="2498022" y="2498022"/>
                </a:lnTo>
                <a:lnTo>
                  <a:pt x="0" y="24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41321" y="6937409"/>
            <a:ext cx="2782896" cy="2782896"/>
          </a:xfrm>
          <a:custGeom>
            <a:avLst/>
            <a:gdLst/>
            <a:ahLst/>
            <a:cxnLst/>
            <a:rect r="r" b="b" t="t" l="l"/>
            <a:pathLst>
              <a:path h="2782896" w="2782896">
                <a:moveTo>
                  <a:pt x="0" y="0"/>
                </a:moveTo>
                <a:lnTo>
                  <a:pt x="2782896" y="0"/>
                </a:lnTo>
                <a:lnTo>
                  <a:pt x="2782896" y="2782896"/>
                </a:lnTo>
                <a:lnTo>
                  <a:pt x="0" y="2782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0624" y="2007723"/>
            <a:ext cx="16846752" cy="684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27"/>
              </a:lnSpc>
            </a:pPr>
            <a:r>
              <a:rPr lang="en-US" sz="4029">
                <a:solidFill>
                  <a:srgbClr val="032537"/>
                </a:solidFill>
                <a:latin typeface="Neue Machina"/>
              </a:rPr>
              <a:t>получить API-keys</a:t>
            </a:r>
          </a:p>
          <a:p>
            <a:pPr algn="just">
              <a:lnSpc>
                <a:spcPts val="3827"/>
              </a:lnSpc>
            </a:pPr>
          </a:p>
          <a:p>
            <a:pPr algn="just">
              <a:lnSpc>
                <a:spcPts val="3827"/>
              </a:lnSpc>
            </a:pPr>
            <a:r>
              <a:rPr lang="en-US" sz="4029">
                <a:solidFill>
                  <a:srgbClr val="032537"/>
                </a:solidFill>
                <a:latin typeface="Neue Machina"/>
              </a:rPr>
              <a:t>создать запросы к сервисам, проанализировать полученные  json-данные </a:t>
            </a:r>
          </a:p>
          <a:p>
            <a:pPr algn="just">
              <a:lnSpc>
                <a:spcPts val="3827"/>
              </a:lnSpc>
            </a:pPr>
          </a:p>
          <a:p>
            <a:pPr algn="just">
              <a:lnSpc>
                <a:spcPts val="3827"/>
              </a:lnSpc>
            </a:pPr>
            <a:r>
              <a:rPr lang="en-US" sz="4029">
                <a:solidFill>
                  <a:srgbClr val="032537"/>
                </a:solidFill>
                <a:latin typeface="Neue Machina"/>
              </a:rPr>
              <a:t>создать телеграм-бота с помощью @BotFather</a:t>
            </a:r>
          </a:p>
          <a:p>
            <a:pPr algn="just">
              <a:lnSpc>
                <a:spcPts val="3827"/>
              </a:lnSpc>
            </a:pPr>
          </a:p>
          <a:p>
            <a:pPr algn="just">
              <a:lnSpc>
                <a:spcPts val="3827"/>
              </a:lnSpc>
            </a:pPr>
            <a:r>
              <a:rPr lang="en-US" sz="4029">
                <a:solidFill>
                  <a:srgbClr val="032537"/>
                </a:solidFill>
                <a:latin typeface="Neue Machina"/>
              </a:rPr>
              <a:t>реализовать диалоговый сценарий</a:t>
            </a:r>
          </a:p>
          <a:p>
            <a:pPr algn="just">
              <a:lnSpc>
                <a:spcPts val="3827"/>
              </a:lnSpc>
            </a:pPr>
          </a:p>
          <a:p>
            <a:pPr algn="just">
              <a:lnSpc>
                <a:spcPts val="3827"/>
              </a:lnSpc>
            </a:pPr>
            <a:r>
              <a:rPr lang="en-US" sz="4029">
                <a:solidFill>
                  <a:srgbClr val="032537"/>
                </a:solidFill>
                <a:latin typeface="Neue Machina"/>
              </a:rPr>
              <a:t>создать базу данных в SQLiteStudio для хранения информации о пользователях</a:t>
            </a:r>
          </a:p>
          <a:p>
            <a:pPr algn="just">
              <a:lnSpc>
                <a:spcPts val="3827"/>
              </a:lnSpc>
            </a:pPr>
          </a:p>
          <a:p>
            <a:pPr>
              <a:lnSpc>
                <a:spcPts val="3827"/>
              </a:lnSpc>
            </a:pPr>
            <a:r>
              <a:rPr lang="en-US" sz="4029">
                <a:solidFill>
                  <a:srgbClr val="032537"/>
                </a:solidFill>
                <a:latin typeface="Neue Machina"/>
              </a:rPr>
              <a:t>создать викторины к различным категориям </a:t>
            </a:r>
          </a:p>
          <a:p>
            <a:pPr algn="l">
              <a:lnSpc>
                <a:spcPts val="3827"/>
              </a:lnSpc>
            </a:pPr>
            <a:r>
              <a:rPr lang="en-US" sz="4029">
                <a:solidFill>
                  <a:srgbClr val="032537"/>
                </a:solidFill>
                <a:latin typeface="Neue Machina"/>
              </a:rPr>
              <a:t>с вариантами выбора </a:t>
            </a:r>
            <a:r>
              <a:rPr lang="en-US" sz="4029">
                <a:solidFill>
                  <a:srgbClr val="032537"/>
                </a:solidFill>
                <a:latin typeface="Neue Machina"/>
              </a:rPr>
              <a:t>сложности и тематики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667" y="762846"/>
            <a:ext cx="8641275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>
                <a:solidFill>
                  <a:srgbClr val="292929"/>
                </a:solidFill>
                <a:latin typeface="Neue Machina Ultra-Bold"/>
              </a:rPr>
              <a:t>ПЛАН РЕАЛИЗАЦИИ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0800000">
            <a:off x="15324217" y="1301978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01621" y="1301978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877435" y="1301978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58701" y="1915052"/>
            <a:ext cx="10744040" cy="7343248"/>
            <a:chOff x="0" y="0"/>
            <a:chExt cx="14325386" cy="979099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4325386" cy="9790997"/>
              <a:chOff x="0" y="0"/>
              <a:chExt cx="2829706" cy="193402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829706" cy="1934024"/>
              </a:xfrm>
              <a:custGeom>
                <a:avLst/>
                <a:gdLst/>
                <a:ahLst/>
                <a:cxnLst/>
                <a:rect r="r" b="b" t="t" l="l"/>
                <a:pathLst>
                  <a:path h="1934024" w="2829706">
                    <a:moveTo>
                      <a:pt x="36749" y="0"/>
                    </a:moveTo>
                    <a:lnTo>
                      <a:pt x="2792956" y="0"/>
                    </a:lnTo>
                    <a:cubicBezTo>
                      <a:pt x="2802703" y="0"/>
                      <a:pt x="2812050" y="3872"/>
                      <a:pt x="2818942" y="10764"/>
                    </a:cubicBezTo>
                    <a:cubicBezTo>
                      <a:pt x="2825834" y="17656"/>
                      <a:pt x="2829706" y="27003"/>
                      <a:pt x="2829706" y="36749"/>
                    </a:cubicBezTo>
                    <a:lnTo>
                      <a:pt x="2829706" y="1897275"/>
                    </a:lnTo>
                    <a:cubicBezTo>
                      <a:pt x="2829706" y="1907021"/>
                      <a:pt x="2825834" y="1916369"/>
                      <a:pt x="2818942" y="1923261"/>
                    </a:cubicBezTo>
                    <a:cubicBezTo>
                      <a:pt x="2812050" y="1930152"/>
                      <a:pt x="2802703" y="1934024"/>
                      <a:pt x="2792956" y="1934024"/>
                    </a:cubicBezTo>
                    <a:lnTo>
                      <a:pt x="36749" y="1934024"/>
                    </a:lnTo>
                    <a:cubicBezTo>
                      <a:pt x="27003" y="1934024"/>
                      <a:pt x="17656" y="1930152"/>
                      <a:pt x="10764" y="1923261"/>
                    </a:cubicBezTo>
                    <a:cubicBezTo>
                      <a:pt x="3872" y="1916369"/>
                      <a:pt x="0" y="1907021"/>
                      <a:pt x="0" y="1897275"/>
                    </a:cubicBezTo>
                    <a:lnTo>
                      <a:pt x="0" y="36749"/>
                    </a:lnTo>
                    <a:cubicBezTo>
                      <a:pt x="0" y="27003"/>
                      <a:pt x="3872" y="17656"/>
                      <a:pt x="10764" y="10764"/>
                    </a:cubicBezTo>
                    <a:cubicBezTo>
                      <a:pt x="17656" y="3872"/>
                      <a:pt x="27003" y="0"/>
                      <a:pt x="36749" y="0"/>
                    </a:cubicBezTo>
                    <a:close/>
                  </a:path>
                </a:pathLst>
              </a:custGeom>
              <a:solidFill>
                <a:srgbClr val="4A95D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829706" cy="19625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0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93274" y="216627"/>
              <a:ext cx="13938838" cy="9357743"/>
              <a:chOff x="0" y="0"/>
              <a:chExt cx="2544561" cy="170827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544561" cy="1708273"/>
              </a:xfrm>
              <a:custGeom>
                <a:avLst/>
                <a:gdLst/>
                <a:ahLst/>
                <a:cxnLst/>
                <a:rect r="r" b="b" t="t" l="l"/>
                <a:pathLst>
                  <a:path h="1708273" w="2544561">
                    <a:moveTo>
                      <a:pt x="31104" y="0"/>
                    </a:moveTo>
                    <a:lnTo>
                      <a:pt x="2513457" y="0"/>
                    </a:lnTo>
                    <a:cubicBezTo>
                      <a:pt x="2530635" y="0"/>
                      <a:pt x="2544561" y="13926"/>
                      <a:pt x="2544561" y="31104"/>
                    </a:cubicBezTo>
                    <a:lnTo>
                      <a:pt x="2544561" y="1677170"/>
                    </a:lnTo>
                    <a:cubicBezTo>
                      <a:pt x="2544561" y="1685419"/>
                      <a:pt x="2541284" y="1693330"/>
                      <a:pt x="2535450" y="1699163"/>
                    </a:cubicBezTo>
                    <a:cubicBezTo>
                      <a:pt x="2529617" y="1704996"/>
                      <a:pt x="2521706" y="1708273"/>
                      <a:pt x="2513457" y="1708273"/>
                    </a:cubicBezTo>
                    <a:lnTo>
                      <a:pt x="31104" y="1708273"/>
                    </a:lnTo>
                    <a:cubicBezTo>
                      <a:pt x="22854" y="1708273"/>
                      <a:pt x="14943" y="1704996"/>
                      <a:pt x="9110" y="1699163"/>
                    </a:cubicBezTo>
                    <a:cubicBezTo>
                      <a:pt x="3277" y="1693330"/>
                      <a:pt x="0" y="1685419"/>
                      <a:pt x="0" y="1677170"/>
                    </a:cubicBezTo>
                    <a:lnTo>
                      <a:pt x="0" y="31104"/>
                    </a:lnTo>
                    <a:cubicBezTo>
                      <a:pt x="0" y="22854"/>
                      <a:pt x="3277" y="14943"/>
                      <a:pt x="9110" y="9110"/>
                    </a:cubicBezTo>
                    <a:cubicBezTo>
                      <a:pt x="14943" y="3277"/>
                      <a:pt x="22854" y="0"/>
                      <a:pt x="31104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2854" t="-2464" r="-2873" b="-3088"/>
                </a:stretch>
              </a:blipFill>
            </p:spPr>
          </p:sp>
        </p:grpSp>
      </p:grpSp>
      <p:sp>
        <p:nvSpPr>
          <p:cNvPr name="Freeform 8" id="8"/>
          <p:cNvSpPr/>
          <p:nvPr/>
        </p:nvSpPr>
        <p:spPr>
          <a:xfrm flipH="false" flipV="true" rot="0">
            <a:off x="14516020" y="0"/>
            <a:ext cx="3771980" cy="3771980"/>
          </a:xfrm>
          <a:custGeom>
            <a:avLst/>
            <a:gdLst/>
            <a:ahLst/>
            <a:cxnLst/>
            <a:rect r="r" b="b" t="t" l="l"/>
            <a:pathLst>
              <a:path h="3771980" w="3771980">
                <a:moveTo>
                  <a:pt x="0" y="3771980"/>
                </a:moveTo>
                <a:lnTo>
                  <a:pt x="3771980" y="3771980"/>
                </a:lnTo>
                <a:lnTo>
                  <a:pt x="3771980" y="0"/>
                </a:lnTo>
                <a:lnTo>
                  <a:pt x="0" y="0"/>
                </a:lnTo>
                <a:lnTo>
                  <a:pt x="0" y="377198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6207706" y="1047750"/>
            <a:ext cx="11051592" cy="38946"/>
          </a:xfrm>
          <a:prstGeom prst="line">
            <a:avLst/>
          </a:prstGeom>
          <a:ln cap="flat" w="38100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667" y="762846"/>
            <a:ext cx="5179040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>
                <a:solidFill>
                  <a:srgbClr val="292929"/>
                </a:solidFill>
                <a:latin typeface="Neue Machina Ultra-Bold"/>
              </a:rPr>
              <a:t>КАТЕГОРИИ</a:t>
            </a:r>
          </a:p>
        </p:txBody>
      </p:sp>
      <p:sp>
        <p:nvSpPr>
          <p:cNvPr name="Freeform 11" id="11"/>
          <p:cNvSpPr/>
          <p:nvPr/>
        </p:nvSpPr>
        <p:spPr>
          <a:xfrm flipH="false" flipV="true" rot="-10800000">
            <a:off x="0" y="6515020"/>
            <a:ext cx="3771980" cy="3771980"/>
          </a:xfrm>
          <a:custGeom>
            <a:avLst/>
            <a:gdLst/>
            <a:ahLst/>
            <a:cxnLst/>
            <a:rect r="r" b="b" t="t" l="l"/>
            <a:pathLst>
              <a:path h="3771980" w="3771980">
                <a:moveTo>
                  <a:pt x="0" y="3771980"/>
                </a:moveTo>
                <a:lnTo>
                  <a:pt x="3771980" y="3771980"/>
                </a:lnTo>
                <a:lnTo>
                  <a:pt x="3771980" y="0"/>
                </a:lnTo>
                <a:lnTo>
                  <a:pt x="0" y="0"/>
                </a:lnTo>
                <a:lnTo>
                  <a:pt x="0" y="377198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99766" y="269166"/>
            <a:ext cx="1519068" cy="1519068"/>
          </a:xfrm>
          <a:custGeom>
            <a:avLst/>
            <a:gdLst/>
            <a:ahLst/>
            <a:cxnLst/>
            <a:rect r="r" b="b" t="t" l="l"/>
            <a:pathLst>
              <a:path h="1519068" w="1519068">
                <a:moveTo>
                  <a:pt x="0" y="0"/>
                </a:moveTo>
                <a:lnTo>
                  <a:pt x="1519068" y="0"/>
                </a:lnTo>
                <a:lnTo>
                  <a:pt x="1519068" y="1519068"/>
                </a:lnTo>
                <a:lnTo>
                  <a:pt x="0" y="15190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8672315" y="1047750"/>
            <a:ext cx="8586983" cy="38946"/>
          </a:xfrm>
          <a:prstGeom prst="line">
            <a:avLst/>
          </a:prstGeom>
          <a:ln cap="flat" w="38100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67" y="762846"/>
            <a:ext cx="764364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>
                <a:solidFill>
                  <a:srgbClr val="292929"/>
                </a:solidFill>
                <a:latin typeface="Neue Machina Ultra-Bold"/>
              </a:rPr>
              <a:t>ПОДРАЗДЕЛЕНИЯ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088448" y="7815110"/>
            <a:ext cx="2471890" cy="2471890"/>
          </a:xfrm>
          <a:custGeom>
            <a:avLst/>
            <a:gdLst/>
            <a:ahLst/>
            <a:cxnLst/>
            <a:rect r="r" b="b" t="t" l="l"/>
            <a:pathLst>
              <a:path h="2471890" w="2471890">
                <a:moveTo>
                  <a:pt x="0" y="0"/>
                </a:moveTo>
                <a:lnTo>
                  <a:pt x="2471890" y="0"/>
                </a:lnTo>
                <a:lnTo>
                  <a:pt x="2471890" y="2471890"/>
                </a:lnTo>
                <a:lnTo>
                  <a:pt x="0" y="247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85255" y="7243608"/>
            <a:ext cx="3427843" cy="3427843"/>
          </a:xfrm>
          <a:custGeom>
            <a:avLst/>
            <a:gdLst/>
            <a:ahLst/>
            <a:cxnLst/>
            <a:rect r="r" b="b" t="t" l="l"/>
            <a:pathLst>
              <a:path h="3427843" w="3427843">
                <a:moveTo>
                  <a:pt x="0" y="0"/>
                </a:moveTo>
                <a:lnTo>
                  <a:pt x="3427843" y="0"/>
                </a:lnTo>
                <a:lnTo>
                  <a:pt x="3427843" y="3427843"/>
                </a:lnTo>
                <a:lnTo>
                  <a:pt x="0" y="3427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37199" y="3474860"/>
            <a:ext cx="5641819" cy="5161489"/>
            <a:chOff x="0" y="0"/>
            <a:chExt cx="7522426" cy="688198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7522426" cy="6881986"/>
              <a:chOff x="0" y="0"/>
              <a:chExt cx="1702580" cy="155762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702580" cy="1557627"/>
              </a:xfrm>
              <a:custGeom>
                <a:avLst/>
                <a:gdLst/>
                <a:ahLst/>
                <a:cxnLst/>
                <a:rect r="r" b="b" t="t" l="l"/>
                <a:pathLst>
                  <a:path h="1557627" w="1702580">
                    <a:moveTo>
                      <a:pt x="61078" y="0"/>
                    </a:moveTo>
                    <a:lnTo>
                      <a:pt x="1641502" y="0"/>
                    </a:lnTo>
                    <a:cubicBezTo>
                      <a:pt x="1657701" y="0"/>
                      <a:pt x="1673236" y="6435"/>
                      <a:pt x="1684690" y="17889"/>
                    </a:cubicBezTo>
                    <a:cubicBezTo>
                      <a:pt x="1696145" y="29344"/>
                      <a:pt x="1702580" y="44879"/>
                      <a:pt x="1702580" y="61078"/>
                    </a:cubicBezTo>
                    <a:lnTo>
                      <a:pt x="1702580" y="1496548"/>
                    </a:lnTo>
                    <a:cubicBezTo>
                      <a:pt x="1702580" y="1530281"/>
                      <a:pt x="1675234" y="1557627"/>
                      <a:pt x="1641502" y="1557627"/>
                    </a:cubicBezTo>
                    <a:lnTo>
                      <a:pt x="61078" y="1557627"/>
                    </a:lnTo>
                    <a:cubicBezTo>
                      <a:pt x="44879" y="1557627"/>
                      <a:pt x="29344" y="1551192"/>
                      <a:pt x="17889" y="1539737"/>
                    </a:cubicBezTo>
                    <a:cubicBezTo>
                      <a:pt x="6435" y="1528283"/>
                      <a:pt x="0" y="1512747"/>
                      <a:pt x="0" y="1496548"/>
                    </a:cubicBezTo>
                    <a:lnTo>
                      <a:pt x="0" y="61078"/>
                    </a:lnTo>
                    <a:cubicBezTo>
                      <a:pt x="0" y="27346"/>
                      <a:pt x="27346" y="0"/>
                      <a:pt x="61078" y="0"/>
                    </a:cubicBezTo>
                    <a:close/>
                  </a:path>
                </a:pathLst>
              </a:custGeom>
              <a:solidFill>
                <a:srgbClr val="4A95D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1702580" cy="15862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0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157606" y="126449"/>
              <a:ext cx="7207215" cy="6629089"/>
              <a:chOff x="0" y="0"/>
              <a:chExt cx="1127627" cy="10371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127627" cy="1037175"/>
              </a:xfrm>
              <a:custGeom>
                <a:avLst/>
                <a:gdLst/>
                <a:ahLst/>
                <a:cxnLst/>
                <a:rect r="r" b="b" t="t" l="l"/>
                <a:pathLst>
                  <a:path h="1037175" w="1127627">
                    <a:moveTo>
                      <a:pt x="52499" y="0"/>
                    </a:moveTo>
                    <a:lnTo>
                      <a:pt x="1075128" y="0"/>
                    </a:lnTo>
                    <a:cubicBezTo>
                      <a:pt x="1104122" y="0"/>
                      <a:pt x="1127627" y="23505"/>
                      <a:pt x="1127627" y="52499"/>
                    </a:cubicBezTo>
                    <a:lnTo>
                      <a:pt x="1127627" y="984675"/>
                    </a:lnTo>
                    <a:cubicBezTo>
                      <a:pt x="1127627" y="1013670"/>
                      <a:pt x="1104122" y="1037175"/>
                      <a:pt x="1075128" y="1037175"/>
                    </a:cubicBezTo>
                    <a:lnTo>
                      <a:pt x="52499" y="1037175"/>
                    </a:lnTo>
                    <a:cubicBezTo>
                      <a:pt x="38576" y="1037175"/>
                      <a:pt x="25222" y="1031644"/>
                      <a:pt x="15377" y="1021798"/>
                    </a:cubicBezTo>
                    <a:cubicBezTo>
                      <a:pt x="5531" y="1011952"/>
                      <a:pt x="0" y="998599"/>
                      <a:pt x="0" y="984675"/>
                    </a:cubicBezTo>
                    <a:lnTo>
                      <a:pt x="0" y="52499"/>
                    </a:lnTo>
                    <a:cubicBezTo>
                      <a:pt x="0" y="38576"/>
                      <a:pt x="5531" y="25222"/>
                      <a:pt x="15377" y="15377"/>
                    </a:cubicBezTo>
                    <a:cubicBezTo>
                      <a:pt x="25222" y="5531"/>
                      <a:pt x="38576" y="0"/>
                      <a:pt x="52499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-1204" r="-474" b="-790"/>
                </a:stretch>
              </a:blip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12208982" y="2348619"/>
            <a:ext cx="5641819" cy="3091337"/>
            <a:chOff x="0" y="0"/>
            <a:chExt cx="7522426" cy="4121783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7522426" cy="4121783"/>
              <a:chOff x="0" y="0"/>
              <a:chExt cx="2655028" cy="145477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655028" cy="1454777"/>
              </a:xfrm>
              <a:custGeom>
                <a:avLst/>
                <a:gdLst/>
                <a:ahLst/>
                <a:cxnLst/>
                <a:rect r="r" b="b" t="t" l="l"/>
                <a:pathLst>
                  <a:path h="1454777" w="2655028">
                    <a:moveTo>
                      <a:pt x="39167" y="0"/>
                    </a:moveTo>
                    <a:lnTo>
                      <a:pt x="2615861" y="0"/>
                    </a:lnTo>
                    <a:cubicBezTo>
                      <a:pt x="2637492" y="0"/>
                      <a:pt x="2655028" y="17536"/>
                      <a:pt x="2655028" y="39167"/>
                    </a:cubicBezTo>
                    <a:lnTo>
                      <a:pt x="2655028" y="1415610"/>
                    </a:lnTo>
                    <a:cubicBezTo>
                      <a:pt x="2655028" y="1437241"/>
                      <a:pt x="2637492" y="1454777"/>
                      <a:pt x="2615861" y="1454777"/>
                    </a:cubicBezTo>
                    <a:lnTo>
                      <a:pt x="39167" y="1454777"/>
                    </a:lnTo>
                    <a:cubicBezTo>
                      <a:pt x="17536" y="1454777"/>
                      <a:pt x="0" y="1437241"/>
                      <a:pt x="0" y="1415610"/>
                    </a:cubicBezTo>
                    <a:lnTo>
                      <a:pt x="0" y="39167"/>
                    </a:lnTo>
                    <a:cubicBezTo>
                      <a:pt x="0" y="17536"/>
                      <a:pt x="17536" y="0"/>
                      <a:pt x="39167" y="0"/>
                    </a:cubicBezTo>
                    <a:close/>
                  </a:path>
                </a:pathLst>
              </a:custGeom>
              <a:solidFill>
                <a:srgbClr val="4A95D6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655028" cy="14833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0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45825" y="105998"/>
              <a:ext cx="7230776" cy="3909788"/>
              <a:chOff x="0" y="0"/>
              <a:chExt cx="1764187" cy="95392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764187" cy="953922"/>
              </a:xfrm>
              <a:custGeom>
                <a:avLst/>
                <a:gdLst/>
                <a:ahLst/>
                <a:cxnLst/>
                <a:rect r="r" b="b" t="t" l="l"/>
                <a:pathLst>
                  <a:path h="953922" w="1764187">
                    <a:moveTo>
                      <a:pt x="33556" y="0"/>
                    </a:moveTo>
                    <a:lnTo>
                      <a:pt x="1730631" y="0"/>
                    </a:lnTo>
                    <a:cubicBezTo>
                      <a:pt x="1749164" y="0"/>
                      <a:pt x="1764187" y="15024"/>
                      <a:pt x="1764187" y="33556"/>
                    </a:cubicBezTo>
                    <a:lnTo>
                      <a:pt x="1764187" y="920366"/>
                    </a:lnTo>
                    <a:cubicBezTo>
                      <a:pt x="1764187" y="929265"/>
                      <a:pt x="1760652" y="937801"/>
                      <a:pt x="1754359" y="944094"/>
                    </a:cubicBezTo>
                    <a:cubicBezTo>
                      <a:pt x="1748066" y="950387"/>
                      <a:pt x="1739531" y="953922"/>
                      <a:pt x="1730631" y="953922"/>
                    </a:cubicBezTo>
                    <a:lnTo>
                      <a:pt x="33556" y="953922"/>
                    </a:lnTo>
                    <a:cubicBezTo>
                      <a:pt x="24657" y="953922"/>
                      <a:pt x="16121" y="950387"/>
                      <a:pt x="9828" y="944094"/>
                    </a:cubicBezTo>
                    <a:cubicBezTo>
                      <a:pt x="3535" y="937801"/>
                      <a:pt x="0" y="929265"/>
                      <a:pt x="0" y="920366"/>
                    </a:cubicBezTo>
                    <a:lnTo>
                      <a:pt x="0" y="33556"/>
                    </a:lnTo>
                    <a:cubicBezTo>
                      <a:pt x="0" y="24657"/>
                      <a:pt x="3535" y="16121"/>
                      <a:pt x="9828" y="9828"/>
                    </a:cubicBezTo>
                    <a:cubicBezTo>
                      <a:pt x="16121" y="3535"/>
                      <a:pt x="24657" y="0"/>
                      <a:pt x="33556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1112" t="-1955" r="-778" b="-2616"/>
                </a:stretch>
              </a:blip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6324393" y="3808403"/>
            <a:ext cx="5641819" cy="4494403"/>
            <a:chOff x="0" y="0"/>
            <a:chExt cx="7522426" cy="599253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7522426" cy="5992537"/>
              <a:chOff x="0" y="0"/>
              <a:chExt cx="2655724" cy="211561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655724" cy="2115611"/>
              </a:xfrm>
              <a:custGeom>
                <a:avLst/>
                <a:gdLst/>
                <a:ahLst/>
                <a:cxnLst/>
                <a:rect r="r" b="b" t="t" l="l"/>
                <a:pathLst>
                  <a:path h="2115611" w="2655724">
                    <a:moveTo>
                      <a:pt x="96162" y="0"/>
                    </a:moveTo>
                    <a:lnTo>
                      <a:pt x="2559562" y="0"/>
                    </a:lnTo>
                    <a:cubicBezTo>
                      <a:pt x="2585065" y="0"/>
                      <a:pt x="2609525" y="10131"/>
                      <a:pt x="2627559" y="28165"/>
                    </a:cubicBezTo>
                    <a:cubicBezTo>
                      <a:pt x="2645593" y="46199"/>
                      <a:pt x="2655724" y="70659"/>
                      <a:pt x="2655724" y="96162"/>
                    </a:cubicBezTo>
                    <a:lnTo>
                      <a:pt x="2655724" y="2019448"/>
                    </a:lnTo>
                    <a:cubicBezTo>
                      <a:pt x="2655724" y="2044952"/>
                      <a:pt x="2645593" y="2069411"/>
                      <a:pt x="2627559" y="2087445"/>
                    </a:cubicBezTo>
                    <a:cubicBezTo>
                      <a:pt x="2609525" y="2105479"/>
                      <a:pt x="2585065" y="2115611"/>
                      <a:pt x="2559562" y="2115611"/>
                    </a:cubicBezTo>
                    <a:lnTo>
                      <a:pt x="96162" y="2115611"/>
                    </a:lnTo>
                    <a:cubicBezTo>
                      <a:pt x="70659" y="2115611"/>
                      <a:pt x="46199" y="2105479"/>
                      <a:pt x="28165" y="2087445"/>
                    </a:cubicBezTo>
                    <a:cubicBezTo>
                      <a:pt x="10131" y="2069411"/>
                      <a:pt x="0" y="2044952"/>
                      <a:pt x="0" y="2019448"/>
                    </a:cubicBezTo>
                    <a:lnTo>
                      <a:pt x="0" y="96162"/>
                    </a:lnTo>
                    <a:cubicBezTo>
                      <a:pt x="0" y="70659"/>
                      <a:pt x="10131" y="46199"/>
                      <a:pt x="28165" y="28165"/>
                    </a:cubicBezTo>
                    <a:cubicBezTo>
                      <a:pt x="46199" y="10131"/>
                      <a:pt x="70659" y="0"/>
                      <a:pt x="96162" y="0"/>
                    </a:cubicBezTo>
                    <a:close/>
                  </a:path>
                </a:pathLst>
              </a:custGeom>
              <a:solidFill>
                <a:srgbClr val="4A95D6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2655724" cy="2144186"/>
              </a:xfrm>
              <a:prstGeom prst="rect">
                <a:avLst/>
              </a:prstGeom>
            </p:spPr>
            <p:txBody>
              <a:bodyPr anchor="ctr" rtlCol="false" tIns="20686" lIns="20686" bIns="20686" rIns="20686"/>
              <a:lstStyle/>
              <a:p>
                <a:pPr algn="ctr">
                  <a:lnSpc>
                    <a:spcPts val="240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146772" y="124801"/>
              <a:ext cx="7228881" cy="5742935"/>
              <a:chOff x="0" y="0"/>
              <a:chExt cx="1764187" cy="1401546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764187" cy="1401546"/>
              </a:xfrm>
              <a:custGeom>
                <a:avLst/>
                <a:gdLst/>
                <a:ahLst/>
                <a:cxnLst/>
                <a:rect r="r" b="b" t="t" l="l"/>
                <a:pathLst>
                  <a:path h="1401546" w="1764187">
                    <a:moveTo>
                      <a:pt x="82408" y="0"/>
                    </a:moveTo>
                    <a:lnTo>
                      <a:pt x="1681779" y="0"/>
                    </a:lnTo>
                    <a:cubicBezTo>
                      <a:pt x="1727292" y="0"/>
                      <a:pt x="1764187" y="36896"/>
                      <a:pt x="1764187" y="82408"/>
                    </a:cubicBezTo>
                    <a:lnTo>
                      <a:pt x="1764187" y="1319138"/>
                    </a:lnTo>
                    <a:cubicBezTo>
                      <a:pt x="1764187" y="1340994"/>
                      <a:pt x="1755505" y="1361955"/>
                      <a:pt x="1740050" y="1377410"/>
                    </a:cubicBezTo>
                    <a:cubicBezTo>
                      <a:pt x="1724596" y="1392864"/>
                      <a:pt x="1703635" y="1401546"/>
                      <a:pt x="1681779" y="1401546"/>
                    </a:cubicBezTo>
                    <a:lnTo>
                      <a:pt x="82408" y="1401546"/>
                    </a:lnTo>
                    <a:cubicBezTo>
                      <a:pt x="60552" y="1401546"/>
                      <a:pt x="39591" y="1392864"/>
                      <a:pt x="24137" y="1377410"/>
                    </a:cubicBezTo>
                    <a:cubicBezTo>
                      <a:pt x="8682" y="1361955"/>
                      <a:pt x="0" y="1340994"/>
                      <a:pt x="0" y="1319138"/>
                    </a:cubicBezTo>
                    <a:lnTo>
                      <a:pt x="0" y="82408"/>
                    </a:lnTo>
                    <a:cubicBezTo>
                      <a:pt x="0" y="60552"/>
                      <a:pt x="8682" y="39591"/>
                      <a:pt x="24137" y="24137"/>
                    </a:cubicBezTo>
                    <a:cubicBezTo>
                      <a:pt x="39591" y="8682"/>
                      <a:pt x="60552" y="0"/>
                      <a:pt x="82408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1881" t="-1843" r="-2237" b="-2198"/>
                </a:stretch>
              </a:blipFill>
            </p:spPr>
          </p:sp>
        </p:grpSp>
      </p:grpSp>
      <p:grpSp>
        <p:nvGrpSpPr>
          <p:cNvPr name="Group 25" id="25"/>
          <p:cNvGrpSpPr/>
          <p:nvPr/>
        </p:nvGrpSpPr>
        <p:grpSpPr>
          <a:xfrm rot="0">
            <a:off x="12208982" y="6184869"/>
            <a:ext cx="5641819" cy="3073431"/>
            <a:chOff x="0" y="0"/>
            <a:chExt cx="7522426" cy="4097908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7522426" cy="4097908"/>
              <a:chOff x="0" y="0"/>
              <a:chExt cx="3796323" cy="206808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3796323" cy="2068081"/>
              </a:xfrm>
              <a:custGeom>
                <a:avLst/>
                <a:gdLst/>
                <a:ahLst/>
                <a:cxnLst/>
                <a:rect r="r" b="b" t="t" l="l"/>
                <a:pathLst>
                  <a:path h="2068081" w="3796323">
                    <a:moveTo>
                      <a:pt x="78412" y="0"/>
                    </a:moveTo>
                    <a:lnTo>
                      <a:pt x="3717911" y="0"/>
                    </a:lnTo>
                    <a:cubicBezTo>
                      <a:pt x="3738707" y="0"/>
                      <a:pt x="3758651" y="8261"/>
                      <a:pt x="3773357" y="22966"/>
                    </a:cubicBezTo>
                    <a:cubicBezTo>
                      <a:pt x="3788062" y="37672"/>
                      <a:pt x="3796323" y="57616"/>
                      <a:pt x="3796323" y="78412"/>
                    </a:cubicBezTo>
                    <a:lnTo>
                      <a:pt x="3796323" y="1989668"/>
                    </a:lnTo>
                    <a:cubicBezTo>
                      <a:pt x="3796323" y="2010464"/>
                      <a:pt x="3788062" y="2030409"/>
                      <a:pt x="3773357" y="2045114"/>
                    </a:cubicBezTo>
                    <a:cubicBezTo>
                      <a:pt x="3758651" y="2059819"/>
                      <a:pt x="3738707" y="2068081"/>
                      <a:pt x="3717911" y="2068081"/>
                    </a:cubicBezTo>
                    <a:lnTo>
                      <a:pt x="78412" y="2068081"/>
                    </a:lnTo>
                    <a:cubicBezTo>
                      <a:pt x="57616" y="2068081"/>
                      <a:pt x="37672" y="2059819"/>
                      <a:pt x="22966" y="2045114"/>
                    </a:cubicBezTo>
                    <a:cubicBezTo>
                      <a:pt x="8261" y="2030409"/>
                      <a:pt x="0" y="2010464"/>
                      <a:pt x="0" y="1989668"/>
                    </a:cubicBezTo>
                    <a:lnTo>
                      <a:pt x="0" y="78412"/>
                    </a:lnTo>
                    <a:cubicBezTo>
                      <a:pt x="0" y="57616"/>
                      <a:pt x="8261" y="37672"/>
                      <a:pt x="22966" y="22966"/>
                    </a:cubicBezTo>
                    <a:cubicBezTo>
                      <a:pt x="37672" y="8261"/>
                      <a:pt x="57616" y="0"/>
                      <a:pt x="78412" y="0"/>
                    </a:cubicBezTo>
                    <a:close/>
                  </a:path>
                </a:pathLst>
              </a:custGeom>
              <a:solidFill>
                <a:srgbClr val="4A95D6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28575"/>
                <a:ext cx="3796323" cy="20966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00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14270" y="124098"/>
              <a:ext cx="7293887" cy="3849712"/>
              <a:chOff x="0" y="0"/>
              <a:chExt cx="2544561" cy="134301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544561" cy="1343018"/>
              </a:xfrm>
              <a:custGeom>
                <a:avLst/>
                <a:gdLst/>
                <a:ahLst/>
                <a:cxnLst/>
                <a:rect r="r" b="b" t="t" l="l"/>
                <a:pathLst>
                  <a:path h="1343018" w="2544561">
                    <a:moveTo>
                      <a:pt x="66598" y="0"/>
                    </a:moveTo>
                    <a:lnTo>
                      <a:pt x="2477963" y="0"/>
                    </a:lnTo>
                    <a:cubicBezTo>
                      <a:pt x="2495625" y="0"/>
                      <a:pt x="2512565" y="7017"/>
                      <a:pt x="2525054" y="19506"/>
                    </a:cubicBezTo>
                    <a:cubicBezTo>
                      <a:pt x="2537544" y="31996"/>
                      <a:pt x="2544561" y="48935"/>
                      <a:pt x="2544561" y="66598"/>
                    </a:cubicBezTo>
                    <a:lnTo>
                      <a:pt x="2544561" y="1276420"/>
                    </a:lnTo>
                    <a:cubicBezTo>
                      <a:pt x="2544561" y="1294083"/>
                      <a:pt x="2537544" y="1311023"/>
                      <a:pt x="2525054" y="1323512"/>
                    </a:cubicBezTo>
                    <a:cubicBezTo>
                      <a:pt x="2512565" y="1336002"/>
                      <a:pt x="2495625" y="1343018"/>
                      <a:pt x="2477963" y="1343018"/>
                    </a:cubicBezTo>
                    <a:lnTo>
                      <a:pt x="66598" y="1343018"/>
                    </a:lnTo>
                    <a:cubicBezTo>
                      <a:pt x="48935" y="1343018"/>
                      <a:pt x="31996" y="1336002"/>
                      <a:pt x="19506" y="1323512"/>
                    </a:cubicBezTo>
                    <a:cubicBezTo>
                      <a:pt x="7017" y="1311023"/>
                      <a:pt x="0" y="1294083"/>
                      <a:pt x="0" y="1276420"/>
                    </a:cubicBezTo>
                    <a:lnTo>
                      <a:pt x="0" y="66598"/>
                    </a:lnTo>
                    <a:cubicBezTo>
                      <a:pt x="0" y="48935"/>
                      <a:pt x="7017" y="31996"/>
                      <a:pt x="19506" y="19506"/>
                    </a:cubicBezTo>
                    <a:cubicBezTo>
                      <a:pt x="31996" y="7017"/>
                      <a:pt x="48935" y="0"/>
                      <a:pt x="66598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1612" t="-3763" r="-1942" b="-4682"/>
                </a:stretch>
              </a:blipFill>
            </p:spPr>
          </p:sp>
        </p:grpSp>
      </p:grpSp>
      <p:sp>
        <p:nvSpPr>
          <p:cNvPr name="TextBox 31" id="31"/>
          <p:cNvSpPr txBox="true"/>
          <p:nvPr/>
        </p:nvSpPr>
        <p:spPr>
          <a:xfrm rot="0">
            <a:off x="1956266" y="2762689"/>
            <a:ext cx="2603684" cy="45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5"/>
              </a:lnSpc>
            </a:pPr>
            <a:r>
              <a:rPr lang="en-US" sz="3500">
                <a:solidFill>
                  <a:srgbClr val="032537"/>
                </a:solidFill>
                <a:latin typeface="Neue Machina Ultra-Bold"/>
              </a:rPr>
              <a:t>НАУКА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95923" y="3027802"/>
            <a:ext cx="5898759" cy="45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5"/>
              </a:lnSpc>
            </a:pPr>
            <a:r>
              <a:rPr lang="en-US" sz="3500">
                <a:solidFill>
                  <a:srgbClr val="032537"/>
                </a:solidFill>
                <a:latin typeface="Neue Machina Ultra-Bold"/>
              </a:rPr>
              <a:t>ПРОГРАММИРОВАНИЕ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728049" y="1719964"/>
            <a:ext cx="2603684" cy="45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5"/>
              </a:lnSpc>
            </a:pPr>
            <a:r>
              <a:rPr lang="en-US" sz="3500">
                <a:solidFill>
                  <a:srgbClr val="032537"/>
                </a:solidFill>
                <a:latin typeface="Neue Machina Ultra-Bold"/>
              </a:rPr>
              <a:t>ИГРЫ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152081" y="5687606"/>
            <a:ext cx="3755621" cy="45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5"/>
              </a:lnSpc>
            </a:pPr>
            <a:r>
              <a:rPr lang="en-US" sz="3500">
                <a:solidFill>
                  <a:srgbClr val="032537"/>
                </a:solidFill>
                <a:latin typeface="Neue Machina Ultra-Bold"/>
              </a:rPr>
              <a:t>ИСКУССТВО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11893" y="-792037"/>
            <a:ext cx="7176107" cy="3588054"/>
          </a:xfrm>
          <a:custGeom>
            <a:avLst/>
            <a:gdLst/>
            <a:ahLst/>
            <a:cxnLst/>
            <a:rect r="r" b="b" t="t" l="l"/>
            <a:pathLst>
              <a:path h="3588054" w="7176107">
                <a:moveTo>
                  <a:pt x="0" y="0"/>
                </a:moveTo>
                <a:lnTo>
                  <a:pt x="7176107" y="0"/>
                </a:lnTo>
                <a:lnTo>
                  <a:pt x="7176107" y="3588053"/>
                </a:lnTo>
                <a:lnTo>
                  <a:pt x="0" y="3588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8407" y="6373603"/>
            <a:ext cx="1321254" cy="1321254"/>
          </a:xfrm>
          <a:custGeom>
            <a:avLst/>
            <a:gdLst/>
            <a:ahLst/>
            <a:cxnLst/>
            <a:rect r="r" b="b" t="t" l="l"/>
            <a:pathLst>
              <a:path h="1321254" w="1321254">
                <a:moveTo>
                  <a:pt x="0" y="0"/>
                </a:moveTo>
                <a:lnTo>
                  <a:pt x="1321253" y="0"/>
                </a:lnTo>
                <a:lnTo>
                  <a:pt x="1321253" y="1321254"/>
                </a:lnTo>
                <a:lnTo>
                  <a:pt x="0" y="1321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0655" y="2796016"/>
            <a:ext cx="7685535" cy="3256745"/>
          </a:xfrm>
          <a:custGeom>
            <a:avLst/>
            <a:gdLst/>
            <a:ahLst/>
            <a:cxnLst/>
            <a:rect r="r" b="b" t="t" l="l"/>
            <a:pathLst>
              <a:path h="3256745" w="7685535">
                <a:moveTo>
                  <a:pt x="0" y="0"/>
                </a:moveTo>
                <a:lnTo>
                  <a:pt x="7685535" y="0"/>
                </a:lnTo>
                <a:lnTo>
                  <a:pt x="7685535" y="3256746"/>
                </a:lnTo>
                <a:lnTo>
                  <a:pt x="0" y="32567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35343" y="6182456"/>
            <a:ext cx="7685535" cy="2642507"/>
          </a:xfrm>
          <a:custGeom>
            <a:avLst/>
            <a:gdLst/>
            <a:ahLst/>
            <a:cxnLst/>
            <a:rect r="r" b="b" t="t" l="l"/>
            <a:pathLst>
              <a:path h="2642507" w="7685535">
                <a:moveTo>
                  <a:pt x="0" y="0"/>
                </a:moveTo>
                <a:lnTo>
                  <a:pt x="7685535" y="0"/>
                </a:lnTo>
                <a:lnTo>
                  <a:pt x="7685535" y="2642507"/>
                </a:lnTo>
                <a:lnTo>
                  <a:pt x="0" y="26425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56925" y="2796016"/>
            <a:ext cx="8820419" cy="3256745"/>
          </a:xfrm>
          <a:custGeom>
            <a:avLst/>
            <a:gdLst/>
            <a:ahLst/>
            <a:cxnLst/>
            <a:rect r="r" b="b" t="t" l="l"/>
            <a:pathLst>
              <a:path h="3256745" w="8820419">
                <a:moveTo>
                  <a:pt x="0" y="0"/>
                </a:moveTo>
                <a:lnTo>
                  <a:pt x="8820420" y="0"/>
                </a:lnTo>
                <a:lnTo>
                  <a:pt x="8820420" y="3256746"/>
                </a:lnTo>
                <a:lnTo>
                  <a:pt x="0" y="32567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854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05022" y="6182456"/>
            <a:ext cx="4847634" cy="2642507"/>
          </a:xfrm>
          <a:custGeom>
            <a:avLst/>
            <a:gdLst/>
            <a:ahLst/>
            <a:cxnLst/>
            <a:rect r="r" b="b" t="t" l="l"/>
            <a:pathLst>
              <a:path h="2642507" w="4847634">
                <a:moveTo>
                  <a:pt x="0" y="0"/>
                </a:moveTo>
                <a:lnTo>
                  <a:pt x="4847635" y="0"/>
                </a:lnTo>
                <a:lnTo>
                  <a:pt x="4847635" y="2642507"/>
                </a:lnTo>
                <a:lnTo>
                  <a:pt x="0" y="26425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9144000" y="1047750"/>
            <a:ext cx="8115298" cy="38946"/>
          </a:xfrm>
          <a:prstGeom prst="line">
            <a:avLst/>
          </a:prstGeom>
          <a:ln cap="flat" w="38100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667" y="762846"/>
            <a:ext cx="811533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>
                <a:solidFill>
                  <a:srgbClr val="292929"/>
                </a:solidFill>
                <a:latin typeface="Neue Machina Ultra-Bold"/>
              </a:rPr>
              <a:t>ПРИНЦИП РАБОТЫ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10655" y="9071798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082952" y="1047750"/>
            <a:ext cx="9176346" cy="38946"/>
          </a:xfrm>
          <a:prstGeom prst="line">
            <a:avLst/>
          </a:prstGeom>
          <a:ln cap="flat" w="38100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7955144" y="3450926"/>
            <a:ext cx="7564042" cy="3782021"/>
          </a:xfrm>
          <a:custGeom>
            <a:avLst/>
            <a:gdLst/>
            <a:ahLst/>
            <a:cxnLst/>
            <a:rect r="r" b="b" t="t" l="l"/>
            <a:pathLst>
              <a:path h="3782021" w="7564042">
                <a:moveTo>
                  <a:pt x="0" y="0"/>
                </a:moveTo>
                <a:lnTo>
                  <a:pt x="7564042" y="0"/>
                </a:lnTo>
                <a:lnTo>
                  <a:pt x="7564042" y="3782021"/>
                </a:lnTo>
                <a:lnTo>
                  <a:pt x="0" y="3782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473648" y="1543896"/>
            <a:ext cx="5000932" cy="2401087"/>
            <a:chOff x="0" y="0"/>
            <a:chExt cx="6667909" cy="320144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667909" cy="3200043"/>
              <a:chOff x="0" y="0"/>
              <a:chExt cx="1693626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9362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693626">
                    <a:moveTo>
                      <a:pt x="78953" y="0"/>
                    </a:moveTo>
                    <a:lnTo>
                      <a:pt x="1614674" y="0"/>
                    </a:lnTo>
                    <a:cubicBezTo>
                      <a:pt x="1658278" y="0"/>
                      <a:pt x="1693626" y="35348"/>
                      <a:pt x="1693626" y="78953"/>
                    </a:cubicBezTo>
                    <a:lnTo>
                      <a:pt x="1693626" y="733847"/>
                    </a:lnTo>
                    <a:cubicBezTo>
                      <a:pt x="1693626" y="777452"/>
                      <a:pt x="1658278" y="812800"/>
                      <a:pt x="1614674" y="812800"/>
                    </a:cubicBezTo>
                    <a:lnTo>
                      <a:pt x="78953" y="812800"/>
                    </a:lnTo>
                    <a:cubicBezTo>
                      <a:pt x="35348" y="812800"/>
                      <a:pt x="0" y="777452"/>
                      <a:pt x="0" y="733847"/>
                    </a:cubicBezTo>
                    <a:lnTo>
                      <a:pt x="0" y="78953"/>
                    </a:lnTo>
                    <a:cubicBezTo>
                      <a:pt x="0" y="35348"/>
                      <a:pt x="35348" y="0"/>
                      <a:pt x="78953" y="0"/>
                    </a:cubicBezTo>
                    <a:close/>
                  </a:path>
                </a:pathLst>
              </a:custGeom>
              <a:solidFill>
                <a:srgbClr val="24292D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1693626" cy="831850"/>
              </a:xfrm>
              <a:prstGeom prst="rect">
                <a:avLst/>
              </a:prstGeom>
            </p:spPr>
            <p:txBody>
              <a:bodyPr anchor="ctr" rtlCol="false" tIns="39507" lIns="39507" bIns="39507" rIns="39507"/>
              <a:lstStyle/>
              <a:p>
                <a:pPr algn="ctr">
                  <a:lnSpc>
                    <a:spcPts val="239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732527" y="0"/>
              <a:ext cx="3201449" cy="3201449"/>
            </a:xfrm>
            <a:custGeom>
              <a:avLst/>
              <a:gdLst/>
              <a:ahLst/>
              <a:cxnLst/>
              <a:rect r="r" b="b" t="t" l="l"/>
              <a:pathLst>
                <a:path h="3201449" w="3201449">
                  <a:moveTo>
                    <a:pt x="0" y="0"/>
                  </a:moveTo>
                  <a:lnTo>
                    <a:pt x="3201449" y="0"/>
                  </a:lnTo>
                  <a:lnTo>
                    <a:pt x="3201449" y="3201449"/>
                  </a:lnTo>
                  <a:lnTo>
                    <a:pt x="0" y="32014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473648" y="4154532"/>
            <a:ext cx="5000932" cy="2400778"/>
            <a:chOff x="0" y="0"/>
            <a:chExt cx="6667909" cy="320103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6667909" cy="3201037"/>
              <a:chOff x="0" y="0"/>
              <a:chExt cx="16931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6931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693100">
                    <a:moveTo>
                      <a:pt x="78953" y="0"/>
                    </a:moveTo>
                    <a:lnTo>
                      <a:pt x="1614147" y="0"/>
                    </a:lnTo>
                    <a:cubicBezTo>
                      <a:pt x="1657752" y="0"/>
                      <a:pt x="1693100" y="35348"/>
                      <a:pt x="1693100" y="78953"/>
                    </a:cubicBezTo>
                    <a:lnTo>
                      <a:pt x="1693100" y="733847"/>
                    </a:lnTo>
                    <a:cubicBezTo>
                      <a:pt x="1693100" y="754787"/>
                      <a:pt x="1684782" y="774869"/>
                      <a:pt x="1669975" y="789675"/>
                    </a:cubicBezTo>
                    <a:cubicBezTo>
                      <a:pt x="1655169" y="804482"/>
                      <a:pt x="1635087" y="812800"/>
                      <a:pt x="1614147" y="812800"/>
                    </a:cubicBezTo>
                    <a:lnTo>
                      <a:pt x="78953" y="812800"/>
                    </a:lnTo>
                    <a:cubicBezTo>
                      <a:pt x="35348" y="812800"/>
                      <a:pt x="0" y="777452"/>
                      <a:pt x="0" y="733847"/>
                    </a:cubicBezTo>
                    <a:lnTo>
                      <a:pt x="0" y="78953"/>
                    </a:lnTo>
                    <a:cubicBezTo>
                      <a:pt x="0" y="35348"/>
                      <a:pt x="35348" y="0"/>
                      <a:pt x="78953" y="0"/>
                    </a:cubicBezTo>
                    <a:close/>
                  </a:path>
                </a:pathLst>
              </a:custGeom>
              <a:solidFill>
                <a:srgbClr val="383E4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1693100" cy="841375"/>
              </a:xfrm>
              <a:prstGeom prst="rect">
                <a:avLst/>
              </a:prstGeom>
            </p:spPr>
            <p:txBody>
              <a:bodyPr anchor="ctr" rtlCol="false" tIns="39519" lIns="39519" bIns="39519" rIns="39519"/>
              <a:lstStyle/>
              <a:p>
                <a:pPr algn="ctr">
                  <a:lnSpc>
                    <a:spcPts val="2400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283496" y="124874"/>
              <a:ext cx="6100917" cy="2951289"/>
            </a:xfrm>
            <a:custGeom>
              <a:avLst/>
              <a:gdLst/>
              <a:ahLst/>
              <a:cxnLst/>
              <a:rect r="r" b="b" t="t" l="l"/>
              <a:pathLst>
                <a:path h="2951289" w="6100917">
                  <a:moveTo>
                    <a:pt x="0" y="0"/>
                  </a:moveTo>
                  <a:lnTo>
                    <a:pt x="6100917" y="0"/>
                  </a:lnTo>
                  <a:lnTo>
                    <a:pt x="6100917" y="2951289"/>
                  </a:lnTo>
                  <a:lnTo>
                    <a:pt x="0" y="2951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473648" y="6764860"/>
            <a:ext cx="5000932" cy="2359098"/>
            <a:chOff x="0" y="0"/>
            <a:chExt cx="6667909" cy="314546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667909" cy="3145463"/>
              <a:chOff x="0" y="0"/>
              <a:chExt cx="1693100" cy="7986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693100" cy="798689"/>
              </a:xfrm>
              <a:custGeom>
                <a:avLst/>
                <a:gdLst/>
                <a:ahLst/>
                <a:cxnLst/>
                <a:rect r="r" b="b" t="t" l="l"/>
                <a:pathLst>
                  <a:path h="798689" w="1693100">
                    <a:moveTo>
                      <a:pt x="61420" y="0"/>
                    </a:moveTo>
                    <a:lnTo>
                      <a:pt x="1631680" y="0"/>
                    </a:lnTo>
                    <a:cubicBezTo>
                      <a:pt x="1665601" y="0"/>
                      <a:pt x="1693100" y="27499"/>
                      <a:pt x="1693100" y="61420"/>
                    </a:cubicBezTo>
                    <a:lnTo>
                      <a:pt x="1693100" y="737269"/>
                    </a:lnTo>
                    <a:cubicBezTo>
                      <a:pt x="1693100" y="771190"/>
                      <a:pt x="1665601" y="798689"/>
                      <a:pt x="1631680" y="798689"/>
                    </a:cubicBezTo>
                    <a:lnTo>
                      <a:pt x="61420" y="798689"/>
                    </a:lnTo>
                    <a:cubicBezTo>
                      <a:pt x="27499" y="798689"/>
                      <a:pt x="0" y="771190"/>
                      <a:pt x="0" y="737269"/>
                    </a:cubicBezTo>
                    <a:lnTo>
                      <a:pt x="0" y="61420"/>
                    </a:lnTo>
                    <a:cubicBezTo>
                      <a:pt x="0" y="27499"/>
                      <a:pt x="27499" y="0"/>
                      <a:pt x="61420" y="0"/>
                    </a:cubicBezTo>
                    <a:close/>
                  </a:path>
                </a:pathLst>
              </a:custGeom>
              <a:solidFill>
                <a:srgbClr val="883288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693100" cy="8272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0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65919" y="1158707"/>
              <a:ext cx="6536071" cy="828050"/>
            </a:xfrm>
            <a:custGeom>
              <a:avLst/>
              <a:gdLst/>
              <a:ahLst/>
              <a:cxnLst/>
              <a:rect r="r" b="b" t="t" l="l"/>
              <a:pathLst>
                <a:path h="828050" w="6536071">
                  <a:moveTo>
                    <a:pt x="0" y="0"/>
                  </a:moveTo>
                  <a:lnTo>
                    <a:pt x="6536071" y="0"/>
                  </a:lnTo>
                  <a:lnTo>
                    <a:pt x="6536071" y="828050"/>
                  </a:lnTo>
                  <a:lnTo>
                    <a:pt x="0" y="828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28667" y="762846"/>
            <a:ext cx="705428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>
                <a:solidFill>
                  <a:srgbClr val="292929"/>
                </a:solidFill>
                <a:latin typeface="Neue Machina Ultra-Bold"/>
              </a:rPr>
              <a:t>СЕРВИСЫ С API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665924" y="7219132"/>
            <a:ext cx="8428587" cy="1362075"/>
            <a:chOff x="0" y="0"/>
            <a:chExt cx="11238115" cy="1816100"/>
          </a:xfrm>
        </p:grpSpPr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-5400000">
              <a:off x="-111263" y="134179"/>
              <a:ext cx="679195" cy="456669"/>
              <a:chOff x="0" y="0"/>
              <a:chExt cx="1930400" cy="129794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060657" y="1097491"/>
              <a:ext cx="10177459" cy="7186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en-US" sz="4000" u="sng">
                  <a:solidFill>
                    <a:srgbClr val="032537"/>
                  </a:solidFill>
                  <a:latin typeface="Neue Machina"/>
                  <a:hlinkClick r:id="rId7" tooltip="https://the-trivia-api.com"/>
                </a:rPr>
                <a:t>https://the-trivia-api.com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60657" y="104775"/>
              <a:ext cx="10177459" cy="906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9"/>
                </a:lnSpc>
              </a:pPr>
              <a:r>
                <a:rPr lang="en-US" sz="4999">
                  <a:solidFill>
                    <a:srgbClr val="032537"/>
                  </a:solidFill>
                  <a:latin typeface="Neue Machina Ultra-Bold"/>
                </a:rPr>
                <a:t>The Trivia API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665924" y="4673516"/>
            <a:ext cx="8428587" cy="1410435"/>
            <a:chOff x="0" y="0"/>
            <a:chExt cx="11238115" cy="1880580"/>
          </a:xfrm>
        </p:grpSpPr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-5400000">
              <a:off x="-111263" y="111263"/>
              <a:ext cx="679195" cy="456669"/>
              <a:chOff x="0" y="0"/>
              <a:chExt cx="1930400" cy="129794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060657" y="1161972"/>
              <a:ext cx="10177459" cy="7186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en-US" sz="4000" u="sng">
                  <a:solidFill>
                    <a:srgbClr val="032537"/>
                  </a:solidFill>
                  <a:latin typeface="Neue Machina"/>
                  <a:hlinkClick r:id="rId8" tooltip="https://opentdb.com"/>
                </a:rPr>
                <a:t>https://opentdb.com</a:t>
              </a:r>
              <a:r>
                <a:rPr lang="en-US" sz="4000">
                  <a:solidFill>
                    <a:srgbClr val="032537"/>
                  </a:solidFill>
                  <a:latin typeface="Neue Machina"/>
                </a:rPr>
                <a:t>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060657" y="104775"/>
              <a:ext cx="10177459" cy="906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9"/>
                </a:lnSpc>
              </a:pPr>
              <a:r>
                <a:rPr lang="en-US" sz="4999">
                  <a:solidFill>
                    <a:srgbClr val="032537"/>
                  </a:solidFill>
                  <a:latin typeface="Neue Machina Ultra-Bold"/>
                </a:rPr>
                <a:t>Open Trivia DB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65857" y="2128635"/>
            <a:ext cx="8428653" cy="1409700"/>
            <a:chOff x="0" y="0"/>
            <a:chExt cx="11238204" cy="1879600"/>
          </a:xfrm>
        </p:grpSpPr>
        <p:grpSp>
          <p:nvGrpSpPr>
            <p:cNvPr name="Group 31" id="31"/>
            <p:cNvGrpSpPr>
              <a:grpSpLocks noChangeAspect="true"/>
            </p:cNvGrpSpPr>
            <p:nvPr/>
          </p:nvGrpSpPr>
          <p:grpSpPr>
            <a:xfrm rot="-5400000">
              <a:off x="-111263" y="111263"/>
              <a:ext cx="679195" cy="456669"/>
              <a:chOff x="0" y="0"/>
              <a:chExt cx="1930400" cy="129794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1060746" y="1160991"/>
              <a:ext cx="10177459" cy="7186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en-US" sz="4000" u="sng">
                  <a:solidFill>
                    <a:srgbClr val="032537"/>
                  </a:solidFill>
                  <a:latin typeface="Neue Machina"/>
                  <a:hlinkClick r:id="rId9" tooltip="https://quizapi.io"/>
                </a:rPr>
                <a:t>https://quizapi.io</a:t>
              </a:r>
              <a:r>
                <a:rPr lang="en-US" sz="4000">
                  <a:solidFill>
                    <a:srgbClr val="032537"/>
                  </a:solidFill>
                  <a:latin typeface="Neue Machina"/>
                </a:rPr>
                <a:t>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1060746" y="104775"/>
              <a:ext cx="10177459" cy="906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9"/>
                </a:lnSpc>
              </a:pPr>
              <a:r>
                <a:rPr lang="en-US" sz="4999">
                  <a:solidFill>
                    <a:srgbClr val="032537"/>
                  </a:solidFill>
                  <a:latin typeface="Neue Machina Ultra-Bold"/>
                </a:rPr>
                <a:t>QuizAPI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7374264" y="1384968"/>
            <a:ext cx="2471890" cy="2471890"/>
          </a:xfrm>
          <a:custGeom>
            <a:avLst/>
            <a:gdLst/>
            <a:ahLst/>
            <a:cxnLst/>
            <a:rect r="r" b="b" t="t" l="l"/>
            <a:pathLst>
              <a:path h="2471890" w="2471890">
                <a:moveTo>
                  <a:pt x="0" y="0"/>
                </a:moveTo>
                <a:lnTo>
                  <a:pt x="2471890" y="0"/>
                </a:lnTo>
                <a:lnTo>
                  <a:pt x="2471890" y="2471890"/>
                </a:lnTo>
                <a:lnTo>
                  <a:pt x="0" y="24718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1028667" y="8969668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19" y="0"/>
                </a:lnTo>
                <a:lnTo>
                  <a:pt x="620019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1806071" y="8969668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10800000">
            <a:off x="2581885" y="8969668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197330" y="442994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0" y="0"/>
                </a:lnTo>
                <a:lnTo>
                  <a:pt x="3061970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717095" y="1047750"/>
            <a:ext cx="7542204" cy="38946"/>
          </a:xfrm>
          <a:prstGeom prst="line">
            <a:avLst/>
          </a:prstGeom>
          <a:ln cap="flat" w="38100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614968" y="3744916"/>
            <a:ext cx="7564042" cy="3782021"/>
          </a:xfrm>
          <a:custGeom>
            <a:avLst/>
            <a:gdLst/>
            <a:ahLst/>
            <a:cxnLst/>
            <a:rect r="r" b="b" t="t" l="l"/>
            <a:pathLst>
              <a:path h="3782021" w="7564042">
                <a:moveTo>
                  <a:pt x="0" y="0"/>
                </a:moveTo>
                <a:lnTo>
                  <a:pt x="7564043" y="0"/>
                </a:lnTo>
                <a:lnTo>
                  <a:pt x="7564043" y="3782021"/>
                </a:lnTo>
                <a:lnTo>
                  <a:pt x="0" y="3782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667" y="3339963"/>
            <a:ext cx="16117101" cy="3841960"/>
          </a:xfrm>
          <a:custGeom>
            <a:avLst/>
            <a:gdLst/>
            <a:ahLst/>
            <a:cxnLst/>
            <a:rect r="r" b="b" t="t" l="l"/>
            <a:pathLst>
              <a:path h="3841960" w="16117101">
                <a:moveTo>
                  <a:pt x="0" y="0"/>
                </a:moveTo>
                <a:lnTo>
                  <a:pt x="16117100" y="0"/>
                </a:lnTo>
                <a:lnTo>
                  <a:pt x="16117100" y="3841960"/>
                </a:lnTo>
                <a:lnTo>
                  <a:pt x="0" y="38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667" y="762846"/>
            <a:ext cx="868842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>
                <a:solidFill>
                  <a:srgbClr val="292929"/>
                </a:solidFill>
                <a:latin typeface="Neue Machina Ultra-Bold"/>
              </a:rPr>
              <a:t>ХРАНЕНИЕ ДАННЫХ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-5400000">
            <a:off x="-9430" y="7814447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477865"/>
            <a:ext cx="16265722" cy="45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24"/>
              </a:lnSpc>
            </a:pPr>
            <a:r>
              <a:rPr lang="en-US" sz="3499">
                <a:solidFill>
                  <a:srgbClr val="032537"/>
                </a:solidFill>
                <a:latin typeface="Neue Machina"/>
              </a:rPr>
              <a:t>информация о пользователях хранится в таблице Users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487633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34415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19" y="0"/>
                </a:lnTo>
                <a:lnTo>
                  <a:pt x="620019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61995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86181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260053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19" y="0"/>
                </a:lnTo>
                <a:lnTo>
                  <a:pt x="620019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32472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804892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613761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37947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20" y="0"/>
                </a:lnTo>
                <a:lnTo>
                  <a:pt x="620020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65528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19" y="0"/>
                </a:lnTo>
                <a:lnTo>
                  <a:pt x="620019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715214" y="1543896"/>
            <a:ext cx="620020" cy="620020"/>
          </a:xfrm>
          <a:custGeom>
            <a:avLst/>
            <a:gdLst/>
            <a:ahLst/>
            <a:cxnLst/>
            <a:rect r="r" b="b" t="t" l="l"/>
            <a:pathLst>
              <a:path h="620020" w="620020">
                <a:moveTo>
                  <a:pt x="0" y="0"/>
                </a:moveTo>
                <a:lnTo>
                  <a:pt x="620019" y="0"/>
                </a:lnTo>
                <a:lnTo>
                  <a:pt x="620019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362893" y="0"/>
            <a:ext cx="3925107" cy="3925107"/>
          </a:xfrm>
          <a:custGeom>
            <a:avLst/>
            <a:gdLst/>
            <a:ahLst/>
            <a:cxnLst/>
            <a:rect r="r" b="b" t="t" l="l"/>
            <a:pathLst>
              <a:path h="3925107" w="3925107">
                <a:moveTo>
                  <a:pt x="0" y="3925107"/>
                </a:moveTo>
                <a:lnTo>
                  <a:pt x="3925107" y="3925107"/>
                </a:lnTo>
                <a:lnTo>
                  <a:pt x="3925107" y="0"/>
                </a:lnTo>
                <a:lnTo>
                  <a:pt x="0" y="0"/>
                </a:lnTo>
                <a:lnTo>
                  <a:pt x="0" y="392510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5035406" y="1047750"/>
            <a:ext cx="12223893" cy="389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67" y="762846"/>
            <a:ext cx="400673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>
                <a:solidFill>
                  <a:srgbClr val="000000"/>
                </a:solidFill>
                <a:latin typeface="Neue Machina Ultra-Bold"/>
              </a:rPr>
              <a:t>ВЫВОДЫ</a:t>
            </a:r>
          </a:p>
        </p:txBody>
      </p:sp>
      <p:sp>
        <p:nvSpPr>
          <p:cNvPr name="AutoShape 5" id="5"/>
          <p:cNvSpPr/>
          <p:nvPr/>
        </p:nvSpPr>
        <p:spPr>
          <a:xfrm>
            <a:off x="7392857" y="7328187"/>
            <a:ext cx="98664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667" y="7004337"/>
            <a:ext cx="6364191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>
                <a:solidFill>
                  <a:srgbClr val="000000"/>
                </a:solidFill>
                <a:latin typeface="Neue Machina Ultra-Bold"/>
              </a:rPr>
              <a:t>ПЕРСПЕКТИВЫ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5588" y="1858221"/>
            <a:ext cx="15973451" cy="479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3"/>
              </a:lnSpc>
            </a:pPr>
            <a:r>
              <a:rPr lang="en-US" sz="3982">
                <a:solidFill>
                  <a:srgbClr val="032537"/>
                </a:solidFill>
                <a:latin typeface="Neue Machina"/>
              </a:rPr>
              <a:t>познакомились и опробовали на практике возможности библиотек python-telegram-bot, deep-translator</a:t>
            </a:r>
          </a:p>
          <a:p>
            <a:pPr>
              <a:lnSpc>
                <a:spcPts val="3783"/>
              </a:lnSpc>
            </a:pPr>
          </a:p>
          <a:p>
            <a:pPr>
              <a:lnSpc>
                <a:spcPts val="3783"/>
              </a:lnSpc>
            </a:pPr>
            <a:r>
              <a:rPr lang="en-US" sz="3982">
                <a:solidFill>
                  <a:srgbClr val="032537"/>
                </a:solidFill>
                <a:latin typeface="Neue Machina"/>
              </a:rPr>
              <a:t> научились работе с json-данными</a:t>
            </a:r>
          </a:p>
          <a:p>
            <a:pPr>
              <a:lnSpc>
                <a:spcPts val="3783"/>
              </a:lnSpc>
            </a:pPr>
          </a:p>
          <a:p>
            <a:pPr>
              <a:lnSpc>
                <a:spcPts val="3783"/>
              </a:lnSpc>
            </a:pPr>
          </a:p>
          <a:p>
            <a:pPr>
              <a:lnSpc>
                <a:spcPts val="3783"/>
              </a:lnSpc>
            </a:pPr>
            <a:r>
              <a:rPr lang="en-US" sz="3982">
                <a:solidFill>
                  <a:srgbClr val="032537"/>
                </a:solidFill>
                <a:latin typeface="Neue Machina"/>
              </a:rPr>
              <a:t>опробовали асинхронное программирование</a:t>
            </a:r>
          </a:p>
          <a:p>
            <a:pPr>
              <a:lnSpc>
                <a:spcPts val="3783"/>
              </a:lnSpc>
            </a:pPr>
          </a:p>
          <a:p>
            <a:pPr>
              <a:lnSpc>
                <a:spcPts val="3783"/>
              </a:lnSpc>
            </a:pPr>
          </a:p>
          <a:p>
            <a:pPr>
              <a:lnSpc>
                <a:spcPts val="3783"/>
              </a:lnSpc>
            </a:pPr>
            <a:r>
              <a:rPr lang="en-US" sz="3982">
                <a:solidFill>
                  <a:srgbClr val="032537"/>
                </a:solidFill>
                <a:latin typeface="Neue Machina"/>
              </a:rPr>
              <a:t>создали своего первого бота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-5400000">
            <a:off x="945286" y="1846418"/>
            <a:ext cx="509396" cy="342502"/>
            <a:chOff x="0" y="0"/>
            <a:chExt cx="1930400" cy="12979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-5400000">
            <a:off x="945219" y="4775324"/>
            <a:ext cx="509396" cy="342502"/>
            <a:chOff x="0" y="0"/>
            <a:chExt cx="1930400" cy="12979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-5400000">
            <a:off x="945286" y="6225963"/>
            <a:ext cx="509396" cy="342502"/>
            <a:chOff x="0" y="0"/>
            <a:chExt cx="1930400" cy="12979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8061612"/>
            <a:ext cx="15987280" cy="989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3"/>
              </a:lnSpc>
            </a:pPr>
            <a:r>
              <a:rPr lang="en-US" sz="3982">
                <a:solidFill>
                  <a:srgbClr val="032537"/>
                </a:solidFill>
                <a:latin typeface="Neue Machina"/>
              </a:rPr>
              <a:t>добавление медиа и аудио данных, улучшение структуры диалогов, улучшение дизайна и качества перевода вопросов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-5400000">
            <a:off x="945219" y="3324686"/>
            <a:ext cx="509396" cy="342502"/>
            <a:chOff x="0" y="0"/>
            <a:chExt cx="1930400" cy="12979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4787377" y="3960947"/>
            <a:ext cx="2471890" cy="2471890"/>
          </a:xfrm>
          <a:custGeom>
            <a:avLst/>
            <a:gdLst/>
            <a:ahLst/>
            <a:cxnLst/>
            <a:rect r="r" b="b" t="t" l="l"/>
            <a:pathLst>
              <a:path h="2471890" w="2471890">
                <a:moveTo>
                  <a:pt x="0" y="0"/>
                </a:moveTo>
                <a:lnTo>
                  <a:pt x="2471890" y="0"/>
                </a:lnTo>
                <a:lnTo>
                  <a:pt x="2471890" y="2471890"/>
                </a:lnTo>
                <a:lnTo>
                  <a:pt x="0" y="247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DAGDQCiQOFc</dc:identifier>
  <dcterms:modified xsi:type="dcterms:W3CDTF">2011-08-01T06:04:30Z</dcterms:modified>
  <cp:revision>1</cp:revision>
  <dc:title>Yellow White Professional Product Branding Service Presentation</dc:title>
</cp:coreProperties>
</file>