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9" r:id="rId4"/>
    <p:sldId id="307" r:id="rId5"/>
    <p:sldId id="304" r:id="rId6"/>
    <p:sldId id="318" r:id="rId7"/>
    <p:sldId id="316" r:id="rId8"/>
    <p:sldId id="317" r:id="rId9"/>
    <p:sldId id="261" r:id="rId10"/>
    <p:sldId id="265" r:id="rId11"/>
    <p:sldId id="262" r:id="rId12"/>
    <p:sldId id="266" r:id="rId13"/>
    <p:sldId id="267" r:id="rId14"/>
    <p:sldId id="268" r:id="rId15"/>
    <p:sldId id="270" r:id="rId16"/>
    <p:sldId id="271" r:id="rId17"/>
    <p:sldId id="274" r:id="rId18"/>
    <p:sldId id="272" r:id="rId19"/>
    <p:sldId id="309" r:id="rId20"/>
    <p:sldId id="310" r:id="rId21"/>
    <p:sldId id="311" r:id="rId22"/>
    <p:sldId id="283" r:id="rId23"/>
    <p:sldId id="312" r:id="rId24"/>
    <p:sldId id="287" r:id="rId25"/>
    <p:sldId id="288" r:id="rId26"/>
    <p:sldId id="292" r:id="rId27"/>
    <p:sldId id="294" r:id="rId28"/>
    <p:sldId id="289" r:id="rId29"/>
    <p:sldId id="291" r:id="rId30"/>
    <p:sldId id="290" r:id="rId31"/>
    <p:sldId id="295" r:id="rId32"/>
    <p:sldId id="296" r:id="rId33"/>
    <p:sldId id="297" r:id="rId34"/>
    <p:sldId id="298" r:id="rId35"/>
    <p:sldId id="315" r:id="rId36"/>
    <p:sldId id="308" r:id="rId37"/>
    <p:sldId id="300" r:id="rId38"/>
    <p:sldId id="301" r:id="rId39"/>
    <p:sldId id="319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66FF99"/>
    <a:srgbClr val="66FFCC"/>
    <a:srgbClr val="99FFCC"/>
    <a:srgbClr val="3399FF"/>
    <a:srgbClr val="FF9999"/>
    <a:srgbClr val="FFCC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196" autoAdjust="0"/>
  </p:normalViewPr>
  <p:slideViewPr>
    <p:cSldViewPr>
      <p:cViewPr>
        <p:scale>
          <a:sx n="80" d="100"/>
          <a:sy n="80" d="100"/>
        </p:scale>
        <p:origin x="-4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4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68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5.wmf"/><Relationship Id="rId7" Type="http://schemas.openxmlformats.org/officeDocument/2006/relationships/image" Target="../media/image68.wmf"/><Relationship Id="rId12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98.wmf"/><Relationship Id="rId11" Type="http://schemas.openxmlformats.org/officeDocument/2006/relationships/image" Target="../media/image71.wmf"/><Relationship Id="rId5" Type="http://schemas.openxmlformats.org/officeDocument/2006/relationships/image" Target="../media/image97.wmf"/><Relationship Id="rId10" Type="http://schemas.openxmlformats.org/officeDocument/2006/relationships/image" Target="../media/image70.wmf"/><Relationship Id="rId4" Type="http://schemas.openxmlformats.org/officeDocument/2006/relationships/image" Target="../media/image96.wmf"/><Relationship Id="rId9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18" Type="http://schemas.openxmlformats.org/officeDocument/2006/relationships/image" Target="../media/image123.wmf"/><Relationship Id="rId26" Type="http://schemas.openxmlformats.org/officeDocument/2006/relationships/image" Target="../media/image131.wmf"/><Relationship Id="rId3" Type="http://schemas.openxmlformats.org/officeDocument/2006/relationships/image" Target="../media/image106.wmf"/><Relationship Id="rId21" Type="http://schemas.openxmlformats.org/officeDocument/2006/relationships/image" Target="../media/image126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17" Type="http://schemas.openxmlformats.org/officeDocument/2006/relationships/image" Target="../media/image122.wmf"/><Relationship Id="rId25" Type="http://schemas.openxmlformats.org/officeDocument/2006/relationships/image" Target="../media/image130.wmf"/><Relationship Id="rId2" Type="http://schemas.openxmlformats.org/officeDocument/2006/relationships/image" Target="../media/image107.wmf"/><Relationship Id="rId16" Type="http://schemas.openxmlformats.org/officeDocument/2006/relationships/image" Target="../media/image121.wmf"/><Relationship Id="rId20" Type="http://schemas.openxmlformats.org/officeDocument/2006/relationships/image" Target="../media/image125.wmf"/><Relationship Id="rId29" Type="http://schemas.openxmlformats.org/officeDocument/2006/relationships/image" Target="../media/image134.wmf"/><Relationship Id="rId1" Type="http://schemas.openxmlformats.org/officeDocument/2006/relationships/image" Target="../media/image111.wmf"/><Relationship Id="rId6" Type="http://schemas.openxmlformats.org/officeDocument/2006/relationships/image" Target="../media/image110.wmf"/><Relationship Id="rId11" Type="http://schemas.openxmlformats.org/officeDocument/2006/relationships/image" Target="../media/image116.wmf"/><Relationship Id="rId24" Type="http://schemas.openxmlformats.org/officeDocument/2006/relationships/image" Target="../media/image129.wmf"/><Relationship Id="rId5" Type="http://schemas.openxmlformats.org/officeDocument/2006/relationships/image" Target="../media/image109.wmf"/><Relationship Id="rId15" Type="http://schemas.openxmlformats.org/officeDocument/2006/relationships/image" Target="../media/image120.wmf"/><Relationship Id="rId23" Type="http://schemas.openxmlformats.org/officeDocument/2006/relationships/image" Target="../media/image128.wmf"/><Relationship Id="rId28" Type="http://schemas.openxmlformats.org/officeDocument/2006/relationships/image" Target="../media/image133.wmf"/><Relationship Id="rId10" Type="http://schemas.openxmlformats.org/officeDocument/2006/relationships/image" Target="../media/image115.wmf"/><Relationship Id="rId19" Type="http://schemas.openxmlformats.org/officeDocument/2006/relationships/image" Target="../media/image124.wmf"/><Relationship Id="rId4" Type="http://schemas.openxmlformats.org/officeDocument/2006/relationships/image" Target="../media/image108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Relationship Id="rId22" Type="http://schemas.openxmlformats.org/officeDocument/2006/relationships/image" Target="../media/image127.wmf"/><Relationship Id="rId27" Type="http://schemas.openxmlformats.org/officeDocument/2006/relationships/image" Target="../media/image13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10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5.wmf"/><Relationship Id="rId16" Type="http://schemas.openxmlformats.org/officeDocument/2006/relationships/image" Target="../media/image146.wmf"/><Relationship Id="rId1" Type="http://schemas.openxmlformats.org/officeDocument/2006/relationships/image" Target="../media/image107.wmf"/><Relationship Id="rId6" Type="http://schemas.openxmlformats.org/officeDocument/2006/relationships/image" Target="../media/image109.wmf"/><Relationship Id="rId11" Type="http://schemas.openxmlformats.org/officeDocument/2006/relationships/image" Target="../media/image141.wmf"/><Relationship Id="rId5" Type="http://schemas.openxmlformats.org/officeDocument/2006/relationships/image" Target="../media/image106.wmf"/><Relationship Id="rId15" Type="http://schemas.openxmlformats.org/officeDocument/2006/relationships/image" Target="../media/image145.wmf"/><Relationship Id="rId10" Type="http://schemas.openxmlformats.org/officeDocument/2006/relationships/image" Target="../media/image140.wmf"/><Relationship Id="rId4" Type="http://schemas.openxmlformats.org/officeDocument/2006/relationships/image" Target="../media/image136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40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4" Type="http://schemas.openxmlformats.org/officeDocument/2006/relationships/image" Target="../media/image2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DD4E-46BD-40F6-BEA8-EA7EDDBE5508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AEE29-54B0-4FA7-81D0-60BA8177B09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90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mtClean="0"/>
              <a:t>Detaya gir yüzde ver time</a:t>
            </a:r>
            <a:r>
              <a:rPr lang="tr-TR" baseline="0" smtClean="0"/>
              <a:t> da vurgu yap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Tezdeki sırayla anlat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Sayıyla 5 </a:t>
            </a:r>
            <a:r>
              <a:rPr lang="tr-TR" dirty="0" err="1" smtClean="0"/>
              <a:t>order</a:t>
            </a:r>
            <a:r>
              <a:rPr lang="tr-TR" dirty="0" smtClean="0"/>
              <a:t> 5 </a:t>
            </a:r>
            <a:r>
              <a:rPr lang="tr-TR" dirty="0" err="1" smtClean="0"/>
              <a:t>jobımız</a:t>
            </a:r>
            <a:r>
              <a:rPr lang="tr-TR" dirty="0" smtClean="0"/>
              <a:t> var diye not koyacaksın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Orderları</a:t>
            </a:r>
            <a:r>
              <a:rPr lang="tr-TR" baseline="0" dirty="0" smtClean="0"/>
              <a:t> aynı hizaya al, renklendir, </a:t>
            </a:r>
            <a:r>
              <a:rPr lang="tr-TR" baseline="0" dirty="0" err="1" smtClean="0"/>
              <a:t>orderların</a:t>
            </a:r>
            <a:r>
              <a:rPr lang="tr-TR" baseline="0" dirty="0" smtClean="0"/>
              <a:t> hepsi aynı anda gelecek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Run</a:t>
            </a:r>
            <a:r>
              <a:rPr lang="tr-TR" baseline="0" dirty="0" smtClean="0"/>
              <a:t> in ve oku en son gelecek, j5 i seçmeyi de göster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670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Hepsinin</a:t>
            </a:r>
            <a:r>
              <a:rPr lang="tr-TR" baseline="0" dirty="0" smtClean="0"/>
              <a:t> puntolarını düzelt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AEE29-54B0-4FA7-81D0-60BA8177B09A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3720DD-5B6D-40BF-8493-A6B52D484E6B}" type="datetimeFigureOut">
              <a:rPr lang="tr-TR" smtClean="0"/>
              <a:pPr/>
              <a:t>04.02.2018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6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7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41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1.png"/><Relationship Id="rId34" Type="http://schemas.openxmlformats.org/officeDocument/2006/relationships/image" Target="../media/image45.wmf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oleObject" Target="../embeddings/oleObject7.bin"/><Relationship Id="rId3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44.wmf"/><Relationship Id="rId5" Type="http://schemas.openxmlformats.org/officeDocument/2006/relationships/image" Target="../media/image40.wmf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oleObject" Target="../embeddings/oleObject8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77.png"/><Relationship Id="rId18" Type="http://schemas.openxmlformats.org/officeDocument/2006/relationships/image" Target="../media/image81.png"/><Relationship Id="rId26" Type="http://schemas.openxmlformats.org/officeDocument/2006/relationships/oleObject" Target="../embeddings/oleObject15.bin"/><Relationship Id="rId39" Type="http://schemas.openxmlformats.org/officeDocument/2006/relationships/image" Target="../media/image72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84.png"/><Relationship Id="rId34" Type="http://schemas.openxmlformats.org/officeDocument/2006/relationships/oleObject" Target="../embeddings/oleObject19.bin"/><Relationship Id="rId7" Type="http://schemas.openxmlformats.org/officeDocument/2006/relationships/image" Target="../media/image5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5" Type="http://schemas.openxmlformats.org/officeDocument/2006/relationships/image" Target="../media/image65.wmf"/><Relationship Id="rId33" Type="http://schemas.openxmlformats.org/officeDocument/2006/relationships/image" Target="../media/image69.wmf"/><Relationship Id="rId38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83.png"/><Relationship Id="rId29" Type="http://schemas.openxmlformats.org/officeDocument/2006/relationships/image" Target="../media/image6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png"/><Relationship Id="rId11" Type="http://schemas.openxmlformats.org/officeDocument/2006/relationships/image" Target="../media/image75.png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37" Type="http://schemas.openxmlformats.org/officeDocument/2006/relationships/image" Target="../media/image71.wmf"/><Relationship Id="rId5" Type="http://schemas.openxmlformats.org/officeDocument/2006/relationships/image" Target="../media/image40.wmf"/><Relationship Id="rId15" Type="http://schemas.openxmlformats.org/officeDocument/2006/relationships/image" Target="../media/image79.png"/><Relationship Id="rId23" Type="http://schemas.openxmlformats.org/officeDocument/2006/relationships/image" Target="../media/image86.png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0.bin"/><Relationship Id="rId10" Type="http://schemas.openxmlformats.org/officeDocument/2006/relationships/image" Target="../media/image74.png"/><Relationship Id="rId19" Type="http://schemas.openxmlformats.org/officeDocument/2006/relationships/image" Target="../media/image82.png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5.png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7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27.bin"/><Relationship Id="rId26" Type="http://schemas.openxmlformats.org/officeDocument/2006/relationships/image" Target="../media/image91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68.wmf"/><Relationship Id="rId7" Type="http://schemas.openxmlformats.org/officeDocument/2006/relationships/image" Target="../media/image50.png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45.wmf"/><Relationship Id="rId25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94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11" Type="http://schemas.openxmlformats.org/officeDocument/2006/relationships/image" Target="../media/image42.wmf"/><Relationship Id="rId24" Type="http://schemas.openxmlformats.org/officeDocument/2006/relationships/image" Target="../media/image89.png"/><Relationship Id="rId5" Type="http://schemas.openxmlformats.org/officeDocument/2006/relationships/image" Target="../media/image49.png"/><Relationship Id="rId15" Type="http://schemas.openxmlformats.org/officeDocument/2006/relationships/image" Target="../media/image44.wmf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46.wmf"/><Relationship Id="rId4" Type="http://schemas.openxmlformats.org/officeDocument/2006/relationships/image" Target="../media/image47.png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68.wmf"/><Relationship Id="rId26" Type="http://schemas.openxmlformats.org/officeDocument/2006/relationships/image" Target="../media/image99.w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02.png"/><Relationship Id="rId34" Type="http://schemas.openxmlformats.org/officeDocument/2006/relationships/image" Target="../media/image72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1.png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105.png"/><Relationship Id="rId32" Type="http://schemas.openxmlformats.org/officeDocument/2006/relationships/image" Target="../media/image71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image" Target="../media/image104.png"/><Relationship Id="rId28" Type="http://schemas.openxmlformats.org/officeDocument/2006/relationships/image" Target="../media/image69.wmf"/><Relationship Id="rId10" Type="http://schemas.openxmlformats.org/officeDocument/2006/relationships/image" Target="../media/image95.wmf"/><Relationship Id="rId19" Type="http://schemas.openxmlformats.org/officeDocument/2006/relationships/image" Target="../media/image100.png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97.wmf"/><Relationship Id="rId22" Type="http://schemas.openxmlformats.org/officeDocument/2006/relationships/image" Target="../media/image103.png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7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108.wmf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59.bin"/><Relationship Id="rId21" Type="http://schemas.openxmlformats.org/officeDocument/2006/relationships/image" Target="../media/image113.wmf"/><Relationship Id="rId34" Type="http://schemas.openxmlformats.org/officeDocument/2006/relationships/oleObject" Target="../embeddings/oleObject65.bin"/><Relationship Id="rId42" Type="http://schemas.openxmlformats.org/officeDocument/2006/relationships/oleObject" Target="../embeddings/oleObject71.bin"/><Relationship Id="rId47" Type="http://schemas.openxmlformats.org/officeDocument/2006/relationships/oleObject" Target="../embeddings/oleObject75.bin"/><Relationship Id="rId50" Type="http://schemas.openxmlformats.org/officeDocument/2006/relationships/oleObject" Target="../embeddings/oleObject78.bin"/><Relationship Id="rId55" Type="http://schemas.openxmlformats.org/officeDocument/2006/relationships/image" Target="../media/image122.wmf"/><Relationship Id="rId63" Type="http://schemas.openxmlformats.org/officeDocument/2006/relationships/image" Target="../media/image124.wmf"/><Relationship Id="rId68" Type="http://schemas.openxmlformats.org/officeDocument/2006/relationships/oleObject" Target="../embeddings/oleObject89.bin"/><Relationship Id="rId76" Type="http://schemas.openxmlformats.org/officeDocument/2006/relationships/image" Target="../media/image128.wmf"/><Relationship Id="rId84" Type="http://schemas.openxmlformats.org/officeDocument/2006/relationships/image" Target="../media/image130.wmf"/><Relationship Id="rId89" Type="http://schemas.openxmlformats.org/officeDocument/2006/relationships/oleObject" Target="../embeddings/oleObject104.bin"/><Relationship Id="rId97" Type="http://schemas.openxmlformats.org/officeDocument/2006/relationships/oleObject" Target="../embeddings/oleObject110.bin"/><Relationship Id="rId7" Type="http://schemas.openxmlformats.org/officeDocument/2006/relationships/image" Target="../media/image107.wmf"/><Relationship Id="rId71" Type="http://schemas.openxmlformats.org/officeDocument/2006/relationships/oleObject" Target="../embeddings/oleObject91.bin"/><Relationship Id="rId9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9" Type="http://schemas.openxmlformats.org/officeDocument/2006/relationships/image" Target="../media/image116.wmf"/><Relationship Id="rId11" Type="http://schemas.openxmlformats.org/officeDocument/2006/relationships/image" Target="../media/image108.w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3.bin"/><Relationship Id="rId37" Type="http://schemas.openxmlformats.org/officeDocument/2006/relationships/oleObject" Target="../embeddings/oleObject67.bin"/><Relationship Id="rId40" Type="http://schemas.openxmlformats.org/officeDocument/2006/relationships/image" Target="../media/image118.wmf"/><Relationship Id="rId45" Type="http://schemas.openxmlformats.org/officeDocument/2006/relationships/oleObject" Target="../embeddings/oleObject73.bin"/><Relationship Id="rId53" Type="http://schemas.openxmlformats.org/officeDocument/2006/relationships/image" Target="../media/image121.wmf"/><Relationship Id="rId58" Type="http://schemas.openxmlformats.org/officeDocument/2006/relationships/oleObject" Target="../embeddings/oleObject83.bin"/><Relationship Id="rId66" Type="http://schemas.openxmlformats.org/officeDocument/2006/relationships/oleObject" Target="../embeddings/oleObject88.bin"/><Relationship Id="rId74" Type="http://schemas.openxmlformats.org/officeDocument/2006/relationships/oleObject" Target="../embeddings/oleObject94.bin"/><Relationship Id="rId79" Type="http://schemas.openxmlformats.org/officeDocument/2006/relationships/oleObject" Target="../embeddings/oleObject98.bin"/><Relationship Id="rId87" Type="http://schemas.openxmlformats.org/officeDocument/2006/relationships/oleObject" Target="../embeddings/oleObject103.bin"/><Relationship Id="rId5" Type="http://schemas.openxmlformats.org/officeDocument/2006/relationships/image" Target="../media/image111.wmf"/><Relationship Id="rId61" Type="http://schemas.openxmlformats.org/officeDocument/2006/relationships/oleObject" Target="../embeddings/oleObject85.bin"/><Relationship Id="rId82" Type="http://schemas.openxmlformats.org/officeDocument/2006/relationships/oleObject" Target="../embeddings/oleObject100.bin"/><Relationship Id="rId90" Type="http://schemas.openxmlformats.org/officeDocument/2006/relationships/image" Target="../media/image133.wmf"/><Relationship Id="rId95" Type="http://schemas.openxmlformats.org/officeDocument/2006/relationships/oleObject" Target="../embeddings/oleObject108.bin"/><Relationship Id="rId19" Type="http://schemas.openxmlformats.org/officeDocument/2006/relationships/oleObject" Target="../embeddings/oleObject54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115.wmf"/><Relationship Id="rId30" Type="http://schemas.openxmlformats.org/officeDocument/2006/relationships/oleObject" Target="../embeddings/oleObject61.bin"/><Relationship Id="rId35" Type="http://schemas.openxmlformats.org/officeDocument/2006/relationships/oleObject" Target="../embeddings/oleObject66.bin"/><Relationship Id="rId43" Type="http://schemas.openxmlformats.org/officeDocument/2006/relationships/oleObject" Target="../embeddings/oleObject72.bin"/><Relationship Id="rId48" Type="http://schemas.openxmlformats.org/officeDocument/2006/relationships/oleObject" Target="../embeddings/oleObject76.bin"/><Relationship Id="rId56" Type="http://schemas.openxmlformats.org/officeDocument/2006/relationships/oleObject" Target="../embeddings/oleObject81.bin"/><Relationship Id="rId64" Type="http://schemas.openxmlformats.org/officeDocument/2006/relationships/oleObject" Target="../embeddings/oleObject87.bin"/><Relationship Id="rId69" Type="http://schemas.openxmlformats.org/officeDocument/2006/relationships/image" Target="../media/image127.wmf"/><Relationship Id="rId77" Type="http://schemas.openxmlformats.org/officeDocument/2006/relationships/oleObject" Target="../embeddings/oleObject96.bin"/><Relationship Id="rId8" Type="http://schemas.openxmlformats.org/officeDocument/2006/relationships/oleObject" Target="../embeddings/oleObject48.bin"/><Relationship Id="rId51" Type="http://schemas.openxmlformats.org/officeDocument/2006/relationships/image" Target="../media/image120.wmf"/><Relationship Id="rId72" Type="http://schemas.openxmlformats.org/officeDocument/2006/relationships/oleObject" Target="../embeddings/oleObject92.bin"/><Relationship Id="rId80" Type="http://schemas.openxmlformats.org/officeDocument/2006/relationships/image" Target="../media/image129.wmf"/><Relationship Id="rId85" Type="http://schemas.openxmlformats.org/officeDocument/2006/relationships/oleObject" Target="../embeddings/oleObject102.bin"/><Relationship Id="rId93" Type="http://schemas.openxmlformats.org/officeDocument/2006/relationships/oleObject" Target="../embeddings/oleObject106.bin"/><Relationship Id="rId3" Type="http://schemas.openxmlformats.org/officeDocument/2006/relationships/notesSlide" Target="../notesSlides/notesSlide10.xml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112.wmf"/><Relationship Id="rId25" Type="http://schemas.openxmlformats.org/officeDocument/2006/relationships/image" Target="../media/image114.wmf"/><Relationship Id="rId33" Type="http://schemas.openxmlformats.org/officeDocument/2006/relationships/oleObject" Target="../embeddings/oleObject64.bin"/><Relationship Id="rId38" Type="http://schemas.openxmlformats.org/officeDocument/2006/relationships/oleObject" Target="../embeddings/oleObject68.bin"/><Relationship Id="rId46" Type="http://schemas.openxmlformats.org/officeDocument/2006/relationships/oleObject" Target="../embeddings/oleObject74.bin"/><Relationship Id="rId59" Type="http://schemas.openxmlformats.org/officeDocument/2006/relationships/oleObject" Target="../embeddings/oleObject84.bin"/><Relationship Id="rId67" Type="http://schemas.openxmlformats.org/officeDocument/2006/relationships/image" Target="../media/image126.wmf"/><Relationship Id="rId20" Type="http://schemas.openxmlformats.org/officeDocument/2006/relationships/oleObject" Target="../embeddings/oleObject55.bin"/><Relationship Id="rId41" Type="http://schemas.openxmlformats.org/officeDocument/2006/relationships/oleObject" Target="../embeddings/oleObject70.bin"/><Relationship Id="rId54" Type="http://schemas.openxmlformats.org/officeDocument/2006/relationships/oleObject" Target="../embeddings/oleObject80.bin"/><Relationship Id="rId62" Type="http://schemas.openxmlformats.org/officeDocument/2006/relationships/oleObject" Target="../embeddings/oleObject86.bin"/><Relationship Id="rId70" Type="http://schemas.openxmlformats.org/officeDocument/2006/relationships/oleObject" Target="../embeddings/oleObject90.bin"/><Relationship Id="rId75" Type="http://schemas.openxmlformats.org/officeDocument/2006/relationships/oleObject" Target="../embeddings/oleObject95.bin"/><Relationship Id="rId83" Type="http://schemas.openxmlformats.org/officeDocument/2006/relationships/oleObject" Target="../embeddings/oleObject101.bin"/><Relationship Id="rId88" Type="http://schemas.openxmlformats.org/officeDocument/2006/relationships/image" Target="../media/image132.wmf"/><Relationship Id="rId91" Type="http://schemas.openxmlformats.org/officeDocument/2006/relationships/oleObject" Target="../embeddings/oleObject105.bin"/><Relationship Id="rId96" Type="http://schemas.openxmlformats.org/officeDocument/2006/relationships/oleObject" Target="../embeddings/oleObject10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15" Type="http://schemas.openxmlformats.org/officeDocument/2006/relationships/image" Target="../media/image110.wmf"/><Relationship Id="rId23" Type="http://schemas.openxmlformats.org/officeDocument/2006/relationships/oleObject" Target="../embeddings/oleObject57.bin"/><Relationship Id="rId28" Type="http://schemas.openxmlformats.org/officeDocument/2006/relationships/oleObject" Target="../embeddings/oleObject60.bin"/><Relationship Id="rId36" Type="http://schemas.openxmlformats.org/officeDocument/2006/relationships/image" Target="../media/image117.wmf"/><Relationship Id="rId49" Type="http://schemas.openxmlformats.org/officeDocument/2006/relationships/oleObject" Target="../embeddings/oleObject77.bin"/><Relationship Id="rId57" Type="http://schemas.openxmlformats.org/officeDocument/2006/relationships/oleObject" Target="../embeddings/oleObject82.bin"/><Relationship Id="rId10" Type="http://schemas.openxmlformats.org/officeDocument/2006/relationships/oleObject" Target="../embeddings/oleObject49.bin"/><Relationship Id="rId31" Type="http://schemas.openxmlformats.org/officeDocument/2006/relationships/oleObject" Target="../embeddings/oleObject62.bin"/><Relationship Id="rId44" Type="http://schemas.openxmlformats.org/officeDocument/2006/relationships/image" Target="../media/image119.wmf"/><Relationship Id="rId52" Type="http://schemas.openxmlformats.org/officeDocument/2006/relationships/oleObject" Target="../embeddings/oleObject79.bin"/><Relationship Id="rId60" Type="http://schemas.openxmlformats.org/officeDocument/2006/relationships/image" Target="../media/image123.wmf"/><Relationship Id="rId65" Type="http://schemas.openxmlformats.org/officeDocument/2006/relationships/image" Target="../media/image125.wmf"/><Relationship Id="rId73" Type="http://schemas.openxmlformats.org/officeDocument/2006/relationships/oleObject" Target="../embeddings/oleObject93.bin"/><Relationship Id="rId78" Type="http://schemas.openxmlformats.org/officeDocument/2006/relationships/oleObject" Target="../embeddings/oleObject97.bin"/><Relationship Id="rId81" Type="http://schemas.openxmlformats.org/officeDocument/2006/relationships/oleObject" Target="../embeddings/oleObject99.bin"/><Relationship Id="rId86" Type="http://schemas.openxmlformats.org/officeDocument/2006/relationships/image" Target="../media/image131.wmf"/><Relationship Id="rId94" Type="http://schemas.openxmlformats.org/officeDocument/2006/relationships/oleObject" Target="../embeddings/oleObject107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106.wmf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53.bin"/><Relationship Id="rId39" Type="http://schemas.openxmlformats.org/officeDocument/2006/relationships/oleObject" Target="../embeddings/oleObject69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37.wmf"/><Relationship Id="rId26" Type="http://schemas.openxmlformats.org/officeDocument/2006/relationships/oleObject" Target="../embeddings/oleObject126.bin"/><Relationship Id="rId39" Type="http://schemas.openxmlformats.org/officeDocument/2006/relationships/oleObject" Target="../embeddings/oleObject137.bin"/><Relationship Id="rId21" Type="http://schemas.openxmlformats.org/officeDocument/2006/relationships/oleObject" Target="../embeddings/oleObject121.bin"/><Relationship Id="rId34" Type="http://schemas.openxmlformats.org/officeDocument/2006/relationships/image" Target="../media/image140.wmf"/><Relationship Id="rId42" Type="http://schemas.openxmlformats.org/officeDocument/2006/relationships/oleObject" Target="../embeddings/oleObject139.bin"/><Relationship Id="rId47" Type="http://schemas.openxmlformats.org/officeDocument/2006/relationships/image" Target="../media/image143.wmf"/><Relationship Id="rId50" Type="http://schemas.openxmlformats.org/officeDocument/2006/relationships/image" Target="../media/image144.wmf"/><Relationship Id="rId55" Type="http://schemas.openxmlformats.org/officeDocument/2006/relationships/oleObject" Target="../embeddings/oleObject149.bin"/><Relationship Id="rId63" Type="http://schemas.openxmlformats.org/officeDocument/2006/relationships/oleObject" Target="../embeddings/oleObject156.bin"/><Relationship Id="rId68" Type="http://schemas.openxmlformats.org/officeDocument/2006/relationships/oleObject" Target="../embeddings/oleObject160.bin"/><Relationship Id="rId76" Type="http://schemas.openxmlformats.org/officeDocument/2006/relationships/oleObject" Target="../embeddings/oleObject168.bin"/><Relationship Id="rId7" Type="http://schemas.openxmlformats.org/officeDocument/2006/relationships/oleObject" Target="../embeddings/oleObject113.bin"/><Relationship Id="rId71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29" Type="http://schemas.openxmlformats.org/officeDocument/2006/relationships/oleObject" Target="../embeddings/oleObject128.bin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4.bin"/><Relationship Id="rId32" Type="http://schemas.openxmlformats.org/officeDocument/2006/relationships/oleObject" Target="../embeddings/oleObject131.bin"/><Relationship Id="rId37" Type="http://schemas.openxmlformats.org/officeDocument/2006/relationships/oleObject" Target="../embeddings/oleObject135.bin"/><Relationship Id="rId40" Type="http://schemas.openxmlformats.org/officeDocument/2006/relationships/oleObject" Target="../embeddings/oleObject138.bin"/><Relationship Id="rId45" Type="http://schemas.openxmlformats.org/officeDocument/2006/relationships/oleObject" Target="../embeddings/oleObject141.bin"/><Relationship Id="rId53" Type="http://schemas.openxmlformats.org/officeDocument/2006/relationships/oleObject" Target="../embeddings/oleObject147.bin"/><Relationship Id="rId58" Type="http://schemas.openxmlformats.org/officeDocument/2006/relationships/oleObject" Target="../embeddings/oleObject152.bin"/><Relationship Id="rId66" Type="http://schemas.openxmlformats.org/officeDocument/2006/relationships/oleObject" Target="../embeddings/oleObject158.bin"/><Relationship Id="rId74" Type="http://schemas.openxmlformats.org/officeDocument/2006/relationships/oleObject" Target="../embeddings/oleObject166.bin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123.bin"/><Relationship Id="rId28" Type="http://schemas.openxmlformats.org/officeDocument/2006/relationships/oleObject" Target="../embeddings/oleObject127.bin"/><Relationship Id="rId36" Type="http://schemas.openxmlformats.org/officeDocument/2006/relationships/oleObject" Target="../embeddings/oleObject134.bin"/><Relationship Id="rId49" Type="http://schemas.openxmlformats.org/officeDocument/2006/relationships/oleObject" Target="../embeddings/oleObject144.bin"/><Relationship Id="rId57" Type="http://schemas.openxmlformats.org/officeDocument/2006/relationships/oleObject" Target="../embeddings/oleObject151.bin"/><Relationship Id="rId61" Type="http://schemas.openxmlformats.org/officeDocument/2006/relationships/oleObject" Target="../embeddings/oleObject154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30.bin"/><Relationship Id="rId44" Type="http://schemas.openxmlformats.org/officeDocument/2006/relationships/oleObject" Target="../embeddings/oleObject140.bin"/><Relationship Id="rId52" Type="http://schemas.openxmlformats.org/officeDocument/2006/relationships/oleObject" Target="../embeddings/oleObject146.bin"/><Relationship Id="rId60" Type="http://schemas.openxmlformats.org/officeDocument/2006/relationships/image" Target="../media/image145.wmf"/><Relationship Id="rId65" Type="http://schemas.openxmlformats.org/officeDocument/2006/relationships/oleObject" Target="../embeddings/oleObject157.bin"/><Relationship Id="rId73" Type="http://schemas.openxmlformats.org/officeDocument/2006/relationships/oleObject" Target="../embeddings/oleObject165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139.wmf"/><Relationship Id="rId30" Type="http://schemas.openxmlformats.org/officeDocument/2006/relationships/oleObject" Target="../embeddings/oleObject129.bin"/><Relationship Id="rId35" Type="http://schemas.openxmlformats.org/officeDocument/2006/relationships/oleObject" Target="../embeddings/oleObject133.bin"/><Relationship Id="rId43" Type="http://schemas.openxmlformats.org/officeDocument/2006/relationships/image" Target="../media/image142.wmf"/><Relationship Id="rId48" Type="http://schemas.openxmlformats.org/officeDocument/2006/relationships/oleObject" Target="../embeddings/oleObject143.bin"/><Relationship Id="rId56" Type="http://schemas.openxmlformats.org/officeDocument/2006/relationships/oleObject" Target="../embeddings/oleObject150.bin"/><Relationship Id="rId64" Type="http://schemas.openxmlformats.org/officeDocument/2006/relationships/image" Target="../media/image146.wmf"/><Relationship Id="rId69" Type="http://schemas.openxmlformats.org/officeDocument/2006/relationships/oleObject" Target="../embeddings/oleObject161.bin"/><Relationship Id="rId8" Type="http://schemas.openxmlformats.org/officeDocument/2006/relationships/image" Target="../media/image110.wmf"/><Relationship Id="rId51" Type="http://schemas.openxmlformats.org/officeDocument/2006/relationships/oleObject" Target="../embeddings/oleObject145.bin"/><Relationship Id="rId72" Type="http://schemas.openxmlformats.org/officeDocument/2006/relationships/oleObject" Target="../embeddings/oleObject164.bin"/><Relationship Id="rId3" Type="http://schemas.openxmlformats.org/officeDocument/2006/relationships/oleObject" Target="../embeddings/oleObject11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32.bin"/><Relationship Id="rId38" Type="http://schemas.openxmlformats.org/officeDocument/2006/relationships/oleObject" Target="../embeddings/oleObject136.bin"/><Relationship Id="rId46" Type="http://schemas.openxmlformats.org/officeDocument/2006/relationships/oleObject" Target="../embeddings/oleObject142.bin"/><Relationship Id="rId59" Type="http://schemas.openxmlformats.org/officeDocument/2006/relationships/oleObject" Target="../embeddings/oleObject153.bin"/><Relationship Id="rId67" Type="http://schemas.openxmlformats.org/officeDocument/2006/relationships/oleObject" Target="../embeddings/oleObject159.bin"/><Relationship Id="rId20" Type="http://schemas.openxmlformats.org/officeDocument/2006/relationships/image" Target="../media/image138.wmf"/><Relationship Id="rId41" Type="http://schemas.openxmlformats.org/officeDocument/2006/relationships/image" Target="../media/image141.wmf"/><Relationship Id="rId54" Type="http://schemas.openxmlformats.org/officeDocument/2006/relationships/oleObject" Target="../embeddings/oleObject148.bin"/><Relationship Id="rId62" Type="http://schemas.openxmlformats.org/officeDocument/2006/relationships/oleObject" Target="../embeddings/oleObject155.bin"/><Relationship Id="rId70" Type="http://schemas.openxmlformats.org/officeDocument/2006/relationships/oleObject" Target="../embeddings/oleObject162.bin"/><Relationship Id="rId75" Type="http://schemas.openxmlformats.org/officeDocument/2006/relationships/oleObject" Target="../embeddings/oleObject16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5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9" Type="http://schemas.openxmlformats.org/officeDocument/2006/relationships/image" Target="../media/image183.png"/><Relationship Id="rId21" Type="http://schemas.openxmlformats.org/officeDocument/2006/relationships/image" Target="../media/image165.png"/><Relationship Id="rId34" Type="http://schemas.openxmlformats.org/officeDocument/2006/relationships/image" Target="../media/image178.png"/><Relationship Id="rId42" Type="http://schemas.openxmlformats.org/officeDocument/2006/relationships/image" Target="../media/image186.png"/><Relationship Id="rId47" Type="http://schemas.openxmlformats.org/officeDocument/2006/relationships/image" Target="../media/image191.png"/><Relationship Id="rId50" Type="http://schemas.openxmlformats.org/officeDocument/2006/relationships/image" Target="../media/image194.png"/><Relationship Id="rId55" Type="http://schemas.openxmlformats.org/officeDocument/2006/relationships/image" Target="../media/image199.png"/><Relationship Id="rId63" Type="http://schemas.openxmlformats.org/officeDocument/2006/relationships/oleObject" Target="../embeddings/oleObject170.bin"/><Relationship Id="rId68" Type="http://schemas.openxmlformats.org/officeDocument/2006/relationships/image" Target="../media/image150.wmf"/><Relationship Id="rId7" Type="http://schemas.openxmlformats.org/officeDocument/2006/relationships/image" Target="../media/image155.png"/><Relationship Id="rId71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png"/><Relationship Id="rId29" Type="http://schemas.openxmlformats.org/officeDocument/2006/relationships/image" Target="../media/image173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4.png"/><Relationship Id="rId11" Type="http://schemas.openxmlformats.org/officeDocument/2006/relationships/image" Target="../media/image8.png"/><Relationship Id="rId24" Type="http://schemas.openxmlformats.org/officeDocument/2006/relationships/image" Target="../media/image168.png"/><Relationship Id="rId32" Type="http://schemas.openxmlformats.org/officeDocument/2006/relationships/image" Target="../media/image176.png"/><Relationship Id="rId37" Type="http://schemas.openxmlformats.org/officeDocument/2006/relationships/image" Target="../media/image181.png"/><Relationship Id="rId40" Type="http://schemas.openxmlformats.org/officeDocument/2006/relationships/image" Target="../media/image184.png"/><Relationship Id="rId45" Type="http://schemas.openxmlformats.org/officeDocument/2006/relationships/image" Target="../media/image189.png"/><Relationship Id="rId53" Type="http://schemas.openxmlformats.org/officeDocument/2006/relationships/image" Target="../media/image197.png"/><Relationship Id="rId58" Type="http://schemas.openxmlformats.org/officeDocument/2006/relationships/image" Target="../media/image202.png"/><Relationship Id="rId66" Type="http://schemas.openxmlformats.org/officeDocument/2006/relationships/image" Target="../media/image149.wmf"/><Relationship Id="rId5" Type="http://schemas.openxmlformats.org/officeDocument/2006/relationships/image" Target="../media/image153.png"/><Relationship Id="rId15" Type="http://schemas.openxmlformats.org/officeDocument/2006/relationships/image" Target="../media/image159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36" Type="http://schemas.openxmlformats.org/officeDocument/2006/relationships/image" Target="../media/image180.png"/><Relationship Id="rId49" Type="http://schemas.openxmlformats.org/officeDocument/2006/relationships/image" Target="../media/image193.png"/><Relationship Id="rId57" Type="http://schemas.openxmlformats.org/officeDocument/2006/relationships/image" Target="../media/image201.png"/><Relationship Id="rId61" Type="http://schemas.openxmlformats.org/officeDocument/2006/relationships/oleObject" Target="../embeddings/oleObject169.bin"/><Relationship Id="rId10" Type="http://schemas.openxmlformats.org/officeDocument/2006/relationships/image" Target="../media/image78.png"/><Relationship Id="rId19" Type="http://schemas.openxmlformats.org/officeDocument/2006/relationships/image" Target="../media/image163.png"/><Relationship Id="rId31" Type="http://schemas.openxmlformats.org/officeDocument/2006/relationships/image" Target="../media/image175.png"/><Relationship Id="rId44" Type="http://schemas.openxmlformats.org/officeDocument/2006/relationships/image" Target="../media/image188.png"/><Relationship Id="rId52" Type="http://schemas.openxmlformats.org/officeDocument/2006/relationships/image" Target="../media/image196.png"/><Relationship Id="rId60" Type="http://schemas.openxmlformats.org/officeDocument/2006/relationships/image" Target="../media/image204.png"/><Relationship Id="rId65" Type="http://schemas.openxmlformats.org/officeDocument/2006/relationships/oleObject" Target="../embeddings/oleObject171.bin"/><Relationship Id="rId4" Type="http://schemas.openxmlformats.org/officeDocument/2006/relationships/image" Target="../media/image152.png"/><Relationship Id="rId9" Type="http://schemas.openxmlformats.org/officeDocument/2006/relationships/image" Target="../media/image7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Relationship Id="rId27" Type="http://schemas.openxmlformats.org/officeDocument/2006/relationships/image" Target="../media/image171.png"/><Relationship Id="rId30" Type="http://schemas.openxmlformats.org/officeDocument/2006/relationships/image" Target="../media/image174.png"/><Relationship Id="rId35" Type="http://schemas.openxmlformats.org/officeDocument/2006/relationships/image" Target="../media/image179.png"/><Relationship Id="rId43" Type="http://schemas.openxmlformats.org/officeDocument/2006/relationships/image" Target="../media/image187.png"/><Relationship Id="rId48" Type="http://schemas.openxmlformats.org/officeDocument/2006/relationships/image" Target="../media/image192.png"/><Relationship Id="rId56" Type="http://schemas.openxmlformats.org/officeDocument/2006/relationships/image" Target="../media/image200.png"/><Relationship Id="rId64" Type="http://schemas.openxmlformats.org/officeDocument/2006/relationships/image" Target="../media/image148.wmf"/><Relationship Id="rId69" Type="http://schemas.openxmlformats.org/officeDocument/2006/relationships/oleObject" Target="../embeddings/oleObject173.bin"/><Relationship Id="rId8" Type="http://schemas.openxmlformats.org/officeDocument/2006/relationships/image" Target="../media/image156.png"/><Relationship Id="rId51" Type="http://schemas.openxmlformats.org/officeDocument/2006/relationships/image" Target="../media/image195.png"/><Relationship Id="rId72" Type="http://schemas.openxmlformats.org/officeDocument/2006/relationships/image" Target="../media/image140.wmf"/><Relationship Id="rId3" Type="http://schemas.openxmlformats.org/officeDocument/2006/relationships/notesSlide" Target="../notesSlides/notesSlide11.xml"/><Relationship Id="rId12" Type="http://schemas.openxmlformats.org/officeDocument/2006/relationships/image" Target="../media/image100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33" Type="http://schemas.openxmlformats.org/officeDocument/2006/relationships/image" Target="../media/image177.png"/><Relationship Id="rId38" Type="http://schemas.openxmlformats.org/officeDocument/2006/relationships/image" Target="../media/image182.png"/><Relationship Id="rId46" Type="http://schemas.openxmlformats.org/officeDocument/2006/relationships/image" Target="../media/image190.png"/><Relationship Id="rId59" Type="http://schemas.openxmlformats.org/officeDocument/2006/relationships/image" Target="../media/image203.png"/><Relationship Id="rId67" Type="http://schemas.openxmlformats.org/officeDocument/2006/relationships/oleObject" Target="../embeddings/oleObject172.bin"/><Relationship Id="rId20" Type="http://schemas.openxmlformats.org/officeDocument/2006/relationships/image" Target="../media/image164.png"/><Relationship Id="rId41" Type="http://schemas.openxmlformats.org/officeDocument/2006/relationships/image" Target="../media/image185.png"/><Relationship Id="rId54" Type="http://schemas.openxmlformats.org/officeDocument/2006/relationships/image" Target="../media/image198.png"/><Relationship Id="rId62" Type="http://schemas.openxmlformats.org/officeDocument/2006/relationships/image" Target="../media/image147.wmf"/><Relationship Id="rId70" Type="http://schemas.openxmlformats.org/officeDocument/2006/relationships/image" Target="../media/image15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17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wmf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18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99592" y="1649982"/>
            <a:ext cx="7772400" cy="2095872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ORDER SCHEDULING WITH LOT STREAMING TO MINIMIZE THE TOTAL ORDER COMPLETION TIME IN A TWO-MACHINE FLOW SHOP</a:t>
            </a:r>
            <a:endParaRPr lang="en-US" sz="3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656784" cy="2167136"/>
          </a:xfrm>
        </p:spPr>
        <p:txBody>
          <a:bodyPr>
            <a:normAutofit fontScale="62500" lnSpcReduction="20000"/>
          </a:bodyPr>
          <a:lstStyle/>
          <a:p>
            <a:r>
              <a:rPr lang="tr-T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Günce YOZGAT</a:t>
            </a:r>
          </a:p>
          <a:p>
            <a:pPr>
              <a:lnSpc>
                <a:spcPct val="120000"/>
              </a:lnSpc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M.Sc.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Thesis Defense Seminar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February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5,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2018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Çankaya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University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Department of Industrial Engineering</a:t>
            </a:r>
          </a:p>
          <a:p>
            <a:pPr>
              <a:lnSpc>
                <a:spcPct val="120000"/>
              </a:lnSpc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Thesis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Supervisor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Assoc. Prof. Dr.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Ferda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Can ÇETİNKAYA</a:t>
            </a:r>
            <a:r>
              <a:rPr lang="en-US" dirty="0"/>
              <a:t> 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OSHIBA\Desktop\Logo_of_Çankaya_University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4664"/>
            <a:ext cx="1239867" cy="12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212083"/>
              </p:ext>
            </p:extLst>
          </p:nvPr>
        </p:nvGraphicFramePr>
        <p:xfrm>
          <a:off x="611560" y="1268760"/>
          <a:ext cx="7527925" cy="52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Belge" r:id="rId3" imgW="8167613" imgH="5702825" progId="Word.Document.12">
                  <p:embed/>
                </p:oleObj>
              </mc:Choice>
              <mc:Fallback>
                <p:oleObj name="Belge" r:id="rId3" imgW="8167613" imgH="5702825" progId="Word.Document.12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760"/>
                        <a:ext cx="7527925" cy="524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22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34338"/>
              </p:ext>
            </p:extLst>
          </p:nvPr>
        </p:nvGraphicFramePr>
        <p:xfrm>
          <a:off x="5652120" y="4631641"/>
          <a:ext cx="1584176" cy="555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r:id="rId5" imgW="1269449" imgH="444307" progId="">
                  <p:embed/>
                </p:oleObj>
              </mc:Choice>
              <mc:Fallback>
                <p:oleObj r:id="rId5" imgW="1269449" imgH="444307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631641"/>
                        <a:ext cx="1584176" cy="555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9299376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Mixed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 Linear 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(MILP) Model</a:t>
            </a:r>
            <a:r>
              <a:rPr lang="tr-TR" sz="3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9299376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Mixed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(MILP) Model</a:t>
            </a:r>
            <a:r>
              <a:rPr lang="tr-TR" sz="3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49014"/>
              </p:ext>
            </p:extLst>
          </p:nvPr>
        </p:nvGraphicFramePr>
        <p:xfrm>
          <a:off x="606425" y="1543050"/>
          <a:ext cx="7527925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Belge" r:id="rId3" imgW="8167613" imgH="5250272" progId="Word.Document.12">
                  <p:embed/>
                </p:oleObj>
              </mc:Choice>
              <mc:Fallback>
                <p:oleObj name="Belge" r:id="rId3" imgW="8167613" imgH="5250272" progId="Word.Document.12">
                  <p:embed/>
                  <p:pic>
                    <p:nvPicPr>
                      <p:cNvPr id="0" name="Nesn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543050"/>
                        <a:ext cx="7527925" cy="483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6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70680"/>
              </p:ext>
            </p:extLst>
          </p:nvPr>
        </p:nvGraphicFramePr>
        <p:xfrm>
          <a:off x="614363" y="1268760"/>
          <a:ext cx="7600950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Belge" r:id="rId3" imgW="8167613" imgH="5229750" progId="Word.Document.12">
                  <p:embed/>
                </p:oleObj>
              </mc:Choice>
              <mc:Fallback>
                <p:oleObj name="Belge" r:id="rId3" imgW="8167613" imgH="5229750" progId="Word.Document.12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268760"/>
                        <a:ext cx="7600950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9299376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Mixed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(MILP) Model</a:t>
            </a:r>
            <a:r>
              <a:rPr lang="tr-TR" sz="3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3.4. Model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87155"/>
              </p:ext>
            </p:extLst>
          </p:nvPr>
        </p:nvGraphicFramePr>
        <p:xfrm>
          <a:off x="931490" y="1555750"/>
          <a:ext cx="760095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Belge" r:id="rId3" imgW="8167613" imgH="5251712" progId="Word.Document.12">
                  <p:embed/>
                </p:oleObj>
              </mc:Choice>
              <mc:Fallback>
                <p:oleObj name="Belge" r:id="rId3" imgW="8167613" imgH="5251712" progId="Word.Document.12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490" y="1555750"/>
                        <a:ext cx="760095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241176" y="476672"/>
            <a:ext cx="9299376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Mixed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(MILP) Model</a:t>
            </a:r>
            <a:r>
              <a:rPr lang="tr-TR" sz="3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3.4. Model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77479"/>
              </p:ext>
            </p:extLst>
          </p:nvPr>
        </p:nvGraphicFramePr>
        <p:xfrm>
          <a:off x="925513" y="1484313"/>
          <a:ext cx="7529512" cy="483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Belge" r:id="rId3" imgW="8166397" imgH="5256494" progId="Word.Document.12">
                  <p:embed/>
                </p:oleObj>
              </mc:Choice>
              <mc:Fallback>
                <p:oleObj name="Belge" r:id="rId3" imgW="8166397" imgH="5256494" progId="Word.Document.12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484313"/>
                        <a:ext cx="7529512" cy="483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9299376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Mixed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(MILP) Model</a:t>
            </a:r>
            <a:r>
              <a:rPr lang="tr-TR" sz="3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3.4. Model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şağı Ok 2"/>
          <p:cNvSpPr/>
          <p:nvPr/>
        </p:nvSpPr>
        <p:spPr>
          <a:xfrm>
            <a:off x="5580112" y="1772816"/>
            <a:ext cx="1152128" cy="37444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şağı Ok 4"/>
          <p:cNvSpPr/>
          <p:nvPr/>
        </p:nvSpPr>
        <p:spPr>
          <a:xfrm rot="10800000">
            <a:off x="2411760" y="1628800"/>
            <a:ext cx="115212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Yuvarlatılmış Dikdörtgen 5"/>
          <p:cNvSpPr/>
          <p:nvPr/>
        </p:nvSpPr>
        <p:spPr>
          <a:xfrm>
            <a:off x="2987824" y="2812483"/>
            <a:ext cx="3168352" cy="14401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1520" y="2636912"/>
            <a:ext cx="223224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products (jobs)</a:t>
            </a: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51520" y="3645024"/>
            <a:ext cx="223224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orders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sublots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6804248" y="2204864"/>
            <a:ext cx="2232248" cy="999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>
          <a:xfrm>
            <a:off x="6804248" y="3429000"/>
            <a:ext cx="2232248" cy="999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Life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12" name="Başlık 1"/>
          <p:cNvSpPr txBox="1">
            <a:spLocks/>
          </p:cNvSpPr>
          <p:nvPr/>
        </p:nvSpPr>
        <p:spPr>
          <a:xfrm>
            <a:off x="251520" y="476672"/>
            <a:ext cx="9299376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Mixed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(MILP) Model</a:t>
            </a:r>
            <a:r>
              <a:rPr lang="tr-TR" sz="3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Effort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5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0" animBg="1"/>
      <p:bldP spid="6" grpId="0" animBg="1"/>
      <p:bldP spid="7" grpId="0"/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18864"/>
          </a:xfrm>
        </p:spPr>
        <p:txBody>
          <a:bodyPr/>
          <a:lstStyle/>
          <a:p>
            <a:pPr algn="l"/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25 Grup"/>
          <p:cNvGrpSpPr/>
          <p:nvPr/>
        </p:nvGrpSpPr>
        <p:grpSpPr>
          <a:xfrm>
            <a:off x="1691681" y="1160748"/>
            <a:ext cx="5832648" cy="5364596"/>
            <a:chOff x="2843808" y="1124744"/>
            <a:chExt cx="5901251" cy="5616624"/>
          </a:xfrm>
        </p:grpSpPr>
        <p:sp>
          <p:nvSpPr>
            <p:cNvPr id="8" name="Akış Çizelgesi: Karar 7"/>
            <p:cNvSpPr/>
            <p:nvPr/>
          </p:nvSpPr>
          <p:spPr>
            <a:xfrm>
              <a:off x="5662972" y="5579559"/>
              <a:ext cx="2160240" cy="1161809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Termination Condition?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Düz Ok Bağlayıcısı 22"/>
            <p:cNvCxnSpPr/>
            <p:nvPr/>
          </p:nvCxnSpPr>
          <p:spPr>
            <a:xfrm>
              <a:off x="3934780" y="5301208"/>
              <a:ext cx="0" cy="360040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8" name="Düz Bağlayıcı 11277"/>
            <p:cNvCxnSpPr/>
            <p:nvPr/>
          </p:nvCxnSpPr>
          <p:spPr>
            <a:xfrm>
              <a:off x="6743092" y="5450064"/>
              <a:ext cx="0" cy="13917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kış Çizelgesi: Öteki İşlem 3"/>
            <p:cNvSpPr/>
            <p:nvPr/>
          </p:nvSpPr>
          <p:spPr>
            <a:xfrm>
              <a:off x="3239852" y="1124744"/>
              <a:ext cx="1296144" cy="504056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Reading Data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Dikdörtgen 5"/>
            <p:cNvSpPr/>
            <p:nvPr/>
          </p:nvSpPr>
          <p:spPr>
            <a:xfrm>
              <a:off x="2843808" y="2004305"/>
              <a:ext cx="2088232" cy="873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1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an Initial Job Sequence</a:t>
              </a:r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2843808" y="3212976"/>
              <a:ext cx="2088232" cy="873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</a:t>
              </a:r>
              <a:r>
                <a:rPr lang="tr-T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Improving the Initial Job Sequence by </a:t>
              </a:r>
              <a:r>
                <a:rPr lang="tr-TR" sz="14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tr-TR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Insertion</a:t>
              </a:r>
              <a:r>
                <a:rPr lang="tr-TR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</a:t>
              </a:r>
              <a:r>
                <a:rPr lang="tr-TR" sz="14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gorithm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2843808" y="4437112"/>
              <a:ext cx="2088232" cy="873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</a:t>
              </a:r>
              <a:r>
                <a:rPr lang="tr-T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Improving the Initial Job Sequence</a:t>
              </a:r>
              <a:r>
                <a:rPr lang="tr-TR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Pairwise Interchanging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2854660" y="5733256"/>
              <a:ext cx="2088232" cy="873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</a:t>
              </a:r>
              <a:r>
                <a:rPr lang="tr-T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a Better Solution</a:t>
              </a:r>
            </a:p>
            <a:p>
              <a:pPr algn="ctr"/>
              <a:r>
                <a:rPr lang="tr-TR" sz="14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</a:t>
              </a:r>
              <a:r>
                <a:rPr lang="tr-TR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tr-TR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  <a:r>
                <a:rPr lang="en-US" sz="14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abu</a:t>
              </a:r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-search</a:t>
              </a:r>
              <a:r>
                <a:rPr lang="tr-T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Algoritm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Düz Ok Bağlayıcısı 18"/>
            <p:cNvCxnSpPr>
              <a:stCxn id="4" idx="2"/>
            </p:cNvCxnSpPr>
            <p:nvPr/>
          </p:nvCxnSpPr>
          <p:spPr>
            <a:xfrm>
              <a:off x="3887924" y="1628800"/>
              <a:ext cx="0" cy="360040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Ok Bağlayıcısı 20"/>
            <p:cNvCxnSpPr/>
            <p:nvPr/>
          </p:nvCxnSpPr>
          <p:spPr>
            <a:xfrm>
              <a:off x="3862772" y="2852936"/>
              <a:ext cx="0" cy="360040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Ok Bağlayıcısı 21"/>
            <p:cNvCxnSpPr/>
            <p:nvPr/>
          </p:nvCxnSpPr>
          <p:spPr>
            <a:xfrm>
              <a:off x="3934780" y="4077072"/>
              <a:ext cx="0" cy="360040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Ok Bağlayıcısı 23"/>
            <p:cNvCxnSpPr>
              <a:stCxn id="14" idx="3"/>
            </p:cNvCxnSpPr>
            <p:nvPr/>
          </p:nvCxnSpPr>
          <p:spPr>
            <a:xfrm>
              <a:off x="4942892" y="6170145"/>
              <a:ext cx="720080" cy="0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7823212" y="6160463"/>
              <a:ext cx="324036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2" name="Düz Ok Bağlayıcısı 11271"/>
            <p:cNvCxnSpPr/>
            <p:nvPr/>
          </p:nvCxnSpPr>
          <p:spPr>
            <a:xfrm flipV="1">
              <a:off x="8147248" y="5310889"/>
              <a:ext cx="0" cy="849574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kış Çizelgesi: Öteki İşlem 40"/>
            <p:cNvSpPr/>
            <p:nvPr/>
          </p:nvSpPr>
          <p:spPr>
            <a:xfrm>
              <a:off x="7319156" y="4257092"/>
              <a:ext cx="1425903" cy="98479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</a:t>
              </a:r>
              <a:r>
                <a:rPr lang="tr-T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Heuristic</a:t>
              </a:r>
              <a:r>
                <a:rPr lang="tr-T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Solution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85" name="Düz Ok Bağlayıcısı 11284"/>
            <p:cNvCxnSpPr/>
            <p:nvPr/>
          </p:nvCxnSpPr>
          <p:spPr>
            <a:xfrm flipH="1">
              <a:off x="3934780" y="5450064"/>
              <a:ext cx="2808312" cy="31164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6" name="Metin kutusu 11285"/>
            <p:cNvSpPr txBox="1"/>
            <p:nvPr/>
          </p:nvSpPr>
          <p:spPr>
            <a:xfrm>
              <a:off x="5272598" y="5103391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Metin kutusu 55"/>
            <p:cNvSpPr txBox="1"/>
            <p:nvPr/>
          </p:nvSpPr>
          <p:spPr>
            <a:xfrm>
              <a:off x="7456043" y="5450064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1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3" name="Grup 12"/>
          <p:cNvGrpSpPr/>
          <p:nvPr/>
        </p:nvGrpSpPr>
        <p:grpSpPr>
          <a:xfrm>
            <a:off x="800348" y="2506191"/>
            <a:ext cx="7419975" cy="2867025"/>
            <a:chOff x="862012" y="2348880"/>
            <a:chExt cx="7419975" cy="2867025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12" y="2348880"/>
              <a:ext cx="7419975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332571"/>
                </p:ext>
              </p:extLst>
            </p:nvPr>
          </p:nvGraphicFramePr>
          <p:xfrm>
            <a:off x="3059832" y="2492896"/>
            <a:ext cx="2762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8" name="Denklem" r:id="rId5" imgW="279279" imgH="241195" progId="">
                    <p:embed/>
                  </p:oleObj>
                </mc:Choice>
                <mc:Fallback>
                  <p:oleObj name="Denklem" r:id="rId5" imgW="279279" imgH="241195" progId="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2492896"/>
                          <a:ext cx="2762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162473"/>
                </p:ext>
              </p:extLst>
            </p:nvPr>
          </p:nvGraphicFramePr>
          <p:xfrm>
            <a:off x="6012160" y="2492896"/>
            <a:ext cx="29527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9" name="Denklem" r:id="rId7" imgW="291973" imgH="241195" progId="">
                    <p:embed/>
                  </p:oleObj>
                </mc:Choice>
                <mc:Fallback>
                  <p:oleObj name="Denklem" r:id="rId7" imgW="291973" imgH="241195" progId="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2492896"/>
                          <a:ext cx="29527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085107"/>
                </p:ext>
              </p:extLst>
            </p:nvPr>
          </p:nvGraphicFramePr>
          <p:xfrm>
            <a:off x="7380312" y="2492896"/>
            <a:ext cx="2381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" name="Denklem" r:id="rId9" imgW="241195" imgH="241195" progId="">
                    <p:embed/>
                  </p:oleObj>
                </mc:Choice>
                <mc:Fallback>
                  <p:oleObj name="Denklem" r:id="rId9" imgW="241195" imgH="241195" progId="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312" y="2492896"/>
                          <a:ext cx="2381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5 orders and 5 products (jobs).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Finding an Initial Job Sequence</a:t>
            </a:r>
          </a:p>
          <a:p>
            <a:pPr marL="722313" indent="-192088" algn="just"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1: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37373"/>
              </p:ext>
            </p:extLst>
          </p:nvPr>
        </p:nvGraphicFramePr>
        <p:xfrm>
          <a:off x="500459" y="2565400"/>
          <a:ext cx="7527925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8" name="Belge" r:id="rId4" imgW="8167613" imgH="5251712" progId="Word.Document.12">
                  <p:embed/>
                </p:oleObj>
              </mc:Choice>
              <mc:Fallback>
                <p:oleObj name="Belge" r:id="rId4" imgW="8167613" imgH="5251712" progId="Word.Document.12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59" y="2565400"/>
                        <a:ext cx="7527925" cy="483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926153"/>
              </p:ext>
            </p:extLst>
          </p:nvPr>
        </p:nvGraphicFramePr>
        <p:xfrm>
          <a:off x="427038" y="3432175"/>
          <a:ext cx="7470775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9" name="Belge" r:id="rId6" imgW="8323859" imgH="5251712" progId="Word.Document.12">
                  <p:embed/>
                </p:oleObj>
              </mc:Choice>
              <mc:Fallback>
                <p:oleObj name="Belge" r:id="rId6" imgW="8323859" imgH="5251712" progId="Word.Document.12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3432175"/>
                        <a:ext cx="7470775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021968"/>
              </p:ext>
            </p:extLst>
          </p:nvPr>
        </p:nvGraphicFramePr>
        <p:xfrm>
          <a:off x="2130338" y="1916832"/>
          <a:ext cx="1538937" cy="34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6" name="Denklem" r:id="rId4" imgW="1079500" imgH="228600" progId="">
                  <p:embed/>
                </p:oleObj>
              </mc:Choice>
              <mc:Fallback>
                <p:oleObj name="Denklem" r:id="rId4" imgW="1079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338" y="1916832"/>
                        <a:ext cx="1538937" cy="340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827584" y="2420888"/>
            <a:ext cx="0" cy="244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96" y="2924944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496" y="4077072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6159"/>
          <a:stretch/>
        </p:blipFill>
        <p:spPr bwMode="auto">
          <a:xfrm>
            <a:off x="3990056" y="4058628"/>
            <a:ext cx="865959" cy="2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2398"/>
          <a:stretch/>
        </p:blipFill>
        <p:spPr bwMode="auto">
          <a:xfrm>
            <a:off x="2728397" y="2930772"/>
            <a:ext cx="380299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15999"/>
          <a:stretch/>
        </p:blipFill>
        <p:spPr bwMode="auto">
          <a:xfrm>
            <a:off x="2163418" y="2924944"/>
            <a:ext cx="564979" cy="29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\\KSAHAN\Gannt\Maviler\J4O1-36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1" t="1" r="34738" b="639"/>
          <a:stretch/>
        </p:blipFill>
        <p:spPr bwMode="auto">
          <a:xfrm>
            <a:off x="3108696" y="2930772"/>
            <a:ext cx="691211" cy="2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2398"/>
          <a:stretch/>
        </p:blipFill>
        <p:spPr bwMode="auto">
          <a:xfrm>
            <a:off x="3799907" y="2932637"/>
            <a:ext cx="380299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\\KSAHAN\Gannt\Yeşiller\J5O1-12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18718"/>
          <a:stretch/>
        </p:blipFill>
        <p:spPr bwMode="auto">
          <a:xfrm>
            <a:off x="4139952" y="2932637"/>
            <a:ext cx="522831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t="-1" r="9956" b="-5718"/>
          <a:stretch/>
        </p:blipFill>
        <p:spPr bwMode="auto">
          <a:xfrm>
            <a:off x="2728398" y="4058630"/>
            <a:ext cx="570421" cy="30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15999"/>
          <a:stretch/>
        </p:blipFill>
        <p:spPr bwMode="auto">
          <a:xfrm>
            <a:off x="3298819" y="4054780"/>
            <a:ext cx="691237" cy="29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/>
          <a:stretch/>
        </p:blipFill>
        <p:spPr bwMode="auto">
          <a:xfrm>
            <a:off x="850281" y="2924944"/>
            <a:ext cx="1345455" cy="2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\\KSAHAN\Gannt\Maviler\J4O1-36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1" t="1" r="34738" b="639"/>
          <a:stretch/>
        </p:blipFill>
        <p:spPr bwMode="auto">
          <a:xfrm>
            <a:off x="4856015" y="4054780"/>
            <a:ext cx="868113" cy="2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3723"/>
          <a:stretch/>
        </p:blipFill>
        <p:spPr bwMode="auto">
          <a:xfrm>
            <a:off x="5716237" y="4054779"/>
            <a:ext cx="277175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\\KSAHAN\Gannt\Yeşiller\J5O1-12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18718"/>
          <a:stretch/>
        </p:blipFill>
        <p:spPr bwMode="auto">
          <a:xfrm>
            <a:off x="5993412" y="4054276"/>
            <a:ext cx="522831" cy="2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86" y="3356992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3" y="3376042"/>
            <a:ext cx="2571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46" y="3361754"/>
            <a:ext cx="314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97" y="3363466"/>
            <a:ext cx="2857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18" y="3379556"/>
            <a:ext cx="2571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08" y="3363466"/>
            <a:ext cx="2857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2" y="4509120"/>
            <a:ext cx="2571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06" y="4509120"/>
            <a:ext cx="27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43" y="4518645"/>
            <a:ext cx="2762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90" y="4513882"/>
            <a:ext cx="247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12" y="4499595"/>
            <a:ext cx="247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62" y="4480545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80" y="4506962"/>
            <a:ext cx="3143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65184"/>
              </p:ext>
            </p:extLst>
          </p:nvPr>
        </p:nvGraphicFramePr>
        <p:xfrm>
          <a:off x="7092280" y="2447161"/>
          <a:ext cx="1493238" cy="217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6619"/>
                <a:gridCol w="746619"/>
              </a:tblGrid>
              <a:tr h="34420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Orders</a:t>
                      </a:r>
                      <a:endParaRPr lang="en-US" sz="14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CT(</a:t>
                      </a:r>
                      <a:r>
                        <a:rPr lang="tr-TR" sz="1400" kern="1200" dirty="0" smtClean="0">
                          <a:effectLst/>
                        </a:rPr>
                        <a:t>    </a:t>
                      </a:r>
                      <a:r>
                        <a:rPr lang="en-US" sz="1400" kern="1200" dirty="0" smtClean="0">
                          <a:effectLst/>
                        </a:rPr>
                        <a:t>) 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7591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kern="1200" dirty="0" smtClean="0"/>
                        <a:t>390</a:t>
                      </a:r>
                      <a:endParaRPr lang="tr-TR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461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543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423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483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23890"/>
              </p:ext>
            </p:extLst>
          </p:nvPr>
        </p:nvGraphicFramePr>
        <p:xfrm>
          <a:off x="8172400" y="2492896"/>
          <a:ext cx="2095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7" name="Denklem" r:id="rId25" imgW="203112" imgH="228501" progId="">
                  <p:embed/>
                </p:oleObj>
              </mc:Choice>
              <mc:Fallback>
                <p:oleObj name="Denklem" r:id="rId25" imgW="203112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2492896"/>
                        <a:ext cx="2095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591744"/>
              </p:ext>
            </p:extLst>
          </p:nvPr>
        </p:nvGraphicFramePr>
        <p:xfrm>
          <a:off x="7308304" y="2860720"/>
          <a:ext cx="1714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8" name="Denklem" r:id="rId27" imgW="177569" imgH="215619" progId="">
                  <p:embed/>
                </p:oleObj>
              </mc:Choice>
              <mc:Fallback>
                <p:oleObj name="Denklem" r:id="rId27" imgW="177569" imgH="21561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860720"/>
                        <a:ext cx="1714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31944"/>
              </p:ext>
            </p:extLst>
          </p:nvPr>
        </p:nvGraphicFramePr>
        <p:xfrm>
          <a:off x="7308304" y="3242691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9" name="Denklem" r:id="rId29" imgW="203024" imgH="215713" progId="">
                  <p:embed/>
                </p:oleObj>
              </mc:Choice>
              <mc:Fallback>
                <p:oleObj name="Denklem" r:id="rId29" imgW="203024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242691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202931"/>
              </p:ext>
            </p:extLst>
          </p:nvPr>
        </p:nvGraphicFramePr>
        <p:xfrm>
          <a:off x="7308304" y="3645024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0" name="Denklem" r:id="rId31" imgW="190500" imgH="228600" progId="">
                  <p:embed/>
                </p:oleObj>
              </mc:Choice>
              <mc:Fallback>
                <p:oleObj name="Denklem" r:id="rId31" imgW="190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645024"/>
                        <a:ext cx="190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671165"/>
              </p:ext>
            </p:extLst>
          </p:nvPr>
        </p:nvGraphicFramePr>
        <p:xfrm>
          <a:off x="7308304" y="3984501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1" name="Denklem" r:id="rId33" imgW="203024" imgH="215713" progId="">
                  <p:embed/>
                </p:oleObj>
              </mc:Choice>
              <mc:Fallback>
                <p:oleObj name="Denklem" r:id="rId33" imgW="203024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984501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82697"/>
              </p:ext>
            </p:extLst>
          </p:nvPr>
        </p:nvGraphicFramePr>
        <p:xfrm>
          <a:off x="7308304" y="4328144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2" name="Denklem" r:id="rId35" imgW="190500" imgH="228600" progId="">
                  <p:embed/>
                </p:oleObj>
              </mc:Choice>
              <mc:Fallback>
                <p:oleObj name="Denklem" r:id="rId35" imgW="190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328144"/>
                        <a:ext cx="190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7020272" y="2780928"/>
            <a:ext cx="1584176" cy="296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53 Metin kutusu"/>
          <p:cNvSpPr txBox="1"/>
          <p:nvPr/>
        </p:nvSpPr>
        <p:spPr>
          <a:xfrm>
            <a:off x="5724128" y="27716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minimum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6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Finding an Initial Job Sequence</a:t>
            </a:r>
          </a:p>
          <a:p>
            <a:pPr marL="722313" indent="-192088" algn="just"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2: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3" grpId="0" animBg="1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tr-T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Integer Linear Programming 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(MILP)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Future Research Direction</a:t>
            </a:r>
            <a:r>
              <a:rPr lang="tr-TR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tr-T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52057"/>
              </p:ext>
            </p:extLst>
          </p:nvPr>
        </p:nvGraphicFramePr>
        <p:xfrm>
          <a:off x="4666048" y="1860550"/>
          <a:ext cx="162738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0" name="Denklem" r:id="rId4" imgW="1079500" imgH="228600" progId="">
                  <p:embed/>
                </p:oleObj>
              </mc:Choice>
              <mc:Fallback>
                <p:oleObj name="Denklem" r:id="rId4" imgW="1079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048" y="1860550"/>
                        <a:ext cx="1627380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827584" y="2420888"/>
            <a:ext cx="0" cy="1325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653" y="2636912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53" y="3279111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15999"/>
          <a:stretch/>
        </p:blipFill>
        <p:spPr bwMode="auto">
          <a:xfrm>
            <a:off x="2720976" y="2648091"/>
            <a:ext cx="577844" cy="2864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/>
          <a:stretch/>
        </p:blipFill>
        <p:spPr bwMode="auto">
          <a:xfrm>
            <a:off x="850281" y="2648787"/>
            <a:ext cx="1345455" cy="2898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94" y="2972811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5" name="Picture 9" descr="\\KSAHAN\Gannt\Sarılar\J2O4-18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5827" r="27209"/>
          <a:stretch/>
        </p:blipFill>
        <p:spPr bwMode="auto">
          <a:xfrm>
            <a:off x="2195736" y="2648091"/>
            <a:ext cx="525239" cy="2880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1" name="Picture 3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29" y="2972811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\\KSAHAN\Gannt\Sarılar\J2O2-36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0" t="4333" r="25445" b="537"/>
          <a:stretch/>
        </p:blipFill>
        <p:spPr bwMode="auto">
          <a:xfrm>
            <a:off x="3298820" y="2648091"/>
            <a:ext cx="929247" cy="2864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2" name="Picture 4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44" y="2959993"/>
            <a:ext cx="2381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4" name="Picture 4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80" y="2972811"/>
            <a:ext cx="2571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0" descr="\\KSAHAN\Gannt\Sarılar\J2O5-40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t="4081" r="23481" b="3200"/>
          <a:stretch/>
        </p:blipFill>
        <p:spPr bwMode="auto">
          <a:xfrm>
            <a:off x="4209609" y="2648090"/>
            <a:ext cx="1151907" cy="2898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5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43" y="2979043"/>
            <a:ext cx="2857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 descr="\\KSAHAN\Gannt\Sarılar\J2O3-50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2" r="28830" b="2045"/>
          <a:stretch/>
        </p:blipFill>
        <p:spPr bwMode="auto">
          <a:xfrm>
            <a:off x="5361516" y="2654020"/>
            <a:ext cx="1116281" cy="28396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6" name="Picture 4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47" y="2972811"/>
            <a:ext cx="266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2" r="2787"/>
          <a:stretch/>
        </p:blipFill>
        <p:spPr bwMode="auto">
          <a:xfrm>
            <a:off x="2720976" y="3355127"/>
            <a:ext cx="885208" cy="2898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7" name="Picture 4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93" y="3665629"/>
            <a:ext cx="2857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43" y="3665629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9" descr="\\KSAHAN\Gannt\Sarılar\J2O4-18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5827" r="27209"/>
          <a:stretch/>
        </p:blipFill>
        <p:spPr bwMode="auto">
          <a:xfrm>
            <a:off x="3606184" y="3355127"/>
            <a:ext cx="525239" cy="2898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99" name="Picture 4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959" y="3703729"/>
            <a:ext cx="2476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15999"/>
          <a:stretch/>
        </p:blipFill>
        <p:spPr bwMode="auto">
          <a:xfrm>
            <a:off x="4131423" y="3362592"/>
            <a:ext cx="577844" cy="2864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00" name="Picture 48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37" y="3694204"/>
            <a:ext cx="2762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5" descr="\\KSAHAN\Gannt\Sarılar\J2O2-36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0" t="4333" r="25445" b="537"/>
          <a:stretch/>
        </p:blipFill>
        <p:spPr bwMode="auto">
          <a:xfrm>
            <a:off x="4709267" y="3358612"/>
            <a:ext cx="929247" cy="2864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01" name="Picture 4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93" y="3675153"/>
            <a:ext cx="266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0" descr="\\KSAHAN\Gannt\Sarılar\J2O5-40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t="4081" r="23481" b="3200"/>
          <a:stretch/>
        </p:blipFill>
        <p:spPr bwMode="auto">
          <a:xfrm>
            <a:off x="5638514" y="3355129"/>
            <a:ext cx="1151907" cy="28989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02" name="Picture 5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671" y="3679916"/>
            <a:ext cx="2857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" descr="\\KSAHAN\Gannt\Sarılar\J2O3-50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2" r="28830" b="2045"/>
          <a:stretch/>
        </p:blipFill>
        <p:spPr bwMode="auto">
          <a:xfrm>
            <a:off x="6790421" y="3355128"/>
            <a:ext cx="1116281" cy="28989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03" name="Picture 5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52" y="3675154"/>
            <a:ext cx="2667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Düz Ok Bağlayıcısı 57"/>
          <p:cNvCxnSpPr/>
          <p:nvPr/>
        </p:nvCxnSpPr>
        <p:spPr>
          <a:xfrm>
            <a:off x="946646" y="3505798"/>
            <a:ext cx="175314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kdörtgen 60"/>
          <p:cNvSpPr/>
          <p:nvPr/>
        </p:nvSpPr>
        <p:spPr>
          <a:xfrm>
            <a:off x="1331640" y="3188234"/>
            <a:ext cx="879271" cy="24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tr-TR" sz="1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83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77134"/>
              </p:ext>
            </p:extLst>
          </p:nvPr>
        </p:nvGraphicFramePr>
        <p:xfrm>
          <a:off x="1176743" y="4148416"/>
          <a:ext cx="1657770" cy="14414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7690"/>
                <a:gridCol w="720080"/>
              </a:tblGrid>
              <a:tr h="34420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US" sz="14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lang="tr-TR" sz="16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7591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</a:t>
                      </a:r>
                      <a:endParaRPr lang="tr-TR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84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8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87" name="Nesne 235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77633"/>
              </p:ext>
            </p:extLst>
          </p:nvPr>
        </p:nvGraphicFramePr>
        <p:xfrm>
          <a:off x="1538369" y="4868496"/>
          <a:ext cx="253116" cy="29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1" r:id="rId24" imgW="190335" imgH="215713" progId="">
                  <p:embed/>
                </p:oleObj>
              </mc:Choice>
              <mc:Fallback>
                <p:oleObj r:id="rId24" imgW="190335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369" y="4868496"/>
                        <a:ext cx="253116" cy="291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89" name="Nesne 235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028724"/>
              </p:ext>
            </p:extLst>
          </p:nvPr>
        </p:nvGraphicFramePr>
        <p:xfrm>
          <a:off x="1538369" y="4508456"/>
          <a:ext cx="227804" cy="29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2" r:id="rId26" imgW="177569" imgH="215619" progId="">
                  <p:embed/>
                </p:oleObj>
              </mc:Choice>
              <mc:Fallback>
                <p:oleObj r:id="rId26" imgW="177569" imgH="21561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369" y="4508456"/>
                        <a:ext cx="227804" cy="291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98" name="Nesne 235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48913"/>
              </p:ext>
            </p:extLst>
          </p:nvPr>
        </p:nvGraphicFramePr>
        <p:xfrm>
          <a:off x="1531794" y="5228536"/>
          <a:ext cx="223296" cy="3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3" r:id="rId28" imgW="177646" imgH="228402" progId="">
                  <p:embed/>
                </p:oleObj>
              </mc:Choice>
              <mc:Fallback>
                <p:oleObj r:id="rId28" imgW="177646" imgH="2284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94" y="5228536"/>
                        <a:ext cx="223296" cy="310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Dikdörtgen 23603"/>
          <p:cNvSpPr/>
          <p:nvPr/>
        </p:nvSpPr>
        <p:spPr>
          <a:xfrm>
            <a:off x="1165851" y="4868496"/>
            <a:ext cx="1702617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05" name="Sağ Ok 23604"/>
          <p:cNvSpPr/>
          <p:nvPr/>
        </p:nvSpPr>
        <p:spPr>
          <a:xfrm>
            <a:off x="3128088" y="4797152"/>
            <a:ext cx="2163992" cy="1800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kdörtgen 95"/>
          <p:cNvSpPr/>
          <p:nvPr/>
        </p:nvSpPr>
        <p:spPr>
          <a:xfrm>
            <a:off x="3170604" y="4365104"/>
            <a:ext cx="2049468" cy="384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List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607" name="Nesne 236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602030"/>
              </p:ext>
            </p:extLst>
          </p:nvPr>
        </p:nvGraphicFramePr>
        <p:xfrm>
          <a:off x="5703636" y="4475971"/>
          <a:ext cx="1158609" cy="311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4" r:id="rId30" imgW="889000" imgH="228600" progId="">
                  <p:embed/>
                </p:oleObj>
              </mc:Choice>
              <mc:Fallback>
                <p:oleObj r:id="rId30" imgW="8890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636" y="4475971"/>
                        <a:ext cx="1158609" cy="311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8" name="Nesne 236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9931"/>
              </p:ext>
            </p:extLst>
          </p:nvPr>
        </p:nvGraphicFramePr>
        <p:xfrm>
          <a:off x="7109628" y="4472622"/>
          <a:ext cx="1062772" cy="2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5" r:id="rId32" imgW="863225" imgH="215806" progId="">
                  <p:embed/>
                </p:oleObj>
              </mc:Choice>
              <mc:Fallback>
                <p:oleObj r:id="rId32" imgW="863225" imgH="2158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628" y="4472622"/>
                        <a:ext cx="1062772" cy="26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9" name="Nesne 236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09750"/>
              </p:ext>
            </p:extLst>
          </p:nvPr>
        </p:nvGraphicFramePr>
        <p:xfrm>
          <a:off x="5724128" y="4964734"/>
          <a:ext cx="1152128" cy="320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6" r:id="rId34" imgW="850900" imgH="228600" progId="">
                  <p:embed/>
                </p:oleObj>
              </mc:Choice>
              <mc:Fallback>
                <p:oleObj r:id="rId34" imgW="8509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964734"/>
                        <a:ext cx="1152128" cy="320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0" name="Nesne 236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34451"/>
              </p:ext>
            </p:extLst>
          </p:nvPr>
        </p:nvGraphicFramePr>
        <p:xfrm>
          <a:off x="7173277" y="4919730"/>
          <a:ext cx="1061406" cy="29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7" r:id="rId36" imgW="863225" imgH="228501" progId="">
                  <p:embed/>
                </p:oleObj>
              </mc:Choice>
              <mc:Fallback>
                <p:oleObj r:id="rId36" imgW="863225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277" y="4919730"/>
                        <a:ext cx="1061406" cy="291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1" name="Nesne 236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12463"/>
              </p:ext>
            </p:extLst>
          </p:nvPr>
        </p:nvGraphicFramePr>
        <p:xfrm>
          <a:off x="6500096" y="5451874"/>
          <a:ext cx="1024232" cy="28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8" r:id="rId38" imgW="863225" imgH="228501" progId="">
                  <p:embed/>
                </p:oleObj>
              </mc:Choice>
              <mc:Fallback>
                <p:oleObj r:id="rId38" imgW="863225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096" y="5451874"/>
                        <a:ext cx="1024232" cy="281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2" name="Rectangle 7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615" name="Rectangle 74"/>
          <p:cNvSpPr>
            <a:spLocks noChangeArrowheads="1"/>
          </p:cNvSpPr>
          <p:nvPr/>
        </p:nvSpPr>
        <p:spPr bwMode="auto">
          <a:xfrm>
            <a:off x="0" y="1040284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0" y="163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Dikdörtgen 68"/>
          <p:cNvSpPr/>
          <p:nvPr/>
        </p:nvSpPr>
        <p:spPr>
          <a:xfrm>
            <a:off x="1222376" y="6047805"/>
            <a:ext cx="22553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job sequence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6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" name="Düz Ok Bağlayıcısı 89"/>
          <p:cNvCxnSpPr/>
          <p:nvPr/>
        </p:nvCxnSpPr>
        <p:spPr>
          <a:xfrm>
            <a:off x="4413221" y="6235284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/>
          <p:nvPr/>
        </p:nvCxnSpPr>
        <p:spPr>
          <a:xfrm>
            <a:off x="5026492" y="6250713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/>
          <p:nvPr/>
        </p:nvCxnSpPr>
        <p:spPr>
          <a:xfrm>
            <a:off x="5687593" y="6273223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Ok Bağlayıcısı 126"/>
          <p:cNvCxnSpPr/>
          <p:nvPr/>
        </p:nvCxnSpPr>
        <p:spPr>
          <a:xfrm>
            <a:off x="6293428" y="6235284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kdörtgen 95"/>
          <p:cNvSpPr/>
          <p:nvPr/>
        </p:nvSpPr>
        <p:spPr>
          <a:xfrm>
            <a:off x="5690884" y="3980322"/>
            <a:ext cx="2049468" cy="384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İçerik Yer Tutucusu 2"/>
          <p:cNvSpPr txBox="1">
            <a:spLocks/>
          </p:cNvSpPr>
          <p:nvPr/>
        </p:nvSpPr>
        <p:spPr>
          <a:xfrm>
            <a:off x="457200" y="1484784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Finding an Initial Job Sequence</a:t>
            </a:r>
          </a:p>
          <a:p>
            <a:pPr marL="722313" indent="-192088" algn="just"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3: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Run-in time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</a:p>
        </p:txBody>
      </p:sp>
      <p:sp>
        <p:nvSpPr>
          <p:cNvPr id="83" name="53 Metin kutusu"/>
          <p:cNvSpPr txBox="1"/>
          <p:nvPr/>
        </p:nvSpPr>
        <p:spPr>
          <a:xfrm>
            <a:off x="0" y="48598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minimum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948264" y="6047805"/>
            <a:ext cx="10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7567E-6 L 0.13924 -2.27567E-6 C 0.20174 -2.27567E-6 0.27865 0.04602 0.27865 0.08395 L 0.27865 0.1679 " pathEditMode="relative" rAng="0" ptsTypes="FfFF">
                                      <p:cBhvr>
                                        <p:cTn id="209" dur="2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24" y="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1" grpId="0"/>
      <p:bldP spid="23604" grpId="0" animBg="1"/>
      <p:bldP spid="23605" grpId="0" animBg="1"/>
      <p:bldP spid="96" grpId="0"/>
      <p:bldP spid="69" grpId="0"/>
      <p:bldP spid="89" grpId="0"/>
      <p:bldP spid="8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7584" y="2924944"/>
            <a:ext cx="0" cy="244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96" y="2924944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496" y="4077072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15999"/>
          <a:stretch/>
        </p:blipFill>
        <p:spPr bwMode="auto">
          <a:xfrm>
            <a:off x="3306249" y="3433313"/>
            <a:ext cx="564979" cy="29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\\KSAHAN\Gannt\Yeşiller\J5O1-1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18718"/>
          <a:stretch/>
        </p:blipFill>
        <p:spPr bwMode="auto">
          <a:xfrm>
            <a:off x="2195736" y="3421306"/>
            <a:ext cx="522831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t="-1" r="9956" b="-5718"/>
          <a:stretch/>
        </p:blipFill>
        <p:spPr bwMode="auto">
          <a:xfrm>
            <a:off x="3842957" y="4562687"/>
            <a:ext cx="570421" cy="30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15999"/>
          <a:stretch/>
        </p:blipFill>
        <p:spPr bwMode="auto">
          <a:xfrm>
            <a:off x="4427984" y="4571569"/>
            <a:ext cx="691237" cy="29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/>
          <a:stretch/>
        </p:blipFill>
        <p:spPr bwMode="auto">
          <a:xfrm>
            <a:off x="850281" y="3429000"/>
            <a:ext cx="1345455" cy="2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3723"/>
          <a:stretch/>
        </p:blipFill>
        <p:spPr bwMode="auto">
          <a:xfrm>
            <a:off x="2702609" y="4579262"/>
            <a:ext cx="277175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\\KSAHAN\Gannt\Yeşiller\J5O1-1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18718"/>
          <a:stretch/>
        </p:blipFill>
        <p:spPr bwMode="auto">
          <a:xfrm>
            <a:off x="2987824" y="4583489"/>
            <a:ext cx="522831" cy="2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45653"/>
              </p:ext>
            </p:extLst>
          </p:nvPr>
        </p:nvGraphicFramePr>
        <p:xfrm>
          <a:off x="7092280" y="2951217"/>
          <a:ext cx="1493238" cy="21730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6619"/>
                <a:gridCol w="746619"/>
              </a:tblGrid>
              <a:tr h="34420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Orders</a:t>
                      </a:r>
                      <a:endParaRPr lang="en-US" sz="14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CT(</a:t>
                      </a:r>
                      <a:r>
                        <a:rPr lang="tr-TR" sz="1400" kern="1200" dirty="0" smtClean="0">
                          <a:effectLst/>
                        </a:rPr>
                        <a:t>    </a:t>
                      </a:r>
                      <a:r>
                        <a:rPr lang="en-US" sz="1400" kern="1200" dirty="0" smtClean="0">
                          <a:effectLst/>
                        </a:rPr>
                        <a:t>) 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7591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endParaRPr lang="tr-TR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309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391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307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340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1505"/>
              </p:ext>
            </p:extLst>
          </p:nvPr>
        </p:nvGraphicFramePr>
        <p:xfrm>
          <a:off x="8172400" y="2996952"/>
          <a:ext cx="2095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6" name="Denklem" r:id="rId8" imgW="203112" imgH="228501" progId="">
                  <p:embed/>
                </p:oleObj>
              </mc:Choice>
              <mc:Fallback>
                <p:oleObj name="Denklem" r:id="rId8" imgW="203112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2996952"/>
                        <a:ext cx="2095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40022"/>
              </p:ext>
            </p:extLst>
          </p:nvPr>
        </p:nvGraphicFramePr>
        <p:xfrm>
          <a:off x="7308304" y="3364776"/>
          <a:ext cx="1714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7" name="Denklem" r:id="rId10" imgW="177569" imgH="215619" progId="">
                  <p:embed/>
                </p:oleObj>
              </mc:Choice>
              <mc:Fallback>
                <p:oleObj name="Denklem" r:id="rId10" imgW="177569" imgH="21561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364776"/>
                        <a:ext cx="1714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11778"/>
              </p:ext>
            </p:extLst>
          </p:nvPr>
        </p:nvGraphicFramePr>
        <p:xfrm>
          <a:off x="7308304" y="3746747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8" name="Denklem" r:id="rId12" imgW="203024" imgH="215713" progId="">
                  <p:embed/>
                </p:oleObj>
              </mc:Choice>
              <mc:Fallback>
                <p:oleObj name="Denklem" r:id="rId12" imgW="203024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746747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67487"/>
              </p:ext>
            </p:extLst>
          </p:nvPr>
        </p:nvGraphicFramePr>
        <p:xfrm>
          <a:off x="7308304" y="4149080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9" name="Denklem" r:id="rId14" imgW="190500" imgH="228600" progId="">
                  <p:embed/>
                </p:oleObj>
              </mc:Choice>
              <mc:Fallback>
                <p:oleObj name="Denklem" r:id="rId14" imgW="190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149080"/>
                        <a:ext cx="190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755905"/>
              </p:ext>
            </p:extLst>
          </p:nvPr>
        </p:nvGraphicFramePr>
        <p:xfrm>
          <a:off x="7308304" y="4488557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0" name="Denklem" r:id="rId16" imgW="203024" imgH="215713" progId="">
                  <p:embed/>
                </p:oleObj>
              </mc:Choice>
              <mc:Fallback>
                <p:oleObj name="Denklem" r:id="rId16" imgW="203024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488557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339274"/>
              </p:ext>
            </p:extLst>
          </p:nvPr>
        </p:nvGraphicFramePr>
        <p:xfrm>
          <a:off x="7308304" y="4832200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1" name="Denklem" r:id="rId18" imgW="190500" imgH="228600" progId="">
                  <p:embed/>
                </p:oleObj>
              </mc:Choice>
              <mc:Fallback>
                <p:oleObj name="Denklem" r:id="rId18" imgW="190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832200"/>
                        <a:ext cx="190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7020272" y="3284984"/>
            <a:ext cx="1584176" cy="296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53 Metin kutusu"/>
          <p:cNvSpPr txBox="1"/>
          <p:nvPr/>
        </p:nvSpPr>
        <p:spPr>
          <a:xfrm>
            <a:off x="5724128" y="32756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minimum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6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Finding an Initial Job Sequence</a:t>
            </a:r>
          </a:p>
          <a:p>
            <a:pPr marL="722313" indent="-192088" algn="just"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2: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44543"/>
              </p:ext>
            </p:extLst>
          </p:nvPr>
        </p:nvGraphicFramePr>
        <p:xfrm>
          <a:off x="2141537" y="1909000"/>
          <a:ext cx="1198582" cy="32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2" r:id="rId20" imgW="889000" imgH="228600" progId="Equation.3">
                  <p:embed/>
                </p:oleObj>
              </mc:Choice>
              <mc:Fallback>
                <p:oleObj r:id="rId20" imgW="889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7" y="1909000"/>
                        <a:ext cx="1198582" cy="322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9955" b="-3297"/>
          <a:stretch/>
        </p:blipFill>
        <p:spPr bwMode="auto">
          <a:xfrm>
            <a:off x="2728399" y="3427135"/>
            <a:ext cx="570420" cy="29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Rectangle 46"/>
          <p:cNvSpPr>
            <a:spLocks noChangeArrowheads="1"/>
          </p:cNvSpPr>
          <p:nvPr/>
        </p:nvSpPr>
        <p:spPr bwMode="auto">
          <a:xfrm>
            <a:off x="0" y="1612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8562" name="Picture 19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48" y="3735543"/>
            <a:ext cx="1809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63" name="Picture 19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9" y="3816505"/>
            <a:ext cx="180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64" name="Picture 19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94" y="3816505"/>
            <a:ext cx="2476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65" name="Picture 19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78" y="3817717"/>
            <a:ext cx="266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66" name="Picture 19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59" y="4910728"/>
            <a:ext cx="26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4" name="Picture 206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38" y="4901203"/>
            <a:ext cx="2476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5" name="Picture 20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74" y="4910728"/>
            <a:ext cx="2571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6" name="Picture 20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65" y="4905965"/>
            <a:ext cx="2571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8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3" grpId="0" animBg="1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3284" y="2420888"/>
            <a:ext cx="0" cy="1325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653" y="2636912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53" y="3279111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/>
          <a:stretch/>
        </p:blipFill>
        <p:spPr bwMode="auto">
          <a:xfrm>
            <a:off x="1155981" y="2635047"/>
            <a:ext cx="1345455" cy="2898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7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2" r="2787"/>
          <a:stretch/>
        </p:blipFill>
        <p:spPr bwMode="auto">
          <a:xfrm>
            <a:off x="3115812" y="3355127"/>
            <a:ext cx="885208" cy="2898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Düz Ok Bağlayıcısı 57"/>
          <p:cNvCxnSpPr>
            <a:endCxn id="67" idx="1"/>
          </p:cNvCxnSpPr>
          <p:nvPr/>
        </p:nvCxnSpPr>
        <p:spPr>
          <a:xfrm flipV="1">
            <a:off x="1252346" y="3500076"/>
            <a:ext cx="1863466" cy="572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kdörtgen 60"/>
          <p:cNvSpPr/>
          <p:nvPr/>
        </p:nvSpPr>
        <p:spPr>
          <a:xfrm>
            <a:off x="1637340" y="3188234"/>
            <a:ext cx="879271" cy="24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tr-TR" sz="1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1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49401"/>
              </p:ext>
            </p:extLst>
          </p:nvPr>
        </p:nvGraphicFramePr>
        <p:xfrm>
          <a:off x="1176743" y="4426310"/>
          <a:ext cx="1657770" cy="10757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7690"/>
                <a:gridCol w="720080"/>
              </a:tblGrid>
              <a:tr h="34420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US" sz="14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lang="tr-TR" sz="16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7591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</a:t>
                      </a:r>
                      <a:endParaRPr lang="tr-TR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420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84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8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8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89" name="Nesne 235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36667"/>
              </p:ext>
            </p:extLst>
          </p:nvPr>
        </p:nvGraphicFramePr>
        <p:xfrm>
          <a:off x="1538369" y="4786350"/>
          <a:ext cx="227804" cy="29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r:id="rId5" imgW="177569" imgH="215619" progId="">
                  <p:embed/>
                </p:oleObj>
              </mc:Choice>
              <mc:Fallback>
                <p:oleObj r:id="rId5" imgW="177569" imgH="215619" progId="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369" y="4786350"/>
                        <a:ext cx="227804" cy="291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98" name="Nesne 235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30215"/>
              </p:ext>
            </p:extLst>
          </p:nvPr>
        </p:nvGraphicFramePr>
        <p:xfrm>
          <a:off x="1523008" y="5207099"/>
          <a:ext cx="223296" cy="3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r:id="rId7" imgW="177646" imgH="228402" progId="">
                  <p:embed/>
                </p:oleObj>
              </mc:Choice>
              <mc:Fallback>
                <p:oleObj r:id="rId7" imgW="177646" imgH="228402" progId="">
                  <p:embed/>
                  <p:pic>
                    <p:nvPicPr>
                      <p:cNvPr id="0" name="Picture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008" y="5207099"/>
                        <a:ext cx="223296" cy="310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Dikdörtgen 23603"/>
          <p:cNvSpPr/>
          <p:nvPr/>
        </p:nvSpPr>
        <p:spPr>
          <a:xfrm>
            <a:off x="1165851" y="5146390"/>
            <a:ext cx="1702617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05" name="Sağ Ok 23604"/>
          <p:cNvSpPr/>
          <p:nvPr/>
        </p:nvSpPr>
        <p:spPr>
          <a:xfrm>
            <a:off x="3200096" y="5085184"/>
            <a:ext cx="2163992" cy="1800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kdörtgen 95"/>
          <p:cNvSpPr/>
          <p:nvPr/>
        </p:nvSpPr>
        <p:spPr>
          <a:xfrm>
            <a:off x="3170604" y="4642998"/>
            <a:ext cx="2049468" cy="384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tr-T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List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12" name="Rectangle 7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615" name="Rectangle 74"/>
          <p:cNvSpPr>
            <a:spLocks noChangeArrowheads="1"/>
          </p:cNvSpPr>
          <p:nvPr/>
        </p:nvSpPr>
        <p:spPr bwMode="auto">
          <a:xfrm>
            <a:off x="0" y="1040284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0" y="163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Dikdörtgen 68"/>
          <p:cNvSpPr/>
          <p:nvPr/>
        </p:nvSpPr>
        <p:spPr>
          <a:xfrm>
            <a:off x="1222376" y="6047805"/>
            <a:ext cx="22553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job sequence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Nesne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213198"/>
              </p:ext>
            </p:extLst>
          </p:nvPr>
        </p:nvGraphicFramePr>
        <p:xfrm>
          <a:off x="4014398" y="6093296"/>
          <a:ext cx="313906" cy="29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r:id="rId9" imgW="190335" imgH="215713" progId="">
                  <p:embed/>
                </p:oleObj>
              </mc:Choice>
              <mc:Fallback>
                <p:oleObj r:id="rId9" imgW="190335" imgH="215713" progId="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398" y="6093296"/>
                        <a:ext cx="313906" cy="291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Nesne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7131"/>
              </p:ext>
            </p:extLst>
          </p:nvPr>
        </p:nvGraphicFramePr>
        <p:xfrm>
          <a:off x="5361517" y="6093296"/>
          <a:ext cx="248482" cy="28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r:id="rId11" imgW="190335" imgH="215713" progId="">
                  <p:embed/>
                </p:oleObj>
              </mc:Choice>
              <mc:Fallback>
                <p:oleObj r:id="rId11" imgW="190335" imgH="215713" progId="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517" y="6093296"/>
                        <a:ext cx="248482" cy="283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Nesne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39533"/>
              </p:ext>
            </p:extLst>
          </p:nvPr>
        </p:nvGraphicFramePr>
        <p:xfrm>
          <a:off x="5991999" y="6095419"/>
          <a:ext cx="219656" cy="30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r:id="rId13" imgW="177646" imgH="228402" progId="">
                  <p:embed/>
                </p:oleObj>
              </mc:Choice>
              <mc:Fallback>
                <p:oleObj r:id="rId13" imgW="177646" imgH="228402" progId="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999" y="6095419"/>
                        <a:ext cx="219656" cy="305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Nesne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98628"/>
              </p:ext>
            </p:extLst>
          </p:nvPr>
        </p:nvGraphicFramePr>
        <p:xfrm>
          <a:off x="6577484" y="6129539"/>
          <a:ext cx="179228" cy="24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r:id="rId15" imgW="164885" imgH="215619" progId="">
                  <p:embed/>
                </p:oleObj>
              </mc:Choice>
              <mc:Fallback>
                <p:oleObj r:id="rId15" imgW="164885" imgH="215619" progId="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484" y="6129539"/>
                        <a:ext cx="179228" cy="242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96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" name="Düz Ok Bağlayıcısı 89"/>
          <p:cNvCxnSpPr/>
          <p:nvPr/>
        </p:nvCxnSpPr>
        <p:spPr>
          <a:xfrm>
            <a:off x="4413221" y="6235284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/>
          <p:nvPr/>
        </p:nvCxnSpPr>
        <p:spPr>
          <a:xfrm>
            <a:off x="5026492" y="6237312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/>
          <p:nvPr/>
        </p:nvCxnSpPr>
        <p:spPr>
          <a:xfrm>
            <a:off x="5687593" y="6237312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Ok Bağlayıcısı 126"/>
          <p:cNvCxnSpPr/>
          <p:nvPr/>
        </p:nvCxnSpPr>
        <p:spPr>
          <a:xfrm>
            <a:off x="6293428" y="6235284"/>
            <a:ext cx="2947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kdörtgen 95"/>
          <p:cNvSpPr/>
          <p:nvPr/>
        </p:nvSpPr>
        <p:spPr>
          <a:xfrm>
            <a:off x="5690884" y="4186208"/>
            <a:ext cx="2049468" cy="384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tr-T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List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İçerik Yer Tutucusu 2"/>
          <p:cNvSpPr txBox="1">
            <a:spLocks/>
          </p:cNvSpPr>
          <p:nvPr/>
        </p:nvSpPr>
        <p:spPr>
          <a:xfrm>
            <a:off x="457200" y="1484784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Finding an Initial Job Sequence</a:t>
            </a:r>
          </a:p>
          <a:p>
            <a:pPr marL="722313" indent="-192088" algn="just"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3: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Run-in time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</a:p>
        </p:txBody>
      </p:sp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2375"/>
              </p:ext>
            </p:extLst>
          </p:nvPr>
        </p:nvGraphicFramePr>
        <p:xfrm>
          <a:off x="4572000" y="1931132"/>
          <a:ext cx="11985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r:id="rId17" imgW="889000" imgH="228600" progId="Equation.3">
                  <p:embed/>
                </p:oleObj>
              </mc:Choice>
              <mc:Fallback>
                <p:oleObj r:id="rId17" imgW="889000" imgH="228600" progId="Equation.3">
                  <p:embed/>
                  <p:pic>
                    <p:nvPicPr>
                      <p:cNvPr id="0" name="Nesn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31132"/>
                        <a:ext cx="11985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" name="Picture 2" descr="\\KSAHAN\Gannt\Yeşiller\J5O1-12.pn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1" t="-1604" r="22604"/>
          <a:stretch/>
        </p:blipFill>
        <p:spPr bwMode="auto">
          <a:xfrm>
            <a:off x="2501436" y="2636913"/>
            <a:ext cx="614376" cy="288032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\\KSAHAN\Gannt\Yeşiller\J5O-28.p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6" r="32525"/>
          <a:stretch/>
        </p:blipFill>
        <p:spPr bwMode="auto">
          <a:xfrm>
            <a:off x="3995875" y="3358807"/>
            <a:ext cx="986249" cy="286217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73" name="Picture 6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61" y="3017064"/>
            <a:ext cx="1905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74" name="Picture 6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43" y="3017064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75" name="Picture 62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29" y="3722365"/>
            <a:ext cx="2000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76" name="Picture 62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32" y="3746590"/>
            <a:ext cx="2571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77" name="Picture 62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06" y="3698552"/>
            <a:ext cx="247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53 Metin kutusu"/>
          <p:cNvSpPr txBox="1"/>
          <p:nvPr/>
        </p:nvSpPr>
        <p:spPr>
          <a:xfrm>
            <a:off x="-36512" y="51479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minimum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837344"/>
              </p:ext>
            </p:extLst>
          </p:nvPr>
        </p:nvGraphicFramePr>
        <p:xfrm>
          <a:off x="5724525" y="4715378"/>
          <a:ext cx="776288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r:id="rId25" imgW="634449" imgH="215713" progId="Equation.3">
                  <p:embed/>
                </p:oleObj>
              </mc:Choice>
              <mc:Fallback>
                <p:oleObj r:id="rId25" imgW="634449" imgH="215713" progId="Equation.3">
                  <p:embed/>
                  <p:pic>
                    <p:nvPicPr>
                      <p:cNvPr id="0" name="Nesn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15378"/>
                        <a:ext cx="776288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71876"/>
              </p:ext>
            </p:extLst>
          </p:nvPr>
        </p:nvGraphicFramePr>
        <p:xfrm>
          <a:off x="6664325" y="4678866"/>
          <a:ext cx="10001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r:id="rId27" imgW="863225" imgH="215806" progId="Equation.3">
                  <p:embed/>
                </p:oleObj>
              </mc:Choice>
              <mc:Fallback>
                <p:oleObj r:id="rId27" imgW="863225" imgH="215806" progId="Equation.3">
                  <p:embed/>
                  <p:pic>
                    <p:nvPicPr>
                      <p:cNvPr id="0" name="Nesn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678866"/>
                        <a:ext cx="10001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Nesne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69765"/>
              </p:ext>
            </p:extLst>
          </p:nvPr>
        </p:nvGraphicFramePr>
        <p:xfrm>
          <a:off x="7773988" y="4664578"/>
          <a:ext cx="1092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r:id="rId29" imgW="850900" imgH="228600" progId="Equation.3">
                  <p:embed/>
                </p:oleObj>
              </mc:Choice>
              <mc:Fallback>
                <p:oleObj r:id="rId29" imgW="850900" imgH="228600" progId="Equation.3">
                  <p:embed/>
                  <p:pic>
                    <p:nvPicPr>
                      <p:cNvPr id="0" name="Nesn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8" y="4664578"/>
                        <a:ext cx="10922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Nesne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231376"/>
              </p:ext>
            </p:extLst>
          </p:nvPr>
        </p:nvGraphicFramePr>
        <p:xfrm>
          <a:off x="5724525" y="5082091"/>
          <a:ext cx="10080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r:id="rId31" imgW="863225" imgH="228501" progId="Equation.3">
                  <p:embed/>
                </p:oleObj>
              </mc:Choice>
              <mc:Fallback>
                <p:oleObj r:id="rId31" imgW="863225" imgH="228501" progId="Equation.3">
                  <p:embed/>
                  <p:pic>
                    <p:nvPicPr>
                      <p:cNvPr id="0" name="Nesn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82091"/>
                        <a:ext cx="1008063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Nesne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726390"/>
              </p:ext>
            </p:extLst>
          </p:nvPr>
        </p:nvGraphicFramePr>
        <p:xfrm>
          <a:off x="6900863" y="5034466"/>
          <a:ext cx="9842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r:id="rId33" imgW="863225" imgH="228501" progId="Equation.3">
                  <p:embed/>
                </p:oleObj>
              </mc:Choice>
              <mc:Fallback>
                <p:oleObj r:id="rId33" imgW="863225" imgH="228501" progId="Equation.3">
                  <p:embed/>
                  <p:pic>
                    <p:nvPicPr>
                      <p:cNvPr id="0" name="Nesn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5034466"/>
                        <a:ext cx="9842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39"/>
          <p:cNvSpPr txBox="1"/>
          <p:nvPr/>
        </p:nvSpPr>
        <p:spPr>
          <a:xfrm>
            <a:off x="6948264" y="60588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4799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75763E-7 L 0.17638 1.75763E-7 C 0.25538 1.75763E-7 0.35277 0.03515 0.35277 0.06383 L 0.35277 0.12766 " pathEditMode="relative" rAng="0" ptsTypes="FfFF">
                                      <p:cBhvr>
                                        <p:cTn id="127" dur="20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6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1" grpId="0"/>
      <p:bldP spid="23604" grpId="0" animBg="1"/>
      <p:bldP spid="23605" grpId="0" animBg="1"/>
      <p:bldP spid="96" grpId="0"/>
      <p:bldP spid="69" grpId="0"/>
      <p:bldP spid="89" grpId="0"/>
      <p:bldP spid="95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Improving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Job Sequence by the Insertion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11568" y="2004519"/>
            <a:ext cx="4377697" cy="576064"/>
            <a:chOff x="2555776" y="2348880"/>
            <a:chExt cx="4377697" cy="576064"/>
          </a:xfrm>
        </p:grpSpPr>
        <p:sp>
          <p:nvSpPr>
            <p:cNvPr id="49" name="Oval 48"/>
            <p:cNvSpPr/>
            <p:nvPr/>
          </p:nvSpPr>
          <p:spPr>
            <a:xfrm>
              <a:off x="2555776" y="2348880"/>
              <a:ext cx="4377697" cy="5760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27784" y="2452246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     J</a:t>
              </a:r>
              <a:r>
                <a:rPr lang="tr-TR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</a:t>
              </a:r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J</a:t>
              </a:r>
              <a:r>
                <a:rPr lang="tr-TR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     J</a:t>
              </a:r>
              <a:r>
                <a:rPr lang="tr-TR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    J</a:t>
              </a:r>
              <a:r>
                <a:rPr lang="tr-TR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tr-T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274681" y="268394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=1602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9055" y="2664835"/>
            <a:ext cx="95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=1968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286425" y="2972612"/>
            <a:ext cx="1152128" cy="554100"/>
            <a:chOff x="1187624" y="3316922"/>
            <a:chExt cx="1152128" cy="554100"/>
          </a:xfrm>
        </p:grpSpPr>
        <p:sp>
          <p:nvSpPr>
            <p:cNvPr id="41" name="Oval 40"/>
            <p:cNvSpPr/>
            <p:nvPr/>
          </p:nvSpPr>
          <p:spPr>
            <a:xfrm>
              <a:off x="1187624" y="3316922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03648" y="3440083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49000" y="2972612"/>
            <a:ext cx="1066303" cy="554100"/>
            <a:chOff x="2987824" y="3406056"/>
            <a:chExt cx="1066303" cy="554100"/>
          </a:xfrm>
        </p:grpSpPr>
        <p:sp>
          <p:nvSpPr>
            <p:cNvPr id="46" name="Oval 45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18023" y="3529217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843808" y="2098593"/>
            <a:ext cx="12961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Rectangle 52"/>
          <p:cNvSpPr/>
          <p:nvPr/>
        </p:nvSpPr>
        <p:spPr>
          <a:xfrm>
            <a:off x="3189234" y="3034269"/>
            <a:ext cx="12961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own Arrow 51"/>
          <p:cNvSpPr/>
          <p:nvPr/>
        </p:nvSpPr>
        <p:spPr>
          <a:xfrm>
            <a:off x="4572000" y="1844824"/>
            <a:ext cx="159772" cy="319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56" name="Group 55"/>
          <p:cNvGrpSpPr/>
          <p:nvPr/>
        </p:nvGrpSpPr>
        <p:grpSpPr>
          <a:xfrm>
            <a:off x="2141585" y="3753920"/>
            <a:ext cx="1404156" cy="554100"/>
            <a:chOff x="2987824" y="3406056"/>
            <a:chExt cx="1176198" cy="554100"/>
          </a:xfrm>
        </p:grpSpPr>
        <p:sp>
          <p:nvSpPr>
            <p:cNvPr id="57" name="Oval 56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8023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274210" y="3730612"/>
            <a:ext cx="1272962" cy="554100"/>
            <a:chOff x="2987824" y="3406056"/>
            <a:chExt cx="1066303" cy="554100"/>
          </a:xfrm>
        </p:grpSpPr>
        <p:sp>
          <p:nvSpPr>
            <p:cNvPr id="60" name="Oval 59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18023" y="3529217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6315948" y="3753598"/>
            <a:ext cx="1272962" cy="554100"/>
            <a:chOff x="6315948" y="3850577"/>
            <a:chExt cx="1272962" cy="554100"/>
          </a:xfrm>
        </p:grpSpPr>
        <p:sp>
          <p:nvSpPr>
            <p:cNvPr id="63" name="Oval 62"/>
            <p:cNvSpPr/>
            <p:nvPr/>
          </p:nvSpPr>
          <p:spPr>
            <a:xfrm>
              <a:off x="6315948" y="3850577"/>
              <a:ext cx="1203493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1381" y="3973738"/>
              <a:ext cx="1117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88989" y="340483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=3237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9260" y="347603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=3362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68547" y="340355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=3400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17460" y="3831191"/>
            <a:ext cx="12961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own Arrow 68"/>
          <p:cNvSpPr/>
          <p:nvPr/>
        </p:nvSpPr>
        <p:spPr>
          <a:xfrm>
            <a:off x="5436096" y="1860503"/>
            <a:ext cx="159772" cy="319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0" name="Group 69"/>
          <p:cNvGrpSpPr/>
          <p:nvPr/>
        </p:nvGrpSpPr>
        <p:grpSpPr>
          <a:xfrm>
            <a:off x="862902" y="4509120"/>
            <a:ext cx="1683257" cy="554100"/>
            <a:chOff x="2987824" y="3406056"/>
            <a:chExt cx="1105092" cy="554100"/>
          </a:xfrm>
        </p:grpSpPr>
        <p:sp>
          <p:nvSpPr>
            <p:cNvPr id="71" name="Oval 70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46917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136375" y="421207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=3947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915816" y="4509120"/>
            <a:ext cx="1719554" cy="554100"/>
            <a:chOff x="2987824" y="3406056"/>
            <a:chExt cx="1128922" cy="554100"/>
          </a:xfrm>
        </p:grpSpPr>
        <p:sp>
          <p:nvSpPr>
            <p:cNvPr id="75" name="Oval 74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70747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275856" y="427335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=4097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137" y="4524347"/>
            <a:ext cx="1767804" cy="554100"/>
            <a:chOff x="2987824" y="3406056"/>
            <a:chExt cx="1160599" cy="554100"/>
          </a:xfrm>
        </p:grpSpPr>
        <p:sp>
          <p:nvSpPr>
            <p:cNvPr id="79" name="Oval 78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02424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181893" y="408927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=4194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838654" y="4524347"/>
            <a:ext cx="1767804" cy="554100"/>
            <a:chOff x="2987824" y="3406056"/>
            <a:chExt cx="1160599" cy="554100"/>
          </a:xfrm>
        </p:grpSpPr>
        <p:sp>
          <p:nvSpPr>
            <p:cNvPr id="83" name="Oval 82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02424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304651" y="421207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=4194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4680" y="4580536"/>
            <a:ext cx="1535538" cy="385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Down Arrow 86"/>
          <p:cNvSpPr/>
          <p:nvPr/>
        </p:nvSpPr>
        <p:spPr>
          <a:xfrm>
            <a:off x="6156176" y="1860503"/>
            <a:ext cx="159772" cy="319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8" name="Group 87"/>
          <p:cNvGrpSpPr/>
          <p:nvPr/>
        </p:nvGrpSpPr>
        <p:grpSpPr>
          <a:xfrm>
            <a:off x="154487" y="5630025"/>
            <a:ext cx="2142531" cy="554100"/>
            <a:chOff x="2987824" y="3406056"/>
            <a:chExt cx="1128922" cy="554100"/>
          </a:xfrm>
        </p:grpSpPr>
        <p:sp>
          <p:nvSpPr>
            <p:cNvPr id="89" name="Oval 88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747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619672" y="6259276"/>
            <a:ext cx="2142531" cy="554100"/>
            <a:chOff x="2987824" y="3406056"/>
            <a:chExt cx="1128922" cy="554100"/>
          </a:xfrm>
        </p:grpSpPr>
        <p:sp>
          <p:nvSpPr>
            <p:cNvPr id="92" name="Oval 91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70747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90"/>
          <p:cNvGrpSpPr/>
          <p:nvPr/>
        </p:nvGrpSpPr>
        <p:grpSpPr>
          <a:xfrm>
            <a:off x="3059832" y="5577723"/>
            <a:ext cx="2142531" cy="554100"/>
            <a:chOff x="2987824" y="3406056"/>
            <a:chExt cx="1128922" cy="554100"/>
          </a:xfrm>
        </p:grpSpPr>
        <p:sp>
          <p:nvSpPr>
            <p:cNvPr id="94" name="Oval 93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5" name="TextBox 92"/>
            <p:cNvSpPr txBox="1"/>
            <p:nvPr/>
          </p:nvSpPr>
          <p:spPr>
            <a:xfrm>
              <a:off x="3070747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Group 90"/>
          <p:cNvGrpSpPr/>
          <p:nvPr/>
        </p:nvGrpSpPr>
        <p:grpSpPr>
          <a:xfrm>
            <a:off x="4499992" y="6259276"/>
            <a:ext cx="2142531" cy="554100"/>
            <a:chOff x="2987824" y="3406056"/>
            <a:chExt cx="1128922" cy="554100"/>
          </a:xfrm>
        </p:grpSpPr>
        <p:sp>
          <p:nvSpPr>
            <p:cNvPr id="97" name="Oval 96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8" name="TextBox 92"/>
            <p:cNvSpPr txBox="1"/>
            <p:nvPr/>
          </p:nvSpPr>
          <p:spPr>
            <a:xfrm>
              <a:off x="3070747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0"/>
          <p:cNvGrpSpPr/>
          <p:nvPr/>
        </p:nvGrpSpPr>
        <p:grpSpPr>
          <a:xfrm>
            <a:off x="6461917" y="5586065"/>
            <a:ext cx="2142531" cy="554100"/>
            <a:chOff x="2987824" y="3406056"/>
            <a:chExt cx="1128922" cy="554100"/>
          </a:xfrm>
        </p:grpSpPr>
        <p:sp>
          <p:nvSpPr>
            <p:cNvPr id="100" name="Oval 99"/>
            <p:cNvSpPr/>
            <p:nvPr/>
          </p:nvSpPr>
          <p:spPr>
            <a:xfrm>
              <a:off x="2987824" y="3406056"/>
              <a:ext cx="1008112" cy="554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1" name="TextBox 92"/>
            <p:cNvSpPr txBox="1"/>
            <p:nvPr/>
          </p:nvSpPr>
          <p:spPr>
            <a:xfrm>
              <a:off x="3070747" y="3529217"/>
              <a:ext cx="104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tr-T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tr-TR" sz="1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tr-T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J</a:t>
              </a:r>
              <a:r>
                <a:rPr lang="tr-TR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tr-T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532809" y="5301208"/>
            <a:ext cx="1097863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CT=5072</a:t>
            </a:r>
            <a:endParaRPr lang="tr-T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2051720" y="5997408"/>
            <a:ext cx="1097863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CT=4922</a:t>
            </a:r>
            <a:endParaRPr lang="tr-T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2983991" y="5325375"/>
            <a:ext cx="1097863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CT=4862</a:t>
            </a:r>
            <a:endParaRPr lang="tr-T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4810123" y="6061943"/>
            <a:ext cx="1097863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CT=4670</a:t>
            </a:r>
            <a:endParaRPr lang="tr-T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6815090" y="5229200"/>
            <a:ext cx="1097863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CT=4605</a:t>
            </a:r>
            <a:endParaRPr lang="tr-TR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85"/>
          <p:cNvSpPr/>
          <p:nvPr/>
        </p:nvSpPr>
        <p:spPr>
          <a:xfrm>
            <a:off x="6596146" y="5629401"/>
            <a:ext cx="1779022" cy="51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4139952" y="2580583"/>
            <a:ext cx="154585" cy="411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5308756" y="2580583"/>
            <a:ext cx="124662" cy="411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Ok Bağlayıcısı 106"/>
          <p:cNvCxnSpPr/>
          <p:nvPr/>
        </p:nvCxnSpPr>
        <p:spPr>
          <a:xfrm flipH="1">
            <a:off x="3175821" y="3476037"/>
            <a:ext cx="369920" cy="3551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Düz Ok Bağlayıcısı 107"/>
          <p:cNvCxnSpPr>
            <a:stCxn id="41" idx="5"/>
            <a:endCxn id="60" idx="1"/>
          </p:cNvCxnSpPr>
          <p:nvPr/>
        </p:nvCxnSpPr>
        <p:spPr>
          <a:xfrm>
            <a:off x="4146902" y="3445566"/>
            <a:ext cx="303555" cy="366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Ok Bağlayıcısı 108"/>
          <p:cNvCxnSpPr>
            <a:endCxn id="63" idx="1"/>
          </p:cNvCxnSpPr>
          <p:nvPr/>
        </p:nvCxnSpPr>
        <p:spPr>
          <a:xfrm>
            <a:off x="4298679" y="3249662"/>
            <a:ext cx="2193516" cy="5850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Ok Bağlayıcısı 109"/>
          <p:cNvCxnSpPr>
            <a:stCxn id="57" idx="3"/>
          </p:cNvCxnSpPr>
          <p:nvPr/>
        </p:nvCxnSpPr>
        <p:spPr>
          <a:xfrm flipH="1">
            <a:off x="1976039" y="4226874"/>
            <a:ext cx="341793" cy="3403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Ok Bağlayıcısı 110"/>
          <p:cNvCxnSpPr>
            <a:endCxn id="75" idx="1"/>
          </p:cNvCxnSpPr>
          <p:nvPr/>
        </p:nvCxnSpPr>
        <p:spPr>
          <a:xfrm>
            <a:off x="2942011" y="4308020"/>
            <a:ext cx="198679" cy="282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Ok Bağlayıcısı 111"/>
          <p:cNvCxnSpPr>
            <a:endCxn id="79" idx="1"/>
          </p:cNvCxnSpPr>
          <p:nvPr/>
        </p:nvCxnSpPr>
        <p:spPr>
          <a:xfrm>
            <a:off x="3330405" y="4030970"/>
            <a:ext cx="1804606" cy="574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Düz Ok Bağlayıcısı 112"/>
          <p:cNvCxnSpPr>
            <a:endCxn id="83" idx="1"/>
          </p:cNvCxnSpPr>
          <p:nvPr/>
        </p:nvCxnSpPr>
        <p:spPr>
          <a:xfrm>
            <a:off x="3360781" y="4030970"/>
            <a:ext cx="3702747" cy="574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Ok Bağlayıcısı 113"/>
          <p:cNvCxnSpPr>
            <a:stCxn id="71" idx="4"/>
          </p:cNvCxnSpPr>
          <p:nvPr/>
        </p:nvCxnSpPr>
        <p:spPr>
          <a:xfrm flipH="1">
            <a:off x="1262260" y="5063220"/>
            <a:ext cx="368412" cy="566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Düz Ok Bağlayıcısı 114"/>
          <p:cNvCxnSpPr>
            <a:stCxn id="71" idx="4"/>
            <a:endCxn id="94" idx="1"/>
          </p:cNvCxnSpPr>
          <p:nvPr/>
        </p:nvCxnSpPr>
        <p:spPr>
          <a:xfrm>
            <a:off x="1630672" y="5063220"/>
            <a:ext cx="1709349" cy="5956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üz Ok Bağlayıcısı 115"/>
          <p:cNvCxnSpPr>
            <a:stCxn id="71" idx="4"/>
            <a:endCxn id="92" idx="7"/>
          </p:cNvCxnSpPr>
          <p:nvPr/>
        </p:nvCxnSpPr>
        <p:spPr>
          <a:xfrm>
            <a:off x="1630672" y="5063220"/>
            <a:ext cx="1622062" cy="12772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Ok Bağlayıcısı 116"/>
          <p:cNvCxnSpPr>
            <a:endCxn id="100" idx="2"/>
          </p:cNvCxnSpPr>
          <p:nvPr/>
        </p:nvCxnSpPr>
        <p:spPr>
          <a:xfrm>
            <a:off x="2398441" y="4801397"/>
            <a:ext cx="4063476" cy="1061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Düz Ok Bağlayıcısı 117"/>
          <p:cNvCxnSpPr>
            <a:stCxn id="86" idx="3"/>
            <a:endCxn id="97" idx="7"/>
          </p:cNvCxnSpPr>
          <p:nvPr/>
        </p:nvCxnSpPr>
        <p:spPr>
          <a:xfrm>
            <a:off x="2390218" y="4773338"/>
            <a:ext cx="3742836" cy="15670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39"/>
          <p:cNvSpPr txBox="1"/>
          <p:nvPr/>
        </p:nvSpPr>
        <p:spPr>
          <a:xfrm>
            <a:off x="7120858" y="209859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4799</a:t>
            </a:r>
            <a:endParaRPr lang="tr-T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2" grpId="1"/>
      <p:bldP spid="51" grpId="0" animBg="1"/>
      <p:bldP spid="53" grpId="0" animBg="1"/>
      <p:bldP spid="52" grpId="0" animBg="1"/>
      <p:bldP spid="65" grpId="0"/>
      <p:bldP spid="66" grpId="0"/>
      <p:bldP spid="66" grpId="1"/>
      <p:bldP spid="67" grpId="0"/>
      <p:bldP spid="67" grpId="1"/>
      <p:bldP spid="68" grpId="0" animBg="1"/>
      <p:bldP spid="69" grpId="0" animBg="1"/>
      <p:bldP spid="73" grpId="0"/>
      <p:bldP spid="77" grpId="0"/>
      <p:bldP spid="77" grpId="1"/>
      <p:bldP spid="81" grpId="0"/>
      <p:bldP spid="81" grpId="1"/>
      <p:bldP spid="85" grpId="0"/>
      <p:bldP spid="85" grpId="1"/>
      <p:bldP spid="86" grpId="0" animBg="1"/>
      <p:bldP spid="87" grpId="0" animBg="1"/>
      <p:bldP spid="3" grpId="0"/>
      <p:bldP spid="3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6" grpId="0" animBg="1"/>
      <p:bldP spid="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Job Sequence Obtained in Phase 2 by Pairwise Interchanging the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Sublots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 17"/>
          <p:cNvGrpSpPr/>
          <p:nvPr/>
        </p:nvGrpSpPr>
        <p:grpSpPr>
          <a:xfrm>
            <a:off x="251520" y="2564904"/>
            <a:ext cx="1587066" cy="454431"/>
            <a:chOff x="5834473" y="2595671"/>
            <a:chExt cx="1700830" cy="504056"/>
          </a:xfrm>
          <a:noFill/>
        </p:grpSpPr>
        <p:sp>
          <p:nvSpPr>
            <p:cNvPr id="16" name="Dikdörtgen 15"/>
            <p:cNvSpPr/>
            <p:nvPr/>
          </p:nvSpPr>
          <p:spPr>
            <a:xfrm>
              <a:off x="5868144" y="2595671"/>
              <a:ext cx="1584176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9" name="Nesne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373028"/>
                </p:ext>
              </p:extLst>
            </p:nvPr>
          </p:nvGraphicFramePr>
          <p:xfrm>
            <a:off x="5834473" y="2612340"/>
            <a:ext cx="1700830" cy="393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2" r:id="rId4" imgW="1028700" imgH="228600" progId="">
                    <p:embed/>
                  </p:oleObj>
                </mc:Choice>
                <mc:Fallback>
                  <p:oleObj r:id="rId4" imgW="1028700" imgH="228600" progId="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4473" y="2612340"/>
                          <a:ext cx="1700830" cy="3937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up 14"/>
          <p:cNvGrpSpPr/>
          <p:nvPr/>
        </p:nvGrpSpPr>
        <p:grpSpPr>
          <a:xfrm>
            <a:off x="1933365" y="2534137"/>
            <a:ext cx="3639751" cy="534823"/>
            <a:chOff x="2771800" y="2595671"/>
            <a:chExt cx="3391586" cy="504056"/>
          </a:xfrm>
          <a:noFill/>
        </p:grpSpPr>
        <p:sp>
          <p:nvSpPr>
            <p:cNvPr id="11" name="Dikdörtgen 10"/>
            <p:cNvSpPr/>
            <p:nvPr/>
          </p:nvSpPr>
          <p:spPr>
            <a:xfrm>
              <a:off x="2771800" y="2595671"/>
              <a:ext cx="2952328" cy="504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Nesne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072447"/>
                </p:ext>
              </p:extLst>
            </p:nvPr>
          </p:nvGraphicFramePr>
          <p:xfrm>
            <a:off x="2819804" y="2633390"/>
            <a:ext cx="3343582" cy="364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3" r:id="rId6" imgW="2273300" imgH="228600" progId="">
                    <p:embed/>
                  </p:oleObj>
                </mc:Choice>
                <mc:Fallback>
                  <p:oleObj r:id="rId6" imgW="2273300" imgH="228600" progId="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804" y="2633390"/>
                          <a:ext cx="3343582" cy="3649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up 20"/>
          <p:cNvGrpSpPr/>
          <p:nvPr/>
        </p:nvGrpSpPr>
        <p:grpSpPr>
          <a:xfrm>
            <a:off x="5436096" y="2577742"/>
            <a:ext cx="3528392" cy="504056"/>
            <a:chOff x="1835696" y="3537012"/>
            <a:chExt cx="3528392" cy="504056"/>
          </a:xfrm>
        </p:grpSpPr>
        <p:sp>
          <p:nvSpPr>
            <p:cNvPr id="7" name="Dikdörtgen 6"/>
            <p:cNvSpPr/>
            <p:nvPr/>
          </p:nvSpPr>
          <p:spPr>
            <a:xfrm>
              <a:off x="1835696" y="3537012"/>
              <a:ext cx="3312368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Nesne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75932"/>
                </p:ext>
              </p:extLst>
            </p:nvPr>
          </p:nvGraphicFramePr>
          <p:xfrm>
            <a:off x="2002505" y="3553506"/>
            <a:ext cx="3361583" cy="354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4" r:id="rId8" imgW="2260600" imgH="228600" progId="">
                    <p:embed/>
                  </p:oleObj>
                </mc:Choice>
                <mc:Fallback>
                  <p:oleObj r:id="rId8" imgW="2260600" imgH="228600" progId="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505" y="3553506"/>
                          <a:ext cx="3361583" cy="354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7" name="Grup 26"/>
          <p:cNvGrpSpPr/>
          <p:nvPr/>
        </p:nvGrpSpPr>
        <p:grpSpPr>
          <a:xfrm>
            <a:off x="91239" y="3306155"/>
            <a:ext cx="1561101" cy="417660"/>
            <a:chOff x="1043608" y="3620071"/>
            <a:chExt cx="1080120" cy="456991"/>
          </a:xfrm>
          <a:noFill/>
        </p:grpSpPr>
        <p:sp>
          <p:nvSpPr>
            <p:cNvPr id="22" name="Dikdörtgen 21"/>
            <p:cNvSpPr/>
            <p:nvPr/>
          </p:nvSpPr>
          <p:spPr>
            <a:xfrm>
              <a:off x="1043608" y="3645015"/>
              <a:ext cx="1080120" cy="4320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Nesne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105329"/>
                </p:ext>
              </p:extLst>
            </p:nvPr>
          </p:nvGraphicFramePr>
          <p:xfrm>
            <a:off x="1187624" y="3620071"/>
            <a:ext cx="936104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5" r:id="rId10" imgW="622030" imgH="228501" progId="">
                    <p:embed/>
                  </p:oleObj>
                </mc:Choice>
                <mc:Fallback>
                  <p:oleObj r:id="rId10" imgW="622030" imgH="228501" progId="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3620071"/>
                          <a:ext cx="936104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0" name="Grup 29"/>
          <p:cNvGrpSpPr/>
          <p:nvPr/>
        </p:nvGrpSpPr>
        <p:grpSpPr>
          <a:xfrm>
            <a:off x="1460844" y="3262409"/>
            <a:ext cx="2175052" cy="468108"/>
            <a:chOff x="1826247" y="3422491"/>
            <a:chExt cx="1669402" cy="452000"/>
          </a:xfrm>
          <a:noFill/>
        </p:grpSpPr>
        <p:sp>
          <p:nvSpPr>
            <p:cNvPr id="23" name="Dikdörtgen 22"/>
            <p:cNvSpPr/>
            <p:nvPr/>
          </p:nvSpPr>
          <p:spPr>
            <a:xfrm>
              <a:off x="1826247" y="3442443"/>
              <a:ext cx="1584176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9" name="Nesne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012904"/>
                </p:ext>
              </p:extLst>
            </p:nvPr>
          </p:nvGraphicFramePr>
          <p:xfrm>
            <a:off x="1885562" y="3422491"/>
            <a:ext cx="1610087" cy="34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" r:id="rId12" imgW="1104900" imgH="228600" progId="">
                    <p:embed/>
                  </p:oleObj>
                </mc:Choice>
                <mc:Fallback>
                  <p:oleObj r:id="rId12" imgW="1104900" imgH="228600" progId="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562" y="3422491"/>
                          <a:ext cx="1610087" cy="347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Dikdörtgen 32"/>
          <p:cNvSpPr/>
          <p:nvPr/>
        </p:nvSpPr>
        <p:spPr>
          <a:xfrm>
            <a:off x="1187624" y="2595671"/>
            <a:ext cx="609735" cy="40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şağı Ok 35"/>
          <p:cNvSpPr/>
          <p:nvPr/>
        </p:nvSpPr>
        <p:spPr>
          <a:xfrm>
            <a:off x="2546925" y="227492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şağı Ok 36"/>
          <p:cNvSpPr/>
          <p:nvPr/>
        </p:nvSpPr>
        <p:spPr>
          <a:xfrm>
            <a:off x="6084168" y="2339335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/>
          <p:cNvSpPr/>
          <p:nvPr/>
        </p:nvSpPr>
        <p:spPr>
          <a:xfrm>
            <a:off x="3563887" y="2599961"/>
            <a:ext cx="648073" cy="39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kdörtgen 38"/>
          <p:cNvSpPr/>
          <p:nvPr/>
        </p:nvSpPr>
        <p:spPr>
          <a:xfrm>
            <a:off x="2987824" y="2599961"/>
            <a:ext cx="504056" cy="394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şağı Ok 39"/>
          <p:cNvSpPr/>
          <p:nvPr/>
        </p:nvSpPr>
        <p:spPr>
          <a:xfrm>
            <a:off x="8547027" y="2318114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şağı Ok 40"/>
          <p:cNvSpPr/>
          <p:nvPr/>
        </p:nvSpPr>
        <p:spPr>
          <a:xfrm>
            <a:off x="949624" y="3034502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/>
          <p:cNvSpPr/>
          <p:nvPr/>
        </p:nvSpPr>
        <p:spPr>
          <a:xfrm>
            <a:off x="4211961" y="2599960"/>
            <a:ext cx="504056" cy="387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şağı Ok 43"/>
          <p:cNvSpPr/>
          <p:nvPr/>
        </p:nvSpPr>
        <p:spPr>
          <a:xfrm>
            <a:off x="7308304" y="2346786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şağı Ok 44"/>
          <p:cNvSpPr/>
          <p:nvPr/>
        </p:nvSpPr>
        <p:spPr>
          <a:xfrm>
            <a:off x="1976756" y="3088821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kdörtgen 47"/>
          <p:cNvSpPr/>
          <p:nvPr/>
        </p:nvSpPr>
        <p:spPr>
          <a:xfrm>
            <a:off x="6019473" y="3349860"/>
            <a:ext cx="1137163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lang="tr-TR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=4632</a:t>
            </a:r>
            <a:endParaRPr lang="tr-TR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Dikdörtgen 48"/>
          <p:cNvSpPr/>
          <p:nvPr/>
        </p:nvSpPr>
        <p:spPr>
          <a:xfrm>
            <a:off x="3524856" y="3140968"/>
            <a:ext cx="2377633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 =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4605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şağı Ok 49"/>
          <p:cNvSpPr/>
          <p:nvPr/>
        </p:nvSpPr>
        <p:spPr>
          <a:xfrm>
            <a:off x="6732240" y="2276872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kdörtgen 50"/>
          <p:cNvSpPr/>
          <p:nvPr/>
        </p:nvSpPr>
        <p:spPr>
          <a:xfrm>
            <a:off x="4724333" y="2599959"/>
            <a:ext cx="711763" cy="375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şağı Ok 51"/>
          <p:cNvSpPr/>
          <p:nvPr/>
        </p:nvSpPr>
        <p:spPr>
          <a:xfrm>
            <a:off x="7884368" y="2346786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şağı Ok 52"/>
          <p:cNvSpPr/>
          <p:nvPr/>
        </p:nvSpPr>
        <p:spPr>
          <a:xfrm>
            <a:off x="2885367" y="3107184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kdörtgen 54"/>
          <p:cNvSpPr/>
          <p:nvPr/>
        </p:nvSpPr>
        <p:spPr>
          <a:xfrm>
            <a:off x="6444209" y="2647654"/>
            <a:ext cx="648072" cy="305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şağı Bükülü Ok 55"/>
          <p:cNvSpPr/>
          <p:nvPr/>
        </p:nvSpPr>
        <p:spPr>
          <a:xfrm rot="10800000">
            <a:off x="6071856" y="2923825"/>
            <a:ext cx="1008112" cy="403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Çarpma 57"/>
          <p:cNvSpPr/>
          <p:nvPr/>
        </p:nvSpPr>
        <p:spPr>
          <a:xfrm>
            <a:off x="6391981" y="2993640"/>
            <a:ext cx="501977" cy="65267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kdörtgen 58"/>
          <p:cNvSpPr/>
          <p:nvPr/>
        </p:nvSpPr>
        <p:spPr>
          <a:xfrm>
            <a:off x="755576" y="3291767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kdörtgen 59"/>
          <p:cNvSpPr/>
          <p:nvPr/>
        </p:nvSpPr>
        <p:spPr>
          <a:xfrm>
            <a:off x="7156636" y="2618983"/>
            <a:ext cx="5117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şağı Ok 60"/>
          <p:cNvSpPr/>
          <p:nvPr/>
        </p:nvSpPr>
        <p:spPr>
          <a:xfrm>
            <a:off x="1964900" y="2996952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kdörtgen 61"/>
          <p:cNvSpPr/>
          <p:nvPr/>
        </p:nvSpPr>
        <p:spPr>
          <a:xfrm>
            <a:off x="7668344" y="2618983"/>
            <a:ext cx="59376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şağı Ok 62"/>
          <p:cNvSpPr/>
          <p:nvPr/>
        </p:nvSpPr>
        <p:spPr>
          <a:xfrm>
            <a:off x="2898114" y="3030552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kdörtgen 63"/>
          <p:cNvSpPr/>
          <p:nvPr/>
        </p:nvSpPr>
        <p:spPr>
          <a:xfrm>
            <a:off x="8331002" y="2618983"/>
            <a:ext cx="56147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şağı Ok 64"/>
          <p:cNvSpPr/>
          <p:nvPr/>
        </p:nvSpPr>
        <p:spPr>
          <a:xfrm>
            <a:off x="949624" y="2924944"/>
            <a:ext cx="161718" cy="30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49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20806" y="1196751"/>
            <a:ext cx="8229600" cy="10801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Better Solution by the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-Search Algorithm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0" name="Nesne 255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004284"/>
              </p:ext>
            </p:extLst>
          </p:nvPr>
        </p:nvGraphicFramePr>
        <p:xfrm>
          <a:off x="5839288" y="2060848"/>
          <a:ext cx="1008112" cy="45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4" r:id="rId4" imgW="952087" imgH="431613" progId="">
                  <p:embed/>
                </p:oleObj>
              </mc:Choice>
              <mc:Fallback>
                <p:oleObj r:id="rId4" imgW="952087" imgH="431613" progId="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288" y="2060848"/>
                        <a:ext cx="1008112" cy="458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" name="Dikdörtgen 25600"/>
          <p:cNvSpPr/>
          <p:nvPr/>
        </p:nvSpPr>
        <p:spPr>
          <a:xfrm>
            <a:off x="65431" y="3415766"/>
            <a:ext cx="2268000" cy="116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602" name="Nesne 256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62763"/>
              </p:ext>
            </p:extLst>
          </p:nvPr>
        </p:nvGraphicFramePr>
        <p:xfrm>
          <a:off x="62837" y="3645024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5" r:id="rId6" imgW="2273300" imgH="228600" progId="">
                  <p:embed/>
                </p:oleObj>
              </mc:Choice>
              <mc:Fallback>
                <p:oleObj r:id="rId6" imgW="2273300" imgH="228600" progId="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7" y="3645024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Nesne 256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18135"/>
              </p:ext>
            </p:extLst>
          </p:nvPr>
        </p:nvGraphicFramePr>
        <p:xfrm>
          <a:off x="35496" y="3434237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6" r:id="rId8" imgW="1028700" imgH="228600" progId="">
                  <p:embed/>
                </p:oleObj>
              </mc:Choice>
              <mc:Fallback>
                <p:oleObj r:id="rId8" imgW="1028700" imgH="228600" progId="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434237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Nesne 256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130821"/>
              </p:ext>
            </p:extLst>
          </p:nvPr>
        </p:nvGraphicFramePr>
        <p:xfrm>
          <a:off x="35496" y="3867686"/>
          <a:ext cx="2257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7" r:id="rId10" imgW="2260600" imgH="228600" progId="">
                  <p:embed/>
                </p:oleObj>
              </mc:Choice>
              <mc:Fallback>
                <p:oleObj r:id="rId10" imgW="2260600" imgH="228600" progId="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867686"/>
                        <a:ext cx="2257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Nesne 256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57239"/>
              </p:ext>
            </p:extLst>
          </p:nvPr>
        </p:nvGraphicFramePr>
        <p:xfrm>
          <a:off x="35496" y="4146111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8" r:id="rId12" imgW="622030" imgH="228501" progId="">
                  <p:embed/>
                </p:oleObj>
              </mc:Choice>
              <mc:Fallback>
                <p:oleObj r:id="rId12" imgW="622030" imgH="228501" progId="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146111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Nesne 256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59014"/>
              </p:ext>
            </p:extLst>
          </p:nvPr>
        </p:nvGraphicFramePr>
        <p:xfrm>
          <a:off x="57150" y="4352528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9" r:id="rId14" imgW="1104900" imgH="228600" progId="">
                  <p:embed/>
                </p:oleObj>
              </mc:Choice>
              <mc:Fallback>
                <p:oleObj r:id="rId14" imgW="1104900" imgH="228600" progId="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352528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6869"/>
              </p:ext>
            </p:extLst>
          </p:nvPr>
        </p:nvGraphicFramePr>
        <p:xfrm>
          <a:off x="251520" y="2996952"/>
          <a:ext cx="912490" cy="41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0" name="Denklem" r:id="rId16" imgW="939392" imgH="431613" progId="">
                  <p:embed/>
                </p:oleObj>
              </mc:Choice>
              <mc:Fallback>
                <p:oleObj name="Denklem" r:id="rId16" imgW="939392" imgH="431613" progId="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96952"/>
                        <a:ext cx="912490" cy="419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5496" y="5064430"/>
            <a:ext cx="232787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6719"/>
              </p:ext>
            </p:extLst>
          </p:nvPr>
        </p:nvGraphicFramePr>
        <p:xfrm>
          <a:off x="35496" y="5064430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1" name="Denklem" r:id="rId18" imgW="2273300" imgH="228600" progId="">
                  <p:embed/>
                </p:oleObj>
              </mc:Choice>
              <mc:Fallback>
                <p:oleObj name="Denklem" r:id="rId18" imgW="2273300" imgH="2286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064430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84872"/>
              </p:ext>
            </p:extLst>
          </p:nvPr>
        </p:nvGraphicFramePr>
        <p:xfrm>
          <a:off x="35496" y="5280454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2" name="Denklem" r:id="rId19" imgW="1028700" imgH="228600" progId="">
                  <p:embed/>
                </p:oleObj>
              </mc:Choice>
              <mc:Fallback>
                <p:oleObj name="Denklem" r:id="rId19" imgW="1028700" imgH="228600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280454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44356"/>
              </p:ext>
            </p:extLst>
          </p:nvPr>
        </p:nvGraphicFramePr>
        <p:xfrm>
          <a:off x="59110" y="5568486"/>
          <a:ext cx="2117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" name="Denklem" r:id="rId20" imgW="2120760" imgH="228600" progId="">
                  <p:embed/>
                </p:oleObj>
              </mc:Choice>
              <mc:Fallback>
                <p:oleObj name="Denklem" r:id="rId20" imgW="2120760" imgH="2286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0" y="5568486"/>
                        <a:ext cx="21177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50403"/>
              </p:ext>
            </p:extLst>
          </p:nvPr>
        </p:nvGraphicFramePr>
        <p:xfrm>
          <a:off x="52534" y="5805264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4" name="Denklem" r:id="rId22" imgW="622030" imgH="228501" progId="">
                  <p:embed/>
                </p:oleObj>
              </mc:Choice>
              <mc:Fallback>
                <p:oleObj name="Denklem" r:id="rId22" imgW="622030" imgH="228501" progId="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4" y="5805264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62390"/>
              </p:ext>
            </p:extLst>
          </p:nvPr>
        </p:nvGraphicFramePr>
        <p:xfrm>
          <a:off x="35496" y="6040844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5" name="Denklem" r:id="rId23" imgW="1104900" imgH="228600" progId="">
                  <p:embed/>
                </p:oleObj>
              </mc:Choice>
              <mc:Fallback>
                <p:oleObj name="Denklem" r:id="rId23" imgW="1104900" imgH="22860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040844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90999"/>
              </p:ext>
            </p:extLst>
          </p:nvPr>
        </p:nvGraphicFramePr>
        <p:xfrm>
          <a:off x="279128" y="5568548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6" name="Denklem" r:id="rId24" imgW="368280" imgH="215640" progId="">
                  <p:embed/>
                </p:oleObj>
              </mc:Choice>
              <mc:Fallback>
                <p:oleObj name="Denklem" r:id="rId24" imgW="368280" imgH="215640" progId="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28" y="5568548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090479"/>
              </p:ext>
            </p:extLst>
          </p:nvPr>
        </p:nvGraphicFramePr>
        <p:xfrm>
          <a:off x="567160" y="5562198"/>
          <a:ext cx="4048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7" name="Denklem" r:id="rId26" imgW="406080" imgH="228600" progId="">
                  <p:embed/>
                </p:oleObj>
              </mc:Choice>
              <mc:Fallback>
                <p:oleObj name="Denklem" r:id="rId26" imgW="406080" imgH="228600" progId="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60" y="5562198"/>
                        <a:ext cx="4048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81686"/>
              </p:ext>
            </p:extLst>
          </p:nvPr>
        </p:nvGraphicFramePr>
        <p:xfrm>
          <a:off x="251520" y="4560374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8" name="Denklem" r:id="rId28" imgW="952087" imgH="431613" progId="">
                  <p:embed/>
                </p:oleObj>
              </mc:Choice>
              <mc:Fallback>
                <p:oleObj name="Denklem" r:id="rId28" imgW="952087" imgH="431613" progId="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60374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2333431" y="3420038"/>
            <a:ext cx="2274569" cy="1161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37845"/>
              </p:ext>
            </p:extLst>
          </p:nvPr>
        </p:nvGraphicFramePr>
        <p:xfrm>
          <a:off x="2343601" y="3432456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9" name="Denklem" r:id="rId30" imgW="1028700" imgH="228600" progId="">
                  <p:embed/>
                </p:oleObj>
              </mc:Choice>
              <mc:Fallback>
                <p:oleObj name="Denklem" r:id="rId30" imgW="1028700" imgH="228600" progId="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601" y="3432456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56204"/>
              </p:ext>
            </p:extLst>
          </p:nvPr>
        </p:nvGraphicFramePr>
        <p:xfrm>
          <a:off x="2335478" y="3645024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0" name="Denklem" r:id="rId31" imgW="2273300" imgH="228600" progId="">
                  <p:embed/>
                </p:oleObj>
              </mc:Choice>
              <mc:Fallback>
                <p:oleObj name="Denklem" r:id="rId31" imgW="2273300" imgH="228600" progId="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478" y="3645024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94261"/>
              </p:ext>
            </p:extLst>
          </p:nvPr>
        </p:nvGraphicFramePr>
        <p:xfrm>
          <a:off x="2316172" y="3886283"/>
          <a:ext cx="2257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1" name="Denklem" r:id="rId32" imgW="2260600" imgH="228600" progId="">
                  <p:embed/>
                </p:oleObj>
              </mc:Choice>
              <mc:Fallback>
                <p:oleObj name="Denklem" r:id="rId32" imgW="2260600" imgH="228600" progId="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72" y="3886283"/>
                        <a:ext cx="2257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6426"/>
              </p:ext>
            </p:extLst>
          </p:nvPr>
        </p:nvGraphicFramePr>
        <p:xfrm>
          <a:off x="2339752" y="4064496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2" name="Denklem" r:id="rId33" imgW="622030" imgH="228501" progId="">
                  <p:embed/>
                </p:oleObj>
              </mc:Choice>
              <mc:Fallback>
                <p:oleObj name="Denklem" r:id="rId33" imgW="622030" imgH="228501" progId="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064496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81164"/>
              </p:ext>
            </p:extLst>
          </p:nvPr>
        </p:nvGraphicFramePr>
        <p:xfrm>
          <a:off x="2333431" y="431385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3" name="Denklem" r:id="rId34" imgW="1104900" imgH="228600" progId="">
                  <p:embed/>
                </p:oleObj>
              </mc:Choice>
              <mc:Fallback>
                <p:oleObj name="Denklem" r:id="rId34" imgW="1104900" imgH="228600" progId="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431" y="431385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7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4" name="Rectangle 63"/>
          <p:cNvSpPr/>
          <p:nvPr/>
        </p:nvSpPr>
        <p:spPr>
          <a:xfrm>
            <a:off x="4608000" y="3420038"/>
            <a:ext cx="2268000" cy="1161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>
            <a:off x="2376008" y="5064430"/>
            <a:ext cx="226800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76256" y="3420038"/>
            <a:ext cx="2267744" cy="1161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2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59036"/>
              </p:ext>
            </p:extLst>
          </p:nvPr>
        </p:nvGraphicFramePr>
        <p:xfrm>
          <a:off x="2555776" y="2996952"/>
          <a:ext cx="828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4" name="Denklem" r:id="rId35" imgW="939392" imgH="431613" progId="">
                  <p:embed/>
                </p:oleObj>
              </mc:Choice>
              <mc:Fallback>
                <p:oleObj name="Denklem" r:id="rId35" imgW="939392" imgH="431613" progId="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96952"/>
                        <a:ext cx="8286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99822"/>
              </p:ext>
            </p:extLst>
          </p:nvPr>
        </p:nvGraphicFramePr>
        <p:xfrm>
          <a:off x="2376008" y="5064430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5" name="Denklem" r:id="rId37" imgW="1028700" imgH="228600" progId="">
                  <p:embed/>
                </p:oleObj>
              </mc:Choice>
              <mc:Fallback>
                <p:oleObj name="Denklem" r:id="rId37" imgW="1028700" imgH="228600" progId="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08" y="5064430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60290"/>
              </p:ext>
            </p:extLst>
          </p:nvPr>
        </p:nvGraphicFramePr>
        <p:xfrm>
          <a:off x="2411719" y="5280454"/>
          <a:ext cx="2257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6" name="Denklem" r:id="rId38" imgW="2260600" imgH="228600" progId="">
                  <p:embed/>
                </p:oleObj>
              </mc:Choice>
              <mc:Fallback>
                <p:oleObj name="Denklem" r:id="rId38" imgW="2260600" imgH="228600" progId="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19" y="5280454"/>
                        <a:ext cx="2257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53860"/>
              </p:ext>
            </p:extLst>
          </p:nvPr>
        </p:nvGraphicFramePr>
        <p:xfrm>
          <a:off x="2987824" y="5496478"/>
          <a:ext cx="3952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7" name="Denklem" r:id="rId39" imgW="393480" imgH="215640" progId="">
                  <p:embed/>
                </p:oleObj>
              </mc:Choice>
              <mc:Fallback>
                <p:oleObj name="Denklem" r:id="rId39" imgW="393480" imgH="215640" progId="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496478"/>
                        <a:ext cx="39528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9073"/>
              </p:ext>
            </p:extLst>
          </p:nvPr>
        </p:nvGraphicFramePr>
        <p:xfrm>
          <a:off x="2376008" y="5712502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8" name="Denklem" r:id="rId41" imgW="622030" imgH="228501" progId="">
                  <p:embed/>
                </p:oleObj>
              </mc:Choice>
              <mc:Fallback>
                <p:oleObj name="Denklem" r:id="rId41" imgW="622030" imgH="228501" progId="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08" y="5712502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27850"/>
              </p:ext>
            </p:extLst>
          </p:nvPr>
        </p:nvGraphicFramePr>
        <p:xfrm>
          <a:off x="2392586" y="5958242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59" name="Denklem" r:id="rId42" imgW="1104900" imgH="228600" progId="">
                  <p:embed/>
                </p:oleObj>
              </mc:Choice>
              <mc:Fallback>
                <p:oleObj name="Denklem" r:id="rId42" imgW="1104900" imgH="228600" progId="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586" y="5958242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216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60" name="Rectangle 218"/>
          <p:cNvSpPr>
            <a:spLocks noChangeArrowheads="1"/>
          </p:cNvSpPr>
          <p:nvPr/>
        </p:nvSpPr>
        <p:spPr bwMode="auto">
          <a:xfrm>
            <a:off x="6096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5612" name="Rectangle 2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5613" name="Object 256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39122"/>
              </p:ext>
            </p:extLst>
          </p:nvPr>
        </p:nvGraphicFramePr>
        <p:xfrm>
          <a:off x="3779912" y="5517232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0" name="Denklem" r:id="rId43" imgW="368280" imgH="228600" progId="">
                  <p:embed/>
                </p:oleObj>
              </mc:Choice>
              <mc:Fallback>
                <p:oleObj name="Denklem" r:id="rId43" imgW="368280" imgH="228600" progId="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517232"/>
                        <a:ext cx="368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256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50178"/>
              </p:ext>
            </p:extLst>
          </p:nvPr>
        </p:nvGraphicFramePr>
        <p:xfrm>
          <a:off x="4608000" y="3448689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1" name="Denklem" r:id="rId45" imgW="1028700" imgH="228600" progId="">
                  <p:embed/>
                </p:oleObj>
              </mc:Choice>
              <mc:Fallback>
                <p:oleObj name="Denklem" r:id="rId45" imgW="1028700" imgH="228600" progId="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0" y="3448689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256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960355"/>
              </p:ext>
            </p:extLst>
          </p:nvPr>
        </p:nvGraphicFramePr>
        <p:xfrm>
          <a:off x="4591931" y="3645024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2" name="Denklem" r:id="rId46" imgW="2273300" imgH="228600" progId="">
                  <p:embed/>
                </p:oleObj>
              </mc:Choice>
              <mc:Fallback>
                <p:oleObj name="Denklem" r:id="rId46" imgW="2273300" imgH="228600" progId="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931" y="3645024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256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10673"/>
              </p:ext>
            </p:extLst>
          </p:nvPr>
        </p:nvGraphicFramePr>
        <p:xfrm>
          <a:off x="4610445" y="3848472"/>
          <a:ext cx="2257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3" name="Denklem" r:id="rId47" imgW="2260600" imgH="228600" progId="">
                  <p:embed/>
                </p:oleObj>
              </mc:Choice>
              <mc:Fallback>
                <p:oleObj name="Denklem" r:id="rId47" imgW="2260600" imgH="228600" progId="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445" y="3848472"/>
                        <a:ext cx="2257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256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124282"/>
              </p:ext>
            </p:extLst>
          </p:nvPr>
        </p:nvGraphicFramePr>
        <p:xfrm>
          <a:off x="4600947" y="4077072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4" name="Denklem" r:id="rId48" imgW="622030" imgH="228501" progId="">
                  <p:embed/>
                </p:oleObj>
              </mc:Choice>
              <mc:Fallback>
                <p:oleObj name="Denklem" r:id="rId48" imgW="622030" imgH="228501" progId="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947" y="4077072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256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02355"/>
              </p:ext>
            </p:extLst>
          </p:nvPr>
        </p:nvGraphicFramePr>
        <p:xfrm>
          <a:off x="4629150" y="4293096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5" name="Denklem" r:id="rId49" imgW="1104900" imgH="228600" progId="">
                  <p:embed/>
                </p:oleObj>
              </mc:Choice>
              <mc:Fallback>
                <p:oleObj name="Denklem" r:id="rId49" imgW="1104900" imgH="228600" progId="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293096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56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81054"/>
              </p:ext>
            </p:extLst>
          </p:nvPr>
        </p:nvGraphicFramePr>
        <p:xfrm>
          <a:off x="3347864" y="5496478"/>
          <a:ext cx="4079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6" name="Denklem" r:id="rId50" imgW="406080" imgH="215640" progId="">
                  <p:embed/>
                </p:oleObj>
              </mc:Choice>
              <mc:Fallback>
                <p:oleObj name="Denklem" r:id="rId50" imgW="406080" imgH="215640" progId="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496478"/>
                        <a:ext cx="40798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Rectangle 3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5629" name="Object 256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631082"/>
              </p:ext>
            </p:extLst>
          </p:nvPr>
        </p:nvGraphicFramePr>
        <p:xfrm>
          <a:off x="2483768" y="4560374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7" name="Denklem" r:id="rId52" imgW="952087" imgH="431613" progId="">
                  <p:embed/>
                </p:oleObj>
              </mc:Choice>
              <mc:Fallback>
                <p:oleObj name="Denklem" r:id="rId52" imgW="952087" imgH="431613" progId="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560374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0" name="Rectangle 3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5631" name="Object 256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74682"/>
              </p:ext>
            </p:extLst>
          </p:nvPr>
        </p:nvGraphicFramePr>
        <p:xfrm>
          <a:off x="4823445" y="3006412"/>
          <a:ext cx="828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8" name="Denklem" r:id="rId54" imgW="939392" imgH="431613" progId="">
                  <p:embed/>
                </p:oleObj>
              </mc:Choice>
              <mc:Fallback>
                <p:oleObj name="Denklem" r:id="rId54" imgW="939392" imgH="431613" progId="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445" y="3006412"/>
                        <a:ext cx="8286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Rectangle 98"/>
          <p:cNvSpPr/>
          <p:nvPr/>
        </p:nvSpPr>
        <p:spPr>
          <a:xfrm>
            <a:off x="4644256" y="5064430"/>
            <a:ext cx="223200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5632" name="Object 256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67565"/>
              </p:ext>
            </p:extLst>
          </p:nvPr>
        </p:nvGraphicFramePr>
        <p:xfrm>
          <a:off x="4644256" y="5064430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9" name="Denklem" r:id="rId56" imgW="1028700" imgH="228600" progId="">
                  <p:embed/>
                </p:oleObj>
              </mc:Choice>
              <mc:Fallback>
                <p:oleObj name="Denklem" r:id="rId56" imgW="1028700" imgH="228600" progId="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256" y="5064430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256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81917"/>
              </p:ext>
            </p:extLst>
          </p:nvPr>
        </p:nvGraphicFramePr>
        <p:xfrm>
          <a:off x="4644256" y="5280454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0" name="Denklem" r:id="rId57" imgW="2273300" imgH="228600" progId="">
                  <p:embed/>
                </p:oleObj>
              </mc:Choice>
              <mc:Fallback>
                <p:oleObj name="Denklem" r:id="rId57" imgW="2273300" imgH="228600" progId="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256" y="5280454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256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87723"/>
              </p:ext>
            </p:extLst>
          </p:nvPr>
        </p:nvGraphicFramePr>
        <p:xfrm>
          <a:off x="4651845" y="5504656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1" name="Denklem" r:id="rId58" imgW="622030" imgH="228501" progId="">
                  <p:embed/>
                </p:oleObj>
              </mc:Choice>
              <mc:Fallback>
                <p:oleObj name="Denklem" r:id="rId58" imgW="622030" imgH="228501" progId="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845" y="5504656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256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08025"/>
              </p:ext>
            </p:extLst>
          </p:nvPr>
        </p:nvGraphicFramePr>
        <p:xfrm>
          <a:off x="4670425" y="5733728"/>
          <a:ext cx="2193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2" name="Denklem" r:id="rId59" imgW="2197080" imgH="228600" progId="">
                  <p:embed/>
                </p:oleObj>
              </mc:Choice>
              <mc:Fallback>
                <p:oleObj name="Denklem" r:id="rId59" imgW="2197080" imgH="228600" progId="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733728"/>
                        <a:ext cx="2193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6" name="Object 256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36367"/>
              </p:ext>
            </p:extLst>
          </p:nvPr>
        </p:nvGraphicFramePr>
        <p:xfrm>
          <a:off x="4668423" y="5936704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3" name="Denklem" r:id="rId61" imgW="1104900" imgH="228600" progId="">
                  <p:embed/>
                </p:oleObj>
              </mc:Choice>
              <mc:Fallback>
                <p:oleObj name="Denklem" r:id="rId61" imgW="1104900" imgH="228600" progId="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423" y="5936704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7" name="Rectangle 440"/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5643" name="Object 256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50190"/>
              </p:ext>
            </p:extLst>
          </p:nvPr>
        </p:nvGraphicFramePr>
        <p:xfrm>
          <a:off x="6372200" y="5718416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4" name="Denklem" r:id="rId62" imgW="393480" imgH="215640" progId="">
                  <p:embed/>
                </p:oleObj>
              </mc:Choice>
              <mc:Fallback>
                <p:oleObj name="Denklem" r:id="rId62" imgW="393480" imgH="215640" progId="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718416"/>
                        <a:ext cx="3937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4" name="Object 256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57560"/>
              </p:ext>
            </p:extLst>
          </p:nvPr>
        </p:nvGraphicFramePr>
        <p:xfrm>
          <a:off x="5652120" y="5718416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5" name="Denklem" r:id="rId64" imgW="406080" imgH="215640" progId="">
                  <p:embed/>
                </p:oleObj>
              </mc:Choice>
              <mc:Fallback>
                <p:oleObj name="Denklem" r:id="rId64" imgW="406080" imgH="215640" progId="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718416"/>
                        <a:ext cx="406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5" name="Object 256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86976"/>
              </p:ext>
            </p:extLst>
          </p:nvPr>
        </p:nvGraphicFramePr>
        <p:xfrm>
          <a:off x="6012160" y="5737507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6" name="Denklem" r:id="rId66" imgW="406080" imgH="228600" progId="">
                  <p:embed/>
                </p:oleObj>
              </mc:Choice>
              <mc:Fallback>
                <p:oleObj name="Denklem" r:id="rId66" imgW="406080" imgH="228600" progId="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737507"/>
                        <a:ext cx="406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6" name="Rectangle 4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5647" name="Object 256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177263"/>
              </p:ext>
            </p:extLst>
          </p:nvPr>
        </p:nvGraphicFramePr>
        <p:xfrm>
          <a:off x="4644008" y="470439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Denklem" r:id="rId68" imgW="952087" imgH="431613" progId="">
                  <p:embed/>
                </p:oleObj>
              </mc:Choice>
              <mc:Fallback>
                <p:oleObj name="Denklem" r:id="rId68" imgW="952087" imgH="431613" progId="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0439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9" name="Object 256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697088"/>
              </p:ext>
            </p:extLst>
          </p:nvPr>
        </p:nvGraphicFramePr>
        <p:xfrm>
          <a:off x="6902810" y="3420038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8" name="Denklem" r:id="rId70" imgW="1028700" imgH="228600" progId="">
                  <p:embed/>
                </p:oleObj>
              </mc:Choice>
              <mc:Fallback>
                <p:oleObj name="Denklem" r:id="rId70" imgW="1028700" imgH="228600" progId="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10" y="3420038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0" name="Object 256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9505"/>
              </p:ext>
            </p:extLst>
          </p:nvPr>
        </p:nvGraphicFramePr>
        <p:xfrm>
          <a:off x="6876256" y="3573016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9" name="Denklem" r:id="rId71" imgW="2273300" imgH="228600" progId="">
                  <p:embed/>
                </p:oleObj>
              </mc:Choice>
              <mc:Fallback>
                <p:oleObj name="Denklem" r:id="rId71" imgW="2273300" imgH="228600" progId="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573016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1" name="Object 256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99132"/>
              </p:ext>
            </p:extLst>
          </p:nvPr>
        </p:nvGraphicFramePr>
        <p:xfrm>
          <a:off x="6876000" y="3771983"/>
          <a:ext cx="2257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0" name="Denklem" r:id="rId72" imgW="2260600" imgH="228600" progId="">
                  <p:embed/>
                </p:oleObj>
              </mc:Choice>
              <mc:Fallback>
                <p:oleObj name="Denklem" r:id="rId72" imgW="2260600" imgH="228600" progId="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000" y="3771983"/>
                        <a:ext cx="2257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2" name="Object 256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49996"/>
              </p:ext>
            </p:extLst>
          </p:nvPr>
        </p:nvGraphicFramePr>
        <p:xfrm>
          <a:off x="6876256" y="4000583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1" name="Denklem" r:id="rId73" imgW="622030" imgH="228501" progId="">
                  <p:embed/>
                </p:oleObj>
              </mc:Choice>
              <mc:Fallback>
                <p:oleObj name="Denklem" r:id="rId73" imgW="622030" imgH="228501" progId="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000583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3" name="Object 256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34575"/>
              </p:ext>
            </p:extLst>
          </p:nvPr>
        </p:nvGraphicFramePr>
        <p:xfrm>
          <a:off x="6905228" y="4293096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2" name="Denklem" r:id="rId74" imgW="1104900" imgH="228600" progId="">
                  <p:embed/>
                </p:oleObj>
              </mc:Choice>
              <mc:Fallback>
                <p:oleObj name="Denklem" r:id="rId74" imgW="1104900" imgH="228600" progId="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228" y="4293096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470"/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3" name="Rectangle 5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98744"/>
              </p:ext>
            </p:extLst>
          </p:nvPr>
        </p:nvGraphicFramePr>
        <p:xfrm>
          <a:off x="6948264" y="306896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3" name="Denklem" r:id="rId75" imgW="952087" imgH="431613" progId="">
                  <p:embed/>
                </p:oleObj>
              </mc:Choice>
              <mc:Fallback>
                <p:oleObj name="Denklem" r:id="rId75" imgW="952087" imgH="431613" progId="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06896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6876000" y="5064430"/>
            <a:ext cx="230450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endParaRPr lang="tr-TR" dirty="0"/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93768"/>
              </p:ext>
            </p:extLst>
          </p:nvPr>
        </p:nvGraphicFramePr>
        <p:xfrm>
          <a:off x="6876000" y="5071745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4" name="Denklem" r:id="rId77" imgW="1028700" imgH="228600" progId="">
                  <p:embed/>
                </p:oleObj>
              </mc:Choice>
              <mc:Fallback>
                <p:oleObj name="Denklem" r:id="rId77" imgW="1028700" imgH="228600" progId="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000" y="5071745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21994"/>
              </p:ext>
            </p:extLst>
          </p:nvPr>
        </p:nvGraphicFramePr>
        <p:xfrm>
          <a:off x="6890014" y="5280454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5" name="Denklem" r:id="rId78" imgW="2273300" imgH="228600" progId="">
                  <p:embed/>
                </p:oleObj>
              </mc:Choice>
              <mc:Fallback>
                <p:oleObj name="Denklem" r:id="rId78" imgW="2273300" imgH="228600" progId="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014" y="5280454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26749"/>
              </p:ext>
            </p:extLst>
          </p:nvPr>
        </p:nvGraphicFramePr>
        <p:xfrm>
          <a:off x="6913563" y="5490153"/>
          <a:ext cx="22304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6" name="Denklem" r:id="rId79" imgW="2234880" imgH="228600" progId="">
                  <p:embed/>
                </p:oleObj>
              </mc:Choice>
              <mc:Fallback>
                <p:oleObj name="Denklem" r:id="rId79" imgW="2234880" imgH="228600" progId="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5490153"/>
                        <a:ext cx="223043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44158"/>
              </p:ext>
            </p:extLst>
          </p:nvPr>
        </p:nvGraphicFramePr>
        <p:xfrm>
          <a:off x="6905228" y="594928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7" name="Denklem" r:id="rId81" imgW="1104900" imgH="228600" progId="">
                  <p:embed/>
                </p:oleObj>
              </mc:Choice>
              <mc:Fallback>
                <p:oleObj name="Denklem" r:id="rId81" imgW="1104900" imgH="228600" progId="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228" y="594928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77610"/>
              </p:ext>
            </p:extLst>
          </p:nvPr>
        </p:nvGraphicFramePr>
        <p:xfrm>
          <a:off x="6876256" y="5712502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8" name="Denklem" r:id="rId82" imgW="622030" imgH="228501" progId="">
                  <p:embed/>
                </p:oleObj>
              </mc:Choice>
              <mc:Fallback>
                <p:oleObj name="Denklem" r:id="rId82" imgW="622030" imgH="228501" progId="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712502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599"/>
          <p:cNvSpPr>
            <a:spLocks noChangeArrowheads="1"/>
          </p:cNvSpPr>
          <p:nvPr/>
        </p:nvSpPr>
        <p:spPr bwMode="auto">
          <a:xfrm>
            <a:off x="121920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151312"/>
              </p:ext>
            </p:extLst>
          </p:nvPr>
        </p:nvGraphicFramePr>
        <p:xfrm>
          <a:off x="7164288" y="5496540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9" name="Denklem" r:id="rId83" imgW="368280" imgH="215640" progId="">
                  <p:embed/>
                </p:oleObj>
              </mc:Choice>
              <mc:Fallback>
                <p:oleObj name="Denklem" r:id="rId83" imgW="368280" imgH="215640" progId="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496540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864664"/>
              </p:ext>
            </p:extLst>
          </p:nvPr>
        </p:nvGraphicFramePr>
        <p:xfrm>
          <a:off x="7524328" y="549019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0" name="Denklem" r:id="rId85" imgW="368280" imgH="228600" progId="">
                  <p:embed/>
                </p:oleObj>
              </mc:Choice>
              <mc:Fallback>
                <p:oleObj name="Denklem" r:id="rId85" imgW="368280" imgH="228600" progId="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5490190"/>
                        <a:ext cx="368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70080"/>
              </p:ext>
            </p:extLst>
          </p:nvPr>
        </p:nvGraphicFramePr>
        <p:xfrm>
          <a:off x="2411760" y="5496540"/>
          <a:ext cx="635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1" name="Denklem" r:id="rId87" imgW="634680" imgH="215640" progId="">
                  <p:embed/>
                </p:oleObj>
              </mc:Choice>
              <mc:Fallback>
                <p:oleObj name="Denklem" r:id="rId87" imgW="634680" imgH="215640" progId="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496540"/>
                        <a:ext cx="6350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4720"/>
              </p:ext>
            </p:extLst>
          </p:nvPr>
        </p:nvGraphicFramePr>
        <p:xfrm>
          <a:off x="4017963" y="5496478"/>
          <a:ext cx="558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2" name="Denklem" r:id="rId89" imgW="558720" imgH="228600" progId="">
                  <p:embed/>
                </p:oleObj>
              </mc:Choice>
              <mc:Fallback>
                <p:oleObj name="Denklem" r:id="rId89" imgW="558720" imgH="2286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5496478"/>
                        <a:ext cx="558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24399"/>
              </p:ext>
            </p:extLst>
          </p:nvPr>
        </p:nvGraphicFramePr>
        <p:xfrm>
          <a:off x="7164288" y="4632382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3" name="Denklem" r:id="rId91" imgW="952087" imgH="431613" progId="">
                  <p:embed/>
                </p:oleObj>
              </mc:Choice>
              <mc:Fallback>
                <p:oleObj name="Denklem" r:id="rId91" imgW="952087" imgH="431613" progId="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632382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101 Düz Bağlayıcı"/>
          <p:cNvCxnSpPr/>
          <p:nvPr/>
        </p:nvCxnSpPr>
        <p:spPr>
          <a:xfrm>
            <a:off x="4283968" y="2780928"/>
            <a:ext cx="0" cy="21602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1187624" y="2996952"/>
            <a:ext cx="684076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107 Düz Bağlayıcı"/>
          <p:cNvCxnSpPr/>
          <p:nvPr/>
        </p:nvCxnSpPr>
        <p:spPr>
          <a:xfrm>
            <a:off x="1187624" y="2996952"/>
            <a:ext cx="0" cy="43204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419872" y="2996952"/>
            <a:ext cx="0" cy="43204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5724128" y="2996952"/>
            <a:ext cx="0" cy="43204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8028384" y="2996952"/>
            <a:ext cx="0" cy="43204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5796136" y="4581128"/>
            <a:ext cx="0" cy="4833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128 Aşağı Ok"/>
          <p:cNvSpPr/>
          <p:nvPr/>
        </p:nvSpPr>
        <p:spPr>
          <a:xfrm>
            <a:off x="1354499" y="4643297"/>
            <a:ext cx="45719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129 Metin kutusu"/>
          <p:cNvSpPr txBox="1"/>
          <p:nvPr/>
        </p:nvSpPr>
        <p:spPr>
          <a:xfrm>
            <a:off x="1400218" y="462921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130 Aşağı Ok"/>
          <p:cNvSpPr/>
          <p:nvPr/>
        </p:nvSpPr>
        <p:spPr>
          <a:xfrm>
            <a:off x="5688248" y="6381328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4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124 Düz Bağlayıcı"/>
          <p:cNvCxnSpPr/>
          <p:nvPr/>
        </p:nvCxnSpPr>
        <p:spPr>
          <a:xfrm>
            <a:off x="8100392" y="4581128"/>
            <a:ext cx="0" cy="4833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124 Düz Bağlayıcı"/>
          <p:cNvCxnSpPr/>
          <p:nvPr/>
        </p:nvCxnSpPr>
        <p:spPr>
          <a:xfrm>
            <a:off x="3470715" y="4581666"/>
            <a:ext cx="0" cy="4833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124 Düz Bağlayıcı"/>
          <p:cNvCxnSpPr/>
          <p:nvPr/>
        </p:nvCxnSpPr>
        <p:spPr>
          <a:xfrm>
            <a:off x="1219200" y="4581128"/>
            <a:ext cx="0" cy="483302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129 Metin kutusu"/>
          <p:cNvSpPr txBox="1"/>
          <p:nvPr/>
        </p:nvSpPr>
        <p:spPr>
          <a:xfrm>
            <a:off x="3635896" y="467257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128 Aşağı Ok"/>
          <p:cNvSpPr/>
          <p:nvPr/>
        </p:nvSpPr>
        <p:spPr>
          <a:xfrm>
            <a:off x="3599003" y="4661834"/>
            <a:ext cx="45719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4" name="128 Aşağı Ok"/>
          <p:cNvSpPr/>
          <p:nvPr/>
        </p:nvSpPr>
        <p:spPr>
          <a:xfrm>
            <a:off x="5940152" y="4661834"/>
            <a:ext cx="45719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6" name="128 Aşağı Ok"/>
          <p:cNvSpPr/>
          <p:nvPr/>
        </p:nvSpPr>
        <p:spPr>
          <a:xfrm>
            <a:off x="8244408" y="4672577"/>
            <a:ext cx="45719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129 Metin kutusu"/>
          <p:cNvSpPr txBox="1"/>
          <p:nvPr/>
        </p:nvSpPr>
        <p:spPr>
          <a:xfrm>
            <a:off x="5985871" y="465959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129 Metin kutusu"/>
          <p:cNvSpPr txBox="1"/>
          <p:nvPr/>
        </p:nvSpPr>
        <p:spPr>
          <a:xfrm>
            <a:off x="8276855" y="465959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49"/>
          <p:cNvSpPr/>
          <p:nvPr/>
        </p:nvSpPr>
        <p:spPr>
          <a:xfrm>
            <a:off x="3146683" y="1619838"/>
            <a:ext cx="2274569" cy="1161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92427"/>
              </p:ext>
            </p:extLst>
          </p:nvPr>
        </p:nvGraphicFramePr>
        <p:xfrm>
          <a:off x="3156853" y="1632256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4" name="Denklem" r:id="rId93" imgW="1028700" imgH="228600" progId="">
                  <p:embed/>
                </p:oleObj>
              </mc:Choice>
              <mc:Fallback>
                <p:oleObj name="Denklem" r:id="rId93" imgW="10287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853" y="1632256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15896"/>
              </p:ext>
            </p:extLst>
          </p:nvPr>
        </p:nvGraphicFramePr>
        <p:xfrm>
          <a:off x="3153004" y="1832248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5" name="Denklem" r:id="rId94" imgW="2273300" imgH="228600" progId="">
                  <p:embed/>
                </p:oleObj>
              </mc:Choice>
              <mc:Fallback>
                <p:oleObj name="Denklem" r:id="rId94" imgW="22733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04" y="1832248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91530"/>
              </p:ext>
            </p:extLst>
          </p:nvPr>
        </p:nvGraphicFramePr>
        <p:xfrm>
          <a:off x="3153004" y="2034754"/>
          <a:ext cx="2257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6" name="Denklem" r:id="rId95" imgW="2260600" imgH="228600" progId="">
                  <p:embed/>
                </p:oleObj>
              </mc:Choice>
              <mc:Fallback>
                <p:oleObj name="Denklem" r:id="rId95" imgW="22606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04" y="2034754"/>
                        <a:ext cx="2257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23970"/>
              </p:ext>
            </p:extLst>
          </p:nvPr>
        </p:nvGraphicFramePr>
        <p:xfrm>
          <a:off x="3153004" y="2264296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7" name="Denklem" r:id="rId96" imgW="622030" imgH="228501" progId="">
                  <p:embed/>
                </p:oleObj>
              </mc:Choice>
              <mc:Fallback>
                <p:oleObj name="Denklem" r:id="rId96" imgW="622030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04" y="2264296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1302"/>
              </p:ext>
            </p:extLst>
          </p:nvPr>
        </p:nvGraphicFramePr>
        <p:xfrm>
          <a:off x="3146683" y="251365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8" name="Denklem" r:id="rId97" imgW="1104900" imgH="228600" progId="">
                  <p:embed/>
                </p:oleObj>
              </mc:Choice>
              <mc:Fallback>
                <p:oleObj name="Denklem" r:id="rId97" imgW="11049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683" y="251365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1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79371E-6 L 4.72222E-6 0.031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1314E-6 L -0.00052 -0.027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34968E-6 L 0.01059 0.01688 C 0.01284 0.02081 0.01597 0.02312 0.01961 0.02312 C 0.02361 0.02312 0.02673 0.02081 0.02899 0.01688 L 0.03975 2.34968E-6 " pathEditMode="relative" rAng="0" ptsTypes="FffFF">
                                      <p:cBhvr>
                                        <p:cTn id="1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15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05458E-6 L -0.01042 -0.01549 C -0.01267 -0.01896 -0.01597 -0.02104 -0.01944 -0.02104 C -0.02344 -0.02104 -0.02656 -0.01896 -0.02882 -0.01549 L -0.03941 -1.05458E-6 " pathEditMode="relative" rAng="10800000" ptsTypes="FffFF">
                                      <p:cBhvr>
                                        <p:cTn id="10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-10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9362E-6 L 0.00104 0.03908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4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9722E-6 L 0.00138 -0.03792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8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41 -0.00393 L -0.03472 -0.01549 C -0.04184 -0.01873 -0.04531 -0.02105 -0.05208 -0.02012 C -0.05955 -0.01804 -0.06632 -0.01573 -0.07066 -0.01133 L -0.08958 0.00509 " pathEditMode="relative" rAng="10494303" ptsTypes="FffFF">
                                      <p:cBhvr>
                                        <p:cTn id="214" dur="2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78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4968E-6 L 0.00972 0.01341 C 0.01198 0.01665 0.0151 0.0185 0.01823 0.0185 C 0.02205 0.0185 0.02482 0.01665 0.02708 0.01341 L 0.03715 2.34968E-6 " pathEditMode="relative" rAng="0" ptsTypes="FffFF">
                                      <p:cBhvr>
                                        <p:cTn id="2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925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34968E-6 L 0.00799 0.01503 C 0.0099 0.01873 0.01233 0.02081 0.01493 0.02081 C 0.01806 0.02081 0.02066 0.01873 0.02222 0.01503 L 0.03073 2.34968E-6 " pathEditMode="relative" rAng="0" ptsTypes="FffFF">
                                      <p:cBhvr>
                                        <p:cTn id="218" dur="20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10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1295 L -4.16667E-6 0.02729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2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439 L 8.33333E-7 -0.03747 " pathEditMode="relative" rAng="0" ptsTypes="AA">
                                      <p:cBhvr>
                                        <p:cTn id="268" dur="20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61702E-6 L -0.02309 -0.02336 C -0.02795 -0.02868 -0.03524 -0.03169 -0.04288 -0.03169 C -0.05156 -0.03169 -0.0585 -0.02868 -0.06337 -0.02336 L -0.08663 3.61702E-6 " pathEditMode="relative" rAng="10800000" ptsTypes="FffFF">
                                      <p:cBhvr>
                                        <p:cTn id="317" dur="20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1573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1.15634E-6 L 0.01354 0.02151 C 0.01545 0.02637 0.01823 0.02914 0.02118 0.02914 C 0.02448 0.02914 0.02708 0.02637 0.02899 0.02151 L 0.03785 -1.15634E-6 " pathEditMode="relative" rAng="0" ptsTypes="FffFF">
                                      <p:cBhvr>
                                        <p:cTn id="319" dur="20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1457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37 L 0.00868 0.01781 C 0.01059 0.02267 0.01337 0.02544 0.01632 0.02544 C 0.01962 0.02544 0.02222 0.02267 0.02413 0.01781 L 0.03298 -0.0037 " pathEditMode="relative" rAng="0" ptsTypes="FffFF">
                                      <p:cBhvr>
                                        <p:cTn id="321" dur="2000" fill="hold"/>
                                        <p:tgtEl>
                                          <p:spTgt spid="25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1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4209E-6 L -0.00225 0.04186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25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081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1.85014E-6 L 0.00173 -0.03307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25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4968E-6 L 0.01094 0.00855 C 0.01337 0.01064 0.01684 0.01179 0.02049 0.01179 C 0.02448 0.01179 0.02778 0.01064 0.03021 0.00855 L 0.04132 2.34968E-6 " pathEditMode="relative" rAng="0" ptsTypes="FffFF">
                                      <p:cBhvr>
                                        <p:cTn id="41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578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4126E-6 L -0.01198 -0.0155 C -0.01459 -0.01874 -0.01841 -0.02128 -0.0224 -0.02128 C -0.02691 -0.02128 -0.03056 -0.01874 -0.03299 -0.0155 L -0.04532 3.44126E-6 " pathEditMode="relative" rAng="10800000" ptsTypes="FffFF">
                                      <p:cBhvr>
                                        <p:cTn id="41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-10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animBg="1"/>
      <p:bldP spid="6" grpId="0" animBg="1"/>
      <p:bldP spid="50" grpId="0" animBg="1"/>
      <p:bldP spid="64" grpId="0" animBg="1"/>
      <p:bldP spid="68" grpId="0" animBg="1"/>
      <p:bldP spid="65" grpId="0" animBg="1"/>
      <p:bldP spid="99" grpId="0" animBg="1"/>
      <p:bldP spid="76" grpId="0" animBg="1"/>
      <p:bldP spid="129" grpId="0" animBg="1"/>
      <p:bldP spid="130" grpId="0"/>
      <p:bldP spid="131" grpId="0" animBg="1"/>
      <p:bldP spid="120" grpId="0"/>
      <p:bldP spid="121" grpId="0" animBg="1"/>
      <p:bldP spid="124" grpId="0" animBg="1"/>
      <p:bldP spid="126" grpId="0" animBg="1"/>
      <p:bldP spid="127" grpId="0"/>
      <p:bldP spid="128" grpId="0"/>
      <p:bldP spid="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152400" y="7543800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1" name="Denklem" r:id="rId3" imgW="2273300" imgH="228600" progId="">
                  <p:embed/>
                </p:oleObj>
              </mc:Choice>
              <mc:Fallback>
                <p:oleObj name="Denklem" r:id="rId3" imgW="2273300" imgH="228600" progId="">
                  <p:embed/>
                  <p:pic>
                    <p:nvPicPr>
                      <p:cNvPr id="0" name="Picture 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543800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52400" y="7772400"/>
          <a:ext cx="22288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2" name="Denklem" r:id="rId5" imgW="2235200" imgH="228600" progId="">
                  <p:embed/>
                </p:oleObj>
              </mc:Choice>
              <mc:Fallback>
                <p:oleObj name="Denklem" r:id="rId5" imgW="2235200" imgH="228600" progId="">
                  <p:embed/>
                  <p:pic>
                    <p:nvPicPr>
                      <p:cNvPr id="0" name="Picture 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772400"/>
                        <a:ext cx="22288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152400" y="800100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3" name="Denklem" r:id="rId7" imgW="1104900" imgH="228600" progId="">
                  <p:embed/>
                </p:oleObj>
              </mc:Choice>
              <mc:Fallback>
                <p:oleObj name="Denklem" r:id="rId7" imgW="1104900" imgH="228600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00100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152400" y="8229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4" name="Denklem" r:id="rId9" imgW="952087" imgH="431613" progId="">
                  <p:embed/>
                </p:oleObj>
              </mc:Choice>
              <mc:Fallback>
                <p:oleObj name="Denklem" r:id="rId9" imgW="952087" imgH="431613" progId="">
                  <p:embed/>
                  <p:pic>
                    <p:nvPicPr>
                      <p:cNvPr id="0" name="Picture 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22960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152400" y="8610600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5" name="Denklem" r:id="rId11" imgW="1028700" imgH="228600" progId="">
                  <p:embed/>
                </p:oleObj>
              </mc:Choice>
              <mc:Fallback>
                <p:oleObj name="Denklem" r:id="rId11" imgW="1028700" imgH="228600" progId="">
                  <p:embed/>
                  <p:pic>
                    <p:nvPicPr>
                      <p:cNvPr id="0" name="Picture 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610600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152400" y="8839200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6" name="Denklem" r:id="rId13" imgW="2273300" imgH="228600" progId="">
                  <p:embed/>
                </p:oleObj>
              </mc:Choice>
              <mc:Fallback>
                <p:oleObj name="Denklem" r:id="rId13" imgW="2273300" imgH="228600" progId="">
                  <p:embed/>
                  <p:pic>
                    <p:nvPicPr>
                      <p:cNvPr id="0" name="Picture 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839200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52400" y="9067800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7" name="Denklem" r:id="rId14" imgW="622030" imgH="228501" progId="">
                  <p:embed/>
                </p:oleObj>
              </mc:Choice>
              <mc:Fallback>
                <p:oleObj name="Denklem" r:id="rId14" imgW="622030" imgH="228501" progId="">
                  <p:embed/>
                  <p:pic>
                    <p:nvPicPr>
                      <p:cNvPr id="0" name="Picture 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067800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52400" y="929640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8" name="Denklem" r:id="rId16" imgW="1104900" imgH="228600" progId="">
                  <p:embed/>
                </p:oleObj>
              </mc:Choice>
              <mc:Fallback>
                <p:oleObj name="Denklem" r:id="rId16" imgW="1104900" imgH="228600" progId="">
                  <p:embed/>
                  <p:pic>
                    <p:nvPicPr>
                      <p:cNvPr id="0" name="Picture 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29640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52400" y="9525000"/>
          <a:ext cx="220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9" name="Denklem" r:id="rId17" imgW="2209800" imgH="228600" progId="">
                  <p:embed/>
                </p:oleObj>
              </mc:Choice>
              <mc:Fallback>
                <p:oleObj name="Denklem" r:id="rId17" imgW="2209800" imgH="228600" progId="">
                  <p:embed/>
                  <p:pic>
                    <p:nvPicPr>
                      <p:cNvPr id="0" name="Picture 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525000"/>
                        <a:ext cx="220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152400" y="9753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0" name="Denklem" r:id="rId19" imgW="952087" imgH="431613" progId="">
                  <p:embed/>
                </p:oleObj>
              </mc:Choice>
              <mc:Fallback>
                <p:oleObj name="Denklem" r:id="rId19" imgW="952087" imgH="431613" progId="">
                  <p:embed/>
                  <p:pic>
                    <p:nvPicPr>
                      <p:cNvPr id="0" name="Picture 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75360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52400" y="10134600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1" name="Denklem" r:id="rId21" imgW="1028700" imgH="228600" progId="">
                  <p:embed/>
                </p:oleObj>
              </mc:Choice>
              <mc:Fallback>
                <p:oleObj name="Denklem" r:id="rId21" imgW="1028700" imgH="228600" progId="">
                  <p:embed/>
                  <p:pic>
                    <p:nvPicPr>
                      <p:cNvPr id="0" name="Picture 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134600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52400" y="10363200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" name="Denklem" r:id="rId22" imgW="2273300" imgH="228600" progId="">
                  <p:embed/>
                </p:oleObj>
              </mc:Choice>
              <mc:Fallback>
                <p:oleObj name="Denklem" r:id="rId22" imgW="2273300" imgH="228600" progId="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363200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152400" y="10591800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3" name="Denklem" r:id="rId23" imgW="622030" imgH="228501" progId="">
                  <p:embed/>
                </p:oleObj>
              </mc:Choice>
              <mc:Fallback>
                <p:oleObj name="Denklem" r:id="rId23" imgW="622030" imgH="228501" progId="">
                  <p:embed/>
                  <p:pic>
                    <p:nvPicPr>
                      <p:cNvPr id="0" name="Picture 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591800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52400" y="1082040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4" name="Denklem" r:id="rId24" imgW="1104900" imgH="228600" progId="">
                  <p:embed/>
                </p:oleObj>
              </mc:Choice>
              <mc:Fallback>
                <p:oleObj name="Denklem" r:id="rId24" imgW="1104900" imgH="228600" progId="">
                  <p:embed/>
                  <p:pic>
                    <p:nvPicPr>
                      <p:cNvPr id="0" name="Picture 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82040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52400" y="11049000"/>
          <a:ext cx="220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5" name="Denklem" r:id="rId25" imgW="2209800" imgH="228600" progId="">
                  <p:embed/>
                </p:oleObj>
              </mc:Choice>
              <mc:Fallback>
                <p:oleObj name="Denklem" r:id="rId25" imgW="2209800" imgH="228600" progId="">
                  <p:embed/>
                  <p:pic>
                    <p:nvPicPr>
                      <p:cNvPr id="0" name="Picture 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049000"/>
                        <a:ext cx="220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152400" y="11277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6" name="Denklem" r:id="rId26" imgW="952087" imgH="431613" progId="">
                  <p:embed/>
                </p:oleObj>
              </mc:Choice>
              <mc:Fallback>
                <p:oleObj name="Denklem" r:id="rId26" imgW="952087" imgH="431613" progId="">
                  <p:embed/>
                  <p:pic>
                    <p:nvPicPr>
                      <p:cNvPr id="0" name="Picture 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27760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Metin Kutusu 51"/>
          <p:cNvSpPr txBox="1">
            <a:spLocks noChangeArrowheads="1"/>
          </p:cNvSpPr>
          <p:nvPr/>
        </p:nvSpPr>
        <p:spPr bwMode="auto">
          <a:xfrm>
            <a:off x="5610790" y="1443449"/>
            <a:ext cx="18494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Düz Bağlayıcı 1"/>
          <p:cNvCxnSpPr/>
          <p:nvPr/>
        </p:nvCxnSpPr>
        <p:spPr>
          <a:xfrm>
            <a:off x="4680803" y="3068960"/>
            <a:ext cx="0" cy="35306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Düz Bağlayıcı 2"/>
          <p:cNvCxnSpPr/>
          <p:nvPr/>
        </p:nvCxnSpPr>
        <p:spPr>
          <a:xfrm>
            <a:off x="1320730" y="3408050"/>
            <a:ext cx="6534254" cy="1397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48"/>
          <p:cNvCxnSpPr/>
          <p:nvPr/>
        </p:nvCxnSpPr>
        <p:spPr>
          <a:xfrm>
            <a:off x="1323270" y="3410590"/>
            <a:ext cx="0" cy="35306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Düz Bağlayıcı 30"/>
          <p:cNvCxnSpPr>
            <a:endCxn id="62" idx="0"/>
          </p:cNvCxnSpPr>
          <p:nvPr/>
        </p:nvCxnSpPr>
        <p:spPr>
          <a:xfrm>
            <a:off x="1318546" y="4913557"/>
            <a:ext cx="0" cy="38765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Düz Bağlayıcı 56"/>
          <p:cNvCxnSpPr/>
          <p:nvPr/>
        </p:nvCxnSpPr>
        <p:spPr>
          <a:xfrm>
            <a:off x="4680803" y="3429005"/>
            <a:ext cx="0" cy="35306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Bağlayıcı 60"/>
          <p:cNvCxnSpPr>
            <a:stCxn id="66" idx="2"/>
          </p:cNvCxnSpPr>
          <p:nvPr/>
        </p:nvCxnSpPr>
        <p:spPr>
          <a:xfrm>
            <a:off x="4686633" y="4912806"/>
            <a:ext cx="5358" cy="46041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Düz Bağlayıcı 66"/>
          <p:cNvCxnSpPr>
            <a:endCxn id="74" idx="0"/>
          </p:cNvCxnSpPr>
          <p:nvPr/>
        </p:nvCxnSpPr>
        <p:spPr>
          <a:xfrm>
            <a:off x="7854984" y="3407688"/>
            <a:ext cx="1" cy="388347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Düz Bağlayıcı 71"/>
          <p:cNvCxnSpPr/>
          <p:nvPr/>
        </p:nvCxnSpPr>
        <p:spPr>
          <a:xfrm>
            <a:off x="7854985" y="4904447"/>
            <a:ext cx="4697" cy="39676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Metin Kutusu 72"/>
          <p:cNvSpPr txBox="1">
            <a:spLocks noChangeArrowheads="1"/>
          </p:cNvSpPr>
          <p:nvPr/>
        </p:nvSpPr>
        <p:spPr bwMode="auto">
          <a:xfrm>
            <a:off x="6928202" y="4269428"/>
            <a:ext cx="10207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4"/>
          <p:cNvSpPr>
            <a:spLocks noChangeArrowheads="1"/>
          </p:cNvSpPr>
          <p:nvPr/>
        </p:nvSpPr>
        <p:spPr bwMode="auto">
          <a:xfrm>
            <a:off x="152400" y="21336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91" name="Rectangle 86"/>
          <p:cNvSpPr>
            <a:spLocks noChangeArrowheads="1"/>
          </p:cNvSpPr>
          <p:nvPr/>
        </p:nvSpPr>
        <p:spPr bwMode="auto">
          <a:xfrm>
            <a:off x="152400" y="2514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52400" y="605556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52400" y="628416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52400" y="644076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52400" y="666936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52400" y="6621016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108"/>
          <p:cNvSpPr>
            <a:spLocks noChangeArrowheads="1"/>
          </p:cNvSpPr>
          <p:nvPr/>
        </p:nvSpPr>
        <p:spPr bwMode="auto">
          <a:xfrm>
            <a:off x="152400" y="6705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9" name="Rectangle 110"/>
          <p:cNvSpPr>
            <a:spLocks noChangeArrowheads="1"/>
          </p:cNvSpPr>
          <p:nvPr/>
        </p:nvSpPr>
        <p:spPr bwMode="auto">
          <a:xfrm>
            <a:off x="152400" y="7086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0" name="Rectangle 111"/>
          <p:cNvSpPr>
            <a:spLocks noChangeArrowheads="1"/>
          </p:cNvSpPr>
          <p:nvPr/>
        </p:nvSpPr>
        <p:spPr bwMode="auto">
          <a:xfrm>
            <a:off x="152400" y="73152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112"/>
          <p:cNvSpPr>
            <a:spLocks noChangeArrowheads="1"/>
          </p:cNvSpPr>
          <p:nvPr/>
        </p:nvSpPr>
        <p:spPr bwMode="auto">
          <a:xfrm>
            <a:off x="152400" y="75438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Rectangle 113"/>
          <p:cNvSpPr>
            <a:spLocks noChangeArrowheads="1"/>
          </p:cNvSpPr>
          <p:nvPr/>
        </p:nvSpPr>
        <p:spPr bwMode="auto">
          <a:xfrm>
            <a:off x="152400" y="777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4"/>
          <p:cNvSpPr>
            <a:spLocks noChangeArrowheads="1"/>
          </p:cNvSpPr>
          <p:nvPr/>
        </p:nvSpPr>
        <p:spPr bwMode="auto">
          <a:xfrm>
            <a:off x="152400" y="80010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116"/>
          <p:cNvSpPr>
            <a:spLocks noChangeArrowheads="1"/>
          </p:cNvSpPr>
          <p:nvPr/>
        </p:nvSpPr>
        <p:spPr bwMode="auto">
          <a:xfrm>
            <a:off x="152400" y="8229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5" name="Rectangle 118"/>
          <p:cNvSpPr>
            <a:spLocks noChangeArrowheads="1"/>
          </p:cNvSpPr>
          <p:nvPr/>
        </p:nvSpPr>
        <p:spPr bwMode="auto">
          <a:xfrm>
            <a:off x="152400" y="8610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6" name="Rectangle 119"/>
          <p:cNvSpPr>
            <a:spLocks noChangeArrowheads="1"/>
          </p:cNvSpPr>
          <p:nvPr/>
        </p:nvSpPr>
        <p:spPr bwMode="auto">
          <a:xfrm>
            <a:off x="152400" y="88392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20"/>
          <p:cNvSpPr>
            <a:spLocks noChangeArrowheads="1"/>
          </p:cNvSpPr>
          <p:nvPr/>
        </p:nvSpPr>
        <p:spPr bwMode="auto">
          <a:xfrm>
            <a:off x="152400" y="90678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121"/>
          <p:cNvSpPr>
            <a:spLocks noChangeArrowheads="1"/>
          </p:cNvSpPr>
          <p:nvPr/>
        </p:nvSpPr>
        <p:spPr bwMode="auto">
          <a:xfrm>
            <a:off x="152400" y="9296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122"/>
          <p:cNvSpPr>
            <a:spLocks noChangeArrowheads="1"/>
          </p:cNvSpPr>
          <p:nvPr/>
        </p:nvSpPr>
        <p:spPr bwMode="auto">
          <a:xfrm>
            <a:off x="152400" y="95250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0" name="Rectangle 124"/>
          <p:cNvSpPr>
            <a:spLocks noChangeArrowheads="1"/>
          </p:cNvSpPr>
          <p:nvPr/>
        </p:nvSpPr>
        <p:spPr bwMode="auto">
          <a:xfrm>
            <a:off x="152400" y="9753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1" name="Rectangle 126"/>
          <p:cNvSpPr>
            <a:spLocks noChangeArrowheads="1"/>
          </p:cNvSpPr>
          <p:nvPr/>
        </p:nvSpPr>
        <p:spPr bwMode="auto">
          <a:xfrm>
            <a:off x="152400" y="10134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2" name="Rectangle 127"/>
          <p:cNvSpPr>
            <a:spLocks noChangeArrowheads="1"/>
          </p:cNvSpPr>
          <p:nvPr/>
        </p:nvSpPr>
        <p:spPr bwMode="auto">
          <a:xfrm>
            <a:off x="152400" y="103632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28"/>
          <p:cNvSpPr>
            <a:spLocks noChangeArrowheads="1"/>
          </p:cNvSpPr>
          <p:nvPr/>
        </p:nvSpPr>
        <p:spPr bwMode="auto">
          <a:xfrm>
            <a:off x="152400" y="105918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tr-TR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Rectangle 129"/>
          <p:cNvSpPr>
            <a:spLocks noChangeArrowheads="1"/>
          </p:cNvSpPr>
          <p:nvPr/>
        </p:nvSpPr>
        <p:spPr bwMode="auto">
          <a:xfrm>
            <a:off x="152400" y="10820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30"/>
          <p:cNvSpPr>
            <a:spLocks noChangeArrowheads="1"/>
          </p:cNvSpPr>
          <p:nvPr/>
        </p:nvSpPr>
        <p:spPr bwMode="auto">
          <a:xfrm>
            <a:off x="152400" y="110490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6" name="Rectangle 132"/>
          <p:cNvSpPr>
            <a:spLocks noChangeArrowheads="1"/>
          </p:cNvSpPr>
          <p:nvPr/>
        </p:nvSpPr>
        <p:spPr bwMode="auto">
          <a:xfrm>
            <a:off x="152400" y="11277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7" name="Rectangle 134"/>
          <p:cNvSpPr>
            <a:spLocks noChangeArrowheads="1"/>
          </p:cNvSpPr>
          <p:nvPr/>
        </p:nvSpPr>
        <p:spPr bwMode="auto">
          <a:xfrm>
            <a:off x="152400" y="1165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1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altLang="tr-TR" sz="11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35"/>
          <p:cNvSpPr>
            <a:spLocks noChangeArrowheads="1"/>
          </p:cNvSpPr>
          <p:nvPr/>
        </p:nvSpPr>
        <p:spPr bwMode="auto">
          <a:xfrm>
            <a:off x="152400" y="1165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Dikdörtgen 49"/>
          <p:cNvSpPr/>
          <p:nvPr/>
        </p:nvSpPr>
        <p:spPr>
          <a:xfrm>
            <a:off x="3249494" y="1950685"/>
            <a:ext cx="2906682" cy="1118275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26316"/>
              </p:ext>
            </p:extLst>
          </p:nvPr>
        </p:nvGraphicFramePr>
        <p:xfrm>
          <a:off x="3323084" y="1974086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7" name="Denklem" r:id="rId28" imgW="1028700" imgH="228600" progId="">
                  <p:embed/>
                </p:oleObj>
              </mc:Choice>
              <mc:Fallback>
                <p:oleObj name="Denklem" r:id="rId28" imgW="1028700" imgH="228600" progId="">
                  <p:embed/>
                  <p:pic>
                    <p:nvPicPr>
                      <p:cNvPr id="0" name="Picture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084" y="1974086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25654"/>
              </p:ext>
            </p:extLst>
          </p:nvPr>
        </p:nvGraphicFramePr>
        <p:xfrm>
          <a:off x="3275856" y="2192412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" name="Denklem" r:id="rId29" imgW="2273300" imgH="228600" progId="">
                  <p:embed/>
                </p:oleObj>
              </mc:Choice>
              <mc:Fallback>
                <p:oleObj name="Denklem" r:id="rId29" imgW="2273300" imgH="228600" progId="">
                  <p:embed/>
                  <p:pic>
                    <p:nvPicPr>
                      <p:cNvPr id="0" name="Picture 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92412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86444"/>
              </p:ext>
            </p:extLst>
          </p:nvPr>
        </p:nvGraphicFramePr>
        <p:xfrm>
          <a:off x="3275856" y="2384058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9" name="Denklem" r:id="rId30" imgW="622030" imgH="228501" progId="">
                  <p:embed/>
                </p:oleObj>
              </mc:Choice>
              <mc:Fallback>
                <p:oleObj name="Denklem" r:id="rId30" imgW="622030" imgH="228501" progId="">
                  <p:embed/>
                  <p:pic>
                    <p:nvPicPr>
                      <p:cNvPr id="0" name="Picture 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84058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86193"/>
              </p:ext>
            </p:extLst>
          </p:nvPr>
        </p:nvGraphicFramePr>
        <p:xfrm>
          <a:off x="3249494" y="2636912"/>
          <a:ext cx="220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0" name="Denklem" r:id="rId31" imgW="2209800" imgH="228600" progId="">
                  <p:embed/>
                </p:oleObj>
              </mc:Choice>
              <mc:Fallback>
                <p:oleObj name="Denklem" r:id="rId31" imgW="2209800" imgH="228600" progId="">
                  <p:embed/>
                  <p:pic>
                    <p:nvPicPr>
                      <p:cNvPr id="0" name="Picture 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494" y="2636912"/>
                        <a:ext cx="220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77445"/>
              </p:ext>
            </p:extLst>
          </p:nvPr>
        </p:nvGraphicFramePr>
        <p:xfrm>
          <a:off x="3249494" y="284036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1" name="Denklem" r:id="rId32" imgW="1104900" imgH="228600" progId="">
                  <p:embed/>
                </p:oleObj>
              </mc:Choice>
              <mc:Fallback>
                <p:oleObj name="Denklem" r:id="rId32" imgW="1104900" imgH="228600" progId="">
                  <p:embed/>
                  <p:pic>
                    <p:nvPicPr>
                      <p:cNvPr id="0" name="Picture 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494" y="284036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İçerik Yer Tutucusu 2"/>
          <p:cNvSpPr>
            <a:spLocks noGrp="1"/>
          </p:cNvSpPr>
          <p:nvPr>
            <p:ph idx="1"/>
          </p:nvPr>
        </p:nvSpPr>
        <p:spPr>
          <a:xfrm>
            <a:off x="420806" y="1196752"/>
            <a:ext cx="8229600" cy="10801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Better Solution by the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-Search Algorithm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19990"/>
              </p:ext>
            </p:extLst>
          </p:nvPr>
        </p:nvGraphicFramePr>
        <p:xfrm>
          <a:off x="6241132" y="2133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2" r:id="rId33" imgW="952087" imgH="431613" progId="">
                  <p:embed/>
                </p:oleObj>
              </mc:Choice>
              <mc:Fallback>
                <p:oleObj r:id="rId33" imgW="952087" imgH="431613" progId="">
                  <p:embed/>
                  <p:pic>
                    <p:nvPicPr>
                      <p:cNvPr id="0" name="Picture 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132" y="213360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Dikdörtgen 75"/>
          <p:cNvSpPr/>
          <p:nvPr/>
        </p:nvSpPr>
        <p:spPr>
          <a:xfrm>
            <a:off x="164119" y="3760748"/>
            <a:ext cx="2319649" cy="1152058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24896"/>
              </p:ext>
            </p:extLst>
          </p:nvPr>
        </p:nvGraphicFramePr>
        <p:xfrm>
          <a:off x="180308" y="3796035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3" r:id="rId35" imgW="2273300" imgH="228600" progId="">
                  <p:embed/>
                </p:oleObj>
              </mc:Choice>
              <mc:Fallback>
                <p:oleObj r:id="rId35" imgW="2273300" imgH="228600" progId="">
                  <p:embed/>
                  <p:pic>
                    <p:nvPicPr>
                      <p:cNvPr id="0" name="Picture 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08" y="3796035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18749"/>
              </p:ext>
            </p:extLst>
          </p:nvPr>
        </p:nvGraphicFramePr>
        <p:xfrm>
          <a:off x="164119" y="4015065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4" r:id="rId36" imgW="1028700" imgH="228600" progId="">
                  <p:embed/>
                </p:oleObj>
              </mc:Choice>
              <mc:Fallback>
                <p:oleObj r:id="rId36" imgW="1028700" imgH="228600" progId="">
                  <p:embed/>
                  <p:pic>
                    <p:nvPicPr>
                      <p:cNvPr id="0" name="Picture 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19" y="4015065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74143"/>
              </p:ext>
            </p:extLst>
          </p:nvPr>
        </p:nvGraphicFramePr>
        <p:xfrm>
          <a:off x="180778" y="4199736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5" r:id="rId37" imgW="622030" imgH="228501" progId="">
                  <p:embed/>
                </p:oleObj>
              </mc:Choice>
              <mc:Fallback>
                <p:oleObj r:id="rId37" imgW="622030" imgH="228501" progId="">
                  <p:embed/>
                  <p:pic>
                    <p:nvPicPr>
                      <p:cNvPr id="0" name="Picture 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78" y="4199736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93098"/>
              </p:ext>
            </p:extLst>
          </p:nvPr>
        </p:nvGraphicFramePr>
        <p:xfrm>
          <a:off x="167769" y="4424536"/>
          <a:ext cx="220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6" r:id="rId38" imgW="2209800" imgH="228600" progId="">
                  <p:embed/>
                </p:oleObj>
              </mc:Choice>
              <mc:Fallback>
                <p:oleObj r:id="rId38" imgW="2209800" imgH="228600" progId="">
                  <p:embed/>
                  <p:pic>
                    <p:nvPicPr>
                      <p:cNvPr id="0" name="Picture 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69" y="4424536"/>
                        <a:ext cx="220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Nesne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69732"/>
              </p:ext>
            </p:extLst>
          </p:nvPr>
        </p:nvGraphicFramePr>
        <p:xfrm>
          <a:off x="189944" y="464056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7" r:id="rId39" imgW="1104900" imgH="228600" progId="">
                  <p:embed/>
                </p:oleObj>
              </mc:Choice>
              <mc:Fallback>
                <p:oleObj r:id="rId39" imgW="1104900" imgH="228600" progId="">
                  <p:embed/>
                  <p:pic>
                    <p:nvPicPr>
                      <p:cNvPr id="0" name="Picture 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44" y="464056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3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Nesne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77527"/>
              </p:ext>
            </p:extLst>
          </p:nvPr>
        </p:nvGraphicFramePr>
        <p:xfrm>
          <a:off x="395536" y="3335216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8" r:id="rId40" imgW="952087" imgH="431613" progId="">
                  <p:embed/>
                </p:oleObj>
              </mc:Choice>
              <mc:Fallback>
                <p:oleObj r:id="rId40" imgW="952087" imgH="431613" progId="">
                  <p:embed/>
                  <p:pic>
                    <p:nvPicPr>
                      <p:cNvPr id="0" name="Picture 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35216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Dikdörtgen 57"/>
          <p:cNvSpPr/>
          <p:nvPr/>
        </p:nvSpPr>
        <p:spPr>
          <a:xfrm>
            <a:off x="3491880" y="3790320"/>
            <a:ext cx="2389505" cy="112248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graphicFrame>
        <p:nvGraphicFramePr>
          <p:cNvPr id="20" name="Nesne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06886"/>
              </p:ext>
            </p:extLst>
          </p:nvPr>
        </p:nvGraphicFramePr>
        <p:xfrm>
          <a:off x="3509674" y="3822957"/>
          <a:ext cx="10477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9" r:id="rId42" imgW="1054100" imgH="228600" progId="">
                  <p:embed/>
                </p:oleObj>
              </mc:Choice>
              <mc:Fallback>
                <p:oleObj r:id="rId42" imgW="1054100" imgH="228600" progId="">
                  <p:embed/>
                  <p:pic>
                    <p:nvPicPr>
                      <p:cNvPr id="0" name="Picture 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674" y="3822957"/>
                        <a:ext cx="10477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Nesne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490278"/>
              </p:ext>
            </p:extLst>
          </p:nvPr>
        </p:nvGraphicFramePr>
        <p:xfrm>
          <a:off x="3491880" y="4032788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0" r:id="rId44" imgW="622030" imgH="228501" progId="">
                  <p:embed/>
                </p:oleObj>
              </mc:Choice>
              <mc:Fallback>
                <p:oleObj r:id="rId44" imgW="622030" imgH="228501" progId="">
                  <p:embed/>
                  <p:pic>
                    <p:nvPicPr>
                      <p:cNvPr id="0" name="Picture 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032788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Nesne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42415"/>
              </p:ext>
            </p:extLst>
          </p:nvPr>
        </p:nvGraphicFramePr>
        <p:xfrm>
          <a:off x="3491880" y="4232202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1" r:id="rId45" imgW="2273300" imgH="228600" progId="">
                  <p:embed/>
                </p:oleObj>
              </mc:Choice>
              <mc:Fallback>
                <p:oleObj r:id="rId45" imgW="2273300" imgH="228600" progId="">
                  <p:embed/>
                  <p:pic>
                    <p:nvPicPr>
                      <p:cNvPr id="0" name="Picture 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232202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Nesne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292014"/>
              </p:ext>
            </p:extLst>
          </p:nvPr>
        </p:nvGraphicFramePr>
        <p:xfrm>
          <a:off x="3491880" y="4433139"/>
          <a:ext cx="22288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2" r:id="rId46" imgW="2235200" imgH="228600" progId="">
                  <p:embed/>
                </p:oleObj>
              </mc:Choice>
              <mc:Fallback>
                <p:oleObj r:id="rId46" imgW="2235200" imgH="228600" progId="">
                  <p:embed/>
                  <p:pic>
                    <p:nvPicPr>
                      <p:cNvPr id="0" name="Picture 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3139"/>
                        <a:ext cx="22288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Nesne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36443"/>
              </p:ext>
            </p:extLst>
          </p:nvPr>
        </p:nvGraphicFramePr>
        <p:xfrm>
          <a:off x="3491880" y="4640560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3" r:id="rId48" imgW="1104900" imgH="228600" progId="">
                  <p:embed/>
                </p:oleObj>
              </mc:Choice>
              <mc:Fallback>
                <p:oleObj r:id="rId48" imgW="1104900" imgH="228600" progId="">
                  <p:embed/>
                  <p:pic>
                    <p:nvPicPr>
                      <p:cNvPr id="0" name="Picture 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640560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Nesne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801945"/>
              </p:ext>
            </p:extLst>
          </p:nvPr>
        </p:nvGraphicFramePr>
        <p:xfrm>
          <a:off x="3730313" y="3409479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4" r:id="rId49" imgW="952087" imgH="431613" progId="">
                  <p:embed/>
                </p:oleObj>
              </mc:Choice>
              <mc:Fallback>
                <p:oleObj r:id="rId49" imgW="952087" imgH="431613" progId="">
                  <p:embed/>
                  <p:pic>
                    <p:nvPicPr>
                      <p:cNvPr id="0" name="Picture 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313" y="3409479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Dikdörtgen 65"/>
          <p:cNvSpPr/>
          <p:nvPr/>
        </p:nvSpPr>
        <p:spPr>
          <a:xfrm>
            <a:off x="6660232" y="3796035"/>
            <a:ext cx="2389505" cy="111677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graphicFrame>
        <p:nvGraphicFramePr>
          <p:cNvPr id="34" name="Nesne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162891"/>
              </p:ext>
            </p:extLst>
          </p:nvPr>
        </p:nvGraphicFramePr>
        <p:xfrm>
          <a:off x="6660232" y="3796035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5" r:id="rId51" imgW="1028700" imgH="228600" progId="">
                  <p:embed/>
                </p:oleObj>
              </mc:Choice>
              <mc:Fallback>
                <p:oleObj r:id="rId51" imgW="1028700" imgH="228600" progId="">
                  <p:embed/>
                  <p:pic>
                    <p:nvPicPr>
                      <p:cNvPr id="0" name="Picture 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796035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Nesne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883535"/>
              </p:ext>
            </p:extLst>
          </p:nvPr>
        </p:nvGraphicFramePr>
        <p:xfrm>
          <a:off x="6652228" y="4015065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6" r:id="rId52" imgW="2273300" imgH="228600" progId="">
                  <p:embed/>
                </p:oleObj>
              </mc:Choice>
              <mc:Fallback>
                <p:oleObj r:id="rId52" imgW="2273300" imgH="228600" progId="">
                  <p:embed/>
                  <p:pic>
                    <p:nvPicPr>
                      <p:cNvPr id="0" name="Picture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228" y="4015065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Nesne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18449"/>
              </p:ext>
            </p:extLst>
          </p:nvPr>
        </p:nvGraphicFramePr>
        <p:xfrm>
          <a:off x="6660232" y="4205070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7" r:id="rId53" imgW="622030" imgH="228501" progId="">
                  <p:embed/>
                </p:oleObj>
              </mc:Choice>
              <mc:Fallback>
                <p:oleObj r:id="rId53" imgW="622030" imgH="228501" progId="">
                  <p:embed/>
                  <p:pic>
                    <p:nvPicPr>
                      <p:cNvPr id="0" name="Picture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205070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Nesne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17814"/>
              </p:ext>
            </p:extLst>
          </p:nvPr>
        </p:nvGraphicFramePr>
        <p:xfrm>
          <a:off x="6660232" y="4391665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8" r:id="rId54" imgW="1104900" imgH="228600" progId="">
                  <p:embed/>
                </p:oleObj>
              </mc:Choice>
              <mc:Fallback>
                <p:oleObj r:id="rId54" imgW="1104900" imgH="228600" progId="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391665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Nesne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49039"/>
              </p:ext>
            </p:extLst>
          </p:nvPr>
        </p:nvGraphicFramePr>
        <p:xfrm>
          <a:off x="6660232" y="4638724"/>
          <a:ext cx="220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9" r:id="rId55" imgW="2209800" imgH="228600" progId="">
                  <p:embed/>
                </p:oleObj>
              </mc:Choice>
              <mc:Fallback>
                <p:oleObj r:id="rId55" imgW="2209800" imgH="228600" progId="">
                  <p:embed/>
                  <p:pic>
                    <p:nvPicPr>
                      <p:cNvPr id="0" name="Picture 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638724"/>
                        <a:ext cx="220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Rectangle 3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" name="Nesne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11101"/>
              </p:ext>
            </p:extLst>
          </p:nvPr>
        </p:nvGraphicFramePr>
        <p:xfrm>
          <a:off x="7948965" y="3379748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0" r:id="rId56" imgW="952087" imgH="431613" progId="">
                  <p:embed/>
                </p:oleObj>
              </mc:Choice>
              <mc:Fallback>
                <p:oleObj r:id="rId56" imgW="952087" imgH="431613" progId="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965" y="3379748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Dikdörtgen 68"/>
          <p:cNvSpPr/>
          <p:nvPr/>
        </p:nvSpPr>
        <p:spPr>
          <a:xfrm>
            <a:off x="153324" y="5301208"/>
            <a:ext cx="2330444" cy="122413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graphicFrame>
        <p:nvGraphicFramePr>
          <p:cNvPr id="144" name="Nesne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47103"/>
              </p:ext>
            </p:extLst>
          </p:nvPr>
        </p:nvGraphicFramePr>
        <p:xfrm>
          <a:off x="152400" y="5366539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1" r:id="rId57" imgW="2273300" imgH="228600" progId="">
                  <p:embed/>
                </p:oleObj>
              </mc:Choice>
              <mc:Fallback>
                <p:oleObj r:id="rId57" imgW="2273300" imgH="228600" progId="">
                  <p:embed/>
                  <p:pic>
                    <p:nvPicPr>
                      <p:cNvPr id="0" name="Picture 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66539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Nesne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30096"/>
              </p:ext>
            </p:extLst>
          </p:nvPr>
        </p:nvGraphicFramePr>
        <p:xfrm>
          <a:off x="152400" y="5597802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2" r:id="rId58" imgW="1028700" imgH="228600" progId="">
                  <p:embed/>
                </p:oleObj>
              </mc:Choice>
              <mc:Fallback>
                <p:oleObj r:id="rId58" imgW="1028700" imgH="228600" progId="">
                  <p:embed/>
                  <p:pic>
                    <p:nvPicPr>
                      <p:cNvPr id="0" name="Picture 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97802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Nesne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80941"/>
              </p:ext>
            </p:extLst>
          </p:nvPr>
        </p:nvGraphicFramePr>
        <p:xfrm>
          <a:off x="152400" y="5834965"/>
          <a:ext cx="2257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3" r:id="rId59" imgW="2260600" imgH="228600" progId="">
                  <p:embed/>
                </p:oleObj>
              </mc:Choice>
              <mc:Fallback>
                <p:oleObj r:id="rId59" imgW="2260600" imgH="228600" progId="">
                  <p:embed/>
                  <p:pic>
                    <p:nvPicPr>
                      <p:cNvPr id="0" name="Picture 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834965"/>
                        <a:ext cx="2257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Nesne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66494"/>
              </p:ext>
            </p:extLst>
          </p:nvPr>
        </p:nvGraphicFramePr>
        <p:xfrm>
          <a:off x="164119" y="6018953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4" r:id="rId61" imgW="622030" imgH="228501" progId="">
                  <p:embed/>
                </p:oleObj>
              </mc:Choice>
              <mc:Fallback>
                <p:oleObj r:id="rId61" imgW="622030" imgH="228501" progId="">
                  <p:embed/>
                  <p:pic>
                    <p:nvPicPr>
                      <p:cNvPr id="0" name="Picture 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19" y="6018953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Nesne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894162"/>
              </p:ext>
            </p:extLst>
          </p:nvPr>
        </p:nvGraphicFramePr>
        <p:xfrm>
          <a:off x="164119" y="6284168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5" r:id="rId62" imgW="1104900" imgH="228600" progId="">
                  <p:embed/>
                </p:oleObj>
              </mc:Choice>
              <mc:Fallback>
                <p:oleObj r:id="rId62" imgW="1104900" imgH="228600" progId="">
                  <p:embed/>
                  <p:pic>
                    <p:nvPicPr>
                      <p:cNvPr id="0" name="Picture 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19" y="6284168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408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Rectangle 4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7" name="Nesne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8100"/>
              </p:ext>
            </p:extLst>
          </p:nvPr>
        </p:nvGraphicFramePr>
        <p:xfrm>
          <a:off x="304800" y="4913557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6" r:id="rId63" imgW="952087" imgH="431613" progId="">
                  <p:embed/>
                </p:oleObj>
              </mc:Choice>
              <mc:Fallback>
                <p:oleObj r:id="rId63" imgW="952087" imgH="431613" progId="">
                  <p:embed/>
                  <p:pic>
                    <p:nvPicPr>
                      <p:cNvPr id="0" name="Picture 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13557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Dikdörtgen 62"/>
          <p:cNvSpPr/>
          <p:nvPr/>
        </p:nvSpPr>
        <p:spPr>
          <a:xfrm>
            <a:off x="3529647" y="5373216"/>
            <a:ext cx="2389505" cy="1152128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graphicFrame>
        <p:nvGraphicFramePr>
          <p:cNvPr id="164" name="Nesne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34732"/>
              </p:ext>
            </p:extLst>
          </p:nvPr>
        </p:nvGraphicFramePr>
        <p:xfrm>
          <a:off x="3542888" y="5386617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7" r:id="rId65" imgW="1028700" imgH="228600" progId="">
                  <p:embed/>
                </p:oleObj>
              </mc:Choice>
              <mc:Fallback>
                <p:oleObj r:id="rId65" imgW="1028700" imgH="228600" progId="">
                  <p:embed/>
                  <p:pic>
                    <p:nvPicPr>
                      <p:cNvPr id="0" name="Picture 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888" y="5386617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Nesne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20560"/>
              </p:ext>
            </p:extLst>
          </p:nvPr>
        </p:nvGraphicFramePr>
        <p:xfrm>
          <a:off x="3529647" y="5601201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8" r:id="rId66" imgW="622030" imgH="228501" progId="">
                  <p:embed/>
                </p:oleObj>
              </mc:Choice>
              <mc:Fallback>
                <p:oleObj r:id="rId66" imgW="622030" imgH="228501" progId="">
                  <p:embed/>
                  <p:pic>
                    <p:nvPicPr>
                      <p:cNvPr id="0" name="Picture 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647" y="5601201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Nesne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0031"/>
              </p:ext>
            </p:extLst>
          </p:nvPr>
        </p:nvGraphicFramePr>
        <p:xfrm>
          <a:off x="3534809" y="5836051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9" r:id="rId67" imgW="2273300" imgH="228600" progId="">
                  <p:embed/>
                </p:oleObj>
              </mc:Choice>
              <mc:Fallback>
                <p:oleObj r:id="rId67" imgW="2273300" imgH="228600" progId="">
                  <p:embed/>
                  <p:pic>
                    <p:nvPicPr>
                      <p:cNvPr id="0" name="Picture 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809" y="5836051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Nesne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868209"/>
              </p:ext>
            </p:extLst>
          </p:nvPr>
        </p:nvGraphicFramePr>
        <p:xfrm>
          <a:off x="3542888" y="6064651"/>
          <a:ext cx="22288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0" r:id="rId68" imgW="2235200" imgH="228600" progId="">
                  <p:embed/>
                </p:oleObj>
              </mc:Choice>
              <mc:Fallback>
                <p:oleObj r:id="rId68" imgW="2235200" imgH="228600" progId="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888" y="6064651"/>
                        <a:ext cx="22288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Nesne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56403"/>
              </p:ext>
            </p:extLst>
          </p:nvPr>
        </p:nvGraphicFramePr>
        <p:xfrm>
          <a:off x="3542888" y="6296744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1" r:id="rId69" imgW="1104900" imgH="228600" progId="">
                  <p:embed/>
                </p:oleObj>
              </mc:Choice>
              <mc:Fallback>
                <p:oleObj r:id="rId69" imgW="1104900" imgH="228600" progId="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888" y="6296744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Rectangle 41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418"/>
          <p:cNvSpPr>
            <a:spLocks noChangeArrowheads="1"/>
          </p:cNvSpPr>
          <p:nvPr/>
        </p:nvSpPr>
        <p:spPr bwMode="auto">
          <a:xfrm>
            <a:off x="304800" y="121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2" name="Rectangle 419"/>
          <p:cNvSpPr>
            <a:spLocks noChangeArrowheads="1"/>
          </p:cNvSpPr>
          <p:nvPr/>
        </p:nvSpPr>
        <p:spPr bwMode="auto">
          <a:xfrm>
            <a:off x="304800" y="144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420"/>
          <p:cNvSpPr>
            <a:spLocks noChangeArrowheads="1"/>
          </p:cNvSpPr>
          <p:nvPr/>
        </p:nvSpPr>
        <p:spPr bwMode="auto">
          <a:xfrm>
            <a:off x="3048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--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4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7" name="Nesne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22067"/>
              </p:ext>
            </p:extLst>
          </p:nvPr>
        </p:nvGraphicFramePr>
        <p:xfrm>
          <a:off x="3672136" y="4999664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" r:id="rId70" imgW="952087" imgH="431613" progId="">
                  <p:embed/>
                </p:oleObj>
              </mc:Choice>
              <mc:Fallback>
                <p:oleObj r:id="rId70" imgW="952087" imgH="431613" progId="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136" y="4999664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Dikdörtgen 70"/>
          <p:cNvSpPr/>
          <p:nvPr/>
        </p:nvSpPr>
        <p:spPr>
          <a:xfrm>
            <a:off x="6660232" y="5301208"/>
            <a:ext cx="2389505" cy="122413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graphicFrame>
        <p:nvGraphicFramePr>
          <p:cNvPr id="178" name="Nesne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2340"/>
              </p:ext>
            </p:extLst>
          </p:nvPr>
        </p:nvGraphicFramePr>
        <p:xfrm>
          <a:off x="6660232" y="5373216"/>
          <a:ext cx="1028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3" r:id="rId71" imgW="1028700" imgH="228600" progId="">
                  <p:embed/>
                </p:oleObj>
              </mc:Choice>
              <mc:Fallback>
                <p:oleObj r:id="rId71" imgW="1028700" imgH="228600" progId="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373216"/>
                        <a:ext cx="1028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Nesne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97137"/>
              </p:ext>
            </p:extLst>
          </p:nvPr>
        </p:nvGraphicFramePr>
        <p:xfrm>
          <a:off x="6660232" y="5589240"/>
          <a:ext cx="22764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4" r:id="rId72" imgW="2273300" imgH="228600" progId="">
                  <p:embed/>
                </p:oleObj>
              </mc:Choice>
              <mc:Fallback>
                <p:oleObj r:id="rId72" imgW="2273300" imgH="228600" progId="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589240"/>
                        <a:ext cx="22764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Nesne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665394"/>
              </p:ext>
            </p:extLst>
          </p:nvPr>
        </p:nvGraphicFramePr>
        <p:xfrm>
          <a:off x="6660232" y="5805264"/>
          <a:ext cx="619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5" r:id="rId73" imgW="622030" imgH="228501" progId="">
                  <p:embed/>
                </p:oleObj>
              </mc:Choice>
              <mc:Fallback>
                <p:oleObj r:id="rId73" imgW="622030" imgH="228501" progId="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805264"/>
                        <a:ext cx="619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Nesne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545003"/>
              </p:ext>
            </p:extLst>
          </p:nvPr>
        </p:nvGraphicFramePr>
        <p:xfrm>
          <a:off x="6660232" y="6008712"/>
          <a:ext cx="1104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6" r:id="rId74" imgW="1104900" imgH="228600" progId="">
                  <p:embed/>
                </p:oleObj>
              </mc:Choice>
              <mc:Fallback>
                <p:oleObj r:id="rId74" imgW="1104900" imgH="228600" progId="">
                  <p:embed/>
                  <p:pic>
                    <p:nvPicPr>
                      <p:cNvPr id="0" name="Picture 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6008712"/>
                        <a:ext cx="1104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Nesne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08177"/>
              </p:ext>
            </p:extLst>
          </p:nvPr>
        </p:nvGraphicFramePr>
        <p:xfrm>
          <a:off x="6660232" y="6224736"/>
          <a:ext cx="220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7" r:id="rId75" imgW="2209800" imgH="228600" progId="">
                  <p:embed/>
                </p:oleObj>
              </mc:Choice>
              <mc:Fallback>
                <p:oleObj r:id="rId75" imgW="2209800" imgH="228600" progId="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6224736"/>
                        <a:ext cx="220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Rectangle 4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6" name="Rectangle 432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7" name="Rectangle 43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" name="Rectangle 43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Rectangle 4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1" name="Nesne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31201"/>
              </p:ext>
            </p:extLst>
          </p:nvPr>
        </p:nvGraphicFramePr>
        <p:xfrm>
          <a:off x="7982272" y="490912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8" r:id="rId76" imgW="952087" imgH="431613" progId="">
                  <p:embed/>
                </p:oleObj>
              </mc:Choice>
              <mc:Fallback>
                <p:oleObj r:id="rId76" imgW="952087" imgH="431613" progId="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272" y="490912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136 Aşağı Ok"/>
          <p:cNvSpPr/>
          <p:nvPr/>
        </p:nvSpPr>
        <p:spPr>
          <a:xfrm>
            <a:off x="4572000" y="1700808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129 Metin kutusu"/>
          <p:cNvSpPr txBox="1"/>
          <p:nvPr/>
        </p:nvSpPr>
        <p:spPr>
          <a:xfrm>
            <a:off x="1480727" y="491280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128 Aşağı Ok"/>
          <p:cNvSpPr/>
          <p:nvPr/>
        </p:nvSpPr>
        <p:spPr>
          <a:xfrm>
            <a:off x="1443834" y="4902063"/>
            <a:ext cx="45719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0" name="129 Metin kutusu"/>
          <p:cNvSpPr txBox="1"/>
          <p:nvPr/>
        </p:nvSpPr>
        <p:spPr>
          <a:xfrm>
            <a:off x="4873273" y="496265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128 Aşağı Ok"/>
          <p:cNvSpPr/>
          <p:nvPr/>
        </p:nvSpPr>
        <p:spPr>
          <a:xfrm>
            <a:off x="4836380" y="4951911"/>
            <a:ext cx="45719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129 Metin kutusu"/>
          <p:cNvSpPr txBox="1"/>
          <p:nvPr/>
        </p:nvSpPr>
        <p:spPr>
          <a:xfrm>
            <a:off x="6732240" y="494704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128 Aşağı Ok"/>
          <p:cNvSpPr/>
          <p:nvPr/>
        </p:nvSpPr>
        <p:spPr>
          <a:xfrm>
            <a:off x="7668344" y="4936301"/>
            <a:ext cx="45719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18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6" grpId="0" animBg="1"/>
      <p:bldP spid="66" grpId="0" animBg="1"/>
      <p:bldP spid="74" grpId="0" animBg="1"/>
      <p:bldP spid="62" grpId="0" animBg="1"/>
      <p:bldP spid="71" grpId="0" animBg="1"/>
      <p:bldP spid="78" grpId="0" animBg="1"/>
      <p:bldP spid="137" grpId="0" animBg="1"/>
      <p:bldP spid="138" grpId="0"/>
      <p:bldP spid="139" grpId="0" animBg="1"/>
      <p:bldP spid="140" grpId="0"/>
      <p:bldP spid="149" grpId="0" animBg="1"/>
      <p:bldP spid="150" grpId="0"/>
      <p:bldP spid="1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23149" y="1196752"/>
            <a:ext cx="0" cy="244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-36512" y="1700808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6512" y="2852936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2" descr="\\KSAHAN\Gannt\Çizgililer\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2741"/>
          <a:stretch/>
        </p:blipFill>
        <p:spPr bwMode="auto">
          <a:xfrm>
            <a:off x="539552" y="1787037"/>
            <a:ext cx="148838" cy="239078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\\KSAHAN\Gannt\Pembeler\J3O5-5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6" r="43998"/>
          <a:stretch/>
        </p:blipFill>
        <p:spPr bwMode="auto">
          <a:xfrm>
            <a:off x="683568" y="1786083"/>
            <a:ext cx="354825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KSAHAN\Gannt\Pembeler\J3O4-7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1" r="44689"/>
          <a:stretch/>
        </p:blipFill>
        <p:spPr bwMode="auto">
          <a:xfrm>
            <a:off x="1038393" y="1786083"/>
            <a:ext cx="481363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\\KSAHAN\Gannt\Sarılar\J2O4-10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4455"/>
          <a:stretch/>
        </p:blipFill>
        <p:spPr bwMode="auto">
          <a:xfrm>
            <a:off x="1697354" y="1784691"/>
            <a:ext cx="498154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56" y="1787037"/>
            <a:ext cx="177598" cy="2027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8" r="26656"/>
          <a:stretch/>
        </p:blipFill>
        <p:spPr bwMode="auto">
          <a:xfrm>
            <a:off x="2195508" y="1784691"/>
            <a:ext cx="442183" cy="2020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\\KSAHAN\Gannt\Sarılar\J2O2-20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r="33027"/>
          <a:stretch/>
        </p:blipFill>
        <p:spPr bwMode="auto">
          <a:xfrm>
            <a:off x="2637691" y="1784691"/>
            <a:ext cx="443298" cy="2020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\\KSAHAN\Gannt\Sarılar\J2O5-4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5" r="41084"/>
          <a:stretch/>
        </p:blipFill>
        <p:spPr bwMode="auto">
          <a:xfrm>
            <a:off x="3080989" y="1784691"/>
            <a:ext cx="453376" cy="2027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\\KSAHAN\Gannt\Sarılar\J2O3-50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0" t="1" r="43314" b="1"/>
          <a:stretch/>
        </p:blipFill>
        <p:spPr bwMode="auto">
          <a:xfrm>
            <a:off x="3533919" y="1784691"/>
            <a:ext cx="442182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01" y="1786083"/>
            <a:ext cx="177598" cy="2027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\\KSAHAN\Gannt\Yeşiller\J5O1-12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r="22770"/>
          <a:stretch/>
        </p:blipFill>
        <p:spPr bwMode="auto">
          <a:xfrm>
            <a:off x="4153699" y="1786082"/>
            <a:ext cx="419793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92" y="1786081"/>
            <a:ext cx="126280" cy="2027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\\KSAHAN\Gannt\Maviler\J4O4-16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1" t="3527" r="29318" b="1"/>
          <a:stretch/>
        </p:blipFill>
        <p:spPr bwMode="auto">
          <a:xfrm>
            <a:off x="4699772" y="1786080"/>
            <a:ext cx="447779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\\KSAHAN\Gannt\Maviler\J4O5-28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2" r="38014"/>
          <a:stretch/>
        </p:blipFill>
        <p:spPr bwMode="auto">
          <a:xfrm>
            <a:off x="5147551" y="1784948"/>
            <a:ext cx="447779" cy="203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\\KSAHAN\Gannt\Maviler\J4O2-32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0" t="-1" r="39705" b="2799"/>
          <a:stretch/>
        </p:blipFill>
        <p:spPr bwMode="auto">
          <a:xfrm>
            <a:off x="6084168" y="1786084"/>
            <a:ext cx="451632" cy="20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\\KSAHAN\Gannt\Maviler\J4O3-32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5" r="39374" b="2429"/>
          <a:stretch/>
        </p:blipFill>
        <p:spPr bwMode="auto">
          <a:xfrm>
            <a:off x="6535800" y="1785707"/>
            <a:ext cx="442183" cy="1922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40" y="1786084"/>
            <a:ext cx="125559" cy="2016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\\KSAHAN\Gannt\Turuncular\J102-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86409"/>
            <a:ext cx="404932" cy="20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\\KSAHAN\Gannt\Turuncular\J103-10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3" t="-1178" b="-1"/>
          <a:stretch/>
        </p:blipFill>
        <p:spPr bwMode="auto">
          <a:xfrm>
            <a:off x="7509557" y="1786084"/>
            <a:ext cx="489932" cy="200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5" y="2023889"/>
            <a:ext cx="1714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68" y="2020314"/>
            <a:ext cx="247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14" y="2023889"/>
            <a:ext cx="2667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55" y="2016272"/>
            <a:ext cx="2667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58" y="2039364"/>
            <a:ext cx="2667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53" y="2048888"/>
            <a:ext cx="2952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26" y="2048888"/>
            <a:ext cx="3143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31" y="2048888"/>
            <a:ext cx="2571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49" y="2023889"/>
            <a:ext cx="3238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64" y="2048888"/>
            <a:ext cx="2667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64" y="2060848"/>
            <a:ext cx="2571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2381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\\KSAHAN\Gannt\Maviler\J4O1-36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1" r="40214" b="-7154"/>
          <a:stretch>
            <a:fillRect/>
          </a:stretch>
        </p:blipFill>
        <p:spPr bwMode="auto">
          <a:xfrm>
            <a:off x="5592745" y="1784691"/>
            <a:ext cx="504056" cy="2019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5004048" y="2060848"/>
            <a:ext cx="257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5436096" y="2060848"/>
            <a:ext cx="2762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5940152" y="2060848"/>
            <a:ext cx="2952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6372200" y="2060848"/>
            <a:ext cx="2762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6732240" y="2060848"/>
            <a:ext cx="2762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7020272" y="2060848"/>
            <a:ext cx="2286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7380312" y="2060848"/>
            <a:ext cx="2571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7812360" y="2060848"/>
            <a:ext cx="2762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01" y="2789163"/>
            <a:ext cx="126227" cy="20275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\\KSAHAN\Gannt\Pembeler\J3O5-5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6" r="43998"/>
          <a:stretch/>
        </p:blipFill>
        <p:spPr bwMode="auto">
          <a:xfrm>
            <a:off x="1177717" y="2788209"/>
            <a:ext cx="354825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\\KSAHAN\Gannt\Pembeler\J3O4-7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1" r="44689"/>
          <a:stretch/>
        </p:blipFill>
        <p:spPr bwMode="auto">
          <a:xfrm>
            <a:off x="1532542" y="2788209"/>
            <a:ext cx="481363" cy="2027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\\KSAHAN\Gannt\Sarılar\J2O4-10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4455"/>
          <a:stretch/>
        </p:blipFill>
        <p:spPr bwMode="auto">
          <a:xfrm>
            <a:off x="2191503" y="2782320"/>
            <a:ext cx="498154" cy="209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05" y="2789163"/>
            <a:ext cx="177598" cy="2027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\\KSAHAN\Gannt\Sarılar\J2O1-15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8" r="26656"/>
          <a:stretch/>
        </p:blipFill>
        <p:spPr bwMode="auto">
          <a:xfrm>
            <a:off x="2689657" y="2782993"/>
            <a:ext cx="442183" cy="208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\\KSAHAN\Gannt\Sarılar\J2O2-20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r="33027"/>
          <a:stretch/>
        </p:blipFill>
        <p:spPr bwMode="auto">
          <a:xfrm>
            <a:off x="3131840" y="2782992"/>
            <a:ext cx="443298" cy="213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\\KSAHAN\Gannt\Sarılar\J2O5-4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5" r="41084"/>
          <a:stretch/>
        </p:blipFill>
        <p:spPr bwMode="auto">
          <a:xfrm>
            <a:off x="3575138" y="2782318"/>
            <a:ext cx="453376" cy="2146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\\KSAHAN\Gannt\Sarılar\J2O3-50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0" t="1" r="43314" b="1"/>
          <a:stretch/>
        </p:blipFill>
        <p:spPr bwMode="auto">
          <a:xfrm>
            <a:off x="4028068" y="2782320"/>
            <a:ext cx="442182" cy="2146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49" y="2774941"/>
            <a:ext cx="194463" cy="22201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\\KSAHAN\Gannt\Yeşiller\J5O1-12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7" r="22770"/>
          <a:stretch/>
        </p:blipFill>
        <p:spPr bwMode="auto">
          <a:xfrm>
            <a:off x="4647848" y="2774940"/>
            <a:ext cx="419793" cy="2220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40" y="2774939"/>
            <a:ext cx="138273" cy="22201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\\KSAHAN\Gannt\Maviler\J4O4-16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1" t="3527" r="29318" b="1"/>
          <a:stretch/>
        </p:blipFill>
        <p:spPr bwMode="auto">
          <a:xfrm>
            <a:off x="5193921" y="2774938"/>
            <a:ext cx="447779" cy="2220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\\KSAHAN\Gannt\Maviler\J4O5-28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2" r="38014"/>
          <a:stretch/>
        </p:blipFill>
        <p:spPr bwMode="auto">
          <a:xfrm>
            <a:off x="5641700" y="2773806"/>
            <a:ext cx="447779" cy="2231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\\KSAHAN\Gannt\Maviler\J4O2-32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0" t="-1" r="39705" b="2799"/>
          <a:stretch/>
        </p:blipFill>
        <p:spPr bwMode="auto">
          <a:xfrm>
            <a:off x="6578317" y="2774942"/>
            <a:ext cx="451632" cy="222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\\KSAHAN\Gannt\Maviler\J4O3-32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5" r="39374" b="2429"/>
          <a:stretch/>
        </p:blipFill>
        <p:spPr bwMode="auto">
          <a:xfrm>
            <a:off x="7029949" y="2776736"/>
            <a:ext cx="442183" cy="2202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\\KSAHAN\Gannt\Çizgililer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89" y="2774942"/>
            <a:ext cx="138271" cy="2220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\\KSAHAN\Gannt\Turuncular\J102-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429" y="2775266"/>
            <a:ext cx="404932" cy="221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\\KSAHAN\Gannt\Turuncular\J103-10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3" t="-1178" b="-1"/>
          <a:stretch/>
        </p:blipFill>
        <p:spPr bwMode="auto">
          <a:xfrm>
            <a:off x="8003706" y="2774942"/>
            <a:ext cx="489932" cy="222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\\KSAHAN\Gannt\Maviler\J4O1-36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1" r="40214" b="-7154"/>
          <a:stretch>
            <a:fillRect/>
          </a:stretch>
        </p:blipFill>
        <p:spPr bwMode="auto">
          <a:xfrm>
            <a:off x="6074261" y="2774942"/>
            <a:ext cx="504056" cy="2220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899592" y="3068960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1115616" y="3068960"/>
            <a:ext cx="228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6" name="Picture 12"/>
          <p:cNvPicPr>
            <a:picLocks noChangeAspect="1" noChangeArrowheads="1"/>
          </p:cNvPicPr>
          <p:nvPr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1403648" y="3068960"/>
            <a:ext cx="247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1835696" y="3068960"/>
            <a:ext cx="247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2123728" y="3068960"/>
            <a:ext cx="247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9" name="Picture 15"/>
          <p:cNvPicPr>
            <a:picLocks noChangeAspect="1" noChangeArrowheads="1"/>
          </p:cNvPicPr>
          <p:nvPr/>
        </p:nvPicPr>
        <p:blipFill>
          <a:blip r:embed="rId45" cstate="print"/>
          <a:srcRect/>
          <a:stretch>
            <a:fillRect/>
          </a:stretch>
        </p:blipFill>
        <p:spPr bwMode="auto">
          <a:xfrm>
            <a:off x="2483768" y="3068960"/>
            <a:ext cx="2667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0" name="Picture 16"/>
          <p:cNvPicPr>
            <a:picLocks noChangeAspect="1" noChangeArrowheads="1"/>
          </p:cNvPicPr>
          <p:nvPr/>
        </p:nvPicPr>
        <p:blipFill>
          <a:blip r:embed="rId46" cstate="print"/>
          <a:srcRect/>
          <a:stretch>
            <a:fillRect/>
          </a:stretch>
        </p:blipFill>
        <p:spPr bwMode="auto">
          <a:xfrm>
            <a:off x="2915816" y="3068960"/>
            <a:ext cx="3143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3419872" y="3068960"/>
            <a:ext cx="2762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48" cstate="print"/>
          <a:srcRect/>
          <a:stretch>
            <a:fillRect/>
          </a:stretch>
        </p:blipFill>
        <p:spPr bwMode="auto">
          <a:xfrm>
            <a:off x="3923928" y="3068960"/>
            <a:ext cx="228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3" name="Picture 19"/>
          <p:cNvPicPr>
            <a:picLocks noChangeAspect="1" noChangeArrowheads="1"/>
          </p:cNvPicPr>
          <p:nvPr/>
        </p:nvPicPr>
        <p:blipFill>
          <a:blip r:embed="rId49" cstate="print"/>
          <a:srcRect/>
          <a:stretch>
            <a:fillRect/>
          </a:stretch>
        </p:blipFill>
        <p:spPr bwMode="auto">
          <a:xfrm>
            <a:off x="4283968" y="3068960"/>
            <a:ext cx="238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4572000" y="3068960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21"/>
          <p:cNvPicPr>
            <a:picLocks noChangeAspect="1" noChangeArrowheads="1"/>
          </p:cNvPicPr>
          <p:nvPr/>
        </p:nvPicPr>
        <p:blipFill>
          <a:blip r:embed="rId51" cstate="print"/>
          <a:srcRect/>
          <a:stretch>
            <a:fillRect/>
          </a:stretch>
        </p:blipFill>
        <p:spPr bwMode="auto">
          <a:xfrm>
            <a:off x="4860032" y="3068960"/>
            <a:ext cx="2571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6" name="Picture 22"/>
          <p:cNvPicPr>
            <a:picLocks noChangeAspect="1" noChangeArrowheads="1"/>
          </p:cNvPicPr>
          <p:nvPr/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5076056" y="3068960"/>
            <a:ext cx="266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7" name="Picture 23"/>
          <p:cNvPicPr>
            <a:picLocks noChangeAspect="1" noChangeArrowheads="1"/>
          </p:cNvPicPr>
          <p:nvPr/>
        </p:nvPicPr>
        <p:blipFill>
          <a:blip r:embed="rId53" cstate="print"/>
          <a:srcRect/>
          <a:stretch>
            <a:fillRect/>
          </a:stretch>
        </p:blipFill>
        <p:spPr bwMode="auto">
          <a:xfrm>
            <a:off x="5508104" y="3068960"/>
            <a:ext cx="2476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8" name="Picture 24"/>
          <p:cNvPicPr>
            <a:picLocks noChangeAspect="1" noChangeArrowheads="1"/>
          </p:cNvPicPr>
          <p:nvPr/>
        </p:nvPicPr>
        <p:blipFill>
          <a:blip r:embed="rId54" cstate="print"/>
          <a:srcRect/>
          <a:stretch>
            <a:fillRect/>
          </a:stretch>
        </p:blipFill>
        <p:spPr bwMode="auto">
          <a:xfrm>
            <a:off x="5940152" y="3068960"/>
            <a:ext cx="238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9" name="Picture 25"/>
          <p:cNvPicPr>
            <a:picLocks noChangeAspect="1" noChangeArrowheads="1"/>
          </p:cNvPicPr>
          <p:nvPr/>
        </p:nvPicPr>
        <p:blipFill>
          <a:blip r:embed="rId55" cstate="print"/>
          <a:srcRect/>
          <a:stretch>
            <a:fillRect/>
          </a:stretch>
        </p:blipFill>
        <p:spPr bwMode="auto">
          <a:xfrm>
            <a:off x="6444208" y="3068960"/>
            <a:ext cx="2381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0" name="Picture 26"/>
          <p:cNvPicPr>
            <a:picLocks noChangeAspect="1" noChangeArrowheads="1"/>
          </p:cNvPicPr>
          <p:nvPr/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6876256" y="3068960"/>
            <a:ext cx="2762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1" name="Picture 27"/>
          <p:cNvPicPr>
            <a:picLocks noChangeAspect="1" noChangeArrowheads="1"/>
          </p:cNvPicPr>
          <p:nvPr/>
        </p:nvPicPr>
        <p:blipFill>
          <a:blip r:embed="rId57" cstate="print"/>
          <a:srcRect/>
          <a:stretch>
            <a:fillRect/>
          </a:stretch>
        </p:blipFill>
        <p:spPr bwMode="auto">
          <a:xfrm>
            <a:off x="7308304" y="3068960"/>
            <a:ext cx="2190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2" name="Picture 28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7524328" y="3068960"/>
            <a:ext cx="3429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3" name="Picture 29"/>
          <p:cNvPicPr>
            <a:picLocks noChangeAspect="1" noChangeArrowheads="1"/>
          </p:cNvPicPr>
          <p:nvPr/>
        </p:nvPicPr>
        <p:blipFill>
          <a:blip r:embed="rId59" cstate="print"/>
          <a:srcRect/>
          <a:stretch>
            <a:fillRect/>
          </a:stretch>
        </p:blipFill>
        <p:spPr bwMode="auto">
          <a:xfrm>
            <a:off x="7884368" y="3068960"/>
            <a:ext cx="314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4" name="Picture 30"/>
          <p:cNvPicPr>
            <a:picLocks noChangeAspect="1" noChangeArrowheads="1"/>
          </p:cNvPicPr>
          <p:nvPr/>
        </p:nvPicPr>
        <p:blipFill>
          <a:blip r:embed="rId60" cstate="print"/>
          <a:srcRect/>
          <a:stretch>
            <a:fillRect/>
          </a:stretch>
        </p:blipFill>
        <p:spPr bwMode="auto">
          <a:xfrm>
            <a:off x="8316416" y="3068960"/>
            <a:ext cx="3333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20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71797"/>
              </p:ext>
            </p:extLst>
          </p:nvPr>
        </p:nvGraphicFramePr>
        <p:xfrm>
          <a:off x="6084168" y="3939530"/>
          <a:ext cx="6477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6" r:id="rId61" imgW="660113" imgH="215806" progId="">
                  <p:embed/>
                </p:oleObj>
              </mc:Choice>
              <mc:Fallback>
                <p:oleObj r:id="rId61" imgW="660113" imgH="215806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939530"/>
                        <a:ext cx="64770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20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027446"/>
              </p:ext>
            </p:extLst>
          </p:nvPr>
        </p:nvGraphicFramePr>
        <p:xfrm>
          <a:off x="5138911" y="3311167"/>
          <a:ext cx="6572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7" r:id="rId63" imgW="672808" imgH="215806" progId="">
                  <p:embed/>
                </p:oleObj>
              </mc:Choice>
              <mc:Fallback>
                <p:oleObj r:id="rId63" imgW="672808" imgH="215806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911" y="3311167"/>
                        <a:ext cx="657225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201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40377"/>
              </p:ext>
            </p:extLst>
          </p:nvPr>
        </p:nvGraphicFramePr>
        <p:xfrm>
          <a:off x="5580484" y="3632448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8" r:id="rId65" imgW="660400" imgH="228600" progId="">
                  <p:embed/>
                </p:oleObj>
              </mc:Choice>
              <mc:Fallback>
                <p:oleObj r:id="rId65" imgW="660400" imgH="2286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484" y="3632448"/>
                        <a:ext cx="64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20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40758"/>
              </p:ext>
            </p:extLst>
          </p:nvPr>
        </p:nvGraphicFramePr>
        <p:xfrm>
          <a:off x="7520508" y="4227562"/>
          <a:ext cx="7239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9" r:id="rId67" imgW="736280" imgH="215806" progId="">
                  <p:embed/>
                </p:oleObj>
              </mc:Choice>
              <mc:Fallback>
                <p:oleObj r:id="rId67" imgW="736280" imgH="215806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508" y="4227562"/>
                        <a:ext cx="72390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20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45860"/>
              </p:ext>
            </p:extLst>
          </p:nvPr>
        </p:nvGraphicFramePr>
        <p:xfrm>
          <a:off x="8024564" y="4568552"/>
          <a:ext cx="723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0" r:id="rId69" imgW="736600" imgH="228600" progId="">
                  <p:embed/>
                </p:oleObj>
              </mc:Choice>
              <mc:Fallback>
                <p:oleObj r:id="rId69" imgW="736600" imgH="2286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564" y="4568552"/>
                        <a:ext cx="723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065584"/>
              </p:ext>
            </p:extLst>
          </p:nvPr>
        </p:nvGraphicFramePr>
        <p:xfrm>
          <a:off x="7751846" y="5136232"/>
          <a:ext cx="996618" cy="45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1" r:id="rId71" imgW="952087" imgH="431613" progId="">
                  <p:embed/>
                </p:oleObj>
              </mc:Choice>
              <mc:Fallback>
                <p:oleObj r:id="rId71" imgW="952087" imgH="431613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846" y="5136232"/>
                        <a:ext cx="996618" cy="453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Başlık 1"/>
          <p:cNvSpPr txBox="1">
            <a:spLocks/>
          </p:cNvSpPr>
          <p:nvPr/>
        </p:nvSpPr>
        <p:spPr>
          <a:xfrm>
            <a:off x="395536" y="289248"/>
            <a:ext cx="8229600" cy="979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tr-TR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Example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3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8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0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effectiveness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MILP Model </a:t>
            </a:r>
          </a:p>
          <a:p>
            <a:pPr marL="806450" indent="1588" algn="just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GAMS 24.1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limit of 3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computer having Intel (R) Xeon (R) CPU E52650 0@ 2.00GHz 2.00 GHz (2 Processors) and 128 GB RAM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Heuristic Algorithm</a:t>
            </a:r>
          </a:p>
          <a:p>
            <a:pPr marL="806450" algn="just">
              <a:lnSpc>
                <a:spcPct val="150000"/>
              </a:lnSpc>
              <a:buNone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 in Java programming language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personal computer with Intel Core i7 Dual-Core 2.00 GHz CPU and 8 GB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 orders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5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products (jobs)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5, 10, 15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,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 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DU[1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10]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DU[1,</a:t>
            </a:r>
            <a:r>
              <a:rPr lang="tr-T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                   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tr-TR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taken as </a:t>
            </a: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0" algn="just">
              <a:lnSpc>
                <a:spcPct val="150000"/>
              </a:lnSpc>
              <a:buNone/>
            </a:pP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0.5, 1.0, 1.5, and 2.0. </a:t>
            </a: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problem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are generated for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case.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instances are generated for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setup case.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895348"/>
              </p:ext>
            </p:extLst>
          </p:nvPr>
        </p:nvGraphicFramePr>
        <p:xfrm>
          <a:off x="1403648" y="2562581"/>
          <a:ext cx="432048" cy="3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8" r:id="rId3" imgW="291973" imgH="241195" progId="">
                  <p:embed/>
                </p:oleObj>
              </mc:Choice>
              <mc:Fallback>
                <p:oleObj r:id="rId3" imgW="291973" imgH="241195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562581"/>
                        <a:ext cx="432048" cy="362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38627"/>
              </p:ext>
            </p:extLst>
          </p:nvPr>
        </p:nvGraphicFramePr>
        <p:xfrm>
          <a:off x="1979712" y="2562581"/>
          <a:ext cx="432048" cy="3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r:id="rId5" imgW="291973" imgH="241195" progId="">
                  <p:embed/>
                </p:oleObj>
              </mc:Choice>
              <mc:Fallback>
                <p:oleObj r:id="rId5" imgW="291973" imgH="241195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562581"/>
                        <a:ext cx="432048" cy="36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46136"/>
              </p:ext>
            </p:extLst>
          </p:nvPr>
        </p:nvGraphicFramePr>
        <p:xfrm>
          <a:off x="2987824" y="2602803"/>
          <a:ext cx="288032" cy="39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r:id="rId7" imgW="177646" imgH="241091" progId="">
                  <p:embed/>
                </p:oleObj>
              </mc:Choice>
              <mc:Fallback>
                <p:oleObj r:id="rId7" imgW="177646" imgH="241091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602803"/>
                        <a:ext cx="288032" cy="394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Nesne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9421"/>
              </p:ext>
            </p:extLst>
          </p:nvPr>
        </p:nvGraphicFramePr>
        <p:xfrm>
          <a:off x="1403648" y="3068960"/>
          <a:ext cx="391666" cy="3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r:id="rId9" imgW="241195" imgH="241195" progId="">
                  <p:embed/>
                </p:oleObj>
              </mc:Choice>
              <mc:Fallback>
                <p:oleObj r:id="rId9" imgW="241195" imgH="241195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68960"/>
                        <a:ext cx="391666" cy="391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82572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.2.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Settings for Test Problem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Complexity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Definition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525714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4"/>
          <p:cNvCxnSpPr/>
          <p:nvPr/>
        </p:nvCxnSpPr>
        <p:spPr>
          <a:xfrm>
            <a:off x="1375042" y="3735474"/>
            <a:ext cx="0" cy="244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/>
          <p:nvPr/>
        </p:nvSpPr>
        <p:spPr>
          <a:xfrm>
            <a:off x="582954" y="4239530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82954" y="5391658"/>
            <a:ext cx="576064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tr-T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2398"/>
          <a:stretch/>
        </p:blipFill>
        <p:spPr bwMode="auto">
          <a:xfrm>
            <a:off x="4788024" y="4221088"/>
            <a:ext cx="380299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1657" b="7004"/>
          <a:stretch/>
        </p:blipFill>
        <p:spPr bwMode="auto">
          <a:xfrm>
            <a:off x="1397739" y="4239530"/>
            <a:ext cx="437957" cy="26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KSAHAN\Gannt\Sarılar\J2O1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7" r="30303"/>
          <a:stretch>
            <a:fillRect/>
          </a:stretch>
        </p:blipFill>
        <p:spPr bwMode="auto">
          <a:xfrm>
            <a:off x="3779912" y="4221088"/>
            <a:ext cx="1008112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\\KSAHAN\Gannt\Sarılar\J2O2-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4" r="24720"/>
          <a:stretch>
            <a:fillRect/>
          </a:stretch>
        </p:blipFill>
        <p:spPr bwMode="auto">
          <a:xfrm>
            <a:off x="2771800" y="4221088"/>
            <a:ext cx="1008112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\\KSAHAN\Gannt\Sarılar\J2O3-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r="39674"/>
          <a:stretch>
            <a:fillRect/>
          </a:stretch>
        </p:blipFill>
        <p:spPr bwMode="auto">
          <a:xfrm>
            <a:off x="1835696" y="4221088"/>
            <a:ext cx="936104" cy="2880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\\KSAHAN\Gannt\Turuncular\j102-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6" r="37233"/>
          <a:stretch>
            <a:fillRect/>
          </a:stretch>
        </p:blipFill>
        <p:spPr bwMode="auto">
          <a:xfrm>
            <a:off x="5879951" y="4221088"/>
            <a:ext cx="1008112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2398"/>
          <a:stretch/>
        </p:blipFill>
        <p:spPr bwMode="auto">
          <a:xfrm>
            <a:off x="2699792" y="5443358"/>
            <a:ext cx="380299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\\KSAHAN\Gannt\Sarılar\J2O3-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4" r="44198"/>
          <a:stretch>
            <a:fillRect/>
          </a:stretch>
        </p:blipFill>
        <p:spPr bwMode="auto">
          <a:xfrm>
            <a:off x="3059832" y="5445224"/>
            <a:ext cx="504056" cy="2880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\\KSAHAN\Gannt\Sarılar\J2O2-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0" r="36012"/>
          <a:stretch>
            <a:fillRect/>
          </a:stretch>
        </p:blipFill>
        <p:spPr bwMode="auto">
          <a:xfrm>
            <a:off x="3779912" y="5445224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\\KSAHAN\Gannt\Sarılar\J2O1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3" r="35879"/>
          <a:stretch>
            <a:fillRect/>
          </a:stretch>
        </p:blipFill>
        <p:spPr bwMode="auto">
          <a:xfrm>
            <a:off x="4860032" y="5445224"/>
            <a:ext cx="720080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\\KSAHAN\Gannt\Çizgililer\7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7" r="12398"/>
          <a:stretch/>
        </p:blipFill>
        <p:spPr bwMode="auto">
          <a:xfrm>
            <a:off x="5868144" y="5443358"/>
            <a:ext cx="380299" cy="2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\\KSAHAN\Gannt\Turuncular\j102-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6" r="37233"/>
          <a:stretch>
            <a:fillRect/>
          </a:stretch>
        </p:blipFill>
        <p:spPr bwMode="auto">
          <a:xfrm>
            <a:off x="6945213" y="5445224"/>
            <a:ext cx="1008112" cy="2880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63688" y="4581128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4581128"/>
            <a:ext cx="1428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35896" y="4581128"/>
            <a:ext cx="238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4008" y="4581128"/>
            <a:ext cx="2571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76056" y="4581128"/>
            <a:ext cx="2476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52120" y="4581128"/>
            <a:ext cx="2381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44047" y="4581128"/>
            <a:ext cx="2762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15816" y="5805264"/>
            <a:ext cx="2381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19872" y="5877272"/>
            <a:ext cx="209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139952" y="5877272"/>
            <a:ext cx="247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436096" y="5883746"/>
            <a:ext cx="25717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081117" y="5811738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2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737301" y="5877272"/>
            <a:ext cx="2190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Picture 15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657181" y="5877272"/>
            <a:ext cx="2762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4" name="Picture 16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164288" y="6093296"/>
            <a:ext cx="6762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6" name="Picture 18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148064" y="4221088"/>
            <a:ext cx="704850" cy="2952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6" name="Picture 18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225133" y="5445224"/>
            <a:ext cx="704850" cy="2952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027" name="Picture 19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156176" y="6093296"/>
            <a:ext cx="666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3059832" y="6152728"/>
          <a:ext cx="600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r:id="rId26" imgW="596900" imgH="228600" progId="">
                  <p:embed/>
                </p:oleObj>
              </mc:Choice>
              <mc:Fallback>
                <p:oleObj r:id="rId26" imgW="596900" imgH="2286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6152728"/>
                        <a:ext cx="6000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İçerik Yer Tutucusu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are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orders and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products (jobs) in two machine flow shop environment.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customer order can request a variety of products (jobs).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products are first processed by machine 1 and then machine 2.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09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deviation from the optimal solution</a:t>
            </a: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808038" algn="l"/>
              </a:tabLst>
            </a:pP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deviation from the best integer solution</a:t>
            </a: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852223"/>
              </p:ext>
            </p:extLst>
          </p:nvPr>
        </p:nvGraphicFramePr>
        <p:xfrm>
          <a:off x="683568" y="1556792"/>
          <a:ext cx="459389" cy="26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1" r:id="rId3" imgW="330057" imgH="190417" progId="">
                  <p:embed/>
                </p:oleObj>
              </mc:Choice>
              <mc:Fallback>
                <p:oleObj r:id="rId3" imgW="330057" imgH="190417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6792"/>
                        <a:ext cx="459389" cy="262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307477"/>
              </p:ext>
            </p:extLst>
          </p:nvPr>
        </p:nvGraphicFramePr>
        <p:xfrm>
          <a:off x="1979712" y="2276872"/>
          <a:ext cx="3456385" cy="40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2" r:id="rId5" imgW="2019300" imgH="228600" progId="">
                  <p:embed/>
                </p:oleObj>
              </mc:Choice>
              <mc:Fallback>
                <p:oleObj r:id="rId5" imgW="201930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76872"/>
                        <a:ext cx="3456385" cy="40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28556"/>
              </p:ext>
            </p:extLst>
          </p:nvPr>
        </p:nvGraphicFramePr>
        <p:xfrm>
          <a:off x="683568" y="3140968"/>
          <a:ext cx="466021" cy="25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3" r:id="rId7" imgW="330057" imgH="190417" progId="">
                  <p:embed/>
                </p:oleObj>
              </mc:Choice>
              <mc:Fallback>
                <p:oleObj r:id="rId7" imgW="330057" imgH="19041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0968"/>
                        <a:ext cx="466021" cy="252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tr-T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40307"/>
              </p:ext>
            </p:extLst>
          </p:nvPr>
        </p:nvGraphicFramePr>
        <p:xfrm>
          <a:off x="2051720" y="3843904"/>
          <a:ext cx="3168352" cy="37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4" r:id="rId9" imgW="2006600" imgH="228600" progId="">
                  <p:embed/>
                </p:oleObj>
              </mc:Choice>
              <mc:Fallback>
                <p:oleObj r:id="rId9" imgW="200660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843904"/>
                        <a:ext cx="3168352" cy="377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.3.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36504"/>
          </a:xfrm>
        </p:spPr>
        <p:txBody>
          <a:bodyPr>
            <a:noAutofit/>
          </a:bodyPr>
          <a:lstStyle/>
          <a:p>
            <a:pPr marL="534988" indent="-357188"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MILP</a:t>
            </a:r>
          </a:p>
        </p:txBody>
      </p:sp>
      <p:graphicFrame>
        <p:nvGraphicFramePr>
          <p:cNvPr id="6" name="5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5860"/>
              </p:ext>
            </p:extLst>
          </p:nvPr>
        </p:nvGraphicFramePr>
        <p:xfrm>
          <a:off x="1403648" y="2564904"/>
          <a:ext cx="6264695" cy="2664295"/>
        </p:xfrm>
        <a:graphic>
          <a:graphicData uri="http://schemas.openxmlformats.org/drawingml/2006/table">
            <a:tbl>
              <a:tblPr/>
              <a:tblGrid>
                <a:gridCol w="2777087"/>
                <a:gridCol w="435951"/>
                <a:gridCol w="435951"/>
                <a:gridCol w="435951"/>
                <a:gridCol w="435951"/>
                <a:gridCol w="435951"/>
                <a:gridCol w="435951"/>
                <a:gridCol w="435951"/>
                <a:gridCol w="435951"/>
              </a:tblGrid>
              <a:tr h="273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Number of customer orders (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73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Number of jobs (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Total number of problem instances considered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Number of optimum integer solutions obtained in 3 hours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Number of best integer solutions obtained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Average gap (%)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78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91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Total Average gap (%)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64.7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Results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Setup Case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187624" y="5013176"/>
            <a:ext cx="65527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64496"/>
          </a:xfrm>
        </p:spPr>
        <p:txBody>
          <a:bodyPr>
            <a:noAutofit/>
          </a:bodyPr>
          <a:lstStyle/>
          <a:p>
            <a:pPr marL="534988" indent="-357188"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Percent Deviations of the Heuristic Algorithm from the Optimal and Best Integer Solution</a:t>
            </a:r>
          </a:p>
        </p:txBody>
      </p:sp>
      <p:graphicFrame>
        <p:nvGraphicFramePr>
          <p:cNvPr id="7" name="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91125"/>
              </p:ext>
            </p:extLst>
          </p:nvPr>
        </p:nvGraphicFramePr>
        <p:xfrm>
          <a:off x="1467878" y="2564904"/>
          <a:ext cx="6560506" cy="3535680"/>
        </p:xfrm>
        <a:graphic>
          <a:graphicData uri="http://schemas.openxmlformats.org/drawingml/2006/table">
            <a:tbl>
              <a:tblPr/>
              <a:tblGrid>
                <a:gridCol w="457134"/>
                <a:gridCol w="622574"/>
                <a:gridCol w="788013"/>
                <a:gridCol w="788013"/>
                <a:gridCol w="152577"/>
                <a:gridCol w="738196"/>
                <a:gridCol w="125900"/>
                <a:gridCol w="1224136"/>
                <a:gridCol w="720080"/>
                <a:gridCol w="943883"/>
              </a:tblGrid>
              <a:tr h="27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Number of Problem Instances Give Optimal Solution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Average Percent Deviation of Heuristic Algorithm from Optimal Solution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Number of Problem Instances Give Best Integer Solution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Average Percent Deviation of Heuristic Algorithm from Best Integer Solution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AVG.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MAX. DEV.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0.36%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0.36%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2.59%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1.51%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1.27%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7.66%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0.81%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0.61%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1.11%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1.09%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9.34%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0.82%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0.82%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4.54%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0.96 %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0.52%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0.52%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3.52%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0.44%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0.44%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7.11%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0.48%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 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0.08%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1.62%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803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AVG_TOTAL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0.57%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Results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.4.1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Setup Case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259632" y="5877272"/>
            <a:ext cx="72008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MILP</a:t>
            </a:r>
            <a:endParaRPr lang="tr-T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48640"/>
              </p:ext>
            </p:extLst>
          </p:nvPr>
        </p:nvGraphicFramePr>
        <p:xfrm>
          <a:off x="1331640" y="2492896"/>
          <a:ext cx="5976664" cy="2448271"/>
        </p:xfrm>
        <a:graphic>
          <a:graphicData uri="http://schemas.openxmlformats.org/drawingml/2006/table">
            <a:tbl>
              <a:tblPr/>
              <a:tblGrid>
                <a:gridCol w="2590704"/>
                <a:gridCol w="423245"/>
                <a:gridCol w="423245"/>
                <a:gridCol w="423245"/>
                <a:gridCol w="423245"/>
                <a:gridCol w="423245"/>
                <a:gridCol w="423245"/>
                <a:gridCol w="423245"/>
                <a:gridCol w="423245"/>
              </a:tblGrid>
              <a:tr h="251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Number of customer orders (</a:t>
                      </a:r>
                      <a:r>
                        <a:rPr lang="en-US" sz="1200" i="1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51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Number of jobs (</a:t>
                      </a:r>
                      <a:r>
                        <a:rPr lang="en-US" sz="1200" i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Total number of problem instances considered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Number of optimum integer solutions obtained in 3 hours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Number of best integer solutions obtained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Average GAP (%)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89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Total Average GAP (%)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66.4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Results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No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Setup Case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187624" y="4725144"/>
            <a:ext cx="61206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46449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Percent Deviations of the Heuristic Algorithm from the Optimal and Best Integer Solution</a:t>
            </a:r>
          </a:p>
          <a:p>
            <a:pPr marL="806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5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43589"/>
              </p:ext>
            </p:extLst>
          </p:nvPr>
        </p:nvGraphicFramePr>
        <p:xfrm>
          <a:off x="1331640" y="2564904"/>
          <a:ext cx="6912767" cy="3598104"/>
        </p:xfrm>
        <a:graphic>
          <a:graphicData uri="http://schemas.openxmlformats.org/drawingml/2006/table">
            <a:tbl>
              <a:tblPr/>
              <a:tblGrid>
                <a:gridCol w="576065"/>
                <a:gridCol w="668235"/>
                <a:gridCol w="1089599"/>
                <a:gridCol w="1053359"/>
                <a:gridCol w="1025761"/>
                <a:gridCol w="1136104"/>
                <a:gridCol w="681822"/>
                <a:gridCol w="681822"/>
              </a:tblGrid>
              <a:tr h="975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Number of Problem Instances Give Optimal Solution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Average Percent Deviation of Heuristic Algorithm from Optimal Solution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Number of Problem Instances Give Best Integer Solution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Average Percent Deviation of Heuristic Algorithm from Best Integer Solution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AVG.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MAX. DEV.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0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2.26%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2.26%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12.64%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565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1.14%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0.96%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7.93%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2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1.61%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0290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8.52%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2.52%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14.73%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919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3.98%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2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2.00 %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0290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1.55%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1.55%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8.26%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084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0.50%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0.50%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3.71%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2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1.03%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7922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 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0.18%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0.18%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1.76%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922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0.46%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0.46%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6.57%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2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Avg_20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0.32%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7922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AVG_TOTAL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1.24%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Results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No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Setup Case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259632" y="5949280"/>
            <a:ext cx="72008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644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Setup and No Setup Cases for MILP Performance for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Results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Setup Case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827584" y="225597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27584" y="224048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61191"/>
              </p:ext>
            </p:extLst>
          </p:nvPr>
        </p:nvGraphicFramePr>
        <p:xfrm>
          <a:off x="1938336" y="2825337"/>
          <a:ext cx="5585988" cy="2259846"/>
        </p:xfrm>
        <a:graphic>
          <a:graphicData uri="http://schemas.openxmlformats.org/drawingml/2006/table">
            <a:tbl>
              <a:tblPr firstRow="1" firstCol="1" bandRow="1"/>
              <a:tblGrid>
                <a:gridCol w="2526276"/>
                <a:gridCol w="382464"/>
                <a:gridCol w="382464"/>
                <a:gridCol w="382464"/>
                <a:gridCol w="382464"/>
                <a:gridCol w="382464"/>
                <a:gridCol w="382464"/>
                <a:gridCol w="382464"/>
                <a:gridCol w="382464"/>
              </a:tblGrid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Case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Setup Case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 Setup Case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customer orders is 5 (</a:t>
                      </a:r>
                      <a:r>
                        <a:rPr lang="en-US" sz="12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K=5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jobs (</a:t>
                      </a:r>
                      <a:r>
                        <a:rPr lang="en-US" sz="12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 number of problem instances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optimum integer solutions 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best integer solutions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Average GAP (%)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89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 Average GAP (%)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52.7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53.2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1710"/>
              </p:ext>
            </p:extLst>
          </p:nvPr>
        </p:nvGraphicFramePr>
        <p:xfrm>
          <a:off x="1962145" y="2860529"/>
          <a:ext cx="5562183" cy="2224296"/>
        </p:xfrm>
        <a:graphic>
          <a:graphicData uri="http://schemas.openxmlformats.org/drawingml/2006/table">
            <a:tbl>
              <a:tblPr firstRow="1" firstCol="1" bandRow="1"/>
              <a:tblGrid>
                <a:gridCol w="2486319"/>
                <a:gridCol w="384483"/>
                <a:gridCol w="384483"/>
                <a:gridCol w="384483"/>
                <a:gridCol w="384483"/>
                <a:gridCol w="384483"/>
                <a:gridCol w="384483"/>
                <a:gridCol w="384483"/>
                <a:gridCol w="384483"/>
              </a:tblGrid>
              <a:tr h="34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Case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Setup Case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 Setup Case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customer orders is 10 (</a:t>
                      </a:r>
                      <a:r>
                        <a:rPr lang="en-US" sz="12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K=10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jobs (</a:t>
                      </a:r>
                      <a:r>
                        <a:rPr lang="en-US" sz="12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 number of problem instances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optimum integer solutions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best integer solutions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Average GAP (%)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 Average GAP (%)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1907704" y="4846064"/>
            <a:ext cx="56166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/>
          <p:cNvSpPr/>
          <p:nvPr/>
        </p:nvSpPr>
        <p:spPr>
          <a:xfrm>
            <a:off x="1940306" y="4846064"/>
            <a:ext cx="56166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2" grpId="1"/>
      <p:bldP spid="8" grpId="0"/>
      <p:bldP spid="10" grpId="0" animBg="1"/>
      <p:bldP spid="10" grpId="1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644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Percent Deviations</a:t>
            </a:r>
            <a:endParaRPr lang="tr-T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1995"/>
              </p:ext>
            </p:extLst>
          </p:nvPr>
        </p:nvGraphicFramePr>
        <p:xfrm>
          <a:off x="1403648" y="2276872"/>
          <a:ext cx="6336704" cy="3787775"/>
        </p:xfrm>
        <a:graphic>
          <a:graphicData uri="http://schemas.openxmlformats.org/drawingml/2006/table">
            <a:tbl>
              <a:tblPr/>
              <a:tblGrid>
                <a:gridCol w="579819"/>
                <a:gridCol w="731782"/>
                <a:gridCol w="1046036"/>
                <a:gridCol w="1046036"/>
                <a:gridCol w="1046036"/>
                <a:gridCol w="1046036"/>
                <a:gridCol w="840959"/>
              </a:tblGrid>
              <a:tr h="27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Number of Problem Instances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Average Percent Deviation for Setup Case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Max. Deviation for Setup Case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Average Percent Deviation for No Setup Case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Max. Deviation for No Setup Case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0.36%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2.59%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2.26%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12.64%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1.27%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7.66%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0.96%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7.93%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 / Total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0.81%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5.12%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1.61%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10.28%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1.09%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9.34%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14.73%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0.82%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4.54%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3.98%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 / Total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0.96%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6.94%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9.35%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0.52%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3.52%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1.55%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8.26%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0.44%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7.11%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0.50%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3.71%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69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 / Total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0.48%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5.31%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1.03%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5.98%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 0.08%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1.62%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0.18%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1.76%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0.46%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6.57%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6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Grand Avg / Total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0.81%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0.32%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4.16%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7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Total Avg /Total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0.57%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4.55%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1.24%</a:t>
                      </a:r>
                      <a:endParaRPr lang="tr-T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7.45%</a:t>
                      </a:r>
                      <a:endParaRPr lang="tr-T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Results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tr-TR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tr-TR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Setup Case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699792" y="5805264"/>
            <a:ext cx="51125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Future Research Directions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MILP model 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Heuristic Algorithm</a:t>
            </a:r>
            <a:endParaRPr lang="tr-T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Case</a:t>
            </a:r>
          </a:p>
          <a:p>
            <a:pPr marL="985838" indent="-1778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Promising results</a:t>
            </a: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for</a:t>
            </a: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small-and medium-sized problem instances optimally</a:t>
            </a:r>
            <a:r>
              <a:rPr lang="tr-TR" sz="2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in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very short time</a:t>
            </a: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(less than 45 seconds</a:t>
            </a: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).</a:t>
            </a:r>
          </a:p>
          <a:p>
            <a:pPr marL="712788" indent="-357188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No Setup Case</a:t>
            </a:r>
          </a:p>
          <a:p>
            <a:pPr marL="985838" indent="-1778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Near-optimal solutions for large-sized instances</a:t>
            </a:r>
            <a:r>
              <a:rPr lang="tr-TR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in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very short computational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</a:rPr>
              <a:t>times(less than 45 seconds</a:t>
            </a:r>
            <a:r>
              <a:rPr lang="tr-TR" sz="2000" dirty="0">
                <a:solidFill>
                  <a:schemeClr val="tx1"/>
                </a:solidFill>
                <a:latin typeface="Times New Roman"/>
                <a:ea typeface="Times New Roman"/>
              </a:rPr>
              <a:t>).</a:t>
            </a:r>
          </a:p>
          <a:p>
            <a:pPr marL="808038" indent="0" algn="just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628650" indent="-1778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algn="just">
              <a:lnSpc>
                <a:spcPct val="150000"/>
              </a:lnSpc>
              <a:buNone/>
            </a:pP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17965"/>
              </p:ext>
            </p:extLst>
          </p:nvPr>
        </p:nvGraphicFramePr>
        <p:xfrm>
          <a:off x="1475656" y="5085184"/>
          <a:ext cx="6192686" cy="1483264"/>
        </p:xfrm>
        <a:graphic>
          <a:graphicData uri="http://schemas.openxmlformats.org/drawingml/2006/table">
            <a:tbl>
              <a:tblPr firstRow="1" firstCol="1" bandRow="1"/>
              <a:tblGrid>
                <a:gridCol w="928708"/>
                <a:gridCol w="727647"/>
                <a:gridCol w="727647"/>
                <a:gridCol w="1496748"/>
                <a:gridCol w="1155968"/>
                <a:gridCol w="1155968"/>
              </a:tblGrid>
              <a:tr h="818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Total Average Deviation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 Optimal Solution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</a:t>
                      </a:r>
                      <a:r>
                        <a:rPr lang="en-US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tr-TR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Problem Instances Have Better Solution Than MILP Solution Under Time Limit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Problem Instances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noProof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Having Deviation</a:t>
                      </a:r>
                      <a:r>
                        <a:rPr lang="en-US" sz="1100" baseline="0" noProof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&lt;1.00%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 of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Problem Instances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noProof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Having Deviation</a:t>
                      </a:r>
                      <a:r>
                        <a:rPr lang="en-US" sz="1100" baseline="0" noProof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100" baseline="0" noProof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r>
                        <a:rPr lang="tr-TR" sz="11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1.00%</a:t>
                      </a:r>
                      <a:endParaRPr lang="en-US" sz="11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Setup Case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0.57%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39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 Setup Case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1.24 %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41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59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ikdörtgen 5"/>
          <p:cNvSpPr/>
          <p:nvPr/>
        </p:nvSpPr>
        <p:spPr>
          <a:xfrm>
            <a:off x="1403648" y="6021288"/>
            <a:ext cx="63367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intermingling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sublots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products (jobs).</a:t>
            </a:r>
            <a:r>
              <a:rPr lang="en-US" sz="2000" dirty="0">
                <a:latin typeface="Times New Roman"/>
                <a:ea typeface="Times New Roman"/>
              </a:rPr>
              <a:t> </a:t>
            </a:r>
            <a:endParaRPr lang="tr-TR" sz="2000" dirty="0" smtClean="0"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environment</a:t>
            </a:r>
          </a:p>
          <a:p>
            <a:pPr marL="985838" indent="-273050" algn="just">
              <a:buFont typeface="Courier New" pitchFamily="49" charset="0"/>
              <a:buChar char="o"/>
              <a:tabLst>
                <a:tab pos="808038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shops (more than two machine)</a:t>
            </a:r>
          </a:p>
          <a:p>
            <a:pPr marL="985838" indent="-273050" algn="just">
              <a:buFont typeface="Courier New" pitchFamily="49" charset="0"/>
              <a:buChar char="o"/>
              <a:tabLst>
                <a:tab pos="808038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shops</a:t>
            </a:r>
          </a:p>
          <a:p>
            <a:pPr marL="985838" indent="-273050" algn="just">
              <a:buFont typeface="Courier New" pitchFamily="49" charset="0"/>
              <a:buChar char="o"/>
              <a:tabLst>
                <a:tab pos="808038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shops </a:t>
            </a: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other measures of performance such as</a:t>
            </a: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5838" indent="-273050" algn="just">
              <a:buFont typeface="Courier New" pitchFamily="49" charset="0"/>
              <a:buChar char="o"/>
              <a:tabLst>
                <a:tab pos="808038" algn="l"/>
              </a:tabLst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Makespan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5838" indent="-273050" algn="just">
              <a:buFont typeface="Courier New" pitchFamily="49" charset="0"/>
              <a:buChar char="o"/>
              <a:tabLst>
                <a:tab pos="808038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or maximum lateness </a:t>
            </a:r>
          </a:p>
          <a:p>
            <a:pPr marL="985838" indent="-273050" algn="just">
              <a:buFont typeface="Courier New" pitchFamily="49" charset="0"/>
              <a:buChar char="o"/>
              <a:tabLst>
                <a:tab pos="808038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tardiness</a:t>
            </a:r>
          </a:p>
          <a:p>
            <a:pPr marL="985838" indent="-273050" algn="just">
              <a:buFont typeface="Courier New" pitchFamily="49" charset="0"/>
              <a:buChar char="o"/>
              <a:tabLst>
                <a:tab pos="808038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tardy customer orders</a:t>
            </a:r>
          </a:p>
          <a:p>
            <a:pPr marL="450850" indent="0" algn="just">
              <a:lnSpc>
                <a:spcPct val="150000"/>
              </a:lnSpc>
              <a:buNone/>
              <a:tabLst>
                <a:tab pos="808038" algn="l"/>
              </a:tabLst>
            </a:pPr>
            <a:endParaRPr lang="tr-T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177800" algn="just">
              <a:lnSpc>
                <a:spcPct val="150000"/>
              </a:lnSpc>
              <a:buNone/>
              <a:tabLst>
                <a:tab pos="808038" algn="l"/>
              </a:tabLst>
            </a:pP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algn="just">
              <a:lnSpc>
                <a:spcPct val="150000"/>
              </a:lnSpc>
              <a:buNone/>
            </a:pPr>
            <a:endParaRPr lang="tr-T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Future Research Directions</a:t>
            </a:r>
            <a: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6.2.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3240360"/>
          </a:xfrm>
        </p:spPr>
        <p:txBody>
          <a:bodyPr/>
          <a:lstStyle/>
          <a:p>
            <a:r>
              <a:rPr lang="tr-TR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br>
              <a:rPr lang="tr-TR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tr-TR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 </a:t>
            </a:r>
            <a:r>
              <a:rPr lang="tr-TR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ssumptions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two operations on the same product through the creation of sublots (i.e., lot streaming) is allowed without intermingling the sublots of other products.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sublots is not allowed; i.e., any sublot cannot be interrupted until the completion of its operation.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is necessary between successive sublots of the same product.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orders are available for processing at the same time, say time 0.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is available at time zero and remains continuously available.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can process at most one sublot at a time and each sublot can be processed on only one machine at any given time.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space exists to stock the processed sublots on machine 1.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between machines are considered to negligible.</a:t>
            </a:r>
          </a:p>
          <a:p>
            <a:pPr algn="just"/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Complexity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0" name="İçerik Yer Tutucusu 2"/>
          <p:cNvSpPr txBox="1">
            <a:spLocks/>
          </p:cNvSpPr>
          <p:nvPr/>
        </p:nvSpPr>
        <p:spPr>
          <a:xfrm>
            <a:off x="457200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order scheduling problem with lot streaming to minimize the total completion time in a two-machine flow shop is NP-hard in the strong sense.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sequence of the jobs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sequences of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sublots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job to minimize total order completion time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637109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Complexity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the Thesis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0" name="İçerik Yer Tutucusu 2"/>
          <p:cNvSpPr txBox="1">
            <a:spLocks/>
          </p:cNvSpPr>
          <p:nvPr/>
        </p:nvSpPr>
        <p:spPr>
          <a:xfrm>
            <a:off x="457200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of this thesis is threefold.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best of our knowledge, there is no study that considers the flow shops with both customer order scheduling (COS) and lot streaming (LS).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formulate the problem as a mixed integer linear programming (MILP) model to solve the problem optimally.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heuristic algorithm is straightforward and easy to implement for finding optimal and near-optimal solutions for medium and large-sized problem instances.</a:t>
            </a:r>
          </a:p>
        </p:txBody>
      </p:sp>
    </p:spTree>
    <p:extLst>
      <p:ext uri="{BB962C8B-B14F-4D97-AF65-F5344CB8AC3E}">
        <p14:creationId xmlns:p14="http://schemas.microsoft.com/office/powerpoint/2010/main" val="60189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(COS) Problems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99117"/>
              </p:ext>
            </p:extLst>
          </p:nvPr>
        </p:nvGraphicFramePr>
        <p:xfrm>
          <a:off x="395536" y="1916832"/>
          <a:ext cx="8352928" cy="369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1982"/>
                <a:gridCol w="2702442"/>
                <a:gridCol w="3088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Single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noProof="0" dirty="0" smtClean="0"/>
                        <a:t>Machine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Parallel</a:t>
                      </a:r>
                      <a:r>
                        <a:rPr lang="en-US" sz="1400" baseline="0" noProof="0" smtClean="0"/>
                        <a:t> Machines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Open Shop and Job Shop</a:t>
                      </a:r>
                      <a:endParaRPr lang="en-US" sz="14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Gupta et al. (1997) </a:t>
                      </a:r>
                      <a:endParaRPr lang="tr-T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tr-T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akespan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  <a:ea typeface="Times New Roman"/>
                        </a:rPr>
                        <a:t>Yang and Postner (2005)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</a:rPr>
                        <a:t>Total completion time of batches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  <a:ea typeface="Times New Roman"/>
                        </a:rPr>
                        <a:t>Wagneur and Sriskandarajah (1993)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</a:rPr>
                        <a:t>Total completion time</a:t>
                      </a:r>
                      <a:endParaRPr lang="en-US" sz="14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Gerodimos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et al. (2000) </a:t>
                      </a:r>
                      <a:endParaRPr lang="tr-TR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umber of late jobs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Times New Roman"/>
                          <a:ea typeface="Times New Roman"/>
                        </a:rPr>
                        <a:t>Yang (2005)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 smtClean="0">
                          <a:latin typeface="Times New Roman"/>
                        </a:rPr>
                        <a:t>Makespan</a:t>
                      </a:r>
                      <a:r>
                        <a:rPr lang="en-US" sz="1400" noProof="0" dirty="0" smtClean="0">
                          <a:latin typeface="Times New Roman"/>
                        </a:rPr>
                        <a:t>, maximum lateness comp</a:t>
                      </a:r>
                      <a:r>
                        <a:rPr lang="tr-TR" sz="1400" noProof="0" dirty="0" err="1" smtClean="0">
                          <a:latin typeface="Times New Roman"/>
                        </a:rPr>
                        <a:t>letion</a:t>
                      </a:r>
                      <a:r>
                        <a:rPr lang="en-US" sz="1400" noProof="0" dirty="0" smtClean="0">
                          <a:latin typeface="Times New Roman"/>
                        </a:rPr>
                        <a:t> time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Times New Roman"/>
                          <a:ea typeface="Times New Roman"/>
                        </a:rPr>
                        <a:t>Liu (2010)</a:t>
                      </a:r>
                      <a:endParaRPr lang="tr-TR" sz="1400" noProof="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Times New Roman"/>
                        </a:rPr>
                        <a:t>Customer order flow time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imes New Roman"/>
                          <a:ea typeface="Times New Roman"/>
                        </a:rPr>
                        <a:t>Erdal and Ghosh (2007)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imes New Roman"/>
                        </a:rPr>
                        <a:t>Total order completion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  <a:ea typeface="Times New Roman"/>
                        </a:rPr>
                        <a:t>Leung et al (2005)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</a:rPr>
                        <a:t>Maximum lateness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Hazir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et al. (2008)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</a:rPr>
                        <a:t>Av</a:t>
                      </a:r>
                      <a:r>
                        <a:rPr lang="tr-TR" sz="1400" dirty="0" err="1" smtClean="0">
                          <a:latin typeface="Times New Roman"/>
                        </a:rPr>
                        <a:t>erage</a:t>
                      </a:r>
                      <a:r>
                        <a:rPr lang="en-US" sz="1400" dirty="0" smtClean="0">
                          <a:latin typeface="Times New Roman"/>
                        </a:rPr>
                        <a:t> Customer flow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Times New Roman"/>
                          <a:ea typeface="Times New Roman"/>
                        </a:rPr>
                        <a:t>Lin and </a:t>
                      </a:r>
                      <a:r>
                        <a:rPr lang="en-US" sz="1400" noProof="0" dirty="0" err="1" smtClean="0">
                          <a:latin typeface="Times New Roman"/>
                          <a:ea typeface="Times New Roman"/>
                        </a:rPr>
                        <a:t>Kononov</a:t>
                      </a:r>
                      <a:r>
                        <a:rPr lang="en-US" sz="1400" noProof="0" dirty="0" smtClean="0">
                          <a:latin typeface="Times New Roman"/>
                          <a:ea typeface="Times New Roman"/>
                        </a:rPr>
                        <a:t> (2007)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Times New Roman"/>
                        </a:rPr>
                        <a:t>Number of late jobs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  <a:ea typeface="Times New Roman"/>
                        </a:rPr>
                        <a:t>Wang and Chend (2007)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smtClean="0">
                          <a:latin typeface="Times New Roman"/>
                        </a:rPr>
                        <a:t>Weighted order completion time</a:t>
                      </a:r>
                      <a:endParaRPr lang="en-US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Xu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et al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 (2015)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Times New Roman"/>
                        </a:rPr>
                        <a:t>Total completion time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8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79512"/>
          </a:xfrm>
        </p:spPr>
        <p:txBody>
          <a:bodyPr/>
          <a:lstStyle/>
          <a:p>
            <a:pPr lvl="0" algn="l">
              <a:lnSpc>
                <a:spcPct val="100000"/>
              </a:lnSpc>
            </a:pPr>
            <a:r>
              <a:rPr lang="tr-T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Multi-job </a:t>
            </a: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tr-TR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(LS)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6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665980"/>
              </p:ext>
            </p:extLst>
          </p:nvPr>
        </p:nvGraphicFramePr>
        <p:xfrm>
          <a:off x="2555776" y="1628800"/>
          <a:ext cx="3816424" cy="474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2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endParaRPr lang="en-US" sz="140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Makespan</a:t>
                      </a:r>
                      <a:endParaRPr lang="en-US" sz="140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Vickson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and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Alfredsson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(1992)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Vickson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 (1995)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Kalir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 (1999)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Kalir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and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Sarin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(2001)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Defersha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and Chen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 (2010)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Glass and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Possani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(2011)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Mortezaei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and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Zulkifli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(2013)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Ç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etinkaya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 (1994)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Ç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etinkaya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and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Kayagil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(1992)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Ç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etinkaya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and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Duman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 (2010)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Liu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</a:rPr>
                        <a:t> (2009)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Gill Sans MT" panose="020B0502020104020203" pitchFamily="34" charset="0"/>
                        </a:rPr>
                        <a:t>✔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9299376" cy="9795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Mixed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</a:t>
            </a:r>
            <a:r>
              <a:rPr lang="tr-TR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(MILP) Model</a:t>
            </a:r>
            <a:r>
              <a:rPr lang="tr-TR" sz="32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05407"/>
              </p:ext>
            </p:extLst>
          </p:nvPr>
        </p:nvGraphicFramePr>
        <p:xfrm>
          <a:off x="614363" y="1124744"/>
          <a:ext cx="7600950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Belge" r:id="rId3" imgW="8167613" imgH="5386722" progId="Word.Document.12">
                  <p:embed/>
                </p:oleObj>
              </mc:Choice>
              <mc:Fallback>
                <p:oleObj name="Belge" r:id="rId3" imgW="8167613" imgH="5386722" progId="Word.Documen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124744"/>
                        <a:ext cx="7600950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4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2883</TotalTime>
  <Words>2550</Words>
  <Application>Microsoft Office PowerPoint</Application>
  <PresentationFormat>Ekran Gösterisi (4:3)</PresentationFormat>
  <Paragraphs>818</Paragraphs>
  <Slides>39</Slides>
  <Notes>15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3</vt:i4>
      </vt:variant>
      <vt:variant>
        <vt:lpstr>Slayt Başlıkları</vt:lpstr>
      </vt:variant>
      <vt:variant>
        <vt:i4>39</vt:i4>
      </vt:variant>
    </vt:vector>
  </HeadingPairs>
  <TitlesOfParts>
    <vt:vector size="43" baseType="lpstr">
      <vt:lpstr>Üst Düzey</vt:lpstr>
      <vt:lpstr>Belge</vt:lpstr>
      <vt:lpstr>Denklem</vt:lpstr>
      <vt:lpstr>Equation.3</vt:lpstr>
      <vt:lpstr>CUSTOMER ORDER SCHEDULING WITH LOT STREAMING TO MINIMIZE THE TOTAL ORDER COMPLETION TIME IN A TWO-MACHINE FLOW SHOP</vt:lpstr>
      <vt:lpstr>Outline</vt:lpstr>
      <vt:lpstr>1. Problem Definition and Complexity 1.1. Definition</vt:lpstr>
      <vt:lpstr>1. Problem Definition and Complexity  1.2. Assumptions</vt:lpstr>
      <vt:lpstr>1. Problem Definition and Complexity 1.3. Complexity</vt:lpstr>
      <vt:lpstr>1. Problem Definition and Complexity 1.4. Contribution of the Thesis</vt:lpstr>
      <vt:lpstr>2. Literature Review 2.1. Customer Order Scheduling (COS) Problems</vt:lpstr>
      <vt:lpstr>2. Literature Review 2.1. Multi-job Lot Streaming (LS) Problems</vt:lpstr>
      <vt:lpstr>3. Mixed Integer Linear Programming (MILP) Model 3.1. Sets and Indices</vt:lpstr>
      <vt:lpstr>3. Mixed Integer Linear Programming (MILP) Model 3.2. Parameters</vt:lpstr>
      <vt:lpstr>3. Mixed Integer Linear Programming (MILP) Model 3.3. Decision Variables</vt:lpstr>
      <vt:lpstr>3. Mixed Integer Linear Programming (MILP) Model 3.4. Model</vt:lpstr>
      <vt:lpstr>3. Mixed Integer Linear Programming (MILP) Model 3.4. Model</vt:lpstr>
      <vt:lpstr>3. Mixed Integer Linear Programming (MILP) Model 3.4. Model</vt:lpstr>
      <vt:lpstr>PowerPoint Sunusu</vt:lpstr>
      <vt:lpstr>4. Proposed Heuristic Algorithm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5. Computational Experiments 5.1. Computer Software Packages</vt:lpstr>
      <vt:lpstr>5. Computational Experiments 5.2. Computational Settings for Test Problem</vt:lpstr>
      <vt:lpstr>5. Computational Experiments 5.3. Performance Measures</vt:lpstr>
      <vt:lpstr>5. Computational Experiments 5.4. Discussion of Results 5.4.1. Setup Case</vt:lpstr>
      <vt:lpstr>5. Computational Experiments 5.4. Discussion of Results 5.4.1. Setup Case</vt:lpstr>
      <vt:lpstr>5. Computational Experiments 5.4. Discussion of Results 5.4.2. No Setup Case</vt:lpstr>
      <vt:lpstr>5. Computational Experiments 5.4. Discussion of Results 5.4.2. No Setup Case</vt:lpstr>
      <vt:lpstr>5. Computational Experiments 5.4. Discussion of Results 5.4.3. Setup Case vs No Setup Case</vt:lpstr>
      <vt:lpstr>5. Computational Experiments 5.4. Discussion of Results 5.4.3. Setup Case vs No Setup Case</vt:lpstr>
      <vt:lpstr>6. Conclusions and Future Research Directions 6.1. Conclusions</vt:lpstr>
      <vt:lpstr>6. Conclusion and Future Research Directions 6.2. Future Research Directions</vt:lpstr>
      <vt:lpstr>THANKS FOR LISTENING AND 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ORDER SCHEDULING WITH LOT STREAMING TO MINIMIZE THE TOTAL ORDER COMPLETION TIME IN A TWO-MACHINE FLOW SHOP</dc:title>
  <dc:creator>Toshiba</dc:creator>
  <cp:lastModifiedBy>Toshiba</cp:lastModifiedBy>
  <cp:revision>235</cp:revision>
  <dcterms:created xsi:type="dcterms:W3CDTF">2018-01-28T18:51:17Z</dcterms:created>
  <dcterms:modified xsi:type="dcterms:W3CDTF">2018-02-04T19:02:45Z</dcterms:modified>
</cp:coreProperties>
</file>