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85" r:id="rId3"/>
    <p:sldId id="335" r:id="rId4"/>
    <p:sldId id="347" r:id="rId5"/>
    <p:sldId id="336" r:id="rId6"/>
    <p:sldId id="337" r:id="rId7"/>
    <p:sldId id="262" r:id="rId8"/>
    <p:sldId id="330" r:id="rId9"/>
    <p:sldId id="259" r:id="rId10"/>
    <p:sldId id="328" r:id="rId11"/>
    <p:sldId id="329" r:id="rId12"/>
    <p:sldId id="333" r:id="rId13"/>
    <p:sldId id="334" r:id="rId14"/>
    <p:sldId id="340" r:id="rId15"/>
    <p:sldId id="338" r:id="rId16"/>
    <p:sldId id="339" r:id="rId17"/>
    <p:sldId id="346" r:id="rId18"/>
    <p:sldId id="341" r:id="rId19"/>
    <p:sldId id="342" r:id="rId20"/>
    <p:sldId id="343" r:id="rId21"/>
    <p:sldId id="344" r:id="rId22"/>
    <p:sldId id="345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392" autoAdjust="0"/>
  </p:normalViewPr>
  <p:slideViewPr>
    <p:cSldViewPr snapToGrid="0">
      <p:cViewPr varScale="1">
        <p:scale>
          <a:sx n="109" d="100"/>
          <a:sy n="109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58"/>
    </p:cViewPr>
  </p:sorterViewPr>
  <p:notesViewPr>
    <p:cSldViewPr snapToGrid="0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95E6D-7749-4E2A-AD62-27E0ABD368BB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6D443-DE14-4BA5-AFEB-C7B9C662A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3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主要是將還沒達到</a:t>
            </a:r>
            <a:r>
              <a:rPr lang="en-US" altLang="zh-TW" dirty="0"/>
              <a:t>delay constraint</a:t>
            </a:r>
            <a:r>
              <a:rPr lang="zh-TW" altLang="en-US" dirty="0"/>
              <a:t>的</a:t>
            </a:r>
            <a:r>
              <a:rPr lang="en-US" altLang="zh-TW" dirty="0"/>
              <a:t>net</a:t>
            </a:r>
            <a:r>
              <a:rPr lang="zh-TW" altLang="en-US" dirty="0"/>
              <a:t>做</a:t>
            </a:r>
            <a:r>
              <a:rPr lang="en-US" altLang="zh-TW" dirty="0"/>
              <a:t>detour</a:t>
            </a:r>
            <a:r>
              <a:rPr lang="zh-TW" altLang="en-US" dirty="0"/>
              <a:t>，達到讓每個</a:t>
            </a:r>
            <a:r>
              <a:rPr lang="en-US" altLang="zh-TW" dirty="0"/>
              <a:t>group</a:t>
            </a:r>
            <a:r>
              <a:rPr lang="zh-TW" altLang="en-US" dirty="0"/>
              <a:t> 的 </a:t>
            </a:r>
            <a:r>
              <a:rPr lang="en-US" altLang="zh-TW" dirty="0"/>
              <a:t>net</a:t>
            </a:r>
            <a:r>
              <a:rPr lang="zh-TW" altLang="en-US" dirty="0"/>
              <a:t> </a:t>
            </a:r>
            <a:r>
              <a:rPr lang="en-US" altLang="zh-TW" dirty="0"/>
              <a:t>arrival time</a:t>
            </a:r>
            <a:r>
              <a:rPr lang="zh-TW" altLang="en-US" dirty="0"/>
              <a:t>基本都滿足</a:t>
            </a:r>
            <a:r>
              <a:rPr lang="en-US" altLang="zh-TW" dirty="0"/>
              <a:t>timing constraints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6D443-DE14-4BA5-AFEB-C7B9C662A89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41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6D443-DE14-4BA5-AFEB-C7B9C662A89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10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6D443-DE14-4BA5-AFEB-C7B9C662A89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695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6D443-DE14-4BA5-AFEB-C7B9C662A89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207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由於高速應用的發展，</a:t>
            </a:r>
            <a:r>
              <a:rPr lang="en-US" altLang="zh-TW" dirty="0"/>
              <a:t>package</a:t>
            </a:r>
            <a:r>
              <a:rPr lang="zh-TW" altLang="en-US" dirty="0"/>
              <a:t>的 </a:t>
            </a:r>
            <a:r>
              <a:rPr lang="en-US" altLang="zh-TW" dirty="0"/>
              <a:t>timing spec</a:t>
            </a:r>
            <a:r>
              <a:rPr lang="zh-TW" altLang="en-US" dirty="0"/>
              <a:t>變得越來越重要，使得我們</a:t>
            </a:r>
            <a:r>
              <a:rPr lang="en-US" altLang="zh-TW" dirty="0"/>
              <a:t>delay-matching</a:t>
            </a:r>
            <a:r>
              <a:rPr lang="zh-TW" altLang="en-US" dirty="0"/>
              <a:t>是一個很重要的考量</a:t>
            </a:r>
            <a:r>
              <a:rPr lang="en-US" altLang="zh-TW" dirty="0"/>
              <a:t>(</a:t>
            </a:r>
            <a:r>
              <a:rPr lang="zh-TW" altLang="en-US" dirty="0"/>
              <a:t>也就是每個</a:t>
            </a:r>
            <a:r>
              <a:rPr lang="en-US" altLang="zh-TW" dirty="0"/>
              <a:t>group</a:t>
            </a:r>
            <a:r>
              <a:rPr lang="zh-TW" altLang="en-US" dirty="0"/>
              <a:t>的</a:t>
            </a:r>
            <a:r>
              <a:rPr lang="en-US" altLang="zh-TW" dirty="0"/>
              <a:t>net</a:t>
            </a:r>
            <a:r>
              <a:rPr lang="zh-TW" altLang="en-US" dirty="0"/>
              <a:t>的</a:t>
            </a:r>
            <a:r>
              <a:rPr lang="en-US" altLang="zh-TW" dirty="0"/>
              <a:t>arrival time</a:t>
            </a:r>
            <a:r>
              <a:rPr lang="zh-TW" altLang="en-US" dirty="0"/>
              <a:t>應該要一致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那由於之前沒有</a:t>
            </a:r>
            <a:r>
              <a:rPr lang="en-US" altLang="zh-TW" dirty="0"/>
              <a:t>work</a:t>
            </a:r>
            <a:r>
              <a:rPr lang="zh-TW" altLang="en-US" dirty="0"/>
              <a:t>針對</a:t>
            </a:r>
            <a:r>
              <a:rPr lang="en-US" altLang="zh-TW" dirty="0"/>
              <a:t>advance package</a:t>
            </a:r>
            <a:r>
              <a:rPr lang="zh-TW" altLang="en-US" dirty="0"/>
              <a:t>做</a:t>
            </a:r>
            <a:r>
              <a:rPr lang="en-US" altLang="zh-TW" dirty="0"/>
              <a:t>delay matching</a:t>
            </a:r>
            <a:r>
              <a:rPr lang="zh-TW" altLang="en-US" dirty="0"/>
              <a:t>，像是複雜的</a:t>
            </a:r>
            <a:r>
              <a:rPr lang="en-US" altLang="zh-TW" dirty="0"/>
              <a:t>routing rule</a:t>
            </a:r>
            <a:r>
              <a:rPr lang="zh-TW" altLang="en-US" dirty="0"/>
              <a:t>以及越來越嚴重的</a:t>
            </a:r>
            <a:r>
              <a:rPr lang="en-US" altLang="zh-TW" dirty="0"/>
              <a:t>congestion</a:t>
            </a:r>
            <a:r>
              <a:rPr lang="zh-TW" altLang="en-US" dirty="0"/>
              <a:t>，都會讓計算變得越來越複雜，所以本篇就提出了可以處理</a:t>
            </a:r>
            <a:r>
              <a:rPr lang="en-US" altLang="zh-TW" dirty="0"/>
              <a:t>advance package</a:t>
            </a:r>
            <a:r>
              <a:rPr lang="zh-TW" altLang="en-US" dirty="0"/>
              <a:t> </a:t>
            </a:r>
            <a:r>
              <a:rPr lang="en-US" altLang="zh-TW" dirty="0"/>
              <a:t>delay-matching</a:t>
            </a:r>
            <a:r>
              <a:rPr lang="zh-TW" altLang="en-US" dirty="0"/>
              <a:t>的問題。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6D443-DE14-4BA5-AFEB-C7B9C662A89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39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6D443-DE14-4BA5-AFEB-C7B9C662A89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665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由於高速應用的發展，</a:t>
            </a:r>
            <a:r>
              <a:rPr lang="en-US" altLang="zh-TW" dirty="0"/>
              <a:t>package</a:t>
            </a:r>
            <a:r>
              <a:rPr lang="zh-TW" altLang="en-US" dirty="0"/>
              <a:t>的 </a:t>
            </a:r>
            <a:r>
              <a:rPr lang="en-US" altLang="zh-TW" dirty="0"/>
              <a:t>timing spec</a:t>
            </a:r>
            <a:r>
              <a:rPr lang="zh-TW" altLang="en-US" dirty="0"/>
              <a:t>變得越來越重要，使得我們</a:t>
            </a:r>
            <a:r>
              <a:rPr lang="en-US" altLang="zh-TW" dirty="0"/>
              <a:t>delay-matching</a:t>
            </a:r>
            <a:r>
              <a:rPr lang="zh-TW" altLang="en-US" dirty="0"/>
              <a:t>是一個很重要的考量</a:t>
            </a:r>
            <a:r>
              <a:rPr lang="en-US" altLang="zh-TW" dirty="0"/>
              <a:t>(</a:t>
            </a:r>
            <a:r>
              <a:rPr lang="zh-TW" altLang="en-US" dirty="0"/>
              <a:t>也就是每個</a:t>
            </a:r>
            <a:r>
              <a:rPr lang="en-US" altLang="zh-TW" dirty="0"/>
              <a:t>group</a:t>
            </a:r>
            <a:r>
              <a:rPr lang="zh-TW" altLang="en-US" dirty="0"/>
              <a:t>的</a:t>
            </a:r>
            <a:r>
              <a:rPr lang="en-US" altLang="zh-TW" dirty="0"/>
              <a:t>net</a:t>
            </a:r>
            <a:r>
              <a:rPr lang="zh-TW" altLang="en-US" dirty="0"/>
              <a:t>的</a:t>
            </a:r>
            <a:r>
              <a:rPr lang="en-US" altLang="zh-TW" dirty="0"/>
              <a:t>arrival time</a:t>
            </a:r>
            <a:r>
              <a:rPr lang="zh-TW" altLang="en-US" dirty="0"/>
              <a:t>應該要一致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那由於之前沒有</a:t>
            </a:r>
            <a:r>
              <a:rPr lang="en-US" altLang="zh-TW" dirty="0"/>
              <a:t>work</a:t>
            </a:r>
            <a:r>
              <a:rPr lang="zh-TW" altLang="en-US" dirty="0"/>
              <a:t>針對</a:t>
            </a:r>
            <a:r>
              <a:rPr lang="en-US" altLang="zh-TW" dirty="0"/>
              <a:t>advance package</a:t>
            </a:r>
            <a:r>
              <a:rPr lang="zh-TW" altLang="en-US" dirty="0"/>
              <a:t>做</a:t>
            </a:r>
            <a:r>
              <a:rPr lang="en-US" altLang="zh-TW" dirty="0"/>
              <a:t>delay matching</a:t>
            </a:r>
            <a:r>
              <a:rPr lang="zh-TW" altLang="en-US" dirty="0"/>
              <a:t>，像是複雜的</a:t>
            </a:r>
            <a:r>
              <a:rPr lang="en-US" altLang="zh-TW" dirty="0"/>
              <a:t>routing rule</a:t>
            </a:r>
            <a:r>
              <a:rPr lang="zh-TW" altLang="en-US" dirty="0"/>
              <a:t>以及越來越嚴重的</a:t>
            </a:r>
            <a:r>
              <a:rPr lang="en-US" altLang="zh-TW" dirty="0"/>
              <a:t>congestion</a:t>
            </a:r>
            <a:r>
              <a:rPr lang="zh-TW" altLang="en-US" dirty="0"/>
              <a:t>，都會讓計算變得越來越複雜，所以本篇就提出了可以處理</a:t>
            </a:r>
            <a:r>
              <a:rPr lang="en-US" altLang="zh-TW" dirty="0"/>
              <a:t>advance package</a:t>
            </a:r>
            <a:r>
              <a:rPr lang="zh-TW" altLang="en-US" dirty="0"/>
              <a:t> </a:t>
            </a:r>
            <a:r>
              <a:rPr lang="en-US" altLang="zh-TW" dirty="0"/>
              <a:t>delay-matching</a:t>
            </a:r>
            <a:r>
              <a:rPr lang="zh-TW" altLang="en-US" dirty="0"/>
              <a:t>的問題。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6D443-DE14-4BA5-AFEB-C7B9C662A89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237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6D443-DE14-4BA5-AFEB-C7B9C662A89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44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DFE15A6-1E14-4BF4-990B-9DB51A178896}"/>
              </a:ext>
            </a:extLst>
          </p:cNvPr>
          <p:cNvSpPr/>
          <p:nvPr userDrawn="1"/>
        </p:nvSpPr>
        <p:spPr bwMode="auto">
          <a:xfrm>
            <a:off x="0" y="-1"/>
            <a:ext cx="12192000" cy="2276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371" y="549102"/>
            <a:ext cx="10849205" cy="1308100"/>
          </a:xfrm>
          <a:ln w="57150">
            <a:noFill/>
          </a:ln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28484" y="4221088"/>
            <a:ext cx="9465733" cy="1163662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TW" dirty="0"/>
              <a:t>The Electronic Design Automation Laboratory</a:t>
            </a:r>
          </a:p>
          <a:p>
            <a:r>
              <a:rPr lang="en-US" altLang="zh-TW" dirty="0"/>
              <a:t>Department of Electrical Engineering </a:t>
            </a:r>
          </a:p>
          <a:p>
            <a:r>
              <a:rPr lang="en-US" altLang="zh-TW" dirty="0"/>
              <a:t>National Taiwan University of Science and Technology</a:t>
            </a:r>
          </a:p>
          <a:p>
            <a:r>
              <a:rPr lang="en-US" altLang="zh-TW" dirty="0"/>
              <a:t>Taipei 106, Taiwan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652000" y="6400800"/>
            <a:ext cx="2540000" cy="4572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42941F-24CB-43F7-92B3-635618E412AE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AFD6B6B-9206-4C50-BEE0-D3C0CD4B1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949650"/>
            <a:ext cx="5376597" cy="813401"/>
          </a:xfrm>
          <a:prstGeom prst="rect">
            <a:avLst/>
          </a:prstGeom>
        </p:spPr>
      </p:pic>
      <p:sp>
        <p:nvSpPr>
          <p:cNvPr id="15" name="Rectangle 73">
            <a:extLst>
              <a:ext uri="{FF2B5EF4-FFF2-40B4-BE49-F238E27FC236}">
                <a16:creationId xmlns:a16="http://schemas.microsoft.com/office/drawing/2014/main" id="{38EB9697-8001-4B5E-8A0A-BDCDBF3A97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8484" y="2636912"/>
            <a:ext cx="585665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PMingLiU" pitchFamily="18" charset="-120"/>
              <a:cs typeface="+mn-cs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2E2FD6-C649-4FAF-8F19-3AB1E1FBF2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2276475"/>
            <a:ext cx="6047317" cy="151288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90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93C5E38-9C39-413F-B76A-963E81E9BC0D}"/>
              </a:ext>
            </a:extLst>
          </p:cNvPr>
          <p:cNvSpPr/>
          <p:nvPr userDrawn="1"/>
        </p:nvSpPr>
        <p:spPr bwMode="auto">
          <a:xfrm>
            <a:off x="0" y="-1"/>
            <a:ext cx="12192000" cy="8912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9534" y="-88900"/>
            <a:ext cx="11127317" cy="850900"/>
          </a:xfrm>
        </p:spPr>
        <p:txBody>
          <a:bodyPr anchor="b"/>
          <a:lstStyle>
            <a:lvl1pPr algn="ctr">
              <a:defRPr sz="3600" b="1" i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9533" y="1340768"/>
            <a:ext cx="11159067" cy="4755232"/>
          </a:xfrm>
        </p:spPr>
        <p:txBody>
          <a:bodyPr anchor="t"/>
          <a:lstStyle>
            <a:lvl1pPr marL="342900" indent="-342900">
              <a:buFont typeface="Wingdings" panose="05000000000000000000" pitchFamily="2" charset="2"/>
              <a:buChar char="l"/>
              <a:defRPr>
                <a:solidFill>
                  <a:schemeClr val="tx2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defRPr>
            </a:lvl1pPr>
            <a:lvl2pPr marL="914400" indent="-45720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j-lt"/>
                <a:ea typeface="標楷體" panose="03000509000000000000" pitchFamily="65" charset="-120"/>
              </a:defRPr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  <a:defRPr>
                <a:solidFill>
                  <a:srgbClr val="293111"/>
                </a:solidFill>
                <a:latin typeface="+mj-lt"/>
                <a:ea typeface="標楷體" panose="03000509000000000000" pitchFamily="65" charset="-120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  <a:latin typeface="+mj-lt"/>
                <a:ea typeface="標楷體" panose="03000509000000000000" pitchFamily="65" charset="-120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  <a:latin typeface="+mj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7D60B-C83E-41CC-955B-A678AA97B344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7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8D8433C-1E83-4916-8C53-D42F463019B1}"/>
              </a:ext>
            </a:extLst>
          </p:cNvPr>
          <p:cNvSpPr/>
          <p:nvPr userDrawn="1"/>
        </p:nvSpPr>
        <p:spPr bwMode="auto">
          <a:xfrm>
            <a:off x="0" y="2780928"/>
            <a:ext cx="12192000" cy="15177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371" y="2887347"/>
            <a:ext cx="10363200" cy="2881629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E78EF5-5FFF-4057-BDFD-EEB2829622A7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20DC43-C172-4A32-877D-7A0EA273EB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1961025"/>
            <a:ext cx="4608512" cy="6972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92ACE5A-A559-4232-86AD-812A3B1DD26E}"/>
              </a:ext>
            </a:extLst>
          </p:cNvPr>
          <p:cNvSpPr/>
          <p:nvPr userDrawn="1"/>
        </p:nvSpPr>
        <p:spPr bwMode="auto">
          <a:xfrm>
            <a:off x="527382" y="6561138"/>
            <a:ext cx="1920213" cy="29686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86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9282 L 0 -4.8148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FEB288-DB37-44B2-9AAB-3A65C9D4D3BA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0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B2D2EC-48FB-4829-955D-44C41415EB22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4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07950"/>
            <a:ext cx="11144251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717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9533" y="1916832"/>
            <a:ext cx="11159067" cy="417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561138"/>
            <a:ext cx="25400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+mj-lt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A6A5A7-8946-4320-A937-3523E218D27B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11D6AB0-C6A2-422F-BAC8-DD54E62785B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0" y="6554114"/>
            <a:ext cx="1970625" cy="29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6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>
              <a:lumMod val="75000"/>
              <a:lumOff val="25000"/>
            </a:schemeClr>
          </a:solidFill>
          <a:latin typeface="+mj-lt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>
            <a:lumMod val="75000"/>
          </a:schemeClr>
        </a:buClr>
        <a:buSzPct val="80000"/>
        <a:buFont typeface="Wingdings" pitchFamily="2" charset="2"/>
        <a:buChar char="q"/>
        <a:defRPr kumimoji="1" sz="2400">
          <a:solidFill>
            <a:schemeClr val="accent1">
              <a:lumMod val="50000"/>
            </a:schemeClr>
          </a:solidFill>
          <a:latin typeface="+mj-lt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>
            <a:lumMod val="75000"/>
          </a:schemeClr>
        </a:buClr>
        <a:buSzPct val="5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j-lt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>
            <a:lumMod val="75000"/>
          </a:schemeClr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j-lt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>
            <a:lumMod val="75000"/>
          </a:schemeClr>
        </a:buClr>
        <a:buSzPct val="55000"/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>
            <a:lumMod val="75000"/>
          </a:schemeClr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j-lt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bm.com/academic/topic/data-sci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buntu.com/download/deskto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0894D-1B9B-8DB4-FEB8-548089C0C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372" y="258957"/>
            <a:ext cx="8191336" cy="1308100"/>
          </a:xfrm>
        </p:spPr>
        <p:txBody>
          <a:bodyPr/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Install CPLEX On Linux Using VirtualBox</a:t>
            </a:r>
            <a:endParaRPr lang="zh-TW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FA7642-4E69-4039-D433-179D4D96A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42941F-24CB-43F7-92B3-635618E412AE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7297DA-C530-BE0E-D492-AFBF33CACD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9286" y="3026246"/>
            <a:ext cx="6047317" cy="1512888"/>
          </a:xfrm>
        </p:spPr>
        <p:txBody>
          <a:bodyPr/>
          <a:lstStyle/>
          <a:p>
            <a:pPr algn="l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TA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Yu-Min Shen</a:t>
            </a:r>
          </a:p>
          <a:p>
            <a:pPr algn="l"/>
            <a:r>
              <a:rPr lang="en-US" altLang="zh-TW" sz="24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Advisor: Shao-Yun Fang</a:t>
            </a:r>
          </a:p>
          <a:p>
            <a:pPr algn="l"/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FB09A5E-CCB1-C79D-DDCD-9E1DE2F17283}"/>
              </a:ext>
            </a:extLst>
          </p:cNvPr>
          <p:cNvSpPr txBox="1"/>
          <p:nvPr/>
        </p:nvSpPr>
        <p:spPr>
          <a:xfrm>
            <a:off x="544945" y="45391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The Electronic Design Automation Laboratory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Department of Electrical Engineering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National Taiwan University of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67946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6">
        <p:cut/>
      </p:transition>
    </mc:Choice>
    <mc:Fallback xmlns="">
      <p:transition spd="slow" advTm="1496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435F7-92E7-43D0-8096-C81B92D6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 VirtualBox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177368C-8A9D-4729-9F6B-6631FE917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649" y="1113005"/>
            <a:ext cx="3176223" cy="253580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E675CD-8333-4027-9959-E12FE5AC7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7D60B-C83E-41CC-955B-A678AA97B344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80B04EC-4183-4D51-B9C4-5552E0029E7C}"/>
              </a:ext>
            </a:extLst>
          </p:cNvPr>
          <p:cNvSpPr/>
          <p:nvPr/>
        </p:nvSpPr>
        <p:spPr bwMode="auto">
          <a:xfrm>
            <a:off x="4195622" y="2234526"/>
            <a:ext cx="571500" cy="430823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78638E-3501-4898-B43E-A96C130E7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149" y="1148174"/>
            <a:ext cx="3140758" cy="2465463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8402DE4A-B76C-4B66-AB32-6A5076081243}"/>
              </a:ext>
            </a:extLst>
          </p:cNvPr>
          <p:cNvSpPr/>
          <p:nvPr/>
        </p:nvSpPr>
        <p:spPr bwMode="auto">
          <a:xfrm>
            <a:off x="8077934" y="2234526"/>
            <a:ext cx="571500" cy="430823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3FE8CD7-462A-41CA-8600-8BB295649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230" y="4193172"/>
            <a:ext cx="3176223" cy="251639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59A5734-0962-418F-A5E5-030D58575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68" y="4193172"/>
            <a:ext cx="3215504" cy="253580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CDB58CE-8A1E-4387-9539-44606B8FF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460" y="1141403"/>
            <a:ext cx="3269993" cy="256691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3C37A0C-FFAB-4E90-ADA8-D8FEEFC41B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4775" y="4103446"/>
            <a:ext cx="3215505" cy="2533428"/>
          </a:xfrm>
          <a:prstGeom prst="rect">
            <a:avLst/>
          </a:prstGeom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012F52EB-2BC7-430B-A2CD-7551C574A028}"/>
              </a:ext>
            </a:extLst>
          </p:cNvPr>
          <p:cNvSpPr/>
          <p:nvPr/>
        </p:nvSpPr>
        <p:spPr bwMode="auto">
          <a:xfrm rot="5400000">
            <a:off x="10240877" y="3671737"/>
            <a:ext cx="541715" cy="571959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EBBC9737-2AEA-46AB-ACD9-DA2F48CB9F35}"/>
              </a:ext>
            </a:extLst>
          </p:cNvPr>
          <p:cNvSpPr/>
          <p:nvPr/>
        </p:nvSpPr>
        <p:spPr bwMode="auto">
          <a:xfrm rot="10800000">
            <a:off x="8143505" y="5030251"/>
            <a:ext cx="571500" cy="430823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A5BCC21D-AC2A-4580-8A83-3E3BE4096A93}"/>
              </a:ext>
            </a:extLst>
          </p:cNvPr>
          <p:cNvSpPr/>
          <p:nvPr/>
        </p:nvSpPr>
        <p:spPr bwMode="auto">
          <a:xfrm rot="10800000">
            <a:off x="4094900" y="5030251"/>
            <a:ext cx="571500" cy="430823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540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FDFCA-A481-4CBB-8E58-FE62D499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Account on VirtualBox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96E3E85-E98D-44AE-86D2-9AE0846DC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735" y="1714500"/>
            <a:ext cx="5336641" cy="416426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A36636-4D84-41DD-91BF-AB9B34F701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7D60B-C83E-41CC-955B-A678AA97B344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48ACB1B6-04CF-4ABF-A474-BF2E252E0C2F}"/>
              </a:ext>
            </a:extLst>
          </p:cNvPr>
          <p:cNvSpPr/>
          <p:nvPr/>
        </p:nvSpPr>
        <p:spPr bwMode="auto">
          <a:xfrm>
            <a:off x="5524500" y="3429000"/>
            <a:ext cx="433183" cy="430823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403696-04CB-4FD7-B88C-24C5BB38A47D}"/>
              </a:ext>
            </a:extLst>
          </p:cNvPr>
          <p:cNvSpPr/>
          <p:nvPr/>
        </p:nvSpPr>
        <p:spPr bwMode="auto">
          <a:xfrm>
            <a:off x="2013438" y="2004591"/>
            <a:ext cx="334108" cy="3693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CD7ED2B-7394-4E66-A18F-862F9C1AFFC8}"/>
              </a:ext>
            </a:extLst>
          </p:cNvPr>
          <p:cNvSpPr txBox="1"/>
          <p:nvPr/>
        </p:nvSpPr>
        <p:spPr>
          <a:xfrm>
            <a:off x="1776046" y="1529834"/>
            <a:ext cx="159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A7DEAA-A92E-44C7-82B0-01561344A047}"/>
              </a:ext>
            </a:extLst>
          </p:cNvPr>
          <p:cNvSpPr txBox="1"/>
          <p:nvPr/>
        </p:nvSpPr>
        <p:spPr>
          <a:xfrm>
            <a:off x="5957684" y="5878768"/>
            <a:ext cx="583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Specify the </a:t>
            </a:r>
            <a:r>
              <a:rPr lang="en-US" altLang="zh-TW" dirty="0" err="1">
                <a:solidFill>
                  <a:srgbClr val="FF0000"/>
                </a:solidFill>
              </a:rPr>
              <a:t>ubuntu.iso</a:t>
            </a:r>
            <a:r>
              <a:rPr lang="en-US" altLang="zh-TW" dirty="0">
                <a:solidFill>
                  <a:srgbClr val="FF0000"/>
                </a:solidFill>
              </a:rPr>
              <a:t> you have downloaded before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0FBCE7EE-A615-40A7-8461-ED23AFE9A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807" y="1740877"/>
            <a:ext cx="6161193" cy="4132385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FC0E0FA-9D22-49CB-BA9A-FDD04CBF3F07}"/>
              </a:ext>
            </a:extLst>
          </p:cNvPr>
          <p:cNvCxnSpPr>
            <a:cxnSpLocks/>
          </p:cNvCxnSpPr>
          <p:nvPr/>
        </p:nvCxnSpPr>
        <p:spPr bwMode="auto">
          <a:xfrm flipH="1">
            <a:off x="6581115" y="3754870"/>
            <a:ext cx="882984" cy="211839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8E0B2575-AC34-4FC1-977F-E054348734E3}"/>
              </a:ext>
            </a:extLst>
          </p:cNvPr>
          <p:cNvSpPr/>
          <p:nvPr/>
        </p:nvSpPr>
        <p:spPr bwMode="auto">
          <a:xfrm>
            <a:off x="7860323" y="4615962"/>
            <a:ext cx="1433146" cy="31652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16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9A414-4FBB-4904-BCDE-C96153D9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Allocate Resource for </a:t>
            </a:r>
            <a:r>
              <a:rPr lang="en-US" altLang="zh-TW" dirty="0" err="1"/>
              <a:t>VMBox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6009E-8650-42C6-A801-920D546E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Share the half number of  RAM and Core is enough.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EE50F0-478D-48D6-8210-92D356856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7D60B-C83E-41CC-955B-A678AA97B344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CD402090-9725-4589-AFBF-2BA39BD0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1657" y="2173955"/>
            <a:ext cx="5397836" cy="383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5C98D0D-25EF-40BC-8D68-DDD8773EE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001" y="2173955"/>
            <a:ext cx="5848076" cy="3837083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C5D76BBD-2DA0-429E-A960-D388032BA103}"/>
              </a:ext>
            </a:extLst>
          </p:cNvPr>
          <p:cNvSpPr/>
          <p:nvPr/>
        </p:nvSpPr>
        <p:spPr bwMode="auto">
          <a:xfrm>
            <a:off x="5719408" y="3718384"/>
            <a:ext cx="433183" cy="430823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080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9A414-4FBB-4904-BCDE-C96153D9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the Linux System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6009E-8650-42C6-A801-920D546E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Once done the setting of the virtual machine, we can start it.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EE50F0-478D-48D6-8210-92D356856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7D60B-C83E-41CC-955B-A678AA97B344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0A3D5BA-F56A-4C89-82A4-40871CC50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600" y="2287821"/>
            <a:ext cx="5057313" cy="380817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831BDA-2010-497D-BA7C-8D57FE3114AC}"/>
              </a:ext>
            </a:extLst>
          </p:cNvPr>
          <p:cNvSpPr txBox="1"/>
          <p:nvPr/>
        </p:nvSpPr>
        <p:spPr>
          <a:xfrm>
            <a:off x="5267488" y="2194884"/>
            <a:ext cx="159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CB45AA-E64C-4FC9-B9B4-9EC3297ABCCD}"/>
              </a:ext>
            </a:extLst>
          </p:cNvPr>
          <p:cNvSpPr/>
          <p:nvPr/>
        </p:nvSpPr>
        <p:spPr bwMode="auto">
          <a:xfrm>
            <a:off x="5524412" y="2520390"/>
            <a:ext cx="378069" cy="38686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49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EE04C-83EA-48E0-AF0E-47989B9C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 Environment(1/3)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67EE799-0EE1-4F28-9DCF-B1B057145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671" y="1719350"/>
            <a:ext cx="5525327" cy="373379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07A296-4A62-46E2-A16A-96CACE815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7D60B-C83E-41CC-955B-A678AA97B344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6F21636-B1E0-41E1-AF00-3E652C45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30" y="1719350"/>
            <a:ext cx="5032621" cy="3733795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3F27043-6021-4907-9B9F-F4DD5F65CA6E}"/>
              </a:ext>
            </a:extLst>
          </p:cNvPr>
          <p:cNvSpPr/>
          <p:nvPr/>
        </p:nvSpPr>
        <p:spPr bwMode="auto">
          <a:xfrm>
            <a:off x="6033886" y="3437792"/>
            <a:ext cx="433183" cy="430823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26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EE04C-83EA-48E0-AF0E-47989B9C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 Environment(2/3)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07A296-4A62-46E2-A16A-96CACE815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7D60B-C83E-41CC-955B-A678AA97B344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B7F736B-DB4F-49C5-996B-11A22A057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70" y="1694412"/>
            <a:ext cx="4749838" cy="370772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5EAA9CC-1FB8-4910-942D-9F81EC974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9" y="1736420"/>
            <a:ext cx="5130894" cy="3707726"/>
          </a:xfrm>
          <a:prstGeom prst="rect">
            <a:avLst/>
          </a:prstGeom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6E616799-EF74-4CDE-B055-E538CEAA5B54}"/>
              </a:ext>
            </a:extLst>
          </p:cNvPr>
          <p:cNvSpPr/>
          <p:nvPr/>
        </p:nvSpPr>
        <p:spPr bwMode="auto">
          <a:xfrm>
            <a:off x="5723670" y="3454949"/>
            <a:ext cx="433183" cy="430823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20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EE04C-83EA-48E0-AF0E-47989B9C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 Environment(3/3)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07A296-4A62-46E2-A16A-96CACE815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7D60B-C83E-41CC-955B-A678AA97B344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D36ED19-8512-4637-BD2B-C671853C6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62" y="1873769"/>
            <a:ext cx="4962820" cy="402586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9521D19-0A94-4463-AC7B-DD7ABE99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863" y="1873769"/>
            <a:ext cx="4861988" cy="4141256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9FDBD559-EB2E-480D-BEA5-AAEF8344DD54}"/>
              </a:ext>
            </a:extLst>
          </p:cNvPr>
          <p:cNvSpPr/>
          <p:nvPr/>
        </p:nvSpPr>
        <p:spPr bwMode="auto">
          <a:xfrm>
            <a:off x="5961650" y="3429000"/>
            <a:ext cx="433183" cy="430823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17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836AC-F705-9230-0D7D-8038FF32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145964"/>
            <a:ext cx="10363200" cy="28816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CPLEX on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DD8838-8556-6D29-EAFF-ECB35E265E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E78EF5-5FFF-4057-BDFD-EEB2829622A7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7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">
        <p:cut/>
      </p:transition>
    </mc:Choice>
    <mc:Fallback xmlns="">
      <p:transition spd="slow" advTm="1164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9A414-4FBB-4904-BCDE-C96153D9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Package Using </a:t>
            </a:r>
            <a:r>
              <a:rPr lang="en-US" altLang="zh-TW" dirty="0">
                <a:solidFill>
                  <a:srgbClr val="FF0000"/>
                </a:solidFill>
              </a:rPr>
              <a:t>Terminal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6009E-8650-42C6-A801-920D546E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Once the setting is done, open terminal.</a:t>
            </a:r>
          </a:p>
          <a:p>
            <a:r>
              <a:rPr lang="en-US" altLang="zh-TW" dirty="0">
                <a:latin typeface="+mn-lt"/>
              </a:rPr>
              <a:t>Use command: </a:t>
            </a:r>
            <a:r>
              <a:rPr lang="en-US" altLang="zh-TW" b="0" i="0" dirty="0" err="1">
                <a:solidFill>
                  <a:srgbClr val="0C0D0E"/>
                </a:solidFill>
                <a:effectLst/>
                <a:latin typeface="+mn-lt"/>
              </a:rPr>
              <a:t>sudo</a:t>
            </a:r>
            <a:r>
              <a:rPr lang="en-US" altLang="zh-TW" b="0" i="0" dirty="0">
                <a:solidFill>
                  <a:srgbClr val="0C0D0E"/>
                </a:solidFill>
                <a:effectLst/>
                <a:latin typeface="+mn-lt"/>
              </a:rPr>
              <a:t> apt-get install </a:t>
            </a:r>
            <a:r>
              <a:rPr lang="en-US" altLang="zh-TW" b="0" i="0" dirty="0" err="1">
                <a:solidFill>
                  <a:srgbClr val="0C0D0E"/>
                </a:solidFill>
                <a:effectLst/>
                <a:latin typeface="+mn-lt"/>
              </a:rPr>
              <a:t>virtualbox</a:t>
            </a:r>
            <a:r>
              <a:rPr lang="en-US" altLang="zh-TW" b="0" i="0" dirty="0">
                <a:solidFill>
                  <a:srgbClr val="0C0D0E"/>
                </a:solidFill>
                <a:effectLst/>
                <a:latin typeface="+mn-lt"/>
              </a:rPr>
              <a:t>-guest-additions-iso</a:t>
            </a:r>
          </a:p>
          <a:p>
            <a:endParaRPr lang="en-US" altLang="zh-TW" dirty="0">
              <a:solidFill>
                <a:srgbClr val="0C0D0E"/>
              </a:solidFill>
              <a:latin typeface="+mn-lt"/>
            </a:endParaRPr>
          </a:p>
          <a:p>
            <a:endParaRPr lang="en-US" altLang="zh-TW" dirty="0">
              <a:solidFill>
                <a:srgbClr val="0C0D0E"/>
              </a:solidFill>
              <a:latin typeface="+mn-lt"/>
            </a:endParaRPr>
          </a:p>
          <a:p>
            <a:r>
              <a:rPr lang="en-US" altLang="zh-TW" dirty="0">
                <a:solidFill>
                  <a:srgbClr val="0C0D0E"/>
                </a:solidFill>
                <a:latin typeface="+mn-lt"/>
              </a:rPr>
              <a:t>And make sure the “build-essential” package is  installed already.</a:t>
            </a:r>
          </a:p>
          <a:p>
            <a:endParaRPr lang="en-US" altLang="zh-TW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EE50F0-478D-48D6-8210-92D356856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7D60B-C83E-41CC-955B-A678AA97B344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74B6EF6-15C2-4F89-B37B-39156AB9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27" y="2304384"/>
            <a:ext cx="6725589" cy="70524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B6B7F15-86F9-4694-8D1A-8F74C317EA7D}"/>
              </a:ext>
            </a:extLst>
          </p:cNvPr>
          <p:cNvSpPr txBox="1"/>
          <p:nvPr/>
        </p:nvSpPr>
        <p:spPr>
          <a:xfrm>
            <a:off x="4134338" y="2640296"/>
            <a:ext cx="678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You need to enter password here and the word won’t display.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1B56D9C-56FB-4AC2-BD2B-27E1AC8B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308" y="3735152"/>
            <a:ext cx="6711808" cy="14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2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8BAF1-56A1-4C61-88DF-83F7F337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The .bin File in </a:t>
            </a:r>
            <a:r>
              <a:rPr lang="en-US" altLang="zh-TW" dirty="0">
                <a:solidFill>
                  <a:srgbClr val="FF0000"/>
                </a:solidFill>
              </a:rPr>
              <a:t>Terminal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D69DE8-6564-48D3-A503-91029EE38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60" y="1090135"/>
            <a:ext cx="11159067" cy="4755232"/>
          </a:xfrm>
        </p:spPr>
        <p:txBody>
          <a:bodyPr/>
          <a:lstStyle/>
          <a:p>
            <a:r>
              <a:rPr lang="en-US" altLang="zh-TW" dirty="0"/>
              <a:t>Move the CPLEX “</a:t>
            </a:r>
            <a:r>
              <a:rPr lang="en-US" altLang="zh-TW" dirty="0">
                <a:solidFill>
                  <a:srgbClr val="FF0000"/>
                </a:solidFill>
              </a:rPr>
              <a:t>cplex_studio2211.linux_x86_64.bin” </a:t>
            </a:r>
            <a:r>
              <a:rPr lang="en-US" altLang="zh-TW" dirty="0">
                <a:solidFill>
                  <a:schemeClr val="tx1"/>
                </a:solidFill>
              </a:rPr>
              <a:t>from windows </a:t>
            </a:r>
            <a:r>
              <a:rPr lang="en-US" altLang="zh-TW" dirty="0"/>
              <a:t>to VM</a:t>
            </a:r>
          </a:p>
          <a:p>
            <a:pPr lvl="1"/>
            <a:r>
              <a:rPr lang="en-US" altLang="zh-TW" dirty="0"/>
              <a:t>use USB </a:t>
            </a:r>
          </a:p>
          <a:p>
            <a:pPr lvl="1"/>
            <a:r>
              <a:rPr lang="en-US" altLang="zh-TW" dirty="0"/>
              <a:t>use google drive to upload and download the files between host and VM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762720-4F96-4335-90DE-8EDB8B08B0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7D60B-C83E-41CC-955B-A678AA97B344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75365F-8BC3-4CF3-8264-D8AE7518E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829" y="2310855"/>
            <a:ext cx="2581635" cy="18004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F9F5737-A50D-43AE-8E25-5B969353E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89" y="3211248"/>
            <a:ext cx="6458851" cy="8509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57E3F8D-9528-47F7-98B8-02C8321F2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690210"/>
            <a:ext cx="4698254" cy="107765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C9CF17F-2B58-4CC8-AF5D-1F9C92FDD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066" y="4690099"/>
            <a:ext cx="5677692" cy="96215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EBC38D-C78E-4C46-A3AB-9FC9BCC08FB3}"/>
              </a:ext>
            </a:extLst>
          </p:cNvPr>
          <p:cNvSpPr txBox="1"/>
          <p:nvPr/>
        </p:nvSpPr>
        <p:spPr>
          <a:xfrm>
            <a:off x="5702993" y="4212845"/>
            <a:ext cx="1037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642BFA-4805-4395-81BD-2DB4AAF01655}"/>
              </a:ext>
            </a:extLst>
          </p:cNvPr>
          <p:cNvSpPr txBox="1"/>
          <p:nvPr/>
        </p:nvSpPr>
        <p:spPr>
          <a:xfrm>
            <a:off x="7506083" y="2147365"/>
            <a:ext cx="1037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14EDC30-B617-412C-89E9-53F30CC0AE73}"/>
              </a:ext>
            </a:extLst>
          </p:cNvPr>
          <p:cNvSpPr txBox="1"/>
          <p:nvPr/>
        </p:nvSpPr>
        <p:spPr>
          <a:xfrm>
            <a:off x="266132" y="4233756"/>
            <a:ext cx="1037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98203BF-E46B-4778-B27C-21FAC563DB71}"/>
              </a:ext>
            </a:extLst>
          </p:cNvPr>
          <p:cNvSpPr txBox="1"/>
          <p:nvPr/>
        </p:nvSpPr>
        <p:spPr>
          <a:xfrm>
            <a:off x="157326" y="3014097"/>
            <a:ext cx="1037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F2C7E42-7039-4B85-89C0-5E33FBE391E9}"/>
              </a:ext>
            </a:extLst>
          </p:cNvPr>
          <p:cNvSpPr txBox="1"/>
          <p:nvPr/>
        </p:nvSpPr>
        <p:spPr>
          <a:xfrm>
            <a:off x="6096000" y="5767754"/>
            <a:ext cx="5660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Specify the path, Modify your path to :</a:t>
            </a:r>
          </a:p>
          <a:p>
            <a:r>
              <a:rPr lang="en-US" altLang="zh-TW" dirty="0"/>
              <a:t>/home/</a:t>
            </a:r>
            <a:r>
              <a:rPr lang="en-US" altLang="zh-TW" dirty="0" err="1">
                <a:solidFill>
                  <a:srgbClr val="FF0000"/>
                </a:solidFill>
              </a:rPr>
              <a:t>usrname</a:t>
            </a:r>
            <a:r>
              <a:rPr lang="en-US" altLang="zh-TW" dirty="0"/>
              <a:t>/</a:t>
            </a:r>
            <a:r>
              <a:rPr lang="en-US" altLang="zh-TW" dirty="0" err="1"/>
              <a:t>cplex_studio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BAD919-8FE3-4B69-9B1A-7727BBB8E447}"/>
              </a:ext>
            </a:extLst>
          </p:cNvPr>
          <p:cNvSpPr/>
          <p:nvPr/>
        </p:nvSpPr>
        <p:spPr bwMode="auto">
          <a:xfrm>
            <a:off x="6740486" y="4955214"/>
            <a:ext cx="2245252" cy="2160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B48EF88-2F74-4340-AD27-6CD2C3F4DFFB}"/>
              </a:ext>
            </a:extLst>
          </p:cNvPr>
          <p:cNvCxnSpPr/>
          <p:nvPr/>
        </p:nvCxnSpPr>
        <p:spPr bwMode="auto">
          <a:xfrm flipH="1">
            <a:off x="7322501" y="5220246"/>
            <a:ext cx="183582" cy="65083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2A3EAD0-0624-448A-B77B-7B93C7DC40A9}"/>
              </a:ext>
            </a:extLst>
          </p:cNvPr>
          <p:cNvSpPr/>
          <p:nvPr/>
        </p:nvSpPr>
        <p:spPr bwMode="auto">
          <a:xfrm>
            <a:off x="10172700" y="3867954"/>
            <a:ext cx="175846" cy="2266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372CBC5-2762-4D8F-9299-717DF77C30B8}"/>
              </a:ext>
            </a:extLst>
          </p:cNvPr>
          <p:cNvSpPr/>
          <p:nvPr/>
        </p:nvSpPr>
        <p:spPr bwMode="auto">
          <a:xfrm>
            <a:off x="2139461" y="5466685"/>
            <a:ext cx="175846" cy="2266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A28E878-DA44-4A62-BDAA-0B54B42506DB}"/>
              </a:ext>
            </a:extLst>
          </p:cNvPr>
          <p:cNvSpPr/>
          <p:nvPr/>
        </p:nvSpPr>
        <p:spPr bwMode="auto">
          <a:xfrm>
            <a:off x="8353495" y="5436404"/>
            <a:ext cx="278004" cy="23144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544F3CF5-9DFB-4557-9147-86FB3A32E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697" y="2411248"/>
            <a:ext cx="6042923" cy="274679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175FCD4C-F0F9-4833-9636-AD8EFC535CB2}"/>
              </a:ext>
            </a:extLst>
          </p:cNvPr>
          <p:cNvSpPr txBox="1"/>
          <p:nvPr/>
        </p:nvSpPr>
        <p:spPr>
          <a:xfrm>
            <a:off x="239537" y="2290524"/>
            <a:ext cx="1037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5041EC-D5A6-B486-B517-0CD2EBF8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Outline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E40B6C-15AE-DD99-364E-B168568E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58" y="1283953"/>
            <a:ext cx="11159067" cy="47552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+mn-lt"/>
                <a:cs typeface="Times New Roman" panose="02020603050405020304" pitchFamily="18" charset="0"/>
              </a:rPr>
              <a:t>Download CPLEX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+mn-lt"/>
                <a:cs typeface="Times New Roman" panose="02020603050405020304" pitchFamily="18" charset="0"/>
              </a:rPr>
              <a:t>Install VirtualBox on Windows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+mn-lt"/>
                <a:cs typeface="Times New Roman" panose="02020603050405020304" pitchFamily="18" charset="0"/>
              </a:rPr>
              <a:t>Implement CPLEX on Virtual Machine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7AC2A0-E29A-D01D-FF3E-40F52F43D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7D60B-C83E-41CC-955B-A678AA97B344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0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17">
        <p:cut/>
      </p:transition>
    </mc:Choice>
    <mc:Fallback xmlns="">
      <p:transition spd="slow" advTm="29117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EFAFCB-49CB-E72B-326A-EFC72702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 Environment Path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5DE82-2457-8003-140C-C2774DA43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84" y="1051384"/>
            <a:ext cx="11159067" cy="47552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Use command: </a:t>
            </a:r>
            <a:r>
              <a:rPr lang="en-US" altLang="zh-TW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gedit</a:t>
            </a:r>
            <a:r>
              <a:rPr lang="en-US" altLang="zh-TW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~/.</a:t>
            </a:r>
            <a:r>
              <a:rPr lang="en-US" altLang="zh-TW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bashrc</a:t>
            </a:r>
            <a:endParaRPr lang="en-US" altLang="zh-TW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When open the “</a:t>
            </a:r>
            <a:r>
              <a:rPr lang="en-US" altLang="zh-TW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bashrc</a:t>
            </a:r>
            <a:r>
              <a:rPr lang="en-US" altLang="zh-TW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”, add the path on the tail line.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	</a:t>
            </a:r>
            <a:r>
              <a:rPr lang="en-US" altLang="zh-TW" sz="20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export PATH=$PATH:/home/</a:t>
            </a:r>
            <a:r>
              <a:rPr lang="en-US" altLang="zh-TW" sz="20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usrname</a:t>
            </a:r>
            <a:r>
              <a:rPr lang="en-US" altLang="zh-TW" sz="20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/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cplex_studio</a:t>
            </a:r>
            <a:r>
              <a:rPr lang="en-US" altLang="zh-TW" sz="20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/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cplex</a:t>
            </a:r>
            <a:r>
              <a:rPr lang="en-US" altLang="zh-TW" sz="20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/bin/x86-64_linux</a:t>
            </a:r>
            <a:endParaRPr lang="en-US" altLang="zh-TW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Run </a:t>
            </a:r>
            <a:r>
              <a:rPr lang="en-US" altLang="zh-TW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bashrc</a:t>
            </a:r>
            <a:r>
              <a:rPr lang="en-US" altLang="zh-TW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again and check if CPLEX is available</a:t>
            </a: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	 export PATH=$PATH:/home/</a:t>
            </a:r>
            <a:r>
              <a:rPr lang="en-US" altLang="zh-TW" sz="18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usrname</a:t>
            </a:r>
            <a:r>
              <a:rPr lang="en-US" altLang="zh-TW" sz="1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/</a:t>
            </a:r>
            <a:r>
              <a:rPr lang="en-US" altLang="zh-TW" sz="18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cplex_studio</a:t>
            </a:r>
            <a:r>
              <a:rPr lang="en-US" altLang="zh-TW" sz="1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/</a:t>
            </a:r>
            <a:r>
              <a:rPr lang="en-US" altLang="zh-TW" sz="18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cplex</a:t>
            </a:r>
            <a:r>
              <a:rPr lang="en-US" altLang="zh-TW" sz="1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/bin/x86-64_linux  on the tail.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18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18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18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8C096E-EC27-58FA-0D89-553FAA44A9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7D60B-C83E-41CC-955B-A678AA97B344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5FE49CE-EE88-4920-AA4B-AFBA1BD8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367" y="1671720"/>
            <a:ext cx="4177144" cy="59787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A0237EA-C7BA-4127-93E2-8DA62173B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245" y="3184056"/>
            <a:ext cx="6286578" cy="140434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619ADF9-D509-4762-A423-85BC9677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390" y="4996364"/>
            <a:ext cx="4983087" cy="186163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236DF6-0D79-488E-B108-497E1544541A}"/>
              </a:ext>
            </a:extLst>
          </p:cNvPr>
          <p:cNvSpPr txBox="1"/>
          <p:nvPr/>
        </p:nvSpPr>
        <p:spPr>
          <a:xfrm>
            <a:off x="3341037" y="6561138"/>
            <a:ext cx="389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Type “quit” to exit the </a:t>
            </a:r>
            <a:r>
              <a:rPr lang="en-US" altLang="zh-TW" dirty="0" err="1">
                <a:solidFill>
                  <a:srgbClr val="FF0000"/>
                </a:solidFill>
              </a:rPr>
              <a:t>cplex</a:t>
            </a:r>
            <a:r>
              <a:rPr lang="en-US" altLang="zh-TW" dirty="0">
                <a:solidFill>
                  <a:srgbClr val="FF0000"/>
                </a:solidFill>
              </a:rPr>
              <a:t> system.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AAB6FA-4CCD-4D4C-8788-92C9AB33BF85}"/>
              </a:ext>
            </a:extLst>
          </p:cNvPr>
          <p:cNvSpPr/>
          <p:nvPr/>
        </p:nvSpPr>
        <p:spPr bwMode="auto">
          <a:xfrm>
            <a:off x="2405723" y="4355334"/>
            <a:ext cx="5765621" cy="1758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10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67">
        <p:cut/>
      </p:transition>
    </mc:Choice>
    <mc:Fallback xmlns="">
      <p:transition spd="slow" advTm="34967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9A414-4FBB-4904-BCDE-C96153D9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Simple Code and </a:t>
            </a:r>
            <a:r>
              <a:rPr lang="en-US" altLang="zh-TW" dirty="0" err="1"/>
              <a:t>Makefile</a:t>
            </a:r>
            <a:r>
              <a:rPr lang="en-US" altLang="zh-TW" dirty="0"/>
              <a:t> On </a:t>
            </a:r>
            <a:r>
              <a:rPr lang="en-US" altLang="zh-TW" dirty="0" err="1"/>
              <a:t>moodle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6009E-8650-42C6-A801-920D546E80F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altLang="zh-TW" dirty="0"/>
              <a:t>Please put the folder “</a:t>
            </a:r>
            <a:r>
              <a:rPr lang="en-US" altLang="zh-TW" dirty="0" err="1"/>
              <a:t>test_cplex</a:t>
            </a:r>
            <a:r>
              <a:rPr lang="en-US" altLang="zh-TW" dirty="0"/>
              <a:t>” which is on </a:t>
            </a:r>
            <a:r>
              <a:rPr lang="en-US" altLang="zh-TW" dirty="0" err="1"/>
              <a:t>moodle</a:t>
            </a:r>
            <a:r>
              <a:rPr lang="en-US" altLang="zh-TW" dirty="0"/>
              <a:t> in the directory “/home/</a:t>
            </a:r>
            <a:r>
              <a:rPr lang="en-US" altLang="zh-TW" dirty="0">
                <a:solidFill>
                  <a:srgbClr val="FF0000"/>
                </a:solidFill>
              </a:rPr>
              <a:t>username</a:t>
            </a:r>
            <a:r>
              <a:rPr lang="en-US" altLang="zh-TW" dirty="0">
                <a:solidFill>
                  <a:schemeClr val="tx1"/>
                </a:solidFill>
              </a:rPr>
              <a:t>”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you put the folders “</a:t>
            </a:r>
            <a:r>
              <a:rPr lang="en-US" altLang="zh-TW" dirty="0" err="1">
                <a:solidFill>
                  <a:srgbClr val="FF0000"/>
                </a:solidFill>
              </a:rPr>
              <a:t>cplex_studio</a:t>
            </a:r>
            <a:r>
              <a:rPr lang="en-US" altLang="zh-TW" dirty="0"/>
              <a:t>” and “</a:t>
            </a:r>
            <a:r>
              <a:rPr lang="en-US" altLang="zh-TW" dirty="0" err="1">
                <a:solidFill>
                  <a:srgbClr val="FF0000"/>
                </a:solidFill>
              </a:rPr>
              <a:t>cplex_test</a:t>
            </a:r>
            <a:r>
              <a:rPr lang="en-US" altLang="zh-TW" dirty="0"/>
              <a:t>” in the wrong place, you can’t compile successfully.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EE50F0-478D-48D6-8210-92D356856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7D60B-C83E-41CC-955B-A678AA97B344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E6CB068-5889-4C79-8E88-AF2BCF25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926" y="2138277"/>
            <a:ext cx="5839640" cy="120984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247F2F3-1C6B-4920-98F8-93BA943551AB}"/>
              </a:ext>
            </a:extLst>
          </p:cNvPr>
          <p:cNvSpPr/>
          <p:nvPr/>
        </p:nvSpPr>
        <p:spPr bwMode="auto">
          <a:xfrm>
            <a:off x="2551926" y="2813538"/>
            <a:ext cx="1063869" cy="38686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FA0369-38DA-45C6-8A3D-554C71DA601E}"/>
              </a:ext>
            </a:extLst>
          </p:cNvPr>
          <p:cNvSpPr/>
          <p:nvPr/>
        </p:nvSpPr>
        <p:spPr bwMode="auto">
          <a:xfrm>
            <a:off x="2551926" y="2250831"/>
            <a:ext cx="1063869" cy="2901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272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910C5-807E-4F31-8B8D-87D90787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Result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30644FD-663F-4BCF-983B-F4B5EBAEB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0006" y="1837594"/>
            <a:ext cx="8832997" cy="458286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5F502F-354F-46FA-B0E7-D1B1E911D7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7D60B-C83E-41CC-955B-A678AA97B344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20BB04B-07CA-4888-8A11-4DBC839AAE0D}"/>
              </a:ext>
            </a:extLst>
          </p:cNvPr>
          <p:cNvSpPr txBox="1">
            <a:spLocks/>
          </p:cNvSpPr>
          <p:nvPr/>
        </p:nvSpPr>
        <p:spPr bwMode="auto">
          <a:xfrm>
            <a:off x="394026" y="1130514"/>
            <a:ext cx="11159067" cy="47552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2">
                    <a:lumMod val="75000"/>
                  </a:schemeClr>
                </a:solidFill>
                <a:latin typeface="+mj-lt"/>
                <a:ea typeface="標楷體" panose="03000509000000000000" pitchFamily="65" charset="-120"/>
                <a:cs typeface="+mn-cs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j-lt"/>
                <a:ea typeface="標楷體" panose="03000509000000000000" pitchFamily="65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Ø"/>
              <a:defRPr kumimoji="1" sz="2000">
                <a:solidFill>
                  <a:srgbClr val="293111"/>
                </a:solidFill>
                <a:latin typeface="+mj-lt"/>
                <a:ea typeface="標楷體" panose="03000509000000000000" pitchFamily="65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55000"/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+mj-lt"/>
                <a:ea typeface="標楷體" panose="03000509000000000000" pitchFamily="65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j-lt"/>
                <a:ea typeface="標楷體" panose="03000509000000000000" pitchFamily="65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Go to “</a:t>
            </a:r>
            <a:r>
              <a:rPr lang="en-US" altLang="zh-TW" kern="0" dirty="0" err="1"/>
              <a:t>test_cplex</a:t>
            </a:r>
            <a:r>
              <a:rPr lang="en-US" altLang="zh-TW" kern="0" dirty="0"/>
              <a:t>” directory and use command below: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06D21F-A80D-4317-9B8E-5C6EC1F34435}"/>
              </a:ext>
            </a:extLst>
          </p:cNvPr>
          <p:cNvSpPr/>
          <p:nvPr/>
        </p:nvSpPr>
        <p:spPr bwMode="auto">
          <a:xfrm>
            <a:off x="1380392" y="3490547"/>
            <a:ext cx="6726116" cy="28662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0D9A8A-5B22-42A3-811D-BA637D822660}"/>
              </a:ext>
            </a:extLst>
          </p:cNvPr>
          <p:cNvSpPr txBox="1"/>
          <p:nvPr/>
        </p:nvSpPr>
        <p:spPr>
          <a:xfrm>
            <a:off x="8194430" y="4457701"/>
            <a:ext cx="312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Print  LP result using CPLEX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1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836AC-F705-9230-0D7D-8038FF32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145964"/>
            <a:ext cx="10363200" cy="2881629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cplex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DD8838-8556-6D29-EAFF-ECB35E265E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E78EF5-5FFF-4057-BDFD-EEB2829622A7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54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">
        <p:cut/>
      </p:transition>
    </mc:Choice>
    <mc:Fallback xmlns="">
      <p:transition spd="slow" advTm="1164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C36A2-BBD5-44BA-874D-405FADE7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Register Account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F7315E-27BC-4A20-8612-CDE42A0E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Link: </a:t>
            </a:r>
            <a:r>
              <a:rPr lang="en-US" altLang="zh-TW" dirty="0">
                <a:hlinkClick r:id="rId2"/>
              </a:rPr>
              <a:t>https://www.ibm.com/academic/topic/data-science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A55C4A-C46E-42BC-A450-492FEA675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7D60B-C83E-41CC-955B-A678AA97B344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00AB035-C061-4834-B36E-E2FD6CEC7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40955"/>
            <a:ext cx="10877443" cy="43876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36C2E44-B90A-42FD-85E2-B8A629924E1A}"/>
              </a:ext>
            </a:extLst>
          </p:cNvPr>
          <p:cNvSpPr/>
          <p:nvPr/>
        </p:nvSpPr>
        <p:spPr bwMode="auto">
          <a:xfrm>
            <a:off x="2998177" y="5345723"/>
            <a:ext cx="2453054" cy="10111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FE491D-D00D-4024-996F-C4AE3B461DB8}"/>
              </a:ext>
            </a:extLst>
          </p:cNvPr>
          <p:cNvSpPr txBox="1"/>
          <p:nvPr/>
        </p:nvSpPr>
        <p:spPr>
          <a:xfrm>
            <a:off x="4575180" y="6356639"/>
            <a:ext cx="159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5041EC-D5A6-B486-B517-0CD2EBF8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Find CPLEX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6392D6F9-122A-4D1B-9047-D4BE81BFD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60186" y="1817776"/>
            <a:ext cx="4370489" cy="460793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7AC2A0-E29A-D01D-FF3E-40F52F43D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7D60B-C83E-41CC-955B-A678AA97B344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FEB88F-5965-477E-9E9F-18DED6BF8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31" y="1908252"/>
            <a:ext cx="7138519" cy="4426981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4EDA854A-D516-4FB5-B7FA-49774A78CEF1}"/>
              </a:ext>
            </a:extLst>
          </p:cNvPr>
          <p:cNvSpPr/>
          <p:nvPr/>
        </p:nvSpPr>
        <p:spPr bwMode="auto">
          <a:xfrm>
            <a:off x="7227003" y="3600443"/>
            <a:ext cx="433183" cy="430823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972760-934E-484A-B516-2FEADFB14F7D}"/>
              </a:ext>
            </a:extLst>
          </p:cNvPr>
          <p:cNvSpPr/>
          <p:nvPr/>
        </p:nvSpPr>
        <p:spPr bwMode="auto">
          <a:xfrm>
            <a:off x="298420" y="2672860"/>
            <a:ext cx="394545" cy="19354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2DE8C4-81B4-4F81-BE1A-BEA9D5677C90}"/>
              </a:ext>
            </a:extLst>
          </p:cNvPr>
          <p:cNvSpPr/>
          <p:nvPr/>
        </p:nvSpPr>
        <p:spPr bwMode="auto">
          <a:xfrm>
            <a:off x="2162918" y="3727937"/>
            <a:ext cx="211005" cy="2132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59F375E-836F-45EA-9DA3-2F6E95CDE7FB}"/>
              </a:ext>
            </a:extLst>
          </p:cNvPr>
          <p:cNvSpPr txBox="1"/>
          <p:nvPr/>
        </p:nvSpPr>
        <p:spPr>
          <a:xfrm>
            <a:off x="152533" y="2303528"/>
            <a:ext cx="39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EFE2728-8BB5-4F70-BEF4-B95081A92FE2}"/>
              </a:ext>
            </a:extLst>
          </p:cNvPr>
          <p:cNvSpPr txBox="1"/>
          <p:nvPr/>
        </p:nvSpPr>
        <p:spPr>
          <a:xfrm>
            <a:off x="1834682" y="3465210"/>
            <a:ext cx="39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8E68B81-689D-4EB9-98CC-C6ADA90D23CA}"/>
              </a:ext>
            </a:extLst>
          </p:cNvPr>
          <p:cNvSpPr txBox="1"/>
          <p:nvPr/>
        </p:nvSpPr>
        <p:spPr>
          <a:xfrm>
            <a:off x="7660186" y="3415777"/>
            <a:ext cx="39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714749-851C-4D88-BD40-74E71B106988}"/>
              </a:ext>
            </a:extLst>
          </p:cNvPr>
          <p:cNvSpPr/>
          <p:nvPr/>
        </p:nvSpPr>
        <p:spPr bwMode="auto">
          <a:xfrm>
            <a:off x="7726537" y="3727937"/>
            <a:ext cx="696494" cy="2132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2426541D-CBA2-4033-A76A-DFCE640747CD}"/>
              </a:ext>
            </a:extLst>
          </p:cNvPr>
          <p:cNvSpPr txBox="1">
            <a:spLocks/>
          </p:cNvSpPr>
          <p:nvPr/>
        </p:nvSpPr>
        <p:spPr bwMode="auto">
          <a:xfrm>
            <a:off x="483658" y="1283953"/>
            <a:ext cx="11159067" cy="475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2">
                    <a:lumMod val="75000"/>
                  </a:schemeClr>
                </a:solidFill>
                <a:latin typeface="+mj-lt"/>
                <a:ea typeface="標楷體" panose="03000509000000000000" pitchFamily="65" charset="-120"/>
                <a:cs typeface="+mn-cs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j-lt"/>
                <a:ea typeface="標楷體" panose="03000509000000000000" pitchFamily="65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Ø"/>
              <a:defRPr kumimoji="1" sz="2000">
                <a:solidFill>
                  <a:srgbClr val="293111"/>
                </a:solidFill>
                <a:latin typeface="+mj-lt"/>
                <a:ea typeface="標楷體" panose="03000509000000000000" pitchFamily="65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55000"/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+mj-lt"/>
                <a:ea typeface="標楷體" panose="03000509000000000000" pitchFamily="65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j-lt"/>
                <a:ea typeface="標楷體" panose="03000509000000000000" pitchFamily="65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>
                <a:latin typeface="+mn-lt"/>
                <a:cs typeface="Times New Roman" panose="02020603050405020304" pitchFamily="18" charset="0"/>
              </a:rPr>
              <a:t>Scroll down the page to find CPLEX</a:t>
            </a:r>
            <a:endParaRPr lang="en-US" altLang="zh-TW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17">
        <p:cut/>
      </p:transition>
    </mc:Choice>
    <mc:Fallback xmlns="">
      <p:transition spd="slow" advTm="29117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5041EC-D5A6-B486-B517-0CD2EBF8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Download CPLEX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7AC2A0-E29A-D01D-FF3E-40F52F43D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7D60B-C83E-41CC-955B-A678AA97B344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85FB02A-A70F-4634-A35D-28579CC12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84" y="952897"/>
            <a:ext cx="4783015" cy="581718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171ED4D-8034-46E1-874F-E3921EF4305C}"/>
              </a:ext>
            </a:extLst>
          </p:cNvPr>
          <p:cNvSpPr/>
          <p:nvPr/>
        </p:nvSpPr>
        <p:spPr bwMode="auto">
          <a:xfrm>
            <a:off x="3657600" y="3543300"/>
            <a:ext cx="4440115" cy="26376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177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17">
        <p:cut/>
      </p:transition>
    </mc:Choice>
    <mc:Fallback xmlns="">
      <p:transition spd="slow" advTm="29117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836AC-F705-9230-0D7D-8038FF32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145964"/>
            <a:ext cx="10363200" cy="2881629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Install </a:t>
            </a:r>
            <a:r>
              <a:rPr lang="en-US" altLang="zh-TW" dirty="0" err="1">
                <a:cs typeface="Times New Roman" panose="02020603050405020304" pitchFamily="18" charset="0"/>
              </a:rPr>
              <a:t>virtualbox</a:t>
            </a:r>
            <a:r>
              <a:rPr lang="en-US" altLang="zh-TW" dirty="0">
                <a:cs typeface="Times New Roman" panose="02020603050405020304" pitchFamily="18" charset="0"/>
              </a:rPr>
              <a:t> on windows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DD8838-8556-6D29-EAFF-ECB35E265E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E78EF5-5FFF-4057-BDFD-EEB2829622A7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20B788F-0016-400C-A724-1E7D9BC3C710}"/>
              </a:ext>
            </a:extLst>
          </p:cNvPr>
          <p:cNvSpPr txBox="1"/>
          <p:nvPr/>
        </p:nvSpPr>
        <p:spPr>
          <a:xfrm>
            <a:off x="5347677" y="830407"/>
            <a:ext cx="5688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If you have already installed virtual machine, you can skip this part and move to Page 17.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0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">
        <p:cut/>
      </p:transition>
    </mc:Choice>
    <mc:Fallback xmlns="">
      <p:transition spd="slow" advTm="1164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9A414-4FBB-4904-BCDE-C96153D9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Ubuntu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6009E-8650-42C6-A801-920D546E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Link: </a:t>
            </a:r>
            <a:r>
              <a:rPr lang="en-US" altLang="zh-TW" dirty="0">
                <a:hlinkClick r:id="rId2"/>
              </a:rPr>
              <a:t>https://ubuntu.com/download/desktop</a:t>
            </a:r>
            <a:r>
              <a:rPr lang="zh-TW" altLang="en-US" dirty="0"/>
              <a:t> 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EE50F0-478D-48D6-8210-92D356856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7D60B-C83E-41CC-955B-A678AA97B344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12A6CA-F7A1-4E16-AD48-F98CE0DC2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10" y="2233246"/>
            <a:ext cx="9360790" cy="345104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4179B6-4179-4B4B-8D34-5C23959F4883}"/>
              </a:ext>
            </a:extLst>
          </p:cNvPr>
          <p:cNvSpPr/>
          <p:nvPr/>
        </p:nvSpPr>
        <p:spPr bwMode="auto">
          <a:xfrm>
            <a:off x="7614138" y="4053254"/>
            <a:ext cx="2848708" cy="5187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DAD3832-08B6-40B8-B78A-7587CBC541F0}"/>
              </a:ext>
            </a:extLst>
          </p:cNvPr>
          <p:cNvSpPr txBox="1"/>
          <p:nvPr/>
        </p:nvSpPr>
        <p:spPr>
          <a:xfrm>
            <a:off x="10527573" y="4072363"/>
            <a:ext cx="159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EFAFCB-49CB-E72B-326A-EFC72702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Download VirtualBox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5DE82-2457-8003-140C-C2774DA4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+mn-lt"/>
                <a:cs typeface="Times New Roman" panose="02020603050405020304" pitchFamily="18" charset="0"/>
              </a:rPr>
              <a:t>Link: </a:t>
            </a:r>
            <a:r>
              <a:rPr lang="en-US" altLang="zh-TW" dirty="0">
                <a:latin typeface="+mn-lt"/>
                <a:cs typeface="Times New Roman" panose="02020603050405020304" pitchFamily="18" charset="0"/>
                <a:hlinkClick r:id="rId3"/>
              </a:rPr>
              <a:t>https://www.virtualbox.org/wiki/Downloads</a:t>
            </a:r>
            <a:endParaRPr lang="en-US" altLang="zh-TW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8C096E-EC27-58FA-0D89-553FAA44A9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7D60B-C83E-41CC-955B-A678AA97B344}" type="slidenum">
              <a:rPr lang="zh-TW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DAA01D-8170-49A2-9328-1F2BBA74F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39" y="2039642"/>
            <a:ext cx="9914792" cy="40563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08EE5C5-5022-4CB5-945F-DB9FC11E429B}"/>
              </a:ext>
            </a:extLst>
          </p:cNvPr>
          <p:cNvSpPr/>
          <p:nvPr/>
        </p:nvSpPr>
        <p:spPr bwMode="auto">
          <a:xfrm>
            <a:off x="4721469" y="4300390"/>
            <a:ext cx="1591408" cy="139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ABB706-AF34-484E-AB45-0A595536160C}"/>
              </a:ext>
            </a:extLst>
          </p:cNvPr>
          <p:cNvSpPr txBox="1"/>
          <p:nvPr/>
        </p:nvSpPr>
        <p:spPr>
          <a:xfrm>
            <a:off x="6435969" y="4185586"/>
            <a:ext cx="159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0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67">
        <p:cut/>
      </p:transition>
    </mc:Choice>
    <mc:Fallback xmlns="">
      <p:transition spd="slow" advTm="34967">
        <p:cut/>
      </p:transition>
    </mc:Fallback>
  </mc:AlternateContent>
</p:sld>
</file>

<file path=ppt/theme/theme1.xml><?xml version="1.0" encoding="utf-8"?>
<a:theme xmlns:a="http://schemas.openxmlformats.org/drawingml/2006/main" name="Blends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7C1BE659-E888-4806-94A2-4BBD24A0987F}" vid="{42184F0A-1327-485E-99A4-BFDD8051539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11636</TotalTime>
  <Words>695</Words>
  <Application>Microsoft Office PowerPoint</Application>
  <PresentationFormat>寬螢幕</PresentationFormat>
  <Paragraphs>122</Paragraphs>
  <Slides>22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Blends</vt:lpstr>
      <vt:lpstr>Install CPLEX On Linux Using VirtualBox</vt:lpstr>
      <vt:lpstr>Outline</vt:lpstr>
      <vt:lpstr>Download cplex</vt:lpstr>
      <vt:lpstr>Register Account</vt:lpstr>
      <vt:lpstr>Find CPLEX</vt:lpstr>
      <vt:lpstr>Download CPLEX</vt:lpstr>
      <vt:lpstr>Install virtualbox on windows</vt:lpstr>
      <vt:lpstr>Download Ubuntu</vt:lpstr>
      <vt:lpstr>Download VirtualBox</vt:lpstr>
      <vt:lpstr>Install  VirtualBox</vt:lpstr>
      <vt:lpstr>Create Account on VirtualBox</vt:lpstr>
      <vt:lpstr>Allocate Resource for VMBox</vt:lpstr>
      <vt:lpstr>Open the Linux System </vt:lpstr>
      <vt:lpstr>Set  Environment(1/3)</vt:lpstr>
      <vt:lpstr>Set  Environment(2/3)</vt:lpstr>
      <vt:lpstr>Setting  Environment(3/3)</vt:lpstr>
      <vt:lpstr>Implement CPLEX on Vm</vt:lpstr>
      <vt:lpstr>Install Package Using Terminal</vt:lpstr>
      <vt:lpstr>Run The .bin File in Terminal</vt:lpstr>
      <vt:lpstr>ADD  Environment Path</vt:lpstr>
      <vt:lpstr>Download Simple Code and Makefile On moodle</vt:lpstr>
      <vt:lpstr>Final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CR&amp;P: An Efficient Co-operation  between Routing and Placement -DATE’ 22</dc:title>
  <dc:creator>品齊 沈</dc:creator>
  <cp:lastModifiedBy>育民 沈</cp:lastModifiedBy>
  <cp:revision>307</cp:revision>
  <dcterms:created xsi:type="dcterms:W3CDTF">2023-07-04T06:37:16Z</dcterms:created>
  <dcterms:modified xsi:type="dcterms:W3CDTF">2024-05-09T02:49:39Z</dcterms:modified>
</cp:coreProperties>
</file>