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4" r:id="rId6"/>
    <p:sldId id="265" r:id="rId7"/>
    <p:sldId id="267" r:id="rId8"/>
    <p:sldId id="266" r:id="rId9"/>
    <p:sldId id="268" r:id="rId10"/>
    <p:sldId id="262" r:id="rId11"/>
    <p:sldId id="261" r:id="rId12"/>
    <p:sldId id="259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CAD47-E779-4424-B593-C22CC42B4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D07DDC-B89E-469A-BE65-B561632D6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6B4E0-F1F7-497E-8CD5-99D55426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6DC31-835B-4B9A-9508-B9010CCB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883970-8947-406B-82D8-03DCA7F3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2EF4C-E240-4C66-9491-C62CD3AB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14C03C-65B1-4411-AD15-3EF55655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626F3-9C9E-45C7-A154-6754BF7D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AC26E-2965-4C05-AC13-7063AFA1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90D2D1-9F15-4ADF-8158-3183CFFF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AD223E-766D-4A14-8A95-774B38F65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9BF304-C72C-4030-9A5D-AD4F2856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1BCF86-54D1-419F-BD3C-385CF878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43861-561A-4946-8972-B32095EB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FBB71-C771-45A1-8BA5-A3FBB711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0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95322-C771-4341-BD51-0D33B774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9040A-E49A-4BC1-A73C-EAB17853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76368-9B2D-49C6-BD66-D1B40154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C2119-5E06-4614-9BA5-7FCC7EC7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B890D-0951-4802-9AC8-55277C69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FCC5-6C11-4934-9D74-E9EED1E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F2307-D7BC-4FF7-9C17-5F8C2ADD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CECE8-01FC-4B2A-B362-767CDB33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A4F02-3430-4B10-BA49-99047F19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5B5922-2738-4F44-B6B9-27379720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2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968B6-8343-456E-88D0-4B1B7E9F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FAB4F-E804-4D3F-86A5-3F152056F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392D0B-AC31-4E07-A84E-D82EDC84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B4EF07-2CDD-43D4-BA2A-8ED2726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E78A03-BD0C-4934-8FE3-E304DCF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2B9CAD-E329-44BD-A9F4-129F39A3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4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0FEFC-2743-4CE1-B390-FDC98246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4A3A10-95A1-48E5-9008-1936EC6A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6EEFB0-A9C3-4253-A685-1CBE90E0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3E734F-2EC1-4814-A91D-3BA9B0EAA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CAD6B3-A8B4-43B7-AE2B-74B7E47E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46F09C-6ABF-4141-9324-CD439660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B5CE84-FA71-4596-BDCC-48FCA7D5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10D0C2-4FAE-4760-9BF8-93DF15E5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8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C0831-43D1-478F-97F0-7BD64A26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044738-2B6A-412B-A007-1244021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A2C423-154E-484A-87D9-59CBA976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CEB3AD-F0D9-438D-9228-9657E488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39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894EF0-1AC8-4654-BB13-F1832147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12112C-F2B0-49A9-BDE6-D67F3E35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02AB3D-7EFF-4B59-B7DC-310DB0EF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8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F52CE-1A68-488C-898F-469F4FDB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9322A-9D16-4CE5-B36B-D2146707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6C4240-D482-41BE-8D21-8CA32AA7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342BD6-D148-46EF-9975-B379A862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821E11-33DA-44E3-96C3-419C1B45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FD2A01-D2C0-41BD-BE11-82310E76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57696-6069-4D3E-B5A3-C1ADA593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359273-AD4C-40CA-A86B-559E101F1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63BE4C-A5D1-4032-880D-086B7F35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A270C-4FB5-47FB-B064-18786252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DC376C-AA93-414F-9586-BD684395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AB9047-63C5-40EF-ABBB-8EA4BD1A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7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EEBC4F-EFA7-4BA3-BC87-DB2513BB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894BDC-93D2-4619-A6B8-56FF4FCB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705B1-FC66-484E-B6C5-8BF1D3DAB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BBC-48F8-4F86-BD46-15FCB4E9AAE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0C9EBF-996A-449D-8150-322D22E4A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C7349F-525A-4D72-9573-09D13E8AB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E634-F07B-4116-A877-3D6A0EB4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43600" TargetMode="External"/><Relationship Id="rId2" Type="http://schemas.openxmlformats.org/officeDocument/2006/relationships/hyperlink" Target="https://github.com/facebookresearch/fairseq/tree/nllb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rxiv.org/abs/2207.0467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7416266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530857" TargetMode="External"/><Relationship Id="rId2" Type="http://schemas.openxmlformats.org/officeDocument/2006/relationships/hyperlink" Target="https://github.com/facebookresearch/LASER/blob/main/nllb/README.md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123857569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zhuanlan.zhihu.com/p/4780205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385C29-F8FA-4464-8D08-DDB898D7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NLLB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C404A9-F8BD-4EBE-A461-FA10CB83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open-sources models capable of delivering high-quality translations directly between any pair of 200+ languages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CB87E08-0A87-4BDE-93BA-05ABF7D1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No Language Left Behind: Scaling Human-Centered Machine Translation</a:t>
            </a:r>
          </a:p>
          <a:p>
            <a:r>
              <a:rPr lang="en-US" altLang="zh-TW" dirty="0" err="1">
                <a:hlinkClick r:id="rId2"/>
              </a:rPr>
              <a:t>facebookresearch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fairseq</a:t>
            </a:r>
            <a:r>
              <a:rPr lang="en-US" altLang="zh-TW" dirty="0">
                <a:hlinkClick r:id="rId2"/>
              </a:rPr>
              <a:t> at </a:t>
            </a:r>
            <a:r>
              <a:rPr lang="en-US" altLang="zh-TW" dirty="0" err="1">
                <a:hlinkClick r:id="rId2"/>
              </a:rPr>
              <a:t>nllb</a:t>
            </a:r>
            <a:r>
              <a:rPr lang="en-US" altLang="zh-TW" dirty="0">
                <a:hlinkClick r:id="rId2"/>
              </a:rPr>
              <a:t> (github.com)</a:t>
            </a:r>
            <a:endParaRPr lang="en-US" altLang="zh-TW" dirty="0"/>
          </a:p>
          <a:p>
            <a:r>
              <a:rPr lang="en-US" altLang="zh-CN" dirty="0">
                <a:hlinkClick r:id="rId3"/>
              </a:rPr>
              <a:t>MT</a:t>
            </a:r>
            <a:r>
              <a:rPr lang="zh-CN" altLang="en-US" dirty="0">
                <a:hlinkClick r:id="rId3"/>
              </a:rPr>
              <a:t>论文速读</a:t>
            </a:r>
            <a:r>
              <a:rPr lang="en-US" altLang="zh-CN" dirty="0">
                <a:hlinkClick r:id="rId3"/>
              </a:rPr>
              <a:t>-Meta</a:t>
            </a:r>
            <a:r>
              <a:rPr lang="zh-CN" altLang="en-US" dirty="0">
                <a:hlinkClick r:id="rId3"/>
              </a:rPr>
              <a:t>：把多语言机器翻译扩展到</a:t>
            </a:r>
            <a:r>
              <a:rPr lang="en-US" altLang="zh-CN" dirty="0">
                <a:hlinkClick r:id="rId3"/>
              </a:rPr>
              <a:t>200</a:t>
            </a:r>
            <a:r>
              <a:rPr lang="zh-CN" altLang="en-US" dirty="0">
                <a:hlinkClick r:id="rId3"/>
              </a:rPr>
              <a:t>个语种，而且全开源！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CN" dirty="0"/>
          </a:p>
          <a:p>
            <a:r>
              <a:rPr lang="en-US" altLang="zh-TW" dirty="0">
                <a:hlinkClick r:id="rId4"/>
              </a:rPr>
              <a:t>[2207.04672] No Language Left Behind: Scaling Human-Centered Machine Translation (arxiv.org)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36D88-5970-4114-9F22-666626AE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E2BAF1-1553-42FB-B5DC-A2040FBB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1024 </a:t>
            </a:r>
            <a:r>
              <a:rPr lang="zh-CN" altLang="en-US" dirty="0"/>
              <a:t>维固定大小的向量来表示输出句子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8C70FF-68D6-4969-8920-E6B476807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877579"/>
            <a:ext cx="7419975" cy="417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8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36D88-5970-4114-9F22-666626AE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E2BAF1-1553-42FB-B5DC-A2040FBB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BD8D44-A622-4A4A-85E3-FC490246B3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877580"/>
            <a:ext cx="7419975" cy="417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9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73DEA-963E-4B04-A4B8-0B6A5394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NLLB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E168-D9E8-4D69-9E0C-99A1D8D6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輸入輸出</a:t>
            </a:r>
            <a:endParaRPr lang="en-US" altLang="zh-TW" dirty="0"/>
          </a:p>
          <a:p>
            <a:pPr lvl="1"/>
            <a:r>
              <a:rPr lang="zh-TW" altLang="en-US" dirty="0"/>
              <a:t>分别在</a:t>
            </a:r>
            <a:r>
              <a:rPr lang="en-US" altLang="zh-TW" dirty="0"/>
              <a:t>source</a:t>
            </a:r>
            <a:r>
              <a:rPr lang="zh-TW" altLang="en-US" dirty="0"/>
              <a:t>端开头加上源语种的</a:t>
            </a:r>
            <a:r>
              <a:rPr lang="en-US" altLang="zh-TW" dirty="0"/>
              <a:t>special token</a:t>
            </a:r>
            <a:r>
              <a:rPr lang="zh-TW" altLang="en-US" dirty="0"/>
              <a:t>，再在</a:t>
            </a:r>
            <a:r>
              <a:rPr lang="en-US" altLang="zh-TW" dirty="0"/>
              <a:t>target</a:t>
            </a:r>
            <a:r>
              <a:rPr lang="zh-TW" altLang="en-US" dirty="0"/>
              <a:t>端开头加上目标语种的</a:t>
            </a:r>
            <a:r>
              <a:rPr lang="en-US" altLang="zh-TW" dirty="0"/>
              <a:t>social token</a:t>
            </a:r>
            <a:r>
              <a:rPr lang="zh-TW" altLang="en-US" dirty="0"/>
              <a:t>。推理时这两个</a:t>
            </a:r>
            <a:r>
              <a:rPr lang="en-US" altLang="zh-TW" dirty="0"/>
              <a:t>token</a:t>
            </a:r>
            <a:r>
              <a:rPr lang="zh-TW" altLang="en-US" dirty="0"/>
              <a:t>也是预先设定的。</a:t>
            </a:r>
            <a:endParaRPr lang="en-US" altLang="zh-TW" dirty="0"/>
          </a:p>
          <a:p>
            <a:r>
              <a:rPr lang="zh-TW" altLang="en-US" dirty="0"/>
              <a:t>架構 </a:t>
            </a:r>
            <a:r>
              <a:rPr lang="en-US" altLang="zh-TW" dirty="0" err="1"/>
              <a:t>MoE</a:t>
            </a:r>
            <a:r>
              <a:rPr lang="en-US" altLang="zh-TW" dirty="0"/>
              <a:t> Transformer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C1AD2-55AA-4626-B12B-B8EAAB42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數據</a:t>
            </a:r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74910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73DEA-963E-4B04-A4B8-0B6A5394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NLLB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E168-D9E8-4D69-9E0C-99A1D8D6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輸入輸出</a:t>
            </a:r>
            <a:endParaRPr lang="en-US" altLang="zh-TW" dirty="0"/>
          </a:p>
          <a:p>
            <a:pPr lvl="1"/>
            <a:r>
              <a:rPr lang="zh-TW" altLang="en-US" dirty="0"/>
              <a:t>分别在</a:t>
            </a:r>
            <a:r>
              <a:rPr lang="en-US" altLang="zh-TW" dirty="0"/>
              <a:t>source</a:t>
            </a:r>
            <a:r>
              <a:rPr lang="zh-TW" altLang="en-US" dirty="0"/>
              <a:t>端开头加上源语种的</a:t>
            </a:r>
            <a:r>
              <a:rPr lang="en-US" altLang="zh-TW" dirty="0"/>
              <a:t>special token</a:t>
            </a:r>
            <a:r>
              <a:rPr lang="zh-TW" altLang="en-US" dirty="0"/>
              <a:t>，再在</a:t>
            </a:r>
            <a:r>
              <a:rPr lang="en-US" altLang="zh-TW" dirty="0"/>
              <a:t>target</a:t>
            </a:r>
            <a:r>
              <a:rPr lang="zh-TW" altLang="en-US" dirty="0"/>
              <a:t>端开头加上目标语种的</a:t>
            </a:r>
            <a:r>
              <a:rPr lang="en-US" altLang="zh-TW" dirty="0"/>
              <a:t>social token</a:t>
            </a:r>
            <a:r>
              <a:rPr lang="zh-TW" altLang="en-US" dirty="0"/>
              <a:t>。推理时这两个</a:t>
            </a:r>
            <a:r>
              <a:rPr lang="en-US" altLang="zh-TW" dirty="0"/>
              <a:t>token</a:t>
            </a:r>
            <a:r>
              <a:rPr lang="zh-TW" altLang="en-US" dirty="0"/>
              <a:t>也是预先设定的。</a:t>
            </a:r>
            <a:endParaRPr lang="en-US" altLang="zh-TW" dirty="0"/>
          </a:p>
          <a:p>
            <a:pPr lvl="1"/>
            <a:r>
              <a:rPr lang="en-US" altLang="zh-TW" dirty="0" err="1"/>
              <a:t>Eg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In: start,</a:t>
            </a:r>
            <a:r>
              <a:rPr lang="zh-TW" altLang="en-US" dirty="0"/>
              <a:t> </a:t>
            </a:r>
            <a:r>
              <a:rPr lang="en-US" altLang="zh-TW" dirty="0"/>
              <a:t>lang, …, end</a:t>
            </a:r>
          </a:p>
          <a:p>
            <a:pPr lvl="2"/>
            <a:r>
              <a:rPr lang="en-US" altLang="zh-TW" dirty="0"/>
              <a:t>Out: start, lang, …, end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C1AD2-55AA-4626-B12B-B8EAAB42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數據</a:t>
            </a:r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21229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CE11F-B1DA-46E1-9834-6C1BF474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Mixture-of-Experts (</a:t>
            </a:r>
            <a:r>
              <a:rPr lang="en-US" altLang="zh-TW" dirty="0" err="1"/>
              <a:t>MoE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4DFEC6-CA7F-40A9-9ED2-C14D0E252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243826"/>
            <a:ext cx="7419975" cy="3579442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D2F9B4-ABDF-43E6-A19E-3DEEBCFC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万字长文详解 </a:t>
            </a:r>
            <a:r>
              <a:rPr lang="en-US" altLang="zh-CN" dirty="0" err="1">
                <a:hlinkClick r:id="rId3"/>
              </a:rPr>
              <a:t>MoE</a:t>
            </a:r>
            <a:r>
              <a:rPr lang="en-US" altLang="zh-CN" dirty="0">
                <a:hlinkClick r:id="rId3"/>
              </a:rPr>
              <a:t> - </a:t>
            </a:r>
            <a:r>
              <a:rPr lang="zh-CN" altLang="en-US" dirty="0">
                <a:hlinkClick r:id="rId3"/>
              </a:rPr>
              <a:t>超越</a:t>
            </a:r>
            <a:r>
              <a:rPr lang="en-US" altLang="zh-CN" dirty="0" err="1">
                <a:hlinkClick r:id="rId3"/>
              </a:rPr>
              <a:t>ChatGPT</a:t>
            </a:r>
            <a:r>
              <a:rPr lang="zh-CN" altLang="en-US" dirty="0">
                <a:hlinkClick r:id="rId3"/>
              </a:rPr>
              <a:t>的开源混合专家模型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84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DD93E-DE6C-4A96-9F69-CC3F8D1E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MoE</a:t>
            </a:r>
            <a:r>
              <a:rPr lang="en-US" altLang="zh-TW" dirty="0"/>
              <a:t> Transformer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DE75A3-CF23-4E26-A468-7307B59FB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679" y="73152"/>
            <a:ext cx="7356321" cy="6711696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711167-4900-459D-A347-F797829F7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1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73DEA-963E-4B04-A4B8-0B6A5394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NLLB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E168-D9E8-4D69-9E0C-99A1D8D6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</a:t>
            </a:r>
          </a:p>
          <a:p>
            <a:pPr lvl="1"/>
            <a:r>
              <a:rPr lang="zh-TW" altLang="en-US" dirty="0"/>
              <a:t>人工數據標註</a:t>
            </a:r>
            <a:endParaRPr lang="en-US" altLang="zh-TW" dirty="0"/>
          </a:p>
          <a:p>
            <a:pPr lvl="1"/>
            <a:r>
              <a:rPr lang="zh-TW" altLang="en-US" dirty="0"/>
              <a:t>使用公開數據集</a:t>
            </a:r>
            <a:endParaRPr lang="en-US" altLang="zh-TW" dirty="0"/>
          </a:p>
          <a:p>
            <a:pPr lvl="1"/>
            <a:r>
              <a:rPr lang="zh-TW" altLang="en-US" dirty="0"/>
              <a:t>爬取網路數據並對齊</a:t>
            </a:r>
            <a:endParaRPr lang="en-US" altLang="zh-TW" dirty="0"/>
          </a:p>
          <a:p>
            <a:r>
              <a:rPr lang="en-US" altLang="zh-TW" dirty="0"/>
              <a:t>Test</a:t>
            </a:r>
          </a:p>
          <a:p>
            <a:pPr lvl="1"/>
            <a:r>
              <a:rPr lang="zh-TW" altLang="en-US" dirty="0"/>
              <a:t>人工標註</a:t>
            </a:r>
            <a:r>
              <a:rPr lang="en-US" altLang="zh-TW" b="0" i="0" dirty="0">
                <a:solidFill>
                  <a:srgbClr val="191B1F"/>
                </a:solidFill>
                <a:effectLst/>
                <a:latin typeface="-apple-system"/>
              </a:rPr>
              <a:t>flores-200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C1AD2-55AA-4626-B12B-B8EAAB42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數據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9867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73DEA-963E-4B04-A4B8-0B6A5394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NLLB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E168-D9E8-4D69-9E0C-99A1D8D6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</a:t>
            </a:r>
          </a:p>
          <a:p>
            <a:pPr lvl="1"/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人工數據標註</a:t>
            </a:r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使用公開數據集</a:t>
            </a:r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zh-TW" altLang="en-US" dirty="0"/>
              <a:t>爬取網路數據並對齊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LASER/nllb/README.md at main · </a:t>
            </a:r>
            <a:r>
              <a:rPr lang="en-US" altLang="zh-TW" dirty="0" err="1">
                <a:hlinkClick r:id="rId2"/>
              </a:rPr>
              <a:t>facebookresearch</a:t>
            </a:r>
            <a:r>
              <a:rPr lang="en-US" altLang="zh-TW" dirty="0">
                <a:hlinkClick r:id="rId2"/>
              </a:rPr>
              <a:t>/LASER (github.com)</a:t>
            </a:r>
            <a:endParaRPr lang="en-US" altLang="zh-TW" dirty="0"/>
          </a:p>
          <a:p>
            <a:pPr lvl="2"/>
            <a:r>
              <a:rPr lang="zh-CN" altLang="en-US" dirty="0">
                <a:hlinkClick r:id="rId3"/>
              </a:rPr>
              <a:t>开发 </a:t>
            </a:r>
            <a:r>
              <a:rPr lang="en-US" altLang="zh-CN" dirty="0">
                <a:hlinkClick r:id="rId3"/>
              </a:rPr>
              <a:t>| Facebook </a:t>
            </a:r>
            <a:r>
              <a:rPr lang="zh-CN" altLang="en-US" dirty="0">
                <a:hlinkClick r:id="rId3"/>
              </a:rPr>
              <a:t>开源增强版 </a:t>
            </a:r>
            <a:r>
              <a:rPr lang="en-US" altLang="zh-CN" dirty="0">
                <a:hlinkClick r:id="rId3"/>
              </a:rPr>
              <a:t>LASER </a:t>
            </a:r>
            <a:r>
              <a:rPr lang="zh-CN" altLang="en-US" dirty="0">
                <a:hlinkClick r:id="rId3"/>
              </a:rPr>
              <a:t>库：可实现 </a:t>
            </a:r>
            <a:r>
              <a:rPr lang="en-US" altLang="zh-CN" dirty="0">
                <a:hlinkClick r:id="rId3"/>
              </a:rPr>
              <a:t>93 </a:t>
            </a:r>
            <a:r>
              <a:rPr lang="zh-CN" altLang="en-US" dirty="0">
                <a:hlinkClick r:id="rId3"/>
              </a:rPr>
              <a:t>种语言的零样本迁移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腾讯云开发者社区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腾讯云 </a:t>
            </a:r>
            <a:r>
              <a:rPr lang="en-US" altLang="zh-CN" dirty="0">
                <a:hlinkClick r:id="rId3"/>
              </a:rPr>
              <a:t>(tencent.com)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C1AD2-55AA-4626-B12B-B8EAAB42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數據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84631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1A8A1-E0E0-485B-B7A5-308A168D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51783F-3CD0-42FF-9C39-80F0D2D25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在上图中，每一个红色圆形代表对向量做出的操作（</a:t>
            </a:r>
            <a:r>
              <a:rPr lang="en-US" altLang="zh-TW" dirty="0"/>
              <a:t>pointwise operation</a:t>
            </a:r>
            <a:r>
              <a:rPr lang="zh-TW" altLang="en-US" dirty="0"/>
              <a:t>， 对位操作），而黄色的矩形代表一个神经网络层，上面的字符代表神经网络所使用的激活函数</a:t>
            </a:r>
          </a:p>
          <a:p>
            <a:endParaRPr lang="zh-TW" altLang="en-US" dirty="0"/>
          </a:p>
          <a:p>
            <a:r>
              <a:rPr lang="en-US" altLang="zh-TW" dirty="0"/>
              <a:t>point-wise operation </a:t>
            </a:r>
            <a:r>
              <a:rPr lang="zh-TW" altLang="en-US" dirty="0"/>
              <a:t>对位操作：</a:t>
            </a:r>
            <a:endParaRPr lang="en-US" altLang="zh-TW" dirty="0"/>
          </a:p>
          <a:p>
            <a:r>
              <a:rPr lang="en-US" altLang="zh-TW" dirty="0"/>
              <a:t>(1,2,3) x (1, 3, 5) = (1, 6, 15)</a:t>
            </a:r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Activation function - Wikipedia</a:t>
            </a:r>
            <a:endParaRPr lang="en-US" altLang="zh-TW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54132B6-A90B-4E80-A229-B37BD5B36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517938"/>
            <a:ext cx="7419975" cy="28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6845F53-DB5D-4477-AE12-FA2855FB1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36" y="5171504"/>
            <a:ext cx="1390650" cy="4000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605E0A-936D-4A83-9CF8-CCD858B42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486" y="5010150"/>
            <a:ext cx="1390650" cy="6953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E24CF9D-EC59-404C-9CA8-C1EE9F4DE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88" y="5852305"/>
            <a:ext cx="1085850" cy="371475"/>
          </a:xfrm>
          <a:prstGeom prst="rect">
            <a:avLst/>
          </a:prstGeom>
        </p:spPr>
      </p:pic>
      <p:pic>
        <p:nvPicPr>
          <p:cNvPr id="3085" name="Picture 13" descr="undefined">
            <a:extLst>
              <a:ext uri="{FF2B5EF4-FFF2-40B4-BE49-F238E27FC236}">
                <a16:creationId xmlns:a16="http://schemas.microsoft.com/office/drawing/2014/main" id="{3CB82299-DDBD-4814-ACE6-E91FD5C9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86" y="5705475"/>
            <a:ext cx="13906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279A79-1D74-4936-95B2-7D499FAD24B5}"/>
              </a:ext>
            </a:extLst>
          </p:cNvPr>
          <p:cNvSpPr txBox="1"/>
          <p:nvPr/>
        </p:nvSpPr>
        <p:spPr>
          <a:xfrm>
            <a:off x="6097524" y="8786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8"/>
              </a:rPr>
              <a:t>LSTM - </a:t>
            </a:r>
            <a:r>
              <a:rPr lang="zh-CN" altLang="en-US" dirty="0">
                <a:hlinkClick r:id="rId8"/>
              </a:rPr>
              <a:t>长短期记忆递归神经网络 </a:t>
            </a:r>
            <a:r>
              <a:rPr lang="en-US" altLang="zh-CN" dirty="0">
                <a:hlinkClick r:id="rId8"/>
              </a:rPr>
              <a:t>- </a:t>
            </a:r>
            <a:r>
              <a:rPr lang="zh-CN" altLang="en-US" dirty="0">
                <a:hlinkClick r:id="rId8"/>
              </a:rPr>
              <a:t>知乎 </a:t>
            </a:r>
            <a:r>
              <a:rPr lang="en-US" altLang="zh-CN" dirty="0">
                <a:hlinkClick r:id="rId8"/>
              </a:rPr>
              <a:t>(zhihu.com)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920990-FA20-4A68-B47F-873D094201ED}"/>
              </a:ext>
            </a:extLst>
          </p:cNvPr>
          <p:cNvSpPr txBox="1"/>
          <p:nvPr/>
        </p:nvSpPr>
        <p:spPr>
          <a:xfrm>
            <a:off x="6094477" y="4572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9"/>
              </a:rPr>
              <a:t>详解</a:t>
            </a:r>
            <a:r>
              <a:rPr lang="en-US" altLang="zh-CN" dirty="0" err="1">
                <a:hlinkClick r:id="rId9"/>
              </a:rPr>
              <a:t>BiLSTM</a:t>
            </a:r>
            <a:r>
              <a:rPr lang="zh-CN" altLang="en-US" dirty="0">
                <a:hlinkClick r:id="rId9"/>
              </a:rPr>
              <a:t>及代码实现 </a:t>
            </a:r>
            <a:r>
              <a:rPr lang="en-US" altLang="zh-CN" dirty="0">
                <a:hlinkClick r:id="rId9"/>
              </a:rPr>
              <a:t>- </a:t>
            </a:r>
            <a:r>
              <a:rPr lang="zh-CN" altLang="en-US" dirty="0">
                <a:hlinkClick r:id="rId9"/>
              </a:rPr>
              <a:t>知乎 </a:t>
            </a:r>
            <a:r>
              <a:rPr lang="en-US" altLang="zh-CN" dirty="0">
                <a:hlinkClick r:id="rId9"/>
              </a:rPr>
              <a:t>(zhihu.com)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8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181D0-94E8-4A83-855C-7D4A6B25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B039A-D2EA-4A10-B73A-028B0007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W:</a:t>
            </a:r>
            <a:r>
              <a:rPr lang="zh-TW" altLang="en-US" dirty="0"/>
              <a:t> 訓練中的矩陣</a:t>
            </a:r>
            <a:endParaRPr lang="en-US" altLang="zh-TW" dirty="0"/>
          </a:p>
          <a:p>
            <a:r>
              <a:rPr lang="en-US" altLang="zh-TW" dirty="0"/>
              <a:t>b: </a:t>
            </a:r>
            <a:r>
              <a:rPr lang="zh-TW" altLang="en-US" dirty="0"/>
              <a:t>訓練中的常數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66CA3C4D-C9A8-4CE7-9ADF-39819C5C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898648"/>
            <a:ext cx="7416703" cy="229368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4B53B2-337B-4206-B397-16CA4977E531}"/>
              </a:ext>
            </a:extLst>
          </p:cNvPr>
          <p:cNvSpPr txBox="1"/>
          <p:nvPr/>
        </p:nvSpPr>
        <p:spPr>
          <a:xfrm>
            <a:off x="4772025" y="1688068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遗忘门</a:t>
            </a:r>
          </a:p>
        </p:txBody>
      </p:sp>
    </p:spTree>
    <p:extLst>
      <p:ext uri="{BB962C8B-B14F-4D97-AF65-F5344CB8AC3E}">
        <p14:creationId xmlns:p14="http://schemas.microsoft.com/office/powerpoint/2010/main" val="491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181D0-94E8-4A83-855C-7D4A6B25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B039A-D2EA-4A10-B73A-028B0007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4B53B2-337B-4206-B397-16CA4977E531}"/>
              </a:ext>
            </a:extLst>
          </p:cNvPr>
          <p:cNvSpPr txBox="1"/>
          <p:nvPr/>
        </p:nvSpPr>
        <p:spPr>
          <a:xfrm>
            <a:off x="4772025" y="1688068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记忆门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9E7D2D-8FDE-4FA4-9242-5D7C3109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829516"/>
            <a:ext cx="7419975" cy="2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7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FBE19-3DBA-461C-A14A-715B4194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D49B84C-15DD-4BC4-8F49-E8DB64D2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820861"/>
            <a:ext cx="7387543" cy="2284666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2B7BC-A003-43F6-8E00-1546F7BE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D6BFF9-934D-4A93-A293-B868E9A16D03}"/>
              </a:ext>
            </a:extLst>
          </p:cNvPr>
          <p:cNvSpPr txBox="1"/>
          <p:nvPr/>
        </p:nvSpPr>
        <p:spPr>
          <a:xfrm>
            <a:off x="4772024" y="1688068"/>
            <a:ext cx="24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计算当前时刻细胞状态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4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181D0-94E8-4A83-855C-7D4A6B25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B039A-D2EA-4A10-B73A-028B0007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4B53B2-337B-4206-B397-16CA4977E531}"/>
              </a:ext>
            </a:extLst>
          </p:cNvPr>
          <p:cNvSpPr txBox="1"/>
          <p:nvPr/>
        </p:nvSpPr>
        <p:spPr>
          <a:xfrm>
            <a:off x="4772025" y="1688068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输出门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6AB431-26D0-418D-A68A-81118F2F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850252"/>
            <a:ext cx="7197471" cy="22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5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C5287-A358-4B12-955D-CA62F200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BiLSTM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40A302-DE0D-4EE5-AC79-120981ACD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993392"/>
            <a:ext cx="7419975" cy="4133986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DF7498-81E7-4164-9E7D-74667F4A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3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507</Words>
  <Application>Microsoft Office PowerPoint</Application>
  <PresentationFormat>寬螢幕</PresentationFormat>
  <Paragraphs>64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佈景主題</vt:lpstr>
      <vt:lpstr>NLLB</vt:lpstr>
      <vt:lpstr>NLLB</vt:lpstr>
      <vt:lpstr>NLLB</vt:lpstr>
      <vt:lpstr>LSTM</vt:lpstr>
      <vt:lpstr>LSTM</vt:lpstr>
      <vt:lpstr>LSTM</vt:lpstr>
      <vt:lpstr>LSTM</vt:lpstr>
      <vt:lpstr>LSTM</vt:lpstr>
      <vt:lpstr>BiLSTM</vt:lpstr>
      <vt:lpstr>LASER</vt:lpstr>
      <vt:lpstr>LASER</vt:lpstr>
      <vt:lpstr>NLLB</vt:lpstr>
      <vt:lpstr>NLLB</vt:lpstr>
      <vt:lpstr>Mixture-of-Experts (MoE) </vt:lpstr>
      <vt:lpstr>MoE Transformer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目錄</dc:title>
  <dc:creator>周 柏宇</dc:creator>
  <cp:lastModifiedBy>周 柏宇</cp:lastModifiedBy>
  <cp:revision>15</cp:revision>
  <dcterms:created xsi:type="dcterms:W3CDTF">2024-02-02T15:07:26Z</dcterms:created>
  <dcterms:modified xsi:type="dcterms:W3CDTF">2024-02-03T12:28:30Z</dcterms:modified>
</cp:coreProperties>
</file>