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66E4C-60AD-4DAB-91D4-81EF3EE0A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53E943-92CA-42E9-8522-A07F3DFD4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565C4D-F9FD-4763-84B9-8C30D923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C1B35-B043-4A75-BDCA-2D1243C2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577744-105A-4167-B60B-3C1ECA3B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51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83FF0-DA2E-4D00-909D-14563D8D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877A7D-2A61-471E-B426-2F1D6D44F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393EA-F963-404F-BF35-CC839F0F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55E2F5-E621-4BA4-9C99-53431B9C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D01F35-3869-4534-AF50-6E31DD14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61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484FDC-DD1F-4760-91F3-20A297451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E6E755-0E0C-4727-A66A-6D1D2A7D1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EAF10-63F4-44F1-B22F-A9774668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396704-50F0-4CAE-A3C2-912FC7EB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E0312-7091-4B74-9D0A-ED09375C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1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31A99-7FB8-481C-9677-0CB2948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792CF-5EC0-47D6-AC77-00B15798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D6E39A-5FA6-456B-BA6D-51B84E00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78420-1914-4EFF-A7AB-C0C2B14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0FEC8E-5A52-469F-BF85-3B5ED0EA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A4E72-F8E3-4FE8-9BD6-19726EB8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6AAD0-5AF8-4B38-B0BF-5FEA02C66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AAF33E-AC47-4D0F-8282-AB920465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02460-DBBF-4672-8703-38C193AA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80BA9-6225-4014-8195-9A0029AE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1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3EC41-00DE-433E-AF57-5BC2EE30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E3513-4363-468E-8A7D-2FA434AB1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EDE3D6-F95D-4197-9263-682C3BAC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3C821B-068B-4367-8AB7-356AE858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1FA3E1-C293-4CEA-AF23-A685AD7B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744C57-03C4-4360-A26B-18356611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4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D9F7A-6B08-467C-A7A8-98CF6F2D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B83212-1C5E-4F59-B433-A3A8723B2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2357C2-B4C7-4E08-B6C0-A2570B27D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324399-1CDB-42A5-802E-DCAED59E7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6426A2-7770-4EEF-945D-63A032CC8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34EE9C-43F3-4227-AE59-DCDF0113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5D6CC7-A9DE-482A-BA0C-2E6935CB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3E45DA-5048-4058-805D-FDA4CD18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2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66AA2-589E-482E-9C67-ADEDF11C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66BF0F-64FC-4116-A251-144A436D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9E90B8-498B-48A8-A1E1-1A7222EB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A6BC99-16F8-4F89-BBFB-43343431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02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CE80CE-620C-4B28-82EC-D69B5D6B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55B375-88FE-405A-BDC5-364EE06A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427F8E-FB04-436E-86E8-7E5143FD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1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92FCD-A3DD-4978-A21B-98EED380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A37EC4-C21D-4297-A263-26F9844A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0E1679-CED7-47BD-81D2-3DE981301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0C530-2109-418F-93C7-52EADE59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F57507-EA41-4571-82C5-A2B03D3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25302E-9AEB-4CED-9916-3F7A39D1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2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0D1A0-E067-426B-91CA-CBAE6BE8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A89C01-078A-418F-8FB4-50A91A4EC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446C9-D8C6-463A-B078-BDD156AAC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A8520F-E962-41F7-9218-98714806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66C67-8B23-4BD0-A3D3-C5869D6B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BDDEFD-44BB-46CD-A7C1-D31B6208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F639A5-AC6F-428B-B41B-9D5C6906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37415-34C1-49DA-B6C7-FBBEB672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EA5891-20A7-4497-BCF0-5D4442952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1276-8F98-4B04-ACF2-98A285A38A02}" type="datetimeFigureOut">
              <a:rPr lang="zh-TW" altLang="en-US" smtClean="0"/>
              <a:t>2024/2/4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A5A2-A73D-42B4-90B5-2AD68745D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77851D-872B-4B7F-94EF-415DD903F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9783-A5B6-4CDA-8419-DB485AC70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94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19883319" TargetMode="External"/><Relationship Id="rId2" Type="http://schemas.openxmlformats.org/officeDocument/2006/relationships/hyperlink" Target="https://ithelp.ithome.com.tw/articles/10212027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rxiv.org/pdf/2106.06103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1328579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zhuanlan.zhihu.com/p/16563231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zhuanlan.zhihu.com/p/51359150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0634131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youtu.be/ilkSwsggSNM?si=Fv5VAxtP8YT7RAaA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571C8-059B-4993-ABC9-1399B6E5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VITS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40BB1B-1814-4AD7-9BBC-1D0D11F7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VAE: variational auto encoder</a:t>
            </a:r>
          </a:p>
          <a:p>
            <a:r>
              <a:rPr lang="en-US" altLang="zh-TW" dirty="0"/>
              <a:t>GAN: Generative Adversarial Network</a:t>
            </a:r>
          </a:p>
          <a:p>
            <a:r>
              <a:rPr lang="en-US" altLang="zh-TW" dirty="0"/>
              <a:t>Concept of flow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494E05-71C8-477C-865D-FD9DA30D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Variational Inference with adversarial learning for end-to-end Text-to-Speech</a:t>
            </a:r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[</a:t>
            </a:r>
            <a:r>
              <a:rPr lang="zh-TW" altLang="en-US" dirty="0">
                <a:hlinkClick r:id="rId2"/>
              </a:rPr>
              <a:t>筆記</a:t>
            </a:r>
            <a:r>
              <a:rPr lang="en-US" altLang="zh-TW" dirty="0">
                <a:hlinkClick r:id="rId2"/>
              </a:rPr>
              <a:t>]Tensorflow-Lesson10_</a:t>
            </a:r>
            <a:r>
              <a:rPr lang="zh-TW" altLang="en-US" dirty="0">
                <a:hlinkClick r:id="rId2"/>
              </a:rPr>
              <a:t>變分自動編碼器</a:t>
            </a:r>
            <a:r>
              <a:rPr lang="en-US" altLang="zh-TW" dirty="0">
                <a:hlinkClick r:id="rId2"/>
              </a:rPr>
              <a:t>(Variational Autoencoder)_20190706 - </a:t>
            </a:r>
            <a:r>
              <a:rPr lang="en-US" altLang="zh-TW" dirty="0" err="1">
                <a:hlinkClick r:id="rId2"/>
              </a:rPr>
              <a:t>iT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邦幫忙</a:t>
            </a:r>
            <a:r>
              <a:rPr lang="en-US" altLang="zh-TW" dirty="0">
                <a:hlinkClick r:id="rId2"/>
              </a:rPr>
              <a:t>::</a:t>
            </a:r>
            <a:r>
              <a:rPr lang="zh-TW" altLang="en-US" dirty="0">
                <a:hlinkClick r:id="rId2"/>
              </a:rPr>
              <a:t>一起幫忙解決難題，拯救 </a:t>
            </a:r>
            <a:r>
              <a:rPr lang="en-US" altLang="zh-TW" dirty="0">
                <a:hlinkClick r:id="rId2"/>
              </a:rPr>
              <a:t>IT </a:t>
            </a:r>
            <a:r>
              <a:rPr lang="zh-TW" altLang="en-US" dirty="0">
                <a:hlinkClick r:id="rId2"/>
              </a:rPr>
              <a:t>人的一天 </a:t>
            </a:r>
            <a:r>
              <a:rPr lang="en-US" altLang="zh-TW" dirty="0">
                <a:hlinkClick r:id="rId2"/>
              </a:rPr>
              <a:t>(ithome.com.tw)</a:t>
            </a:r>
            <a:endParaRPr lang="en-US" altLang="zh-TW" dirty="0"/>
          </a:p>
          <a:p>
            <a:r>
              <a:rPr lang="zh-CN" altLang="en-US" dirty="0">
                <a:hlinkClick r:id="rId3"/>
              </a:rPr>
              <a:t>细读经典：</a:t>
            </a:r>
            <a:r>
              <a:rPr lang="en-US" altLang="zh-CN" dirty="0">
                <a:hlinkClick r:id="rId3"/>
              </a:rPr>
              <a:t>VITS</a:t>
            </a:r>
            <a:r>
              <a:rPr lang="zh-CN" altLang="en-US" dirty="0">
                <a:hlinkClick r:id="rId3"/>
              </a:rPr>
              <a:t>，用于语音合成带有对抗学习的条件变分自编码器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2106.06103.pdf (arxiv.org)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0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D960D-3348-42AF-A8A3-ACECAE1E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HiFiGAN</a:t>
            </a:r>
            <a:r>
              <a:rPr lang="en-US" altLang="zh-TW" dirty="0"/>
              <a:t> dis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9FE76-C30B-4032-9C79-44550A09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= </a:t>
            </a:r>
            <a:r>
              <a:rPr lang="en-US" altLang="zh-TW" dirty="0" err="1"/>
              <a:t>DiscriminatorS</a:t>
            </a:r>
            <a:r>
              <a:rPr lang="en-US" altLang="zh-TW" dirty="0"/>
              <a:t> + </a:t>
            </a:r>
            <a:r>
              <a:rPr lang="en-US" altLang="zh-TW" dirty="0" err="1"/>
              <a:t>DiscriminatorP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B999AE-5257-4CF2-91CE-19FE73ACB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49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979F1-0D52-4F77-81EC-46D12F58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DiscriminatorS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E9B365-4D93-4582-8CE8-3FE4FE90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= (conv1d +  </a:t>
            </a:r>
            <a:r>
              <a:rPr lang="en-US" altLang="zh-TW" dirty="0" err="1"/>
              <a:t>meanpool</a:t>
            </a:r>
            <a:r>
              <a:rPr lang="en-US" altLang="zh-TW" dirty="0"/>
              <a:t>) * n</a:t>
            </a:r>
          </a:p>
          <a:p>
            <a:pPr marL="0" indent="0">
              <a:buNone/>
            </a:pPr>
            <a:r>
              <a:rPr lang="en-US" altLang="zh-TW" dirty="0" err="1"/>
              <a:t>Meanpool</a:t>
            </a:r>
            <a:r>
              <a:rPr lang="en-US" altLang="zh-TW" dirty="0"/>
              <a:t> -&gt; size/2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DA745E-DE8E-47E4-BCFF-458D48673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68B806-7D9C-4B38-8CA2-20FD2A97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13" y="2043416"/>
            <a:ext cx="5227773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62A3E-2B95-4175-BD6E-05465039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DiscriminatorP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792270-5886-4F89-8939-64920B95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Convert to 2d then use conv2d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E9DB61-2528-4C0A-AB33-E1FD78CA1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4348C4-932D-4ED2-B047-A0B6BB59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39" y="1446675"/>
            <a:ext cx="5052498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75126-BD24-47C5-A0C0-6EFA48D6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procedure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C1A0A9-0418-4E96-B5D6-1DC65F75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42D3DC8-FBBC-4D62-ADD5-DB03E415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AF0F962-0624-4FDC-87F4-116E9ED1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03" y="1270276"/>
            <a:ext cx="7715970" cy="514398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6306279-7548-4FBD-85AF-7A8E43B82FE7}"/>
              </a:ext>
            </a:extLst>
          </p:cNvPr>
          <p:cNvSpPr txBox="1"/>
          <p:nvPr/>
        </p:nvSpPr>
        <p:spPr>
          <a:xfrm>
            <a:off x="2569129" y="34729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latent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5199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515713D-46FD-476E-A698-3867F07B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procedure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3117CEC-1119-4B4E-885E-D5A82BC7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FE535C07-5133-4216-96B1-B055D3EE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EFD2010-741D-4E3E-B9D9-41EE6B83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3857"/>
            <a:ext cx="4394771" cy="57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2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D178E-8DA4-4ACE-9A6C-3CF6423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TextEncoder</a:t>
            </a:r>
            <a:r>
              <a:rPr lang="en-US" altLang="zh-TW" dirty="0"/>
              <a:t> (+ projection)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EC867-8EB1-4A85-985E-D1E5E3E5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= </a:t>
            </a:r>
            <a:r>
              <a:rPr lang="en-US" altLang="zh-TW" dirty="0" err="1"/>
              <a:t>embbeding</a:t>
            </a:r>
            <a:r>
              <a:rPr lang="en-US" altLang="zh-TW" dirty="0"/>
              <a:t> + transformer encoder + conv1d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840F39-C9A5-40E2-9DDB-1C59157F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67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3B31D-2139-43B0-8EDE-A06C7C2A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duration predictor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9E03EB4-868F-4445-9486-3812F47D2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4" y="1770077"/>
            <a:ext cx="7402793" cy="4164592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316954-BB92-4FD3-98D5-929E2774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吃透空洞卷积</a:t>
            </a:r>
            <a:r>
              <a:rPr lang="en-US" altLang="zh-TW" dirty="0">
                <a:hlinkClick r:id="rId3"/>
              </a:rPr>
              <a:t>(Dilated Convolutions) - </a:t>
            </a:r>
            <a:r>
              <a:rPr lang="zh-TW" altLang="en-US" dirty="0">
                <a:hlinkClick r:id="rId3"/>
              </a:rPr>
              <a:t>知乎 </a:t>
            </a:r>
            <a:r>
              <a:rPr lang="en-US" altLang="zh-TW" dirty="0">
                <a:hlinkClick r:id="rId3"/>
              </a:rPr>
              <a:t>(zhihu.com)</a:t>
            </a:r>
            <a:endParaRPr lang="en-US" altLang="zh-TW" dirty="0"/>
          </a:p>
          <a:p>
            <a:r>
              <a:rPr lang="zh-TW" altLang="en-US" dirty="0">
                <a:hlinkClick r:id="rId4"/>
              </a:rPr>
              <a:t>深度可分离卷积（</a:t>
            </a:r>
            <a:r>
              <a:rPr lang="en-US" altLang="zh-TW" dirty="0" err="1">
                <a:hlinkClick r:id="rId4"/>
              </a:rPr>
              <a:t>Depthwise</a:t>
            </a:r>
            <a:r>
              <a:rPr lang="en-US" altLang="zh-TW" dirty="0">
                <a:hlinkClick r:id="rId4"/>
              </a:rPr>
              <a:t> separable convolution</a:t>
            </a:r>
            <a:r>
              <a:rPr lang="zh-TW" altLang="en-US" dirty="0">
                <a:hlinkClick r:id="rId4"/>
              </a:rPr>
              <a:t>） </a:t>
            </a:r>
            <a:r>
              <a:rPr lang="en-US" altLang="zh-TW" dirty="0">
                <a:hlinkClick r:id="rId4"/>
              </a:rPr>
              <a:t>- </a:t>
            </a:r>
            <a:r>
              <a:rPr lang="zh-TW" altLang="en-US" dirty="0">
                <a:hlinkClick r:id="rId4"/>
              </a:rPr>
              <a:t>知乎 </a:t>
            </a:r>
            <a:r>
              <a:rPr lang="en-US" altLang="zh-TW" dirty="0">
                <a:hlinkClick r:id="rId4"/>
              </a:rPr>
              <a:t>(zhihu.com)</a:t>
            </a:r>
            <a:endParaRPr lang="en-US" altLang="zh-TW" dirty="0"/>
          </a:p>
          <a:p>
            <a:r>
              <a:rPr lang="en-US" altLang="zh-TW" dirty="0"/>
              <a:t>Noise: prevent overfitting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03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5BDA9-96BC-4F9F-9477-6F392E2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encoder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6E7A2-6A72-4564-BEA4-6E7B0CA6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= conv1d + </a:t>
            </a:r>
            <a:r>
              <a:rPr lang="en-US" altLang="zh-TW" dirty="0" err="1"/>
              <a:t>WaveNet</a:t>
            </a:r>
            <a:r>
              <a:rPr lang="en-US" altLang="zh-TW" dirty="0"/>
              <a:t> + conv1d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B7170B-431D-4FAD-83CF-931985A22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65291C-A2D7-46E2-9AC6-CE9F9FC1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2" y="2057400"/>
            <a:ext cx="3772227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4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2EE80-C8DF-4A3D-BB1C-98AD531A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WaveNet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910344-8E61-4252-9EA5-347DEDEB1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err="1"/>
              <a:t>Dialated</a:t>
            </a:r>
            <a:r>
              <a:rPr lang="en-US" altLang="zh-TW" dirty="0"/>
              <a:t> conv</a:t>
            </a:r>
          </a:p>
          <a:p>
            <a:r>
              <a:rPr lang="en-US" altLang="zh-TW" dirty="0" err="1">
                <a:hlinkClick r:id="rId2"/>
              </a:rPr>
              <a:t>WaveNet</a:t>
            </a:r>
            <a:r>
              <a:rPr lang="zh-TW" altLang="en-US" dirty="0">
                <a:hlinkClick r:id="rId2"/>
              </a:rPr>
              <a:t>，一种端到端的语音合成模型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知乎 </a:t>
            </a:r>
            <a:r>
              <a:rPr lang="en-US" altLang="zh-TW" dirty="0">
                <a:hlinkClick r:id="rId2"/>
              </a:rPr>
              <a:t>(zhihu.com)</a:t>
            </a:r>
            <a:endParaRPr lang="zh-TW" altLang="en-US" dirty="0"/>
          </a:p>
        </p:txBody>
      </p:sp>
      <p:pic>
        <p:nvPicPr>
          <p:cNvPr id="1026" name="Picture 2" descr="动图">
            <a:extLst>
              <a:ext uri="{FF2B5EF4-FFF2-40B4-BE49-F238E27FC236}">
                <a16:creationId xmlns:a16="http://schemas.microsoft.com/office/drawing/2014/main" id="{7F575AC7-57C6-4D62-8351-80DEA27B50F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257901"/>
            <a:ext cx="7419975" cy="34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7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D352492-E9C3-4657-8632-E652BB5C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725" y="2132941"/>
            <a:ext cx="8059275" cy="47250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A905CC-DB1A-4C28-8ABA-0168E3C5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HiFiGAN</a:t>
            </a:r>
            <a:r>
              <a:rPr lang="en-US" altLang="zh-TW" dirty="0"/>
              <a:t> gen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9107D-92EF-4A21-9796-927D65FD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08394" cy="48736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= (ConvTranspose1d + </a:t>
            </a:r>
            <a:r>
              <a:rPr lang="en-US" altLang="zh-TW" dirty="0" err="1"/>
              <a:t>ResBlock</a:t>
            </a:r>
            <a:r>
              <a:rPr lang="en-US" altLang="zh-TW" dirty="0"/>
              <a:t>) * n</a:t>
            </a:r>
          </a:p>
          <a:p>
            <a:pPr marL="0" indent="0">
              <a:buNone/>
            </a:pPr>
            <a:r>
              <a:rPr lang="en-US" altLang="zh-TW" dirty="0" err="1"/>
              <a:t>ResBlock</a:t>
            </a:r>
            <a:r>
              <a:rPr lang="en-US" altLang="zh-TW" dirty="0"/>
              <a:t> = (conv +  </a:t>
            </a:r>
            <a:r>
              <a:rPr lang="en-US" altLang="zh-TW" dirty="0" err="1"/>
              <a:t>dialated</a:t>
            </a:r>
            <a:r>
              <a:rPr lang="en-US" altLang="zh-TW" dirty="0"/>
              <a:t> conv with residual) *n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0DF50C-81CE-45E6-8845-EACB19690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细读经典：</a:t>
            </a:r>
            <a:r>
              <a:rPr lang="en-US" altLang="zh-CN" dirty="0" err="1">
                <a:hlinkClick r:id="rId3"/>
              </a:rPr>
              <a:t>HiFiGAN</a:t>
            </a:r>
            <a:r>
              <a:rPr lang="zh-CN" altLang="en-US" dirty="0">
                <a:hlinkClick r:id="rId3"/>
              </a:rPr>
              <a:t>，拥有多尺度和多周期判别器的高效声码器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72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B7A98-5215-4D97-B62A-5B8797A4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Transposed Convolution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9D514-EAD0-4349-A609-3833E8DD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779513" cy="4873625"/>
          </a:xfrm>
        </p:spPr>
        <p:txBody>
          <a:bodyPr/>
          <a:lstStyle/>
          <a:p>
            <a:r>
              <a:rPr lang="en-US" altLang="zh-TW" dirty="0"/>
              <a:t>Conv: Y = CX, give C, X to find Y</a:t>
            </a:r>
          </a:p>
          <a:p>
            <a:r>
              <a:rPr lang="en-US" altLang="zh-TW" dirty="0"/>
              <a:t>Transposed conv: give C^T, Y to find X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573CDF-7CFB-45FB-B91F-2922CEE1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https://youtu.be/ilkSwsggSNM?si=Fv5VAxtP8YT7RAaA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 descr="L16.3 Convolutional Autoencoders &amp; Transposed Convolutions - YouTube">
            <a:extLst>
              <a:ext uri="{FF2B5EF4-FFF2-40B4-BE49-F238E27FC236}">
                <a16:creationId xmlns:a16="http://schemas.microsoft.com/office/drawing/2014/main" id="{2C92E6E4-CE4C-4376-BF9B-8D0A1D6C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689721"/>
            <a:ext cx="7410275" cy="41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06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310</Words>
  <Application>Microsoft Office PowerPoint</Application>
  <PresentationFormat>寬螢幕</PresentationFormat>
  <Paragraphs>38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VITS</vt:lpstr>
      <vt:lpstr>Training procedure</vt:lpstr>
      <vt:lpstr>Interface procedure</vt:lpstr>
      <vt:lpstr>TextEncoder (+ projection)</vt:lpstr>
      <vt:lpstr>Stochastic duration predictor</vt:lpstr>
      <vt:lpstr>Posterior encoder</vt:lpstr>
      <vt:lpstr>WaveNet</vt:lpstr>
      <vt:lpstr>HiFiGAN gen</vt:lpstr>
      <vt:lpstr>Transposed Convolution</vt:lpstr>
      <vt:lpstr>HiFiGAN dis</vt:lpstr>
      <vt:lpstr>DiscriminatorS</vt:lpstr>
      <vt:lpstr>DiscriminatorP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 柏宇</dc:creator>
  <cp:lastModifiedBy>周 柏宇</cp:lastModifiedBy>
  <cp:revision>32</cp:revision>
  <dcterms:created xsi:type="dcterms:W3CDTF">2024-02-03T06:36:16Z</dcterms:created>
  <dcterms:modified xsi:type="dcterms:W3CDTF">2024-02-04T15:36:50Z</dcterms:modified>
</cp:coreProperties>
</file>