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35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F71FE-202C-1D51-6929-CBE3F328D5C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C58862A-A87A-1236-CC20-1DB6F8055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DEE5F7C-0661-F10A-A3EC-51BD331434B9}"/>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D08C234D-1763-23DE-2FD4-44AA1A9DC0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E77A16-A931-BBE2-D4D8-B42891D85842}"/>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361581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ACDE2-3F98-AC5B-5631-AB4F812C8F4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F73C6BE-566A-8CFF-11A7-7BC483C31FA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2102B22-D813-DAF7-4EA8-9AAEE4B2F8B0}"/>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754DC71A-7407-13C8-5422-7372658EA6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4805FDD-A1FA-55B1-A4D3-C131FC755787}"/>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423025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69AE50A-16C4-51C6-5D4B-5F10C5D40F6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FF801DC-220F-C91A-AA65-06820BBBBA5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4FAE9D-32FB-005D-CF72-8EC07AF6C2D1}"/>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1B2CA018-BEB4-8F7E-7B24-16D64B90FB0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8ECE18-EEC4-15FA-49EB-C27A7CCCF0AE}"/>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282307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7441A-6C6B-791E-411E-843BD18116B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297F176-2D09-4B40-437A-2477C89693F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522903-9AEB-2316-C39F-E660EAE15197}"/>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0C7BBED4-19D6-262F-DDEA-1F095544D70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4AD621-7CE1-9A49-0A15-5B4F3482D51C}"/>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129812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2DD19-3156-C3BF-4330-61C56504B0B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F87863E-1184-30F5-467B-A2AF42C4C9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A62AE9D-55F4-BC16-96AD-69305B9BCD13}"/>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1DE790BD-FCCE-BE8C-4D3E-E388966D7B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8545EB-88D9-75A0-D579-E75368BA598C}"/>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264815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C955D3-BF12-391B-C3D0-092CED54A3F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5752CA-99C9-F4B7-3920-8B5F9A16153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57244F2-8C5C-FF45-AC05-2FA7EC9275A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E67E21E-42B1-D058-DF64-4A8F9CD90907}"/>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6" name="頁尾版面配置區 5">
            <a:extLst>
              <a:ext uri="{FF2B5EF4-FFF2-40B4-BE49-F238E27FC236}">
                <a16:creationId xmlns:a16="http://schemas.microsoft.com/office/drawing/2014/main" id="{4A4F9C40-E92E-2AA6-CEF3-E95E9F0A314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83C341-9EA6-2D7F-F9D1-40BC25828716}"/>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321470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9910F5-9E0E-B84D-2AAE-68744CE9410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BBA4568-0AA7-60A6-4817-979815097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2C463AB-6B95-3EA1-5C30-B415CB89791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FE0C6B6-D592-EB9C-D0B0-28820587D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AE982CD-87D1-696D-F269-32D16CB3477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1964009-69D4-CBB4-C1E9-3174B67DDE6D}"/>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8" name="頁尾版面配置區 7">
            <a:extLst>
              <a:ext uri="{FF2B5EF4-FFF2-40B4-BE49-F238E27FC236}">
                <a16:creationId xmlns:a16="http://schemas.microsoft.com/office/drawing/2014/main" id="{3510C450-FA3D-CEA6-3516-90817B4CAEE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5D1B16D-5841-403E-AE77-32E97B955771}"/>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169884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50CD9-2DD5-6C5F-7683-C94B0FA94F4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3387567-5E5F-12D2-B12F-3EC1BC340D2B}"/>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4" name="頁尾版面配置區 3">
            <a:extLst>
              <a:ext uri="{FF2B5EF4-FFF2-40B4-BE49-F238E27FC236}">
                <a16:creationId xmlns:a16="http://schemas.microsoft.com/office/drawing/2014/main" id="{1D281112-F281-0A23-2EA1-E1564E383CE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5C09700-8FE6-060B-196F-CD1CE27699AF}"/>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92051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A1BDB3-A88D-87FB-6DBE-8570C1E53EC6}"/>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3" name="頁尾版面配置區 2">
            <a:extLst>
              <a:ext uri="{FF2B5EF4-FFF2-40B4-BE49-F238E27FC236}">
                <a16:creationId xmlns:a16="http://schemas.microsoft.com/office/drawing/2014/main" id="{428F3F01-1437-62A9-0887-D9427FFE58E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6E97B78-57F8-8811-D476-75535735B253}"/>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383372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7D7821-F8F4-7529-3469-82E72BE6018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7BCA422-D0F8-30F4-82BB-7CFA33240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6303FA6-DE81-A9FB-0B91-828E100DB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FEE238-56BF-9A56-13BC-0A9EA21C4004}"/>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6" name="頁尾版面配置區 5">
            <a:extLst>
              <a:ext uri="{FF2B5EF4-FFF2-40B4-BE49-F238E27FC236}">
                <a16:creationId xmlns:a16="http://schemas.microsoft.com/office/drawing/2014/main" id="{98D8C2CD-A017-449D-BC70-E4D0E9D39B0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44170FE-5206-5F47-5013-25BD588C00D4}"/>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348350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DC1D2-EABA-4C45-E70F-30BC142CF6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275D78-4551-39E6-D23D-882200E4C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CD7E0E1-AA62-0BCF-5C2C-E249542EF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5C6BE1F-08DD-61FB-31B8-78AD40038126}"/>
              </a:ext>
            </a:extLst>
          </p:cNvPr>
          <p:cNvSpPr>
            <a:spLocks noGrp="1"/>
          </p:cNvSpPr>
          <p:nvPr>
            <p:ph type="dt" sz="half" idx="10"/>
          </p:nvPr>
        </p:nvSpPr>
        <p:spPr/>
        <p:txBody>
          <a:bodyPr/>
          <a:lstStyle/>
          <a:p>
            <a:fld id="{2BD38F8C-633F-4C43-BE70-2969BAFEC764}" type="datetimeFigureOut">
              <a:rPr lang="zh-TW" altLang="en-US" smtClean="0"/>
              <a:t>2024/2/21</a:t>
            </a:fld>
            <a:endParaRPr lang="zh-TW" altLang="en-US"/>
          </a:p>
        </p:txBody>
      </p:sp>
      <p:sp>
        <p:nvSpPr>
          <p:cNvPr id="6" name="頁尾版面配置區 5">
            <a:extLst>
              <a:ext uri="{FF2B5EF4-FFF2-40B4-BE49-F238E27FC236}">
                <a16:creationId xmlns:a16="http://schemas.microsoft.com/office/drawing/2014/main" id="{76EA1ABE-707B-26C1-721B-9D1CDE6276B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E19EF53-2720-DA65-F164-8558C294D968}"/>
              </a:ext>
            </a:extLst>
          </p:cNvPr>
          <p:cNvSpPr>
            <a:spLocks noGrp="1"/>
          </p:cNvSpPr>
          <p:nvPr>
            <p:ph type="sldNum" sz="quarter" idx="12"/>
          </p:nvPr>
        </p:nvSpPr>
        <p:spPr/>
        <p:txBody>
          <a:body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365469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AA57A1F-4634-AB07-1C9D-A03CE00A5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F8B05D6-F591-44BE-B805-877B0C248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744ED68-3339-3908-69D7-27455960E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D38F8C-633F-4C43-BE70-2969BAFEC764}" type="datetimeFigureOut">
              <a:rPr lang="zh-TW" altLang="en-US" smtClean="0"/>
              <a:t>2024/2/21</a:t>
            </a:fld>
            <a:endParaRPr lang="zh-TW" altLang="en-US"/>
          </a:p>
        </p:txBody>
      </p:sp>
      <p:sp>
        <p:nvSpPr>
          <p:cNvPr id="5" name="頁尾版面配置區 4">
            <a:extLst>
              <a:ext uri="{FF2B5EF4-FFF2-40B4-BE49-F238E27FC236}">
                <a16:creationId xmlns:a16="http://schemas.microsoft.com/office/drawing/2014/main" id="{970D42FB-6EC8-6A1E-A180-CA217B41C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943C549-FE22-7D2A-70E2-BB7AA59AC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2B4F7F-1D9E-4C66-86F6-B3E52DBB4BC5}" type="slidenum">
              <a:rPr lang="zh-TW" altLang="en-US" smtClean="0"/>
              <a:t>‹#›</a:t>
            </a:fld>
            <a:endParaRPr lang="zh-TW" altLang="en-US"/>
          </a:p>
        </p:txBody>
      </p:sp>
    </p:spTree>
    <p:extLst>
      <p:ext uri="{BB962C8B-B14F-4D97-AF65-F5344CB8AC3E}">
        <p14:creationId xmlns:p14="http://schemas.microsoft.com/office/powerpoint/2010/main" val="280777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log.csdn.net/weixin_44966641/article/details/12790845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71516-35C9-8034-6ED3-DF22490D9925}"/>
              </a:ext>
            </a:extLst>
          </p:cNvPr>
          <p:cNvSpPr>
            <a:spLocks noGrp="1"/>
          </p:cNvSpPr>
          <p:nvPr>
            <p:ph type="ctrTitle"/>
          </p:nvPr>
        </p:nvSpPr>
        <p:spPr/>
        <p:txBody>
          <a:bodyPr/>
          <a:lstStyle/>
          <a:p>
            <a:r>
              <a:rPr lang="en-US" altLang="zh-TW" dirty="0"/>
              <a:t>whisper</a:t>
            </a:r>
            <a:endParaRPr lang="zh-TW" altLang="en-US" dirty="0"/>
          </a:p>
        </p:txBody>
      </p:sp>
      <p:sp>
        <p:nvSpPr>
          <p:cNvPr id="3" name="副標題 2">
            <a:extLst>
              <a:ext uri="{FF2B5EF4-FFF2-40B4-BE49-F238E27FC236}">
                <a16:creationId xmlns:a16="http://schemas.microsoft.com/office/drawing/2014/main" id="{11BF8170-5956-3EC6-2D60-AA488C975509}"/>
              </a:ext>
            </a:extLst>
          </p:cNvPr>
          <p:cNvSpPr>
            <a:spLocks noGrp="1"/>
          </p:cNvSpPr>
          <p:nvPr>
            <p:ph type="subTitle" idx="1"/>
          </p:nvPr>
        </p:nvSpPr>
        <p:spPr/>
        <p:txBody>
          <a:bodyPr/>
          <a:lstStyle/>
          <a:p>
            <a:r>
              <a:rPr lang="en-US" altLang="zh-TW" dirty="0">
                <a:hlinkClick r:id="rId2"/>
              </a:rPr>
              <a:t>https://cdn.openai.com/papers/whisper.pdf</a:t>
            </a:r>
          </a:p>
          <a:p>
            <a:r>
              <a:rPr lang="en-US" altLang="zh-TW" dirty="0">
                <a:hlinkClick r:id="rId2"/>
              </a:rPr>
              <a:t>https://blog.csdn.net/weixin_44966641/article/details/127908459</a:t>
            </a:r>
            <a:endParaRPr lang="en-US" altLang="zh-TW" dirty="0"/>
          </a:p>
          <a:p>
            <a:r>
              <a:rPr lang="en-US" altLang="zh-TW" dirty="0"/>
              <a:t>https://www.youtube.com/watch?v=3eXCJd32UnM&amp;t=193s</a:t>
            </a:r>
          </a:p>
          <a:p>
            <a:endParaRPr lang="zh-TW" altLang="en-US" dirty="0"/>
          </a:p>
        </p:txBody>
      </p:sp>
    </p:spTree>
    <p:extLst>
      <p:ext uri="{BB962C8B-B14F-4D97-AF65-F5344CB8AC3E}">
        <p14:creationId xmlns:p14="http://schemas.microsoft.com/office/powerpoint/2010/main" val="103652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2DB8D-53BB-F6BA-C2F9-6F9195378A43}"/>
              </a:ext>
            </a:extLst>
          </p:cNvPr>
          <p:cNvSpPr>
            <a:spLocks noGrp="1"/>
          </p:cNvSpPr>
          <p:nvPr>
            <p:ph type="title"/>
          </p:nvPr>
        </p:nvSpPr>
        <p:spPr/>
        <p:txBody>
          <a:bodyPr/>
          <a:lstStyle/>
          <a:p>
            <a:r>
              <a:rPr lang="en-US" altLang="zh-TW" dirty="0"/>
              <a:t>Experiment	 result	(Multitask and multilingual transfer improves with scale)</a:t>
            </a:r>
            <a:endParaRPr lang="zh-TW" altLang="en-US" dirty="0"/>
          </a:p>
        </p:txBody>
      </p:sp>
      <p:pic>
        <p:nvPicPr>
          <p:cNvPr id="5" name="內容版面配置區 4">
            <a:extLst>
              <a:ext uri="{FF2B5EF4-FFF2-40B4-BE49-F238E27FC236}">
                <a16:creationId xmlns:a16="http://schemas.microsoft.com/office/drawing/2014/main" id="{BC0D2AD1-E516-C987-EE29-EAA7D187E7B6}"/>
              </a:ext>
            </a:extLst>
          </p:cNvPr>
          <p:cNvPicPr>
            <a:picLocks noGrp="1" noChangeAspect="1"/>
          </p:cNvPicPr>
          <p:nvPr>
            <p:ph idx="1"/>
          </p:nvPr>
        </p:nvPicPr>
        <p:blipFill>
          <a:blip r:embed="rId2"/>
          <a:stretch>
            <a:fillRect/>
          </a:stretch>
        </p:blipFill>
        <p:spPr>
          <a:xfrm>
            <a:off x="6312197" y="2156073"/>
            <a:ext cx="3781953" cy="3562847"/>
          </a:xfrm>
        </p:spPr>
      </p:pic>
      <p:sp>
        <p:nvSpPr>
          <p:cNvPr id="7" name="文字方塊 6">
            <a:extLst>
              <a:ext uri="{FF2B5EF4-FFF2-40B4-BE49-F238E27FC236}">
                <a16:creationId xmlns:a16="http://schemas.microsoft.com/office/drawing/2014/main" id="{AF7FC2FE-C896-3F93-1F56-AB14C6D5F83A}"/>
              </a:ext>
            </a:extLst>
          </p:cNvPr>
          <p:cNvSpPr txBox="1"/>
          <p:nvPr/>
        </p:nvSpPr>
        <p:spPr>
          <a:xfrm>
            <a:off x="1645388" y="2421276"/>
            <a:ext cx="4234416" cy="2862322"/>
          </a:xfrm>
          <a:prstGeom prst="rect">
            <a:avLst/>
          </a:prstGeom>
          <a:noFill/>
        </p:spPr>
        <p:txBody>
          <a:bodyPr wrap="square">
            <a:spAutoFit/>
          </a:bodyPr>
          <a:lstStyle/>
          <a:p>
            <a:r>
              <a:rPr lang="en-US" altLang="zh-TW" dirty="0"/>
              <a:t>Multitask and multilingual transfer improves with scale. For small models, performance on English speech recognition degrades when trained jointly in a multitask and multilingual setup. However, multilingual and multitask models benefit more from scale and eventually outperform models trained on English data only. 95% bootstrap estimate confidence intervals are shown.</a:t>
            </a:r>
            <a:endParaRPr lang="zh-TW" altLang="en-US" dirty="0"/>
          </a:p>
        </p:txBody>
      </p:sp>
    </p:spTree>
    <p:extLst>
      <p:ext uri="{BB962C8B-B14F-4D97-AF65-F5344CB8AC3E}">
        <p14:creationId xmlns:p14="http://schemas.microsoft.com/office/powerpoint/2010/main" val="329805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AA685-245F-E00B-A222-DC3BE9D93011}"/>
              </a:ext>
            </a:extLst>
          </p:cNvPr>
          <p:cNvSpPr>
            <a:spLocks noGrp="1"/>
          </p:cNvSpPr>
          <p:nvPr>
            <p:ph type="title"/>
          </p:nvPr>
        </p:nvSpPr>
        <p:spPr/>
        <p:txBody>
          <a:bodyPr/>
          <a:lstStyle/>
          <a:p>
            <a:r>
              <a:rPr lang="en-US" altLang="zh-TW" dirty="0"/>
              <a:t>Conclusion: 	</a:t>
            </a:r>
            <a:r>
              <a:rPr lang="zh-TW" altLang="en-US" dirty="0"/>
              <a:t>訓練資料量很重要</a:t>
            </a:r>
          </a:p>
        </p:txBody>
      </p:sp>
      <p:sp>
        <p:nvSpPr>
          <p:cNvPr id="3" name="內容版面配置區 2">
            <a:extLst>
              <a:ext uri="{FF2B5EF4-FFF2-40B4-BE49-F238E27FC236}">
                <a16:creationId xmlns:a16="http://schemas.microsoft.com/office/drawing/2014/main" id="{A53C033C-2FAD-B802-6BB0-9391BE02650B}"/>
              </a:ext>
            </a:extLst>
          </p:cNvPr>
          <p:cNvSpPr>
            <a:spLocks noGrp="1"/>
          </p:cNvSpPr>
          <p:nvPr>
            <p:ph idx="1"/>
          </p:nvPr>
        </p:nvSpPr>
        <p:spPr/>
        <p:txBody>
          <a:bodyPr/>
          <a:lstStyle/>
          <a:p>
            <a:r>
              <a:rPr lang="en-US" altLang="zh-TW" dirty="0"/>
              <a:t>Whisper suggests that scaling weakly supervised pretraining has been underappreciated so far in speech recognition research. We achieve our results without the need for the self-supervision and self-training techniques that have been a mainstay of recent large-scale speech recognition work and demonstrate how simply training on a large and diverse supervised dataset and focusing on zero-shot transfer can significantly improve the robustness of a speech recognition system.</a:t>
            </a:r>
            <a:endParaRPr lang="zh-TW" altLang="en-US" dirty="0"/>
          </a:p>
        </p:txBody>
      </p:sp>
    </p:spTree>
    <p:extLst>
      <p:ext uri="{BB962C8B-B14F-4D97-AF65-F5344CB8AC3E}">
        <p14:creationId xmlns:p14="http://schemas.microsoft.com/office/powerpoint/2010/main" val="31766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D7E660-B987-CF02-FFA6-D5E2E3483806}"/>
              </a:ext>
            </a:extLst>
          </p:cNvPr>
          <p:cNvSpPr>
            <a:spLocks noGrp="1"/>
          </p:cNvSpPr>
          <p:nvPr>
            <p:ph type="title"/>
          </p:nvPr>
        </p:nvSpPr>
        <p:spPr/>
        <p:txBody>
          <a:bodyPr/>
          <a:lstStyle/>
          <a:p>
            <a:r>
              <a:rPr lang="en-US" altLang="zh-TW" dirty="0"/>
              <a:t>Robust Speech Recognition via Large-Scale Weak Supervision</a:t>
            </a:r>
            <a:endParaRPr lang="zh-TW" altLang="en-US" dirty="0"/>
          </a:p>
        </p:txBody>
      </p:sp>
      <p:sp>
        <p:nvSpPr>
          <p:cNvPr id="3" name="內容版面配置區 2">
            <a:extLst>
              <a:ext uri="{FF2B5EF4-FFF2-40B4-BE49-F238E27FC236}">
                <a16:creationId xmlns:a16="http://schemas.microsoft.com/office/drawing/2014/main" id="{30511440-D39A-954C-BE1A-5D51A8C89404}"/>
              </a:ext>
            </a:extLst>
          </p:cNvPr>
          <p:cNvSpPr>
            <a:spLocks noGrp="1"/>
          </p:cNvSpPr>
          <p:nvPr>
            <p:ph idx="1"/>
          </p:nvPr>
        </p:nvSpPr>
        <p:spPr/>
        <p:txBody>
          <a:bodyPr/>
          <a:lstStyle/>
          <a:p>
            <a:r>
              <a:rPr lang="en-US" altLang="zh-TW" dirty="0"/>
              <a:t>When scaled to 680,000 hours of multilingual and multitask supervision, the resulting models generalize well to standard benchmarks and are often competitive with prior fully supervised results but in a </a:t>
            </a:r>
            <a:r>
              <a:rPr lang="en-US" altLang="zh-TW" dirty="0" err="1"/>
              <a:t>zeroshot</a:t>
            </a:r>
            <a:r>
              <a:rPr lang="en-US" altLang="zh-TW" dirty="0"/>
              <a:t> transfer setting without the need for any finetuning.</a:t>
            </a:r>
            <a:endParaRPr lang="zh-TW" altLang="en-US" dirty="0"/>
          </a:p>
        </p:txBody>
      </p:sp>
    </p:spTree>
    <p:extLst>
      <p:ext uri="{BB962C8B-B14F-4D97-AF65-F5344CB8AC3E}">
        <p14:creationId xmlns:p14="http://schemas.microsoft.com/office/powerpoint/2010/main" val="72070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5E6B8-4A9D-363F-FB8C-CEFDE4B9F889}"/>
              </a:ext>
            </a:extLst>
          </p:cNvPr>
          <p:cNvSpPr>
            <a:spLocks noGrp="1"/>
          </p:cNvSpPr>
          <p:nvPr>
            <p:ph type="title"/>
          </p:nvPr>
        </p:nvSpPr>
        <p:spPr>
          <a:xfrm>
            <a:off x="513347" y="299704"/>
            <a:ext cx="10840453" cy="2331201"/>
          </a:xfrm>
        </p:spPr>
        <p:txBody>
          <a:bodyPr>
            <a:normAutofit fontScale="90000"/>
          </a:bodyPr>
          <a:lstStyle/>
          <a:p>
            <a:pPr algn="ctr"/>
            <a:r>
              <a:rPr lang="en-US" altLang="zh-TW" sz="2800" dirty="0"/>
              <a:t>unsupervised pre-training  (Wav2Vec 2.0)</a:t>
            </a:r>
            <a:br>
              <a:rPr lang="en-US" altLang="zh-TW" sz="2800" dirty="0"/>
            </a:br>
            <a:r>
              <a:rPr lang="en-US" altLang="zh-TW" sz="2800" dirty="0"/>
              <a:t>vs</a:t>
            </a:r>
            <a:br>
              <a:rPr lang="en-US" altLang="zh-TW" sz="2800" dirty="0"/>
            </a:br>
            <a:r>
              <a:rPr lang="en-US" altLang="zh-TW" sz="2800" dirty="0"/>
              <a:t>combining as many existing high-quality speech recognition datasets (</a:t>
            </a:r>
            <a:r>
              <a:rPr lang="en-US" altLang="zh-TW" sz="2800" dirty="0" err="1"/>
              <a:t>SpeechStew</a:t>
            </a:r>
            <a:r>
              <a:rPr lang="en-US" altLang="zh-TW" sz="2800" dirty="0"/>
              <a:t>)</a:t>
            </a:r>
            <a:br>
              <a:rPr lang="en-US" altLang="zh-TW" sz="2800" dirty="0"/>
            </a:br>
            <a:r>
              <a:rPr lang="en-US" altLang="zh-TW" sz="2800" dirty="0"/>
              <a:t>vs</a:t>
            </a:r>
            <a:br>
              <a:rPr lang="en-US" altLang="zh-TW" sz="2800" dirty="0"/>
            </a:br>
            <a:r>
              <a:rPr lang="en-US" altLang="zh-TW" sz="2800" dirty="0"/>
              <a:t>whisper</a:t>
            </a:r>
            <a:endParaRPr lang="zh-TW" altLang="en-US" sz="2800" dirty="0"/>
          </a:p>
        </p:txBody>
      </p:sp>
      <p:sp>
        <p:nvSpPr>
          <p:cNvPr id="3" name="內容版面配置區 2">
            <a:extLst>
              <a:ext uri="{FF2B5EF4-FFF2-40B4-BE49-F238E27FC236}">
                <a16:creationId xmlns:a16="http://schemas.microsoft.com/office/drawing/2014/main" id="{F44D0DF0-CE49-C3AC-D812-3A1D2CC3BB49}"/>
              </a:ext>
            </a:extLst>
          </p:cNvPr>
          <p:cNvSpPr>
            <a:spLocks noGrp="1"/>
          </p:cNvSpPr>
          <p:nvPr>
            <p:ph idx="1"/>
          </p:nvPr>
        </p:nvSpPr>
        <p:spPr>
          <a:xfrm>
            <a:off x="838200" y="2539749"/>
            <a:ext cx="10515600" cy="4018547"/>
          </a:xfrm>
        </p:spPr>
        <p:txBody>
          <a:bodyPr>
            <a:normAutofit fontScale="92500" lnSpcReduction="20000"/>
          </a:bodyPr>
          <a:lstStyle/>
          <a:p>
            <a:r>
              <a:rPr lang="en-US" altLang="zh-TW" sz="2800" dirty="0"/>
              <a:t>unsupervised pre-training</a:t>
            </a:r>
          </a:p>
          <a:p>
            <a:pPr lvl="1"/>
            <a:r>
              <a:rPr lang="en-US" altLang="zh-TW" dirty="0"/>
              <a:t>1,000,000 hours of training data</a:t>
            </a:r>
          </a:p>
          <a:p>
            <a:pPr lvl="1"/>
            <a:r>
              <a:rPr lang="zh-TW" altLang="en-US" dirty="0"/>
              <a:t>訓練和微調</a:t>
            </a:r>
            <a:r>
              <a:rPr lang="en-US" altLang="zh-TW" dirty="0"/>
              <a:t>decoder</a:t>
            </a:r>
            <a:r>
              <a:rPr lang="zh-TW" altLang="en-US" dirty="0"/>
              <a:t>依然需要有標記的資料，對不同場景仍需要微調</a:t>
            </a:r>
            <a:endParaRPr lang="en-US" altLang="zh-TW" dirty="0"/>
          </a:p>
          <a:p>
            <a:r>
              <a:rPr lang="en-US" altLang="zh-TW" dirty="0"/>
              <a:t>combining as many existing high-quality speech recognition datasets </a:t>
            </a:r>
          </a:p>
          <a:p>
            <a:pPr lvl="1"/>
            <a:r>
              <a:rPr lang="en-US" altLang="zh-TW" dirty="0"/>
              <a:t>only a moderate amount of this data easily available. </a:t>
            </a:r>
            <a:r>
              <a:rPr lang="en-US" altLang="zh-TW" dirty="0" err="1"/>
              <a:t>SpeechStew</a:t>
            </a:r>
            <a:r>
              <a:rPr lang="en-US" altLang="zh-TW" dirty="0"/>
              <a:t> mixes together 7 pre-existing datasets </a:t>
            </a:r>
            <a:r>
              <a:rPr lang="en-US" altLang="zh-TW" dirty="0" err="1"/>
              <a:t>totalling</a:t>
            </a:r>
            <a:r>
              <a:rPr lang="en-US" altLang="zh-TW" dirty="0"/>
              <a:t> 5,140 hours of supervision.</a:t>
            </a:r>
          </a:p>
          <a:p>
            <a:r>
              <a:rPr lang="en-US" altLang="zh-TW" dirty="0"/>
              <a:t>Whisper</a:t>
            </a:r>
          </a:p>
          <a:p>
            <a:pPr lvl="1"/>
            <a:r>
              <a:rPr lang="en-US" altLang="zh-TW" dirty="0"/>
              <a:t>relaxing the requirement of </a:t>
            </a:r>
            <a:r>
              <a:rPr lang="en-US" altLang="zh-TW" dirty="0" err="1"/>
              <a:t>goldstandard</a:t>
            </a:r>
            <a:r>
              <a:rPr lang="en-US" altLang="zh-TW" dirty="0"/>
              <a:t> human-validated transcripts,</a:t>
            </a:r>
          </a:p>
          <a:p>
            <a:pPr lvl="1"/>
            <a:r>
              <a:rPr lang="en-US" altLang="zh-TW" dirty="0"/>
              <a:t>scaling weakly supervised speech recognition the next order of magnitude to 680,000 hours of labeled audio data.</a:t>
            </a:r>
          </a:p>
          <a:p>
            <a:pPr lvl="1"/>
            <a:r>
              <a:rPr lang="en-US" altLang="zh-TW" dirty="0"/>
              <a:t>Of those 680,000 hours of audio, 117,000 hours cover 96 other languages.</a:t>
            </a:r>
          </a:p>
          <a:p>
            <a:pPr lvl="1"/>
            <a:r>
              <a:rPr lang="en-US" altLang="zh-TW" dirty="0"/>
              <a:t>Includes 125,000 hours of </a:t>
            </a:r>
            <a:r>
              <a:rPr lang="en-US" altLang="zh-TW" dirty="0" err="1"/>
              <a:t>X→en</a:t>
            </a:r>
            <a:r>
              <a:rPr lang="en-US" altLang="zh-TW" dirty="0"/>
              <a:t> translation data.</a:t>
            </a:r>
            <a:endParaRPr lang="zh-TW" altLang="en-US" dirty="0"/>
          </a:p>
          <a:p>
            <a:pPr lvl="1"/>
            <a:endParaRPr lang="en-US" altLang="zh-TW" dirty="0"/>
          </a:p>
        </p:txBody>
      </p:sp>
    </p:spTree>
    <p:extLst>
      <p:ext uri="{BB962C8B-B14F-4D97-AF65-F5344CB8AC3E}">
        <p14:creationId xmlns:p14="http://schemas.microsoft.com/office/powerpoint/2010/main" val="83608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BD2729-B900-8C41-F320-BB63BA299C88}"/>
              </a:ext>
            </a:extLst>
          </p:cNvPr>
          <p:cNvSpPr>
            <a:spLocks noGrp="1"/>
          </p:cNvSpPr>
          <p:nvPr>
            <p:ph type="title"/>
          </p:nvPr>
        </p:nvSpPr>
        <p:spPr/>
        <p:txBody>
          <a:bodyPr/>
          <a:lstStyle/>
          <a:p>
            <a:r>
              <a:rPr lang="en-US" altLang="zh-TW" dirty="0"/>
              <a:t>Data Processing</a:t>
            </a:r>
            <a:endParaRPr lang="zh-TW" altLang="en-US" dirty="0"/>
          </a:p>
        </p:txBody>
      </p:sp>
      <p:sp>
        <p:nvSpPr>
          <p:cNvPr id="3" name="內容版面配置區 2">
            <a:extLst>
              <a:ext uri="{FF2B5EF4-FFF2-40B4-BE49-F238E27FC236}">
                <a16:creationId xmlns:a16="http://schemas.microsoft.com/office/drawing/2014/main" id="{B2660D16-38BC-79B2-571B-F506E7F6BA52}"/>
              </a:ext>
            </a:extLst>
          </p:cNvPr>
          <p:cNvSpPr>
            <a:spLocks noGrp="1"/>
          </p:cNvSpPr>
          <p:nvPr>
            <p:ph idx="1"/>
          </p:nvPr>
        </p:nvSpPr>
        <p:spPr/>
        <p:txBody>
          <a:bodyPr/>
          <a:lstStyle/>
          <a:p>
            <a:r>
              <a:rPr lang="en-US" altLang="zh-TW" dirty="0"/>
              <a:t>Whisper models to predict the raw text of transcripts without any significant standardization, relying on the expressiveness of sequence-to-sequence models to learn to map between utterances and their transcribed form. This simplifies 2 If an acronym or basis for the name is desired, WSPSR standing for Web-scale Supervised Pretraining for Speech Recognition can be used. the speech recognition pipeline since it removes the need for a separate inverse text normalization step in order to produce naturalistic transcriptions.	(</a:t>
            </a:r>
            <a:r>
              <a:rPr lang="zh-TW" altLang="en-US" dirty="0"/>
              <a:t>因為資料量夠大，可以直接預測文本，文本不用任何標準化或歸一化</a:t>
            </a:r>
            <a:r>
              <a:rPr lang="en-US" altLang="zh-TW" dirty="0"/>
              <a:t>(</a:t>
            </a:r>
            <a:r>
              <a:rPr lang="zh-TW" altLang="en-US" b="0" i="0" dirty="0">
                <a:solidFill>
                  <a:srgbClr val="252525"/>
                </a:solidFill>
                <a:effectLst/>
                <a:latin typeface="Roboto" panose="02000000000000000000" pitchFamily="2" charset="0"/>
              </a:rPr>
              <a:t>所有單字變小寫，所有簡寫展開，所有標點去掉等操作</a:t>
            </a:r>
            <a:r>
              <a:rPr lang="en-US" altLang="zh-TW" dirty="0"/>
              <a:t>)</a:t>
            </a:r>
            <a:r>
              <a:rPr lang="zh-TW" altLang="en-US" dirty="0"/>
              <a:t>，因為所有情況都能涵蓋到了</a:t>
            </a:r>
            <a:r>
              <a:rPr lang="en-US" altLang="zh-TW" dirty="0"/>
              <a:t>)</a:t>
            </a:r>
          </a:p>
          <a:p>
            <a:endParaRPr lang="zh-TW" altLang="en-US" dirty="0"/>
          </a:p>
        </p:txBody>
      </p:sp>
    </p:spTree>
    <p:extLst>
      <p:ext uri="{BB962C8B-B14F-4D97-AF65-F5344CB8AC3E}">
        <p14:creationId xmlns:p14="http://schemas.microsoft.com/office/powerpoint/2010/main" val="26253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BE19F8-BF42-1802-E258-36AB3CF18A2B}"/>
              </a:ext>
            </a:extLst>
          </p:cNvPr>
          <p:cNvSpPr>
            <a:spLocks noGrp="1"/>
          </p:cNvSpPr>
          <p:nvPr>
            <p:ph type="title"/>
          </p:nvPr>
        </p:nvSpPr>
        <p:spPr/>
        <p:txBody>
          <a:bodyPr/>
          <a:lstStyle/>
          <a:p>
            <a:r>
              <a:rPr lang="en-US" altLang="zh-TW" dirty="0"/>
              <a:t>Data Processing</a:t>
            </a:r>
            <a:endParaRPr lang="zh-TW" altLang="en-US" dirty="0"/>
          </a:p>
        </p:txBody>
      </p:sp>
      <p:pic>
        <p:nvPicPr>
          <p:cNvPr id="5" name="內容版面配置區 4">
            <a:extLst>
              <a:ext uri="{FF2B5EF4-FFF2-40B4-BE49-F238E27FC236}">
                <a16:creationId xmlns:a16="http://schemas.microsoft.com/office/drawing/2014/main" id="{CF736C1F-EB48-23B5-021B-E0B2659F8989}"/>
              </a:ext>
            </a:extLst>
          </p:cNvPr>
          <p:cNvPicPr>
            <a:picLocks noGrp="1" noChangeAspect="1"/>
          </p:cNvPicPr>
          <p:nvPr>
            <p:ph idx="1"/>
          </p:nvPr>
        </p:nvPicPr>
        <p:blipFill>
          <a:blip r:embed="rId2"/>
          <a:stretch>
            <a:fillRect/>
          </a:stretch>
        </p:blipFill>
        <p:spPr>
          <a:xfrm>
            <a:off x="1293314" y="1434014"/>
            <a:ext cx="9605371" cy="4381866"/>
          </a:xfrm>
        </p:spPr>
      </p:pic>
      <p:pic>
        <p:nvPicPr>
          <p:cNvPr id="7" name="圖片 6">
            <a:extLst>
              <a:ext uri="{FF2B5EF4-FFF2-40B4-BE49-F238E27FC236}">
                <a16:creationId xmlns:a16="http://schemas.microsoft.com/office/drawing/2014/main" id="{B6F06EAB-F014-0FFF-031B-40D5377DC1DB}"/>
              </a:ext>
            </a:extLst>
          </p:cNvPr>
          <p:cNvPicPr>
            <a:picLocks noChangeAspect="1"/>
          </p:cNvPicPr>
          <p:nvPr/>
        </p:nvPicPr>
        <p:blipFill>
          <a:blip r:embed="rId3"/>
          <a:stretch>
            <a:fillRect/>
          </a:stretch>
        </p:blipFill>
        <p:spPr>
          <a:xfrm>
            <a:off x="1293314" y="5997371"/>
            <a:ext cx="8211216" cy="495504"/>
          </a:xfrm>
          <a:prstGeom prst="rect">
            <a:avLst/>
          </a:prstGeom>
        </p:spPr>
      </p:pic>
    </p:spTree>
    <p:extLst>
      <p:ext uri="{BB962C8B-B14F-4D97-AF65-F5344CB8AC3E}">
        <p14:creationId xmlns:p14="http://schemas.microsoft.com/office/powerpoint/2010/main" val="93802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A646A-C782-36C3-88BC-B1EFDF1199BF}"/>
              </a:ext>
            </a:extLst>
          </p:cNvPr>
          <p:cNvSpPr>
            <a:spLocks noGrp="1"/>
          </p:cNvSpPr>
          <p:nvPr>
            <p:ph type="title"/>
          </p:nvPr>
        </p:nvSpPr>
        <p:spPr/>
        <p:txBody>
          <a:bodyPr/>
          <a:lstStyle/>
          <a:p>
            <a:r>
              <a:rPr lang="en-US" altLang="zh-TW" dirty="0"/>
              <a:t>Model</a:t>
            </a:r>
            <a:endParaRPr lang="zh-TW" altLang="en-US" dirty="0"/>
          </a:p>
        </p:txBody>
      </p:sp>
      <p:pic>
        <p:nvPicPr>
          <p:cNvPr id="5" name="內容版面配置區 4">
            <a:extLst>
              <a:ext uri="{FF2B5EF4-FFF2-40B4-BE49-F238E27FC236}">
                <a16:creationId xmlns:a16="http://schemas.microsoft.com/office/drawing/2014/main" id="{4BA863CF-B136-2D0E-7C89-C95F0CC1C14F}"/>
              </a:ext>
            </a:extLst>
          </p:cNvPr>
          <p:cNvPicPr>
            <a:picLocks noGrp="1" noChangeAspect="1"/>
          </p:cNvPicPr>
          <p:nvPr>
            <p:ph idx="1"/>
          </p:nvPr>
        </p:nvPicPr>
        <p:blipFill>
          <a:blip r:embed="rId2"/>
          <a:stretch>
            <a:fillRect/>
          </a:stretch>
        </p:blipFill>
        <p:spPr>
          <a:xfrm>
            <a:off x="750709" y="1690688"/>
            <a:ext cx="10690581" cy="4802187"/>
          </a:xfrm>
        </p:spPr>
      </p:pic>
    </p:spTree>
    <p:extLst>
      <p:ext uri="{BB962C8B-B14F-4D97-AF65-F5344CB8AC3E}">
        <p14:creationId xmlns:p14="http://schemas.microsoft.com/office/powerpoint/2010/main" val="390600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A1778-65D8-9889-3D09-E1A68553D738}"/>
              </a:ext>
            </a:extLst>
          </p:cNvPr>
          <p:cNvSpPr>
            <a:spLocks noGrp="1"/>
          </p:cNvSpPr>
          <p:nvPr>
            <p:ph type="title"/>
          </p:nvPr>
        </p:nvSpPr>
        <p:spPr/>
        <p:txBody>
          <a:bodyPr/>
          <a:lstStyle/>
          <a:p>
            <a:r>
              <a:rPr lang="en-US" altLang="zh-TW" dirty="0"/>
              <a:t>Model (Multitask training data)</a:t>
            </a:r>
            <a:endParaRPr lang="zh-TW" altLang="en-US" dirty="0"/>
          </a:p>
        </p:txBody>
      </p:sp>
      <p:pic>
        <p:nvPicPr>
          <p:cNvPr id="5" name="內容版面配置區 4">
            <a:extLst>
              <a:ext uri="{FF2B5EF4-FFF2-40B4-BE49-F238E27FC236}">
                <a16:creationId xmlns:a16="http://schemas.microsoft.com/office/drawing/2014/main" id="{84683B10-CB0B-C1E0-14E6-E95B8E2FDEC6}"/>
              </a:ext>
            </a:extLst>
          </p:cNvPr>
          <p:cNvPicPr>
            <a:picLocks noGrp="1" noChangeAspect="1"/>
          </p:cNvPicPr>
          <p:nvPr>
            <p:ph idx="1"/>
          </p:nvPr>
        </p:nvPicPr>
        <p:blipFill>
          <a:blip r:embed="rId2"/>
          <a:stretch>
            <a:fillRect/>
          </a:stretch>
        </p:blipFill>
        <p:spPr>
          <a:xfrm>
            <a:off x="775354" y="1516480"/>
            <a:ext cx="10641291" cy="3074820"/>
          </a:xfrm>
        </p:spPr>
      </p:pic>
      <p:sp>
        <p:nvSpPr>
          <p:cNvPr id="7" name="文字方塊 6">
            <a:extLst>
              <a:ext uri="{FF2B5EF4-FFF2-40B4-BE49-F238E27FC236}">
                <a16:creationId xmlns:a16="http://schemas.microsoft.com/office/drawing/2014/main" id="{7EB38393-1A00-DA4A-3E0F-5B638B9F4D21}"/>
              </a:ext>
            </a:extLst>
          </p:cNvPr>
          <p:cNvSpPr txBox="1"/>
          <p:nvPr/>
        </p:nvSpPr>
        <p:spPr>
          <a:xfrm>
            <a:off x="775354" y="4525363"/>
            <a:ext cx="10641291" cy="707886"/>
          </a:xfrm>
          <a:prstGeom prst="rect">
            <a:avLst/>
          </a:prstGeom>
          <a:noFill/>
        </p:spPr>
        <p:txBody>
          <a:bodyPr wrap="square">
            <a:spAutoFit/>
          </a:bodyPr>
          <a:lstStyle/>
          <a:p>
            <a:r>
              <a:rPr lang="en-US" altLang="zh-TW" sz="2000" dirty="0"/>
              <a:t>multilingual speech recognition, speech translation, spoken language identification, and voice activity detection</a:t>
            </a:r>
            <a:r>
              <a:rPr lang="zh-TW" altLang="en-US" sz="2000" dirty="0">
                <a:solidFill>
                  <a:srgbClr val="1F1F1F"/>
                </a:solidFill>
                <a:latin typeface="Google Sans"/>
              </a:rPr>
              <a:t>等等的任務都直接整合在這個模型內</a:t>
            </a:r>
            <a:endParaRPr lang="zh-TW" altLang="en-US" sz="2000" dirty="0"/>
          </a:p>
        </p:txBody>
      </p:sp>
      <p:sp>
        <p:nvSpPr>
          <p:cNvPr id="8" name="文字方塊 7">
            <a:extLst>
              <a:ext uri="{FF2B5EF4-FFF2-40B4-BE49-F238E27FC236}">
                <a16:creationId xmlns:a16="http://schemas.microsoft.com/office/drawing/2014/main" id="{7D4F7822-2C9E-D85A-0AB1-2B34417EEC94}"/>
              </a:ext>
            </a:extLst>
          </p:cNvPr>
          <p:cNvSpPr txBox="1"/>
          <p:nvPr/>
        </p:nvSpPr>
        <p:spPr>
          <a:xfrm>
            <a:off x="1828798" y="5293240"/>
            <a:ext cx="8534402" cy="1323439"/>
          </a:xfrm>
          <a:prstGeom prst="rect">
            <a:avLst/>
          </a:prstGeom>
          <a:noFill/>
        </p:spPr>
        <p:txBody>
          <a:bodyPr wrap="square">
            <a:spAutoFit/>
          </a:bodyPr>
          <a:lstStyle/>
          <a:p>
            <a:r>
              <a:rPr lang="zh-TW" altLang="en-US" sz="2000" dirty="0">
                <a:solidFill>
                  <a:srgbClr val="1F1F1F"/>
                </a:solidFill>
                <a:latin typeface="Google Sans"/>
              </a:rPr>
              <a:t>優點</a:t>
            </a:r>
            <a:r>
              <a:rPr lang="en-US" altLang="zh-TW" sz="2000" dirty="0">
                <a:solidFill>
                  <a:srgbClr val="1F1F1F"/>
                </a:solidFill>
                <a:latin typeface="Google Sans"/>
              </a:rPr>
              <a:t>:</a:t>
            </a:r>
          </a:p>
          <a:p>
            <a:r>
              <a:rPr lang="en-US" altLang="zh-TW" sz="2000" dirty="0">
                <a:solidFill>
                  <a:srgbClr val="1F1F1F"/>
                </a:solidFill>
                <a:latin typeface="Google Sans"/>
              </a:rPr>
              <a:t>	</a:t>
            </a:r>
            <a:r>
              <a:rPr lang="zh-TW" altLang="en-US" sz="2000" dirty="0">
                <a:solidFill>
                  <a:srgbClr val="1F1F1F"/>
                </a:solidFill>
                <a:latin typeface="Google Sans"/>
              </a:rPr>
              <a:t>符合語音辨識系統的期望，可以對應多種狀況</a:t>
            </a:r>
            <a:endParaRPr lang="en-US" altLang="zh-TW" sz="2000" dirty="0">
              <a:solidFill>
                <a:srgbClr val="1F1F1F"/>
              </a:solidFill>
              <a:latin typeface="Google Sans"/>
            </a:endParaRPr>
          </a:p>
          <a:p>
            <a:r>
              <a:rPr lang="zh-TW" altLang="en-US" sz="2000" dirty="0">
                <a:solidFill>
                  <a:srgbClr val="1F1F1F"/>
                </a:solidFill>
                <a:latin typeface="Google Sans"/>
              </a:rPr>
              <a:t>缺點</a:t>
            </a:r>
            <a:r>
              <a:rPr lang="en-US" altLang="zh-TW" sz="2000" dirty="0">
                <a:solidFill>
                  <a:srgbClr val="1F1F1F"/>
                </a:solidFill>
                <a:latin typeface="Google Sans"/>
              </a:rPr>
              <a:t>:</a:t>
            </a:r>
          </a:p>
          <a:p>
            <a:r>
              <a:rPr lang="en-US" altLang="zh-TW" sz="2000" dirty="0">
                <a:solidFill>
                  <a:srgbClr val="1F1F1F"/>
                </a:solidFill>
                <a:latin typeface="Google Sans"/>
              </a:rPr>
              <a:t>	</a:t>
            </a:r>
            <a:r>
              <a:rPr lang="zh-TW" altLang="en-US" sz="2000" dirty="0">
                <a:solidFill>
                  <a:srgbClr val="1F1F1F"/>
                </a:solidFill>
                <a:latin typeface="Google Sans"/>
              </a:rPr>
              <a:t>假設此模型在某幾種特定場景中表現較差，調整模型的難度會很大</a:t>
            </a:r>
            <a:endParaRPr lang="zh-TW" altLang="en-US" sz="2000" dirty="0"/>
          </a:p>
        </p:txBody>
      </p:sp>
    </p:spTree>
    <p:extLst>
      <p:ext uri="{BB962C8B-B14F-4D97-AF65-F5344CB8AC3E}">
        <p14:creationId xmlns:p14="http://schemas.microsoft.com/office/powerpoint/2010/main" val="26238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CDE769-9385-3E22-353D-4C251B12141E}"/>
              </a:ext>
            </a:extLst>
          </p:cNvPr>
          <p:cNvSpPr>
            <a:spLocks noGrp="1"/>
          </p:cNvSpPr>
          <p:nvPr>
            <p:ph type="title"/>
          </p:nvPr>
        </p:nvSpPr>
        <p:spPr/>
        <p:txBody>
          <a:bodyPr/>
          <a:lstStyle/>
          <a:p>
            <a:r>
              <a:rPr lang="en-US" altLang="zh-TW" dirty="0"/>
              <a:t>Experiments</a:t>
            </a:r>
            <a:r>
              <a:rPr lang="zh-TW" altLang="en-US" dirty="0"/>
              <a:t> </a:t>
            </a:r>
            <a:r>
              <a:rPr lang="en-US" altLang="zh-TW" dirty="0"/>
              <a:t>result	(English)</a:t>
            </a:r>
            <a:endParaRPr lang="zh-TW" altLang="en-US" dirty="0"/>
          </a:p>
        </p:txBody>
      </p:sp>
      <p:sp>
        <p:nvSpPr>
          <p:cNvPr id="3" name="內容版面配置區 2">
            <a:extLst>
              <a:ext uri="{FF2B5EF4-FFF2-40B4-BE49-F238E27FC236}">
                <a16:creationId xmlns:a16="http://schemas.microsoft.com/office/drawing/2014/main" id="{061F8774-F308-2E79-8452-9C9F953079BD}"/>
              </a:ext>
            </a:extLst>
          </p:cNvPr>
          <p:cNvSpPr>
            <a:spLocks noGrp="1"/>
          </p:cNvSpPr>
          <p:nvPr>
            <p:ph idx="1"/>
          </p:nvPr>
        </p:nvSpPr>
        <p:spPr>
          <a:xfrm>
            <a:off x="919089" y="1690688"/>
            <a:ext cx="10434711" cy="4034340"/>
          </a:xfrm>
        </p:spPr>
        <p:txBody>
          <a:bodyPr/>
          <a:lstStyle/>
          <a:p>
            <a:r>
              <a:rPr lang="zh-TW" altLang="en-US" dirty="0"/>
              <a:t>對比很多模型，</a:t>
            </a:r>
            <a:r>
              <a:rPr lang="en-US" altLang="zh-TW" dirty="0"/>
              <a:t>whisper</a:t>
            </a:r>
            <a:r>
              <a:rPr lang="zh-TW" altLang="en-US" dirty="0"/>
              <a:t>有很優秀的泛化能力</a:t>
            </a:r>
            <a:endParaRPr lang="en-US" altLang="zh-TW" dirty="0"/>
          </a:p>
          <a:p>
            <a:endParaRPr lang="zh-TW" altLang="en-US" dirty="0"/>
          </a:p>
        </p:txBody>
      </p:sp>
      <p:pic>
        <p:nvPicPr>
          <p:cNvPr id="1026" name="Picture 2">
            <a:extLst>
              <a:ext uri="{FF2B5EF4-FFF2-40B4-BE49-F238E27FC236}">
                <a16:creationId xmlns:a16="http://schemas.microsoft.com/office/drawing/2014/main" id="{C349F45A-5120-5AD1-143B-0071CB166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726" y="2235934"/>
            <a:ext cx="3820257" cy="3666215"/>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F32E12C5-FC24-78FA-F661-8D41FB6D86E4}"/>
              </a:ext>
            </a:extLst>
          </p:cNvPr>
          <p:cNvPicPr>
            <a:picLocks noChangeAspect="1"/>
          </p:cNvPicPr>
          <p:nvPr/>
        </p:nvPicPr>
        <p:blipFill>
          <a:blip r:embed="rId3"/>
          <a:stretch>
            <a:fillRect/>
          </a:stretch>
        </p:blipFill>
        <p:spPr>
          <a:xfrm>
            <a:off x="1640017" y="2792514"/>
            <a:ext cx="4496427" cy="2553056"/>
          </a:xfrm>
          <a:prstGeom prst="rect">
            <a:avLst/>
          </a:prstGeom>
        </p:spPr>
      </p:pic>
    </p:spTree>
    <p:extLst>
      <p:ext uri="{BB962C8B-B14F-4D97-AF65-F5344CB8AC3E}">
        <p14:creationId xmlns:p14="http://schemas.microsoft.com/office/powerpoint/2010/main" val="277961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DBFCD8-9199-13C7-EC7D-6648E2438E71}"/>
              </a:ext>
            </a:extLst>
          </p:cNvPr>
          <p:cNvSpPr>
            <a:spLocks noGrp="1"/>
          </p:cNvSpPr>
          <p:nvPr>
            <p:ph type="title"/>
          </p:nvPr>
        </p:nvSpPr>
        <p:spPr/>
        <p:txBody>
          <a:bodyPr/>
          <a:lstStyle/>
          <a:p>
            <a:r>
              <a:rPr lang="en-US" altLang="zh-TW" dirty="0"/>
              <a:t>Experiments</a:t>
            </a:r>
            <a:r>
              <a:rPr lang="zh-TW" altLang="en-US" dirty="0"/>
              <a:t> </a:t>
            </a:r>
            <a:r>
              <a:rPr lang="en-US" altLang="zh-TW" dirty="0"/>
              <a:t>result	(Multi-lingual Speech Recognition)</a:t>
            </a:r>
            <a:endParaRPr lang="zh-TW" altLang="en-US" dirty="0"/>
          </a:p>
        </p:txBody>
      </p:sp>
      <p:pic>
        <p:nvPicPr>
          <p:cNvPr id="5" name="內容版面配置區 4">
            <a:extLst>
              <a:ext uri="{FF2B5EF4-FFF2-40B4-BE49-F238E27FC236}">
                <a16:creationId xmlns:a16="http://schemas.microsoft.com/office/drawing/2014/main" id="{CA53A92E-BF51-EB49-97E8-01713A45D34C}"/>
              </a:ext>
            </a:extLst>
          </p:cNvPr>
          <p:cNvPicPr>
            <a:picLocks noGrp="1" noChangeAspect="1"/>
          </p:cNvPicPr>
          <p:nvPr>
            <p:ph idx="1"/>
          </p:nvPr>
        </p:nvPicPr>
        <p:blipFill>
          <a:blip r:embed="rId2"/>
          <a:stretch>
            <a:fillRect/>
          </a:stretch>
        </p:blipFill>
        <p:spPr>
          <a:xfrm>
            <a:off x="6972631" y="2238971"/>
            <a:ext cx="3715268" cy="3429479"/>
          </a:xfrm>
        </p:spPr>
      </p:pic>
      <p:sp>
        <p:nvSpPr>
          <p:cNvPr id="7" name="文字方塊 6">
            <a:extLst>
              <a:ext uri="{FF2B5EF4-FFF2-40B4-BE49-F238E27FC236}">
                <a16:creationId xmlns:a16="http://schemas.microsoft.com/office/drawing/2014/main" id="{96AFC845-BC53-B7DD-8701-DD7D3202F1D5}"/>
              </a:ext>
            </a:extLst>
          </p:cNvPr>
          <p:cNvSpPr txBox="1"/>
          <p:nvPr/>
        </p:nvSpPr>
        <p:spPr>
          <a:xfrm>
            <a:off x="1504101" y="2252130"/>
            <a:ext cx="4591899" cy="3416320"/>
          </a:xfrm>
          <a:prstGeom prst="rect">
            <a:avLst/>
          </a:prstGeom>
          <a:noFill/>
        </p:spPr>
        <p:txBody>
          <a:bodyPr wrap="square">
            <a:spAutoFit/>
          </a:bodyPr>
          <a:lstStyle/>
          <a:p>
            <a:r>
              <a:rPr lang="en-US" altLang="zh-TW" dirty="0"/>
              <a:t>We also observed that many of the largest outliers in terms of worse than expected performance according to this trend are languages that have unique scripts and are more distantly related to the Indo-European languages making up the majority of the training dataset such as Hebrew (HE), Telugu (TE), Chinese (ZH), and Korean (KO). These differences could be due to a lack of transfer due to linguistic distance, our byte level BPE tokenizer being a poor match for these languages, or variations in data quality</a:t>
            </a:r>
            <a:endParaRPr lang="zh-TW" altLang="en-US" dirty="0"/>
          </a:p>
        </p:txBody>
      </p:sp>
    </p:spTree>
    <p:extLst>
      <p:ext uri="{BB962C8B-B14F-4D97-AF65-F5344CB8AC3E}">
        <p14:creationId xmlns:p14="http://schemas.microsoft.com/office/powerpoint/2010/main" val="41689407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697</Words>
  <Application>Microsoft Office PowerPoint</Application>
  <PresentationFormat>寬螢幕</PresentationFormat>
  <Paragraphs>35</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Google Sans</vt:lpstr>
      <vt:lpstr>Aptos</vt:lpstr>
      <vt:lpstr>Aptos Display</vt:lpstr>
      <vt:lpstr>Arial</vt:lpstr>
      <vt:lpstr>Roboto</vt:lpstr>
      <vt:lpstr>Office 佈景主題</vt:lpstr>
      <vt:lpstr>whisper</vt:lpstr>
      <vt:lpstr>Robust Speech Recognition via Large-Scale Weak Supervision</vt:lpstr>
      <vt:lpstr>unsupervised pre-training  (Wav2Vec 2.0) vs combining as many existing high-quality speech recognition datasets (SpeechStew) vs whisper</vt:lpstr>
      <vt:lpstr>Data Processing</vt:lpstr>
      <vt:lpstr>Data Processing</vt:lpstr>
      <vt:lpstr>Model</vt:lpstr>
      <vt:lpstr>Model (Multitask training data)</vt:lpstr>
      <vt:lpstr>Experiments result (English)</vt:lpstr>
      <vt:lpstr>Experiments result (Multi-lingual Speech Recognition)</vt:lpstr>
      <vt:lpstr>Experiment  result (Multitask and multilingual transfer improves with scale)</vt:lpstr>
      <vt:lpstr>Conclusion:  訓練資料量很重要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whisper</dc:title>
  <dc:creator>閎茗 康</dc:creator>
  <cp:lastModifiedBy>閎茗 康</cp:lastModifiedBy>
  <cp:revision>2</cp:revision>
  <dcterms:created xsi:type="dcterms:W3CDTF">2024-02-20T15:19:42Z</dcterms:created>
  <dcterms:modified xsi:type="dcterms:W3CDTF">2024-02-21T12:29:36Z</dcterms:modified>
</cp:coreProperties>
</file>