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62" r:id="rId5"/>
    <p:sldId id="257" r:id="rId6"/>
    <p:sldId id="259" r:id="rId7"/>
    <p:sldId id="258"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1" autoAdjust="0"/>
    <p:restoredTop sz="94660"/>
  </p:normalViewPr>
  <p:slideViewPr>
    <p:cSldViewPr snapToGrid="0">
      <p:cViewPr>
        <p:scale>
          <a:sx n="98" d="100"/>
          <a:sy n="98" d="100"/>
        </p:scale>
        <p:origin x="78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658B46-755A-9C88-1DD5-C4BD8BD2819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55914B0-2D9C-257F-E7E9-059FE19AAC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7AE0839-6ADC-4F50-54A9-2E74147CD874}"/>
              </a:ext>
            </a:extLst>
          </p:cNvPr>
          <p:cNvSpPr>
            <a:spLocks noGrp="1"/>
          </p:cNvSpPr>
          <p:nvPr>
            <p:ph type="dt" sz="half" idx="10"/>
          </p:nvPr>
        </p:nvSpPr>
        <p:spPr/>
        <p:txBody>
          <a:bodyPr/>
          <a:lstStyle/>
          <a:p>
            <a:fld id="{94DFD235-8F12-49AA-ACD8-CAEED5A0BA28}" type="datetimeFigureOut">
              <a:rPr lang="zh-TW" altLang="en-US" smtClean="0"/>
              <a:t>2024/2/22</a:t>
            </a:fld>
            <a:endParaRPr lang="zh-TW" altLang="en-US"/>
          </a:p>
        </p:txBody>
      </p:sp>
      <p:sp>
        <p:nvSpPr>
          <p:cNvPr id="5" name="頁尾版面配置區 4">
            <a:extLst>
              <a:ext uri="{FF2B5EF4-FFF2-40B4-BE49-F238E27FC236}">
                <a16:creationId xmlns:a16="http://schemas.microsoft.com/office/drawing/2014/main" id="{8256B2EC-5FE0-0158-3927-C8DBD3E681C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3A28B1F-F570-D689-E70C-D8CBB718E8FF}"/>
              </a:ext>
            </a:extLst>
          </p:cNvPr>
          <p:cNvSpPr>
            <a:spLocks noGrp="1"/>
          </p:cNvSpPr>
          <p:nvPr>
            <p:ph type="sldNum" sz="quarter" idx="12"/>
          </p:nvPr>
        </p:nvSpPr>
        <p:spPr/>
        <p:txBody>
          <a:bodyPr/>
          <a:lstStyle/>
          <a:p>
            <a:fld id="{51990CB6-BCE2-439E-8334-0FE746B9D0D3}" type="slidenum">
              <a:rPr lang="zh-TW" altLang="en-US" smtClean="0"/>
              <a:t>‹#›</a:t>
            </a:fld>
            <a:endParaRPr lang="zh-TW" altLang="en-US"/>
          </a:p>
        </p:txBody>
      </p:sp>
    </p:spTree>
    <p:extLst>
      <p:ext uri="{BB962C8B-B14F-4D97-AF65-F5344CB8AC3E}">
        <p14:creationId xmlns:p14="http://schemas.microsoft.com/office/powerpoint/2010/main" val="3748205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D9A284-A90F-5EBF-64D2-D9A90CF20F7B}"/>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B10D1505-01B0-37F7-0FE0-73DB4C447646}"/>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8C084FA-C6B8-F5F4-665D-954D8B290825}"/>
              </a:ext>
            </a:extLst>
          </p:cNvPr>
          <p:cNvSpPr>
            <a:spLocks noGrp="1"/>
          </p:cNvSpPr>
          <p:nvPr>
            <p:ph type="dt" sz="half" idx="10"/>
          </p:nvPr>
        </p:nvSpPr>
        <p:spPr/>
        <p:txBody>
          <a:bodyPr/>
          <a:lstStyle/>
          <a:p>
            <a:fld id="{94DFD235-8F12-49AA-ACD8-CAEED5A0BA28}" type="datetimeFigureOut">
              <a:rPr lang="zh-TW" altLang="en-US" smtClean="0"/>
              <a:t>2024/2/22</a:t>
            </a:fld>
            <a:endParaRPr lang="zh-TW" altLang="en-US"/>
          </a:p>
        </p:txBody>
      </p:sp>
      <p:sp>
        <p:nvSpPr>
          <p:cNvPr id="5" name="頁尾版面配置區 4">
            <a:extLst>
              <a:ext uri="{FF2B5EF4-FFF2-40B4-BE49-F238E27FC236}">
                <a16:creationId xmlns:a16="http://schemas.microsoft.com/office/drawing/2014/main" id="{1151A5EB-B807-D35D-E311-26260D43609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2ECF8E4-56B2-4A24-E5E8-052E55E6CEBE}"/>
              </a:ext>
            </a:extLst>
          </p:cNvPr>
          <p:cNvSpPr>
            <a:spLocks noGrp="1"/>
          </p:cNvSpPr>
          <p:nvPr>
            <p:ph type="sldNum" sz="quarter" idx="12"/>
          </p:nvPr>
        </p:nvSpPr>
        <p:spPr/>
        <p:txBody>
          <a:bodyPr/>
          <a:lstStyle/>
          <a:p>
            <a:fld id="{51990CB6-BCE2-439E-8334-0FE746B9D0D3}" type="slidenum">
              <a:rPr lang="zh-TW" altLang="en-US" smtClean="0"/>
              <a:t>‹#›</a:t>
            </a:fld>
            <a:endParaRPr lang="zh-TW" altLang="en-US"/>
          </a:p>
        </p:txBody>
      </p:sp>
    </p:spTree>
    <p:extLst>
      <p:ext uri="{BB962C8B-B14F-4D97-AF65-F5344CB8AC3E}">
        <p14:creationId xmlns:p14="http://schemas.microsoft.com/office/powerpoint/2010/main" val="306863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707DFF9-869B-4C21-8F32-80FCF1171A8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A7D7A3CE-D6A0-EAE8-8F0C-B01B05F3005D}"/>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8A6C1C0-012B-6161-9EC0-3C7F5E74C87E}"/>
              </a:ext>
            </a:extLst>
          </p:cNvPr>
          <p:cNvSpPr>
            <a:spLocks noGrp="1"/>
          </p:cNvSpPr>
          <p:nvPr>
            <p:ph type="dt" sz="half" idx="10"/>
          </p:nvPr>
        </p:nvSpPr>
        <p:spPr/>
        <p:txBody>
          <a:bodyPr/>
          <a:lstStyle/>
          <a:p>
            <a:fld id="{94DFD235-8F12-49AA-ACD8-CAEED5A0BA28}" type="datetimeFigureOut">
              <a:rPr lang="zh-TW" altLang="en-US" smtClean="0"/>
              <a:t>2024/2/22</a:t>
            </a:fld>
            <a:endParaRPr lang="zh-TW" altLang="en-US"/>
          </a:p>
        </p:txBody>
      </p:sp>
      <p:sp>
        <p:nvSpPr>
          <p:cNvPr id="5" name="頁尾版面配置區 4">
            <a:extLst>
              <a:ext uri="{FF2B5EF4-FFF2-40B4-BE49-F238E27FC236}">
                <a16:creationId xmlns:a16="http://schemas.microsoft.com/office/drawing/2014/main" id="{F9A14DA6-7EC9-E08C-8141-78E6F9C15E4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CED74CD-7843-A172-92BF-DB4E6AA5E985}"/>
              </a:ext>
            </a:extLst>
          </p:cNvPr>
          <p:cNvSpPr>
            <a:spLocks noGrp="1"/>
          </p:cNvSpPr>
          <p:nvPr>
            <p:ph type="sldNum" sz="quarter" idx="12"/>
          </p:nvPr>
        </p:nvSpPr>
        <p:spPr/>
        <p:txBody>
          <a:bodyPr/>
          <a:lstStyle/>
          <a:p>
            <a:fld id="{51990CB6-BCE2-439E-8334-0FE746B9D0D3}" type="slidenum">
              <a:rPr lang="zh-TW" altLang="en-US" smtClean="0"/>
              <a:t>‹#›</a:t>
            </a:fld>
            <a:endParaRPr lang="zh-TW" altLang="en-US"/>
          </a:p>
        </p:txBody>
      </p:sp>
    </p:spTree>
    <p:extLst>
      <p:ext uri="{BB962C8B-B14F-4D97-AF65-F5344CB8AC3E}">
        <p14:creationId xmlns:p14="http://schemas.microsoft.com/office/powerpoint/2010/main" val="110585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01EAC0-3F11-25C1-57EA-BA70C4C9F10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B4B2018-AAAF-CC31-D396-F851B01167E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567A268-FE0C-E9F1-C383-2A975CDBACEF}"/>
              </a:ext>
            </a:extLst>
          </p:cNvPr>
          <p:cNvSpPr>
            <a:spLocks noGrp="1"/>
          </p:cNvSpPr>
          <p:nvPr>
            <p:ph type="dt" sz="half" idx="10"/>
          </p:nvPr>
        </p:nvSpPr>
        <p:spPr/>
        <p:txBody>
          <a:bodyPr/>
          <a:lstStyle/>
          <a:p>
            <a:fld id="{94DFD235-8F12-49AA-ACD8-CAEED5A0BA28}" type="datetimeFigureOut">
              <a:rPr lang="zh-TW" altLang="en-US" smtClean="0"/>
              <a:t>2024/2/22</a:t>
            </a:fld>
            <a:endParaRPr lang="zh-TW" altLang="en-US"/>
          </a:p>
        </p:txBody>
      </p:sp>
      <p:sp>
        <p:nvSpPr>
          <p:cNvPr id="5" name="頁尾版面配置區 4">
            <a:extLst>
              <a:ext uri="{FF2B5EF4-FFF2-40B4-BE49-F238E27FC236}">
                <a16:creationId xmlns:a16="http://schemas.microsoft.com/office/drawing/2014/main" id="{01705B2A-8B5B-9E2F-7604-320649F5CA3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BC2D2DA-6864-A17A-60B2-F5F5A3285F2E}"/>
              </a:ext>
            </a:extLst>
          </p:cNvPr>
          <p:cNvSpPr>
            <a:spLocks noGrp="1"/>
          </p:cNvSpPr>
          <p:nvPr>
            <p:ph type="sldNum" sz="quarter" idx="12"/>
          </p:nvPr>
        </p:nvSpPr>
        <p:spPr/>
        <p:txBody>
          <a:bodyPr/>
          <a:lstStyle/>
          <a:p>
            <a:fld id="{51990CB6-BCE2-439E-8334-0FE746B9D0D3}" type="slidenum">
              <a:rPr lang="zh-TW" altLang="en-US" smtClean="0"/>
              <a:t>‹#›</a:t>
            </a:fld>
            <a:endParaRPr lang="zh-TW" altLang="en-US"/>
          </a:p>
        </p:txBody>
      </p:sp>
    </p:spTree>
    <p:extLst>
      <p:ext uri="{BB962C8B-B14F-4D97-AF65-F5344CB8AC3E}">
        <p14:creationId xmlns:p14="http://schemas.microsoft.com/office/powerpoint/2010/main" val="867497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877AF3-87F3-6267-0C7C-30C48186C57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918BA00-1450-36B6-DEDC-47D5A9CB697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03734601-D1FD-C158-5D15-C6630EA00ECB}"/>
              </a:ext>
            </a:extLst>
          </p:cNvPr>
          <p:cNvSpPr>
            <a:spLocks noGrp="1"/>
          </p:cNvSpPr>
          <p:nvPr>
            <p:ph type="dt" sz="half" idx="10"/>
          </p:nvPr>
        </p:nvSpPr>
        <p:spPr/>
        <p:txBody>
          <a:bodyPr/>
          <a:lstStyle/>
          <a:p>
            <a:fld id="{94DFD235-8F12-49AA-ACD8-CAEED5A0BA28}" type="datetimeFigureOut">
              <a:rPr lang="zh-TW" altLang="en-US" smtClean="0"/>
              <a:t>2024/2/22</a:t>
            </a:fld>
            <a:endParaRPr lang="zh-TW" altLang="en-US"/>
          </a:p>
        </p:txBody>
      </p:sp>
      <p:sp>
        <p:nvSpPr>
          <p:cNvPr id="5" name="頁尾版面配置區 4">
            <a:extLst>
              <a:ext uri="{FF2B5EF4-FFF2-40B4-BE49-F238E27FC236}">
                <a16:creationId xmlns:a16="http://schemas.microsoft.com/office/drawing/2014/main" id="{13789425-DF7F-B9E8-D90C-7ECF579CA98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9530701-BCCD-7D78-952A-671A05A13F59}"/>
              </a:ext>
            </a:extLst>
          </p:cNvPr>
          <p:cNvSpPr>
            <a:spLocks noGrp="1"/>
          </p:cNvSpPr>
          <p:nvPr>
            <p:ph type="sldNum" sz="quarter" idx="12"/>
          </p:nvPr>
        </p:nvSpPr>
        <p:spPr/>
        <p:txBody>
          <a:bodyPr/>
          <a:lstStyle/>
          <a:p>
            <a:fld id="{51990CB6-BCE2-439E-8334-0FE746B9D0D3}" type="slidenum">
              <a:rPr lang="zh-TW" altLang="en-US" smtClean="0"/>
              <a:t>‹#›</a:t>
            </a:fld>
            <a:endParaRPr lang="zh-TW" altLang="en-US"/>
          </a:p>
        </p:txBody>
      </p:sp>
    </p:spTree>
    <p:extLst>
      <p:ext uri="{BB962C8B-B14F-4D97-AF65-F5344CB8AC3E}">
        <p14:creationId xmlns:p14="http://schemas.microsoft.com/office/powerpoint/2010/main" val="190180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9B4746-F4F1-2D6A-945E-2D6AEF86121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9F63502-FFF5-3886-4F01-A9BA3812568E}"/>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EF79740-72BB-9338-CE6A-4DF1A0C43D10}"/>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FAD26B69-6415-69A4-630D-B799B9ACA16F}"/>
              </a:ext>
            </a:extLst>
          </p:cNvPr>
          <p:cNvSpPr>
            <a:spLocks noGrp="1"/>
          </p:cNvSpPr>
          <p:nvPr>
            <p:ph type="dt" sz="half" idx="10"/>
          </p:nvPr>
        </p:nvSpPr>
        <p:spPr/>
        <p:txBody>
          <a:bodyPr/>
          <a:lstStyle/>
          <a:p>
            <a:fld id="{94DFD235-8F12-49AA-ACD8-CAEED5A0BA28}" type="datetimeFigureOut">
              <a:rPr lang="zh-TW" altLang="en-US" smtClean="0"/>
              <a:t>2024/2/22</a:t>
            </a:fld>
            <a:endParaRPr lang="zh-TW" altLang="en-US"/>
          </a:p>
        </p:txBody>
      </p:sp>
      <p:sp>
        <p:nvSpPr>
          <p:cNvPr id="6" name="頁尾版面配置區 5">
            <a:extLst>
              <a:ext uri="{FF2B5EF4-FFF2-40B4-BE49-F238E27FC236}">
                <a16:creationId xmlns:a16="http://schemas.microsoft.com/office/drawing/2014/main" id="{33C859DD-BF0F-490B-BB18-088A21E3759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451CA93-5DF8-9C11-68EC-50E1C8A86935}"/>
              </a:ext>
            </a:extLst>
          </p:cNvPr>
          <p:cNvSpPr>
            <a:spLocks noGrp="1"/>
          </p:cNvSpPr>
          <p:nvPr>
            <p:ph type="sldNum" sz="quarter" idx="12"/>
          </p:nvPr>
        </p:nvSpPr>
        <p:spPr/>
        <p:txBody>
          <a:bodyPr/>
          <a:lstStyle/>
          <a:p>
            <a:fld id="{51990CB6-BCE2-439E-8334-0FE746B9D0D3}" type="slidenum">
              <a:rPr lang="zh-TW" altLang="en-US" smtClean="0"/>
              <a:t>‹#›</a:t>
            </a:fld>
            <a:endParaRPr lang="zh-TW" altLang="en-US"/>
          </a:p>
        </p:txBody>
      </p:sp>
    </p:spTree>
    <p:extLst>
      <p:ext uri="{BB962C8B-B14F-4D97-AF65-F5344CB8AC3E}">
        <p14:creationId xmlns:p14="http://schemas.microsoft.com/office/powerpoint/2010/main" val="1182839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B576E8-6700-9BA9-0181-20E80E9F58B4}"/>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0511373-4ED9-B4BD-F565-D19EFB1511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E1ED027E-9422-212A-578A-AAE9456DEF0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5BEE82F1-97EC-3D9B-23EA-3C515617DE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C16258D6-8FD9-CC6D-0D3F-14C97BECF6EF}"/>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638E274C-5745-CDEA-0874-27844E409E78}"/>
              </a:ext>
            </a:extLst>
          </p:cNvPr>
          <p:cNvSpPr>
            <a:spLocks noGrp="1"/>
          </p:cNvSpPr>
          <p:nvPr>
            <p:ph type="dt" sz="half" idx="10"/>
          </p:nvPr>
        </p:nvSpPr>
        <p:spPr/>
        <p:txBody>
          <a:bodyPr/>
          <a:lstStyle/>
          <a:p>
            <a:fld id="{94DFD235-8F12-49AA-ACD8-CAEED5A0BA28}" type="datetimeFigureOut">
              <a:rPr lang="zh-TW" altLang="en-US" smtClean="0"/>
              <a:t>2024/2/22</a:t>
            </a:fld>
            <a:endParaRPr lang="zh-TW" altLang="en-US"/>
          </a:p>
        </p:txBody>
      </p:sp>
      <p:sp>
        <p:nvSpPr>
          <p:cNvPr id="8" name="頁尾版面配置區 7">
            <a:extLst>
              <a:ext uri="{FF2B5EF4-FFF2-40B4-BE49-F238E27FC236}">
                <a16:creationId xmlns:a16="http://schemas.microsoft.com/office/drawing/2014/main" id="{35C1A347-379E-CC9C-7600-C781060554F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0A0A4A94-D772-DCE0-6E67-A9DC81FA13A2}"/>
              </a:ext>
            </a:extLst>
          </p:cNvPr>
          <p:cNvSpPr>
            <a:spLocks noGrp="1"/>
          </p:cNvSpPr>
          <p:nvPr>
            <p:ph type="sldNum" sz="quarter" idx="12"/>
          </p:nvPr>
        </p:nvSpPr>
        <p:spPr/>
        <p:txBody>
          <a:bodyPr/>
          <a:lstStyle/>
          <a:p>
            <a:fld id="{51990CB6-BCE2-439E-8334-0FE746B9D0D3}" type="slidenum">
              <a:rPr lang="zh-TW" altLang="en-US" smtClean="0"/>
              <a:t>‹#›</a:t>
            </a:fld>
            <a:endParaRPr lang="zh-TW" altLang="en-US"/>
          </a:p>
        </p:txBody>
      </p:sp>
    </p:spTree>
    <p:extLst>
      <p:ext uri="{BB962C8B-B14F-4D97-AF65-F5344CB8AC3E}">
        <p14:creationId xmlns:p14="http://schemas.microsoft.com/office/powerpoint/2010/main" val="2445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3D2F0D-85A8-DCFA-BDD5-FE673B2A3D16}"/>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DAE0B39-168B-79EC-DED1-F1578C6373A8}"/>
              </a:ext>
            </a:extLst>
          </p:cNvPr>
          <p:cNvSpPr>
            <a:spLocks noGrp="1"/>
          </p:cNvSpPr>
          <p:nvPr>
            <p:ph type="dt" sz="half" idx="10"/>
          </p:nvPr>
        </p:nvSpPr>
        <p:spPr/>
        <p:txBody>
          <a:bodyPr/>
          <a:lstStyle/>
          <a:p>
            <a:fld id="{94DFD235-8F12-49AA-ACD8-CAEED5A0BA28}" type="datetimeFigureOut">
              <a:rPr lang="zh-TW" altLang="en-US" smtClean="0"/>
              <a:t>2024/2/22</a:t>
            </a:fld>
            <a:endParaRPr lang="zh-TW" altLang="en-US"/>
          </a:p>
        </p:txBody>
      </p:sp>
      <p:sp>
        <p:nvSpPr>
          <p:cNvPr id="4" name="頁尾版面配置區 3">
            <a:extLst>
              <a:ext uri="{FF2B5EF4-FFF2-40B4-BE49-F238E27FC236}">
                <a16:creationId xmlns:a16="http://schemas.microsoft.com/office/drawing/2014/main" id="{B00E1C1D-D835-996B-29AB-4D06E7C92E19}"/>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0816AFD-5AA6-390E-6F00-EA8E7CC39B57}"/>
              </a:ext>
            </a:extLst>
          </p:cNvPr>
          <p:cNvSpPr>
            <a:spLocks noGrp="1"/>
          </p:cNvSpPr>
          <p:nvPr>
            <p:ph type="sldNum" sz="quarter" idx="12"/>
          </p:nvPr>
        </p:nvSpPr>
        <p:spPr/>
        <p:txBody>
          <a:bodyPr/>
          <a:lstStyle/>
          <a:p>
            <a:fld id="{51990CB6-BCE2-439E-8334-0FE746B9D0D3}" type="slidenum">
              <a:rPr lang="zh-TW" altLang="en-US" smtClean="0"/>
              <a:t>‹#›</a:t>
            </a:fld>
            <a:endParaRPr lang="zh-TW" altLang="en-US"/>
          </a:p>
        </p:txBody>
      </p:sp>
    </p:spTree>
    <p:extLst>
      <p:ext uri="{BB962C8B-B14F-4D97-AF65-F5344CB8AC3E}">
        <p14:creationId xmlns:p14="http://schemas.microsoft.com/office/powerpoint/2010/main" val="21442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55216C1-4D97-C05B-D0B4-1BF4BD4211EF}"/>
              </a:ext>
            </a:extLst>
          </p:cNvPr>
          <p:cNvSpPr>
            <a:spLocks noGrp="1"/>
          </p:cNvSpPr>
          <p:nvPr>
            <p:ph type="dt" sz="half" idx="10"/>
          </p:nvPr>
        </p:nvSpPr>
        <p:spPr/>
        <p:txBody>
          <a:bodyPr/>
          <a:lstStyle/>
          <a:p>
            <a:fld id="{94DFD235-8F12-49AA-ACD8-CAEED5A0BA28}" type="datetimeFigureOut">
              <a:rPr lang="zh-TW" altLang="en-US" smtClean="0"/>
              <a:t>2024/2/22</a:t>
            </a:fld>
            <a:endParaRPr lang="zh-TW" altLang="en-US"/>
          </a:p>
        </p:txBody>
      </p:sp>
      <p:sp>
        <p:nvSpPr>
          <p:cNvPr id="3" name="頁尾版面配置區 2">
            <a:extLst>
              <a:ext uri="{FF2B5EF4-FFF2-40B4-BE49-F238E27FC236}">
                <a16:creationId xmlns:a16="http://schemas.microsoft.com/office/drawing/2014/main" id="{DB062D8F-AB07-EFC2-11C2-825DF7C3CFE5}"/>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BCC83879-1789-5BAF-242D-577A5DDA1CF0}"/>
              </a:ext>
            </a:extLst>
          </p:cNvPr>
          <p:cNvSpPr>
            <a:spLocks noGrp="1"/>
          </p:cNvSpPr>
          <p:nvPr>
            <p:ph type="sldNum" sz="quarter" idx="12"/>
          </p:nvPr>
        </p:nvSpPr>
        <p:spPr/>
        <p:txBody>
          <a:bodyPr/>
          <a:lstStyle/>
          <a:p>
            <a:fld id="{51990CB6-BCE2-439E-8334-0FE746B9D0D3}" type="slidenum">
              <a:rPr lang="zh-TW" altLang="en-US" smtClean="0"/>
              <a:t>‹#›</a:t>
            </a:fld>
            <a:endParaRPr lang="zh-TW" altLang="en-US"/>
          </a:p>
        </p:txBody>
      </p:sp>
    </p:spTree>
    <p:extLst>
      <p:ext uri="{BB962C8B-B14F-4D97-AF65-F5344CB8AC3E}">
        <p14:creationId xmlns:p14="http://schemas.microsoft.com/office/powerpoint/2010/main" val="1935371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DBB610-16CF-5C35-9042-2542B807EF2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70A184CE-ED27-9210-18AA-66A6CB4B30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5B84EF04-55DF-08B3-E403-4AA78B33F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04258AB-6E4B-A313-6960-A088A896620C}"/>
              </a:ext>
            </a:extLst>
          </p:cNvPr>
          <p:cNvSpPr>
            <a:spLocks noGrp="1"/>
          </p:cNvSpPr>
          <p:nvPr>
            <p:ph type="dt" sz="half" idx="10"/>
          </p:nvPr>
        </p:nvSpPr>
        <p:spPr/>
        <p:txBody>
          <a:bodyPr/>
          <a:lstStyle/>
          <a:p>
            <a:fld id="{94DFD235-8F12-49AA-ACD8-CAEED5A0BA28}" type="datetimeFigureOut">
              <a:rPr lang="zh-TW" altLang="en-US" smtClean="0"/>
              <a:t>2024/2/22</a:t>
            </a:fld>
            <a:endParaRPr lang="zh-TW" altLang="en-US"/>
          </a:p>
        </p:txBody>
      </p:sp>
      <p:sp>
        <p:nvSpPr>
          <p:cNvPr id="6" name="頁尾版面配置區 5">
            <a:extLst>
              <a:ext uri="{FF2B5EF4-FFF2-40B4-BE49-F238E27FC236}">
                <a16:creationId xmlns:a16="http://schemas.microsoft.com/office/drawing/2014/main" id="{92627352-E1F7-3E04-CC4E-135814A1B58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88B5B0E-BB23-64AE-A735-C06EE0F17390}"/>
              </a:ext>
            </a:extLst>
          </p:cNvPr>
          <p:cNvSpPr>
            <a:spLocks noGrp="1"/>
          </p:cNvSpPr>
          <p:nvPr>
            <p:ph type="sldNum" sz="quarter" idx="12"/>
          </p:nvPr>
        </p:nvSpPr>
        <p:spPr/>
        <p:txBody>
          <a:bodyPr/>
          <a:lstStyle/>
          <a:p>
            <a:fld id="{51990CB6-BCE2-439E-8334-0FE746B9D0D3}" type="slidenum">
              <a:rPr lang="zh-TW" altLang="en-US" smtClean="0"/>
              <a:t>‹#›</a:t>
            </a:fld>
            <a:endParaRPr lang="zh-TW" altLang="en-US"/>
          </a:p>
        </p:txBody>
      </p:sp>
    </p:spTree>
    <p:extLst>
      <p:ext uri="{BB962C8B-B14F-4D97-AF65-F5344CB8AC3E}">
        <p14:creationId xmlns:p14="http://schemas.microsoft.com/office/powerpoint/2010/main" val="326393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FAB207-82DF-0581-8C78-E5B51680E42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00330B3-CBF7-F0DA-0D67-E4BB569D83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BFBAEBC4-D8BE-71C8-86FA-8B2A3EE10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6208416-E938-4FF4-F3D9-1B664BD2F2AD}"/>
              </a:ext>
            </a:extLst>
          </p:cNvPr>
          <p:cNvSpPr>
            <a:spLocks noGrp="1"/>
          </p:cNvSpPr>
          <p:nvPr>
            <p:ph type="dt" sz="half" idx="10"/>
          </p:nvPr>
        </p:nvSpPr>
        <p:spPr/>
        <p:txBody>
          <a:bodyPr/>
          <a:lstStyle/>
          <a:p>
            <a:fld id="{94DFD235-8F12-49AA-ACD8-CAEED5A0BA28}" type="datetimeFigureOut">
              <a:rPr lang="zh-TW" altLang="en-US" smtClean="0"/>
              <a:t>2024/2/22</a:t>
            </a:fld>
            <a:endParaRPr lang="zh-TW" altLang="en-US"/>
          </a:p>
        </p:txBody>
      </p:sp>
      <p:sp>
        <p:nvSpPr>
          <p:cNvPr id="6" name="頁尾版面配置區 5">
            <a:extLst>
              <a:ext uri="{FF2B5EF4-FFF2-40B4-BE49-F238E27FC236}">
                <a16:creationId xmlns:a16="http://schemas.microsoft.com/office/drawing/2014/main" id="{786F1C95-7F23-0CF7-B1BE-6E02671E3DB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6459291-CFF3-05E6-0517-CD7D18D89D97}"/>
              </a:ext>
            </a:extLst>
          </p:cNvPr>
          <p:cNvSpPr>
            <a:spLocks noGrp="1"/>
          </p:cNvSpPr>
          <p:nvPr>
            <p:ph type="sldNum" sz="quarter" idx="12"/>
          </p:nvPr>
        </p:nvSpPr>
        <p:spPr/>
        <p:txBody>
          <a:bodyPr/>
          <a:lstStyle/>
          <a:p>
            <a:fld id="{51990CB6-BCE2-439E-8334-0FE746B9D0D3}" type="slidenum">
              <a:rPr lang="zh-TW" altLang="en-US" smtClean="0"/>
              <a:t>‹#›</a:t>
            </a:fld>
            <a:endParaRPr lang="zh-TW" altLang="en-US"/>
          </a:p>
        </p:txBody>
      </p:sp>
    </p:spTree>
    <p:extLst>
      <p:ext uri="{BB962C8B-B14F-4D97-AF65-F5344CB8AC3E}">
        <p14:creationId xmlns:p14="http://schemas.microsoft.com/office/powerpoint/2010/main" val="1097246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871CD557-1843-F2D6-913F-70A79FF542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EC8F8E9-D0D3-C72B-3F9C-CE86777E2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BA2EE5F-DC7D-5EEE-0D59-4D8827B96D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DFD235-8F12-49AA-ACD8-CAEED5A0BA28}" type="datetimeFigureOut">
              <a:rPr lang="zh-TW" altLang="en-US" smtClean="0"/>
              <a:t>2024/2/22</a:t>
            </a:fld>
            <a:endParaRPr lang="zh-TW" altLang="en-US"/>
          </a:p>
        </p:txBody>
      </p:sp>
      <p:sp>
        <p:nvSpPr>
          <p:cNvPr id="5" name="頁尾版面配置區 4">
            <a:extLst>
              <a:ext uri="{FF2B5EF4-FFF2-40B4-BE49-F238E27FC236}">
                <a16:creationId xmlns:a16="http://schemas.microsoft.com/office/drawing/2014/main" id="{E882FF6E-EB38-8D9C-6012-4639C877D5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02BA273-94B7-1397-AE65-A6D30FAF17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990CB6-BCE2-439E-8334-0FE746B9D0D3}" type="slidenum">
              <a:rPr lang="zh-TW" altLang="en-US" smtClean="0"/>
              <a:t>‹#›</a:t>
            </a:fld>
            <a:endParaRPr lang="zh-TW" altLang="en-US"/>
          </a:p>
        </p:txBody>
      </p:sp>
    </p:spTree>
    <p:extLst>
      <p:ext uri="{BB962C8B-B14F-4D97-AF65-F5344CB8AC3E}">
        <p14:creationId xmlns:p14="http://schemas.microsoft.com/office/powerpoint/2010/main" val="3515211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aperswithcode.com/paper/demucs-deep-extractor-for-music-sources-wit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arxiv.org/pdf/2111.03600.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zhuanlan.zhihu.com/p/587045474" TargetMode="External"/><Relationship Id="rId2" Type="http://schemas.openxmlformats.org/officeDocument/2006/relationships/hyperlink" Target="https://arxiv.org/pdf/2211.08553.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thelp.ithome.com.tw/articles/10240314" TargetMode="External"/><Relationship Id="rId2" Type="http://schemas.openxmlformats.org/officeDocument/2006/relationships/hyperlink" Target="https://en.wikipedia.org/wiki/U-Net"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blog.csdn.net/m0_48742971/article/details/123431686"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zh.wikipedia.org/zh-tw/%E9%95%B7%E7%9F%AD%E6%9C%9F%E8%A8%98%E6%86%B6#cite_note-lstm2000-4" TargetMode="External"/><Relationship Id="rId2" Type="http://schemas.openxmlformats.org/officeDocument/2006/relationships/hyperlink" Target="https://zh.wikipedia.org/zh-tw/%E9%95%B7%E7%9F%AD%E6%9C%9F%E8%A8%98%E6%86%B6#cite_note-hochreiter1996-3"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ithelp.ithome.com.tw/articles/10308248?sc=rss.iro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5BE98D-50A7-A79D-B58B-6738D15478CD}"/>
              </a:ext>
            </a:extLst>
          </p:cNvPr>
          <p:cNvSpPr>
            <a:spLocks noGrp="1"/>
          </p:cNvSpPr>
          <p:nvPr>
            <p:ph type="ctrTitle"/>
          </p:nvPr>
        </p:nvSpPr>
        <p:spPr/>
        <p:txBody>
          <a:bodyPr/>
          <a:lstStyle/>
          <a:p>
            <a:r>
              <a:rPr lang="en-US" altLang="zh-TW" dirty="0" err="1"/>
              <a:t>Demucs</a:t>
            </a:r>
            <a:endParaRPr lang="zh-TW" altLang="en-US" dirty="0"/>
          </a:p>
        </p:txBody>
      </p:sp>
      <p:sp>
        <p:nvSpPr>
          <p:cNvPr id="3" name="副標題 2">
            <a:extLst>
              <a:ext uri="{FF2B5EF4-FFF2-40B4-BE49-F238E27FC236}">
                <a16:creationId xmlns:a16="http://schemas.microsoft.com/office/drawing/2014/main" id="{022E613B-7D20-CB21-84CC-EF8EF6E2F9FA}"/>
              </a:ext>
            </a:extLst>
          </p:cNvPr>
          <p:cNvSpPr>
            <a:spLocks noGrp="1"/>
          </p:cNvSpPr>
          <p:nvPr>
            <p:ph type="subTitle" idx="1"/>
          </p:nvPr>
        </p:nvSpPr>
        <p:spPr/>
        <p:txBody>
          <a:bodyPr>
            <a:normAutofit fontScale="85000" lnSpcReduction="20000"/>
          </a:bodyPr>
          <a:lstStyle/>
          <a:p>
            <a:r>
              <a:rPr lang="en-US" altLang="zh-TW" dirty="0"/>
              <a:t>Deep Extractor for Music Sources with extra</a:t>
            </a:r>
          </a:p>
          <a:p>
            <a:r>
              <a:rPr lang="en-US" altLang="zh-TW" dirty="0"/>
              <a:t>unlabeled data remixed</a:t>
            </a:r>
          </a:p>
          <a:p>
            <a:endParaRPr lang="en-US" altLang="zh-TW" dirty="0"/>
          </a:p>
          <a:p>
            <a:r>
              <a:rPr lang="en-US" altLang="zh-TW" dirty="0">
                <a:hlinkClick r:id="rId2"/>
              </a:rPr>
              <a:t>https://paperswithcode.com/paper/demucs-deep-extractor-for-music-sources-with</a:t>
            </a:r>
            <a:r>
              <a:rPr lang="en-US" altLang="zh-TW" dirty="0"/>
              <a:t> </a:t>
            </a:r>
            <a:endParaRPr lang="zh-TW" altLang="en-US" dirty="0"/>
          </a:p>
        </p:txBody>
      </p:sp>
    </p:spTree>
    <p:extLst>
      <p:ext uri="{BB962C8B-B14F-4D97-AF65-F5344CB8AC3E}">
        <p14:creationId xmlns:p14="http://schemas.microsoft.com/office/powerpoint/2010/main" val="1684278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6300E4-DCB2-FC53-820F-40DDC554D027}"/>
              </a:ext>
            </a:extLst>
          </p:cNvPr>
          <p:cNvSpPr>
            <a:spLocks noGrp="1"/>
          </p:cNvSpPr>
          <p:nvPr>
            <p:ph type="title"/>
          </p:nvPr>
        </p:nvSpPr>
        <p:spPr>
          <a:xfrm>
            <a:off x="838200" y="725861"/>
            <a:ext cx="10515600" cy="2136028"/>
          </a:xfrm>
        </p:spPr>
        <p:txBody>
          <a:bodyPr>
            <a:normAutofit fontScale="90000"/>
          </a:bodyPr>
          <a:lstStyle/>
          <a:p>
            <a:r>
              <a:rPr lang="en-US" altLang="zh-TW" b="0" i="0" dirty="0" err="1">
                <a:solidFill>
                  <a:srgbClr val="191B1F"/>
                </a:solidFill>
                <a:effectLst/>
                <a:latin typeface="-apple-system"/>
              </a:rPr>
              <a:t>Demucs</a:t>
            </a:r>
            <a:r>
              <a:rPr lang="en-US" altLang="zh-TW" b="0" i="0" dirty="0">
                <a:solidFill>
                  <a:srgbClr val="191B1F"/>
                </a:solidFill>
                <a:effectLst/>
                <a:latin typeface="-apple-system"/>
              </a:rPr>
              <a:t> V3: </a:t>
            </a:r>
            <a:br>
              <a:rPr lang="en-US" altLang="zh-TW" b="0" i="0" dirty="0">
                <a:solidFill>
                  <a:srgbClr val="191B1F"/>
                </a:solidFill>
                <a:effectLst/>
                <a:latin typeface="-apple-system"/>
              </a:rPr>
            </a:br>
            <a:r>
              <a:rPr lang="en-US" altLang="zh-TW" dirty="0"/>
              <a:t>Hybrid Spectrogram and Waveform Source Separation</a:t>
            </a:r>
            <a:br>
              <a:rPr lang="en-US" altLang="zh-TW" dirty="0"/>
            </a:br>
            <a:endParaRPr lang="zh-TW" altLang="en-US" dirty="0"/>
          </a:p>
        </p:txBody>
      </p:sp>
      <p:sp>
        <p:nvSpPr>
          <p:cNvPr id="3" name="內容版面配置區 2">
            <a:extLst>
              <a:ext uri="{FF2B5EF4-FFF2-40B4-BE49-F238E27FC236}">
                <a16:creationId xmlns:a16="http://schemas.microsoft.com/office/drawing/2014/main" id="{2A75C9DB-DDF4-FDA8-00DD-40FBD269CEAC}"/>
              </a:ext>
            </a:extLst>
          </p:cNvPr>
          <p:cNvSpPr>
            <a:spLocks noGrp="1"/>
          </p:cNvSpPr>
          <p:nvPr>
            <p:ph idx="1"/>
          </p:nvPr>
        </p:nvSpPr>
        <p:spPr>
          <a:xfrm>
            <a:off x="838200" y="2501153"/>
            <a:ext cx="5903259" cy="3675810"/>
          </a:xfrm>
        </p:spPr>
        <p:txBody>
          <a:bodyPr>
            <a:normAutofit lnSpcReduction="10000"/>
          </a:bodyPr>
          <a:lstStyle/>
          <a:p>
            <a:r>
              <a:rPr lang="en-US" altLang="zh-TW" dirty="0">
                <a:hlinkClick r:id="rId2"/>
              </a:rPr>
              <a:t>2111.03600.pdf (arxiv.org)</a:t>
            </a:r>
            <a:endParaRPr lang="en-US" altLang="zh-TW" dirty="0"/>
          </a:p>
          <a:p>
            <a:r>
              <a:rPr lang="en-US" altLang="zh-TW" dirty="0"/>
              <a:t>perform end-to-end hybrid source separation, letting the model decide which domain is best suited for each source, and even combining both. </a:t>
            </a:r>
          </a:p>
          <a:p>
            <a:r>
              <a:rPr lang="en-US" altLang="zh-TW" dirty="0"/>
              <a:t>compressed residual branches, local attention or singular value regularization</a:t>
            </a:r>
            <a:endParaRPr lang="zh-TW" altLang="en-US" dirty="0"/>
          </a:p>
        </p:txBody>
      </p:sp>
      <p:pic>
        <p:nvPicPr>
          <p:cNvPr id="5" name="圖片 4">
            <a:extLst>
              <a:ext uri="{FF2B5EF4-FFF2-40B4-BE49-F238E27FC236}">
                <a16:creationId xmlns:a16="http://schemas.microsoft.com/office/drawing/2014/main" id="{8842E49E-E327-641A-3427-EDBA55871372}"/>
              </a:ext>
            </a:extLst>
          </p:cNvPr>
          <p:cNvPicPr>
            <a:picLocks noChangeAspect="1"/>
          </p:cNvPicPr>
          <p:nvPr/>
        </p:nvPicPr>
        <p:blipFill>
          <a:blip r:embed="rId3"/>
          <a:stretch>
            <a:fillRect/>
          </a:stretch>
        </p:blipFill>
        <p:spPr>
          <a:xfrm>
            <a:off x="6741459" y="1766832"/>
            <a:ext cx="4408324" cy="4776381"/>
          </a:xfrm>
          <a:prstGeom prst="rect">
            <a:avLst/>
          </a:prstGeom>
        </p:spPr>
      </p:pic>
    </p:spTree>
    <p:extLst>
      <p:ext uri="{BB962C8B-B14F-4D97-AF65-F5344CB8AC3E}">
        <p14:creationId xmlns:p14="http://schemas.microsoft.com/office/powerpoint/2010/main" val="3696020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E52261-592D-486F-0197-A322549ED6A8}"/>
              </a:ext>
            </a:extLst>
          </p:cNvPr>
          <p:cNvSpPr>
            <a:spLocks noGrp="1"/>
          </p:cNvSpPr>
          <p:nvPr>
            <p:ph type="title"/>
          </p:nvPr>
        </p:nvSpPr>
        <p:spPr>
          <a:xfrm>
            <a:off x="838200" y="365125"/>
            <a:ext cx="10515600" cy="1786404"/>
          </a:xfrm>
        </p:spPr>
        <p:txBody>
          <a:bodyPr>
            <a:normAutofit fontScale="90000"/>
          </a:bodyPr>
          <a:lstStyle/>
          <a:p>
            <a:r>
              <a:rPr lang="en-US" altLang="zh-TW" dirty="0" err="1"/>
              <a:t>Demucs</a:t>
            </a:r>
            <a:r>
              <a:rPr lang="en-US" altLang="zh-TW" dirty="0"/>
              <a:t> architecture to perform hybrid waveform/spectrogram domain source separation</a:t>
            </a:r>
            <a:endParaRPr lang="zh-TW" altLang="en-US" dirty="0"/>
          </a:p>
        </p:txBody>
      </p:sp>
      <p:sp>
        <p:nvSpPr>
          <p:cNvPr id="3" name="內容版面配置區 2">
            <a:extLst>
              <a:ext uri="{FF2B5EF4-FFF2-40B4-BE49-F238E27FC236}">
                <a16:creationId xmlns:a16="http://schemas.microsoft.com/office/drawing/2014/main" id="{E5D25AA2-8304-E5CD-A89D-DF0249472550}"/>
              </a:ext>
            </a:extLst>
          </p:cNvPr>
          <p:cNvSpPr>
            <a:spLocks noGrp="1"/>
          </p:cNvSpPr>
          <p:nvPr>
            <p:ph idx="1"/>
          </p:nvPr>
        </p:nvSpPr>
        <p:spPr>
          <a:xfrm>
            <a:off x="838200" y="2141537"/>
            <a:ext cx="10515600" cy="4351338"/>
          </a:xfrm>
        </p:spPr>
        <p:txBody>
          <a:bodyPr/>
          <a:lstStyle/>
          <a:p>
            <a:r>
              <a:rPr lang="en-US" altLang="zh-TW" dirty="0"/>
              <a:t>Different representations will lead to different artifacts, some being more noticeable for the drums and bass (phase </a:t>
            </a:r>
            <a:r>
              <a:rPr lang="en-US" altLang="zh-TW" dirty="0" err="1"/>
              <a:t>inconsitency</a:t>
            </a:r>
            <a:r>
              <a:rPr lang="en-US" altLang="zh-TW" dirty="0"/>
              <a:t> for spectrogram methods will make the attack sounds hollow), while others are more noticeable for the vocals (vocals separated by </a:t>
            </a:r>
            <a:r>
              <a:rPr lang="en-US" altLang="zh-TW" dirty="0" err="1"/>
              <a:t>Demucs</a:t>
            </a:r>
            <a:r>
              <a:rPr lang="en-US" altLang="zh-TW" dirty="0"/>
              <a:t> suffer from crunchy static noise)</a:t>
            </a:r>
            <a:endParaRPr lang="zh-TW" altLang="en-US" dirty="0"/>
          </a:p>
        </p:txBody>
      </p:sp>
    </p:spTree>
    <p:extLst>
      <p:ext uri="{BB962C8B-B14F-4D97-AF65-F5344CB8AC3E}">
        <p14:creationId xmlns:p14="http://schemas.microsoft.com/office/powerpoint/2010/main" val="1935696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8192940F-7918-C90B-BEC4-247593EA0478}"/>
              </a:ext>
            </a:extLst>
          </p:cNvPr>
          <p:cNvPicPr>
            <a:picLocks noGrp="1" noChangeAspect="1"/>
          </p:cNvPicPr>
          <p:nvPr>
            <p:ph idx="1"/>
          </p:nvPr>
        </p:nvPicPr>
        <p:blipFill>
          <a:blip r:embed="rId2"/>
          <a:stretch>
            <a:fillRect/>
          </a:stretch>
        </p:blipFill>
        <p:spPr>
          <a:xfrm>
            <a:off x="6140027" y="514346"/>
            <a:ext cx="5177915" cy="5581653"/>
          </a:xfrm>
        </p:spPr>
      </p:pic>
      <p:sp>
        <p:nvSpPr>
          <p:cNvPr id="9" name="文字方塊 8">
            <a:extLst>
              <a:ext uri="{FF2B5EF4-FFF2-40B4-BE49-F238E27FC236}">
                <a16:creationId xmlns:a16="http://schemas.microsoft.com/office/drawing/2014/main" id="{210809A3-6D45-97C2-87CE-D99830A45F37}"/>
              </a:ext>
            </a:extLst>
          </p:cNvPr>
          <p:cNvSpPr txBox="1"/>
          <p:nvPr/>
        </p:nvSpPr>
        <p:spPr>
          <a:xfrm>
            <a:off x="358589" y="368121"/>
            <a:ext cx="5737411" cy="6124754"/>
          </a:xfrm>
          <a:prstGeom prst="rect">
            <a:avLst/>
          </a:prstGeom>
          <a:noFill/>
        </p:spPr>
        <p:txBody>
          <a:bodyPr wrap="square">
            <a:spAutoFit/>
          </a:bodyPr>
          <a:lstStyle/>
          <a:p>
            <a:r>
              <a:rPr lang="en-US" altLang="zh-TW" sz="2800" dirty="0"/>
              <a:t>Figure 1: Hybrid </a:t>
            </a:r>
            <a:r>
              <a:rPr lang="en-US" altLang="zh-TW" sz="2800" dirty="0" err="1"/>
              <a:t>Demucs</a:t>
            </a:r>
            <a:r>
              <a:rPr lang="en-US" altLang="zh-TW" sz="2800" dirty="0"/>
              <a:t> architecture. The input waveform is processed both through a temporal encoder, and first through the STFT followed by a spectral encoder. The two representations are summed when their dimensions align. The decoder is built symmetrically. The output spectrogram go through the ISTFT and is summed with the waveform outputs, giving the final model output. The Z prefix is used for spectral layers, and T prefix for the temporal ones. </a:t>
            </a:r>
            <a:endParaRPr lang="zh-TW" altLang="en-US" sz="2800" dirty="0"/>
          </a:p>
        </p:txBody>
      </p:sp>
    </p:spTree>
    <p:extLst>
      <p:ext uri="{BB962C8B-B14F-4D97-AF65-F5344CB8AC3E}">
        <p14:creationId xmlns:p14="http://schemas.microsoft.com/office/powerpoint/2010/main" val="1441911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DF57A0-90BD-D972-84AA-D355565CF14A}"/>
              </a:ext>
            </a:extLst>
          </p:cNvPr>
          <p:cNvSpPr>
            <a:spLocks noGrp="1"/>
          </p:cNvSpPr>
          <p:nvPr>
            <p:ph type="title"/>
          </p:nvPr>
        </p:nvSpPr>
        <p:spPr/>
        <p:txBody>
          <a:bodyPr/>
          <a:lstStyle/>
          <a:p>
            <a:r>
              <a:rPr lang="en-US" altLang="zh-TW" dirty="0"/>
              <a:t>Hybrid </a:t>
            </a:r>
            <a:r>
              <a:rPr lang="en-US" altLang="zh-TW" dirty="0" err="1"/>
              <a:t>Demucs</a:t>
            </a:r>
            <a:r>
              <a:rPr lang="en-US" altLang="zh-TW" dirty="0"/>
              <a:t> Overall architecture: </a:t>
            </a:r>
            <a:br>
              <a:rPr lang="en-US" altLang="zh-TW" dirty="0"/>
            </a:br>
            <a:r>
              <a:rPr lang="en-US" altLang="zh-TW" dirty="0"/>
              <a:t>The temporal branch</a:t>
            </a:r>
            <a:endParaRPr lang="zh-TW" altLang="en-US" dirty="0"/>
          </a:p>
        </p:txBody>
      </p:sp>
      <p:sp>
        <p:nvSpPr>
          <p:cNvPr id="3" name="內容版面配置區 2">
            <a:extLst>
              <a:ext uri="{FF2B5EF4-FFF2-40B4-BE49-F238E27FC236}">
                <a16:creationId xmlns:a16="http://schemas.microsoft.com/office/drawing/2014/main" id="{6E485EFF-CA9F-B408-E72C-BF8D1BB9BD17}"/>
              </a:ext>
            </a:extLst>
          </p:cNvPr>
          <p:cNvSpPr>
            <a:spLocks noGrp="1"/>
          </p:cNvSpPr>
          <p:nvPr>
            <p:ph idx="1"/>
          </p:nvPr>
        </p:nvSpPr>
        <p:spPr/>
        <p:txBody>
          <a:bodyPr/>
          <a:lstStyle/>
          <a:p>
            <a:r>
              <a:rPr lang="en-US" altLang="zh-TW" dirty="0"/>
              <a:t>Compared with the original architecture, all </a:t>
            </a:r>
            <a:r>
              <a:rPr lang="en-US" altLang="zh-TW" dirty="0" err="1"/>
              <a:t>ReLU</a:t>
            </a:r>
            <a:r>
              <a:rPr lang="en-US" altLang="zh-TW" dirty="0"/>
              <a:t> activations are replaced by Gaussian Error Linear Units (GELU)</a:t>
            </a:r>
          </a:p>
          <a:p>
            <a:r>
              <a:rPr lang="en-US" altLang="zh-TW" dirty="0"/>
              <a:t>It contains 5 layers, which are going to reduce the number of time steps by a factor of 45 = 1024.</a:t>
            </a:r>
            <a:endParaRPr lang="zh-TW" altLang="en-US" dirty="0"/>
          </a:p>
        </p:txBody>
      </p:sp>
    </p:spTree>
    <p:extLst>
      <p:ext uri="{BB962C8B-B14F-4D97-AF65-F5344CB8AC3E}">
        <p14:creationId xmlns:p14="http://schemas.microsoft.com/office/powerpoint/2010/main" val="255146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A47885-5245-326B-9EFA-9A7DDC110D82}"/>
              </a:ext>
            </a:extLst>
          </p:cNvPr>
          <p:cNvSpPr>
            <a:spLocks noGrp="1"/>
          </p:cNvSpPr>
          <p:nvPr>
            <p:ph type="title"/>
          </p:nvPr>
        </p:nvSpPr>
        <p:spPr/>
        <p:txBody>
          <a:bodyPr/>
          <a:lstStyle/>
          <a:p>
            <a:r>
              <a:rPr lang="en-US" altLang="zh-TW" dirty="0"/>
              <a:t>GELU</a:t>
            </a:r>
            <a:endParaRPr lang="zh-TW" altLang="en-US" dirty="0"/>
          </a:p>
        </p:txBody>
      </p:sp>
      <p:pic>
        <p:nvPicPr>
          <p:cNvPr id="5" name="內容版面配置區 4">
            <a:extLst>
              <a:ext uri="{FF2B5EF4-FFF2-40B4-BE49-F238E27FC236}">
                <a16:creationId xmlns:a16="http://schemas.microsoft.com/office/drawing/2014/main" id="{EBC31A23-E9E4-65EE-E6AD-4B26CDFD7BC0}"/>
              </a:ext>
            </a:extLst>
          </p:cNvPr>
          <p:cNvPicPr>
            <a:picLocks noGrp="1" noChangeAspect="1"/>
          </p:cNvPicPr>
          <p:nvPr>
            <p:ph idx="1"/>
          </p:nvPr>
        </p:nvPicPr>
        <p:blipFill>
          <a:blip r:embed="rId2"/>
          <a:stretch>
            <a:fillRect/>
          </a:stretch>
        </p:blipFill>
        <p:spPr>
          <a:xfrm>
            <a:off x="1228513" y="1690688"/>
            <a:ext cx="9734974" cy="872208"/>
          </a:xfrm>
        </p:spPr>
      </p:pic>
      <p:sp>
        <p:nvSpPr>
          <p:cNvPr id="9" name="文字方塊 8">
            <a:extLst>
              <a:ext uri="{FF2B5EF4-FFF2-40B4-BE49-F238E27FC236}">
                <a16:creationId xmlns:a16="http://schemas.microsoft.com/office/drawing/2014/main" id="{4042523F-3DA4-B89D-F667-B49CE4A5E51D}"/>
              </a:ext>
            </a:extLst>
          </p:cNvPr>
          <p:cNvSpPr txBox="1"/>
          <p:nvPr/>
        </p:nvSpPr>
        <p:spPr>
          <a:xfrm>
            <a:off x="1245304" y="2646919"/>
            <a:ext cx="9718183" cy="369332"/>
          </a:xfrm>
          <a:prstGeom prst="rect">
            <a:avLst/>
          </a:prstGeom>
          <a:noFill/>
        </p:spPr>
        <p:txBody>
          <a:bodyPr wrap="square">
            <a:spAutoFit/>
          </a:bodyPr>
          <a:lstStyle/>
          <a:p>
            <a:r>
              <a:rPr lang="en-US" altLang="zh-CN" dirty="0"/>
              <a:t>RELU</a:t>
            </a:r>
            <a:r>
              <a:rPr lang="zh-TW" altLang="en-US" dirty="0"/>
              <a:t>的缺點</a:t>
            </a:r>
            <a:r>
              <a:rPr lang="en-US" altLang="zh-TW" dirty="0"/>
              <a:t>:</a:t>
            </a:r>
            <a:r>
              <a:rPr lang="zh-TW" altLang="en-US" dirty="0"/>
              <a:t> </a:t>
            </a:r>
            <a:r>
              <a:rPr lang="zh-CN" altLang="en-US" dirty="0"/>
              <a:t>死亡 </a:t>
            </a:r>
            <a:r>
              <a:rPr lang="en-US" altLang="zh-CN" dirty="0" err="1"/>
              <a:t>ReLU</a:t>
            </a:r>
            <a:r>
              <a:rPr lang="en-US" altLang="zh-CN" dirty="0"/>
              <a:t> </a:t>
            </a:r>
            <a:r>
              <a:rPr lang="zh-CN" altLang="en-US" dirty="0"/>
              <a:t>问题，即网络的大部分分量都永远不会更新。但这有时候也是一个优势；</a:t>
            </a:r>
            <a:endParaRPr lang="zh-TW" altLang="en-US" dirty="0"/>
          </a:p>
        </p:txBody>
      </p:sp>
      <p:pic>
        <p:nvPicPr>
          <p:cNvPr id="11" name="圖片 10">
            <a:extLst>
              <a:ext uri="{FF2B5EF4-FFF2-40B4-BE49-F238E27FC236}">
                <a16:creationId xmlns:a16="http://schemas.microsoft.com/office/drawing/2014/main" id="{5DA693C8-FB9B-6AC8-8638-32BC4231E1CB}"/>
              </a:ext>
            </a:extLst>
          </p:cNvPr>
          <p:cNvPicPr>
            <a:picLocks noChangeAspect="1"/>
          </p:cNvPicPr>
          <p:nvPr/>
        </p:nvPicPr>
        <p:blipFill>
          <a:blip r:embed="rId3"/>
          <a:stretch>
            <a:fillRect/>
          </a:stretch>
        </p:blipFill>
        <p:spPr>
          <a:xfrm>
            <a:off x="5473521" y="3199605"/>
            <a:ext cx="6188623" cy="2950807"/>
          </a:xfrm>
          <a:prstGeom prst="rect">
            <a:avLst/>
          </a:prstGeom>
        </p:spPr>
      </p:pic>
      <p:sp>
        <p:nvSpPr>
          <p:cNvPr id="15" name="文字方塊 14">
            <a:extLst>
              <a:ext uri="{FF2B5EF4-FFF2-40B4-BE49-F238E27FC236}">
                <a16:creationId xmlns:a16="http://schemas.microsoft.com/office/drawing/2014/main" id="{E9E486BB-1EF1-7ACD-6162-2BAD925B9936}"/>
              </a:ext>
            </a:extLst>
          </p:cNvPr>
          <p:cNvSpPr txBox="1"/>
          <p:nvPr/>
        </p:nvSpPr>
        <p:spPr>
          <a:xfrm>
            <a:off x="1228513" y="3204271"/>
            <a:ext cx="3609304" cy="1200329"/>
          </a:xfrm>
          <a:prstGeom prst="rect">
            <a:avLst/>
          </a:prstGeom>
          <a:noFill/>
        </p:spPr>
        <p:txBody>
          <a:bodyPr wrap="square">
            <a:spAutoFit/>
          </a:bodyPr>
          <a:lstStyle/>
          <a:p>
            <a:pPr algn="l"/>
            <a:r>
              <a:rPr lang="zh-TW" altLang="en-US" b="0" i="0" dirty="0">
                <a:solidFill>
                  <a:srgbClr val="191B1F"/>
                </a:solidFill>
                <a:effectLst/>
                <a:latin typeface="-apple-system"/>
              </a:rPr>
              <a:t>优点：</a:t>
            </a:r>
          </a:p>
          <a:p>
            <a:pPr algn="l">
              <a:buFont typeface="Arial" panose="020B0604020202020204" pitchFamily="34" charset="0"/>
              <a:buChar char="•"/>
            </a:pPr>
            <a:r>
              <a:rPr lang="zh-TW" altLang="en-US" b="0" i="0" dirty="0">
                <a:solidFill>
                  <a:srgbClr val="191B1F"/>
                </a:solidFill>
                <a:effectLst/>
                <a:latin typeface="-apple-system"/>
              </a:rPr>
              <a:t>似乎是 </a:t>
            </a:r>
            <a:r>
              <a:rPr lang="en-US" altLang="zh-TW" b="0" i="0" dirty="0">
                <a:solidFill>
                  <a:srgbClr val="191B1F"/>
                </a:solidFill>
                <a:effectLst/>
                <a:latin typeface="-apple-system"/>
              </a:rPr>
              <a:t>NLP </a:t>
            </a:r>
            <a:r>
              <a:rPr lang="zh-TW" altLang="en-US" b="0" i="0" dirty="0">
                <a:solidFill>
                  <a:srgbClr val="191B1F"/>
                </a:solidFill>
                <a:effectLst/>
                <a:latin typeface="-apple-system"/>
              </a:rPr>
              <a:t>领域的当前最佳；尤其在 </a:t>
            </a:r>
            <a:r>
              <a:rPr lang="en-US" altLang="zh-TW" b="0" i="0" dirty="0">
                <a:solidFill>
                  <a:srgbClr val="191B1F"/>
                </a:solidFill>
                <a:effectLst/>
                <a:latin typeface="-apple-system"/>
              </a:rPr>
              <a:t>Transformer </a:t>
            </a:r>
            <a:r>
              <a:rPr lang="zh-TW" altLang="en-US" b="0" i="0" dirty="0">
                <a:solidFill>
                  <a:srgbClr val="191B1F"/>
                </a:solidFill>
                <a:effectLst/>
                <a:latin typeface="-apple-system"/>
              </a:rPr>
              <a:t>模型中表现最好；</a:t>
            </a:r>
          </a:p>
          <a:p>
            <a:pPr algn="l">
              <a:buFont typeface="Arial" panose="020B0604020202020204" pitchFamily="34" charset="0"/>
              <a:buChar char="•"/>
            </a:pPr>
            <a:r>
              <a:rPr lang="zh-TW" altLang="en-US" b="0" i="0" dirty="0">
                <a:solidFill>
                  <a:srgbClr val="191B1F"/>
                </a:solidFill>
                <a:effectLst/>
                <a:latin typeface="-apple-system"/>
              </a:rPr>
              <a:t>能避免梯度消失问题。</a:t>
            </a:r>
          </a:p>
        </p:txBody>
      </p:sp>
    </p:spTree>
    <p:extLst>
      <p:ext uri="{BB962C8B-B14F-4D97-AF65-F5344CB8AC3E}">
        <p14:creationId xmlns:p14="http://schemas.microsoft.com/office/powerpoint/2010/main" val="3821107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AA4CF6-A46B-6D13-F876-1C9796A31084}"/>
              </a:ext>
            </a:extLst>
          </p:cNvPr>
          <p:cNvSpPr>
            <a:spLocks noGrp="1"/>
          </p:cNvSpPr>
          <p:nvPr>
            <p:ph type="title"/>
          </p:nvPr>
        </p:nvSpPr>
        <p:spPr/>
        <p:txBody>
          <a:bodyPr/>
          <a:lstStyle/>
          <a:p>
            <a:r>
              <a:rPr lang="en-US" altLang="zh-TW" dirty="0"/>
              <a:t>Hybrid </a:t>
            </a:r>
            <a:r>
              <a:rPr lang="en-US" altLang="zh-TW" dirty="0" err="1"/>
              <a:t>Demucs</a:t>
            </a:r>
            <a:r>
              <a:rPr lang="en-US" altLang="zh-TW" dirty="0"/>
              <a:t> Overall architecture: </a:t>
            </a:r>
            <a:br>
              <a:rPr lang="en-US" altLang="zh-TW" dirty="0"/>
            </a:br>
            <a:r>
              <a:rPr lang="en-US" altLang="zh-TW" dirty="0"/>
              <a:t>The spectral branch</a:t>
            </a:r>
            <a:endParaRPr lang="zh-TW" altLang="en-US" dirty="0"/>
          </a:p>
        </p:txBody>
      </p:sp>
      <p:sp>
        <p:nvSpPr>
          <p:cNvPr id="3" name="內容版面配置區 2">
            <a:extLst>
              <a:ext uri="{FF2B5EF4-FFF2-40B4-BE49-F238E27FC236}">
                <a16:creationId xmlns:a16="http://schemas.microsoft.com/office/drawing/2014/main" id="{08875537-4CE2-1010-2E61-8341242EF9BC}"/>
              </a:ext>
            </a:extLst>
          </p:cNvPr>
          <p:cNvSpPr>
            <a:spLocks noGrp="1"/>
          </p:cNvSpPr>
          <p:nvPr>
            <p:ph idx="1"/>
          </p:nvPr>
        </p:nvSpPr>
        <p:spPr/>
        <p:txBody>
          <a:bodyPr/>
          <a:lstStyle/>
          <a:p>
            <a:r>
              <a:rPr lang="en-US" altLang="zh-TW" dirty="0"/>
              <a:t>The spectral branch takes the spectrogram obtained from a STFT over 4096 time steps, with a hop length of 1024.</a:t>
            </a:r>
          </a:p>
          <a:p>
            <a:r>
              <a:rPr lang="en-US" altLang="zh-TW" dirty="0"/>
              <a:t>Notice that the number of time steps immediately matches that of the output of the encoder of the temporal branch.</a:t>
            </a:r>
          </a:p>
          <a:p>
            <a:r>
              <a:rPr lang="en-US" altLang="zh-TW" dirty="0"/>
              <a:t>After being processed by the spectral encoder, the signal has only one “frequency” left</a:t>
            </a:r>
          </a:p>
          <a:p>
            <a:r>
              <a:rPr lang="en-US" altLang="zh-TW" dirty="0"/>
              <a:t>The output of the spectral branch is inversed with the ISTFT, and summed with the temporal branch output, giving the final model prediction.</a:t>
            </a:r>
            <a:endParaRPr lang="zh-TW" altLang="en-US" dirty="0"/>
          </a:p>
        </p:txBody>
      </p:sp>
    </p:spTree>
    <p:extLst>
      <p:ext uri="{BB962C8B-B14F-4D97-AF65-F5344CB8AC3E}">
        <p14:creationId xmlns:p14="http://schemas.microsoft.com/office/powerpoint/2010/main" val="316194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A7FC7B-1141-197F-1279-E0D0D536C72F}"/>
              </a:ext>
            </a:extLst>
          </p:cNvPr>
          <p:cNvSpPr>
            <a:spLocks noGrp="1"/>
          </p:cNvSpPr>
          <p:nvPr>
            <p:ph type="title"/>
          </p:nvPr>
        </p:nvSpPr>
        <p:spPr/>
        <p:txBody>
          <a:bodyPr/>
          <a:lstStyle/>
          <a:p>
            <a:r>
              <a:rPr lang="en-US" altLang="zh-TW" dirty="0"/>
              <a:t>Hybrid </a:t>
            </a:r>
            <a:r>
              <a:rPr lang="en-US" altLang="zh-TW" dirty="0" err="1"/>
              <a:t>Demucs</a:t>
            </a:r>
            <a:r>
              <a:rPr lang="en-US" altLang="zh-TW" dirty="0"/>
              <a:t> Overall architecture</a:t>
            </a:r>
            <a:endParaRPr lang="zh-TW" altLang="en-US" dirty="0"/>
          </a:p>
        </p:txBody>
      </p:sp>
      <p:sp>
        <p:nvSpPr>
          <p:cNvPr id="3" name="內容版面配置區 2">
            <a:extLst>
              <a:ext uri="{FF2B5EF4-FFF2-40B4-BE49-F238E27FC236}">
                <a16:creationId xmlns:a16="http://schemas.microsoft.com/office/drawing/2014/main" id="{21206E4E-77A3-D34C-66B5-56B45DD11105}"/>
              </a:ext>
            </a:extLst>
          </p:cNvPr>
          <p:cNvSpPr>
            <a:spLocks noGrp="1"/>
          </p:cNvSpPr>
          <p:nvPr>
            <p:ph idx="1"/>
          </p:nvPr>
        </p:nvSpPr>
        <p:spPr/>
        <p:txBody>
          <a:bodyPr/>
          <a:lstStyle/>
          <a:p>
            <a:r>
              <a:rPr lang="en-US" altLang="zh-TW" dirty="0"/>
              <a:t>The temporal and spectral representations are then summed before going through a shared encoder/decoder layer which further reduces by 2 the number of time steps (using a kernel size of 4).</a:t>
            </a:r>
          </a:p>
          <a:p>
            <a:r>
              <a:rPr lang="en-US" altLang="zh-TW" dirty="0"/>
              <a:t>The output of the spectral branch is inversed with the ISTFT, and summed with the temporal branch output, giving the final model prediction.</a:t>
            </a:r>
          </a:p>
          <a:p>
            <a:r>
              <a:rPr lang="en-US" altLang="zh-TW" dirty="0"/>
              <a:t>the model is free to use whichever representation is most convenient for different parts of the signal, even within one source, and can freely share information between the two representations. </a:t>
            </a:r>
            <a:endParaRPr lang="zh-TW" altLang="en-US" dirty="0"/>
          </a:p>
        </p:txBody>
      </p:sp>
    </p:spTree>
    <p:extLst>
      <p:ext uri="{BB962C8B-B14F-4D97-AF65-F5344CB8AC3E}">
        <p14:creationId xmlns:p14="http://schemas.microsoft.com/office/powerpoint/2010/main" val="4067571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內容版面配置區 10">
            <a:extLst>
              <a:ext uri="{FF2B5EF4-FFF2-40B4-BE49-F238E27FC236}">
                <a16:creationId xmlns:a16="http://schemas.microsoft.com/office/drawing/2014/main" id="{035BF6E5-0EC5-C630-5D9A-2B2153E3B61E}"/>
              </a:ext>
            </a:extLst>
          </p:cNvPr>
          <p:cNvPicPr>
            <a:picLocks noGrp="1" noChangeAspect="1"/>
          </p:cNvPicPr>
          <p:nvPr>
            <p:ph idx="1"/>
          </p:nvPr>
        </p:nvPicPr>
        <p:blipFill>
          <a:blip r:embed="rId2"/>
          <a:stretch>
            <a:fillRect/>
          </a:stretch>
        </p:blipFill>
        <p:spPr>
          <a:xfrm>
            <a:off x="2729629" y="1518603"/>
            <a:ext cx="6732741" cy="5111677"/>
          </a:xfrm>
        </p:spPr>
      </p:pic>
      <p:sp>
        <p:nvSpPr>
          <p:cNvPr id="9" name="標題 8">
            <a:extLst>
              <a:ext uri="{FF2B5EF4-FFF2-40B4-BE49-F238E27FC236}">
                <a16:creationId xmlns:a16="http://schemas.microsoft.com/office/drawing/2014/main" id="{1345B670-4350-E78B-1E19-A6B20A869C06}"/>
              </a:ext>
            </a:extLst>
          </p:cNvPr>
          <p:cNvSpPr>
            <a:spLocks noGrp="1"/>
          </p:cNvSpPr>
          <p:nvPr>
            <p:ph type="title"/>
          </p:nvPr>
        </p:nvSpPr>
        <p:spPr/>
        <p:txBody>
          <a:bodyPr/>
          <a:lstStyle/>
          <a:p>
            <a:r>
              <a:rPr lang="en-US" altLang="zh-TW" dirty="0"/>
              <a:t>Compressed residual branches</a:t>
            </a:r>
            <a:endParaRPr lang="zh-TW" altLang="en-US" dirty="0"/>
          </a:p>
        </p:txBody>
      </p:sp>
    </p:spTree>
    <p:extLst>
      <p:ext uri="{BB962C8B-B14F-4D97-AF65-F5344CB8AC3E}">
        <p14:creationId xmlns:p14="http://schemas.microsoft.com/office/powerpoint/2010/main" val="1125094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94B6FE-86B8-2C67-2318-BD5F66B321C0}"/>
              </a:ext>
            </a:extLst>
          </p:cNvPr>
          <p:cNvSpPr>
            <a:spLocks noGrp="1"/>
          </p:cNvSpPr>
          <p:nvPr>
            <p:ph type="title"/>
          </p:nvPr>
        </p:nvSpPr>
        <p:spPr/>
        <p:txBody>
          <a:bodyPr/>
          <a:lstStyle/>
          <a:p>
            <a:r>
              <a:rPr lang="en-US" altLang="zh-TW" dirty="0" err="1"/>
              <a:t>BiLSTM</a:t>
            </a:r>
            <a:endParaRPr lang="zh-TW" altLang="en-US" dirty="0"/>
          </a:p>
        </p:txBody>
      </p:sp>
      <p:pic>
        <p:nvPicPr>
          <p:cNvPr id="5" name="內容版面配置區 4">
            <a:extLst>
              <a:ext uri="{FF2B5EF4-FFF2-40B4-BE49-F238E27FC236}">
                <a16:creationId xmlns:a16="http://schemas.microsoft.com/office/drawing/2014/main" id="{26C51ACF-11A8-FC72-B342-BD5C912C7C46}"/>
              </a:ext>
            </a:extLst>
          </p:cNvPr>
          <p:cNvPicPr>
            <a:picLocks noGrp="1" noChangeAspect="1"/>
          </p:cNvPicPr>
          <p:nvPr>
            <p:ph idx="1"/>
          </p:nvPr>
        </p:nvPicPr>
        <p:blipFill>
          <a:blip r:embed="rId2"/>
          <a:stretch>
            <a:fillRect/>
          </a:stretch>
        </p:blipFill>
        <p:spPr>
          <a:xfrm>
            <a:off x="2804653" y="1953133"/>
            <a:ext cx="6582694" cy="4096322"/>
          </a:xfrm>
        </p:spPr>
      </p:pic>
    </p:spTree>
    <p:extLst>
      <p:ext uri="{BB962C8B-B14F-4D97-AF65-F5344CB8AC3E}">
        <p14:creationId xmlns:p14="http://schemas.microsoft.com/office/powerpoint/2010/main" val="3017737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468519-1195-28C0-500E-31CAF47B5FEE}"/>
              </a:ext>
            </a:extLst>
          </p:cNvPr>
          <p:cNvSpPr>
            <a:spLocks noGrp="1"/>
          </p:cNvSpPr>
          <p:nvPr>
            <p:ph type="title"/>
          </p:nvPr>
        </p:nvSpPr>
        <p:spPr/>
        <p:txBody>
          <a:bodyPr/>
          <a:lstStyle/>
          <a:p>
            <a:r>
              <a:rPr lang="en-US" altLang="zh-TW" dirty="0" err="1"/>
              <a:t>LayerScale</a:t>
            </a:r>
            <a:r>
              <a:rPr lang="zh-TW" altLang="en-US" dirty="0"/>
              <a:t>、</a:t>
            </a:r>
            <a:r>
              <a:rPr lang="en-US" altLang="zh-TW" dirty="0"/>
              <a:t> Local attention</a:t>
            </a:r>
            <a:endParaRPr lang="zh-TW" altLang="en-US" dirty="0"/>
          </a:p>
        </p:txBody>
      </p:sp>
      <p:sp>
        <p:nvSpPr>
          <p:cNvPr id="3" name="內容版面配置區 2">
            <a:extLst>
              <a:ext uri="{FF2B5EF4-FFF2-40B4-BE49-F238E27FC236}">
                <a16:creationId xmlns:a16="http://schemas.microsoft.com/office/drawing/2014/main" id="{779533D4-70AE-7016-16F2-9839C4D4C820}"/>
              </a:ext>
            </a:extLst>
          </p:cNvPr>
          <p:cNvSpPr>
            <a:spLocks noGrp="1"/>
          </p:cNvSpPr>
          <p:nvPr>
            <p:ph idx="1"/>
          </p:nvPr>
        </p:nvSpPr>
        <p:spPr/>
        <p:txBody>
          <a:bodyPr/>
          <a:lstStyle/>
          <a:p>
            <a:r>
              <a:rPr lang="en-US" altLang="zh-TW" dirty="0" err="1"/>
              <a:t>LayerScale</a:t>
            </a:r>
            <a:r>
              <a:rPr lang="en-US" altLang="zh-TW" dirty="0"/>
              <a:t>: </a:t>
            </a:r>
            <a:r>
              <a:rPr lang="en-US" altLang="zh-TW" dirty="0" err="1"/>
              <a:t>LayerScale</a:t>
            </a:r>
            <a:r>
              <a:rPr lang="zh-TW" altLang="en-US" dirty="0"/>
              <a:t>是一種用於神經網絡中的規範化（</a:t>
            </a:r>
            <a:r>
              <a:rPr lang="en-US" altLang="zh-TW" dirty="0"/>
              <a:t>normalization</a:t>
            </a:r>
            <a:r>
              <a:rPr lang="zh-TW" altLang="en-US" dirty="0"/>
              <a:t>）技術之一。</a:t>
            </a:r>
            <a:endParaRPr lang="en-US" altLang="zh-TW" dirty="0"/>
          </a:p>
          <a:p>
            <a:r>
              <a:rPr lang="en-US" altLang="zh-TW" dirty="0"/>
              <a:t>Local attention: </a:t>
            </a:r>
          </a:p>
          <a:p>
            <a:pPr lvl="1"/>
            <a:r>
              <a:rPr lang="en-US" altLang="zh-TW" dirty="0"/>
              <a:t>Local Attention</a:t>
            </a:r>
            <a:r>
              <a:rPr lang="zh-TW" altLang="en-US" dirty="0"/>
              <a:t>是一種注意力機制。注意力機制會考慮所有位置之間的關係，</a:t>
            </a:r>
            <a:r>
              <a:rPr lang="en-US" altLang="zh-TW" dirty="0"/>
              <a:t>Local Attention</a:t>
            </a:r>
            <a:r>
              <a:rPr lang="zh-TW" altLang="en-US" dirty="0"/>
              <a:t>會專注於僅在一定範圍內的位置。這通常是通過一個可調節的懲罰項來實現的，這個懲罰項會懲罰那些遠離的位置，使得模型更專注於局部區域的信息。這種方式可以使模型在處理長距離依賴性時更有效率。</a:t>
            </a:r>
            <a:endParaRPr lang="en-US" altLang="zh-TW" dirty="0"/>
          </a:p>
          <a:p>
            <a:endParaRPr lang="zh-TW" altLang="en-US" dirty="0"/>
          </a:p>
        </p:txBody>
      </p:sp>
      <p:pic>
        <p:nvPicPr>
          <p:cNvPr id="5" name="圖片 4">
            <a:extLst>
              <a:ext uri="{FF2B5EF4-FFF2-40B4-BE49-F238E27FC236}">
                <a16:creationId xmlns:a16="http://schemas.microsoft.com/office/drawing/2014/main" id="{83228EA3-A5BA-16C7-5764-E3E7DD4617C6}"/>
              </a:ext>
            </a:extLst>
          </p:cNvPr>
          <p:cNvPicPr>
            <a:picLocks noChangeAspect="1"/>
          </p:cNvPicPr>
          <p:nvPr/>
        </p:nvPicPr>
        <p:blipFill>
          <a:blip r:embed="rId2"/>
          <a:stretch>
            <a:fillRect/>
          </a:stretch>
        </p:blipFill>
        <p:spPr>
          <a:xfrm>
            <a:off x="3721710" y="4635763"/>
            <a:ext cx="6485939" cy="1185917"/>
          </a:xfrm>
          <a:prstGeom prst="rect">
            <a:avLst/>
          </a:prstGeom>
        </p:spPr>
      </p:pic>
    </p:spTree>
    <p:extLst>
      <p:ext uri="{BB962C8B-B14F-4D97-AF65-F5344CB8AC3E}">
        <p14:creationId xmlns:p14="http://schemas.microsoft.com/office/powerpoint/2010/main" val="1674838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C9F57C-255D-2981-8F13-F1039AB8EB14}"/>
              </a:ext>
            </a:extLst>
          </p:cNvPr>
          <p:cNvSpPr>
            <a:spLocks noGrp="1"/>
          </p:cNvSpPr>
          <p:nvPr>
            <p:ph type="title"/>
          </p:nvPr>
        </p:nvSpPr>
        <p:spPr/>
        <p:txBody>
          <a:bodyPr/>
          <a:lstStyle/>
          <a:p>
            <a:r>
              <a:rPr lang="en-US" altLang="zh-TW" dirty="0"/>
              <a:t>Model Architecture</a:t>
            </a:r>
            <a:endParaRPr lang="zh-TW" altLang="en-US" dirty="0"/>
          </a:p>
        </p:txBody>
      </p:sp>
      <p:pic>
        <p:nvPicPr>
          <p:cNvPr id="9" name="內容版面配置區 8">
            <a:extLst>
              <a:ext uri="{FF2B5EF4-FFF2-40B4-BE49-F238E27FC236}">
                <a16:creationId xmlns:a16="http://schemas.microsoft.com/office/drawing/2014/main" id="{B52FD9B3-FB5A-B6EA-8C9D-81D79844FAD7}"/>
              </a:ext>
            </a:extLst>
          </p:cNvPr>
          <p:cNvPicPr>
            <a:picLocks noGrp="1" noChangeAspect="1"/>
          </p:cNvPicPr>
          <p:nvPr>
            <p:ph idx="1"/>
          </p:nvPr>
        </p:nvPicPr>
        <p:blipFill>
          <a:blip r:embed="rId2"/>
          <a:stretch>
            <a:fillRect/>
          </a:stretch>
        </p:blipFill>
        <p:spPr>
          <a:xfrm>
            <a:off x="3679917" y="1362360"/>
            <a:ext cx="4832166" cy="5355306"/>
          </a:xfrm>
        </p:spPr>
      </p:pic>
    </p:spTree>
    <p:extLst>
      <p:ext uri="{BB962C8B-B14F-4D97-AF65-F5344CB8AC3E}">
        <p14:creationId xmlns:p14="http://schemas.microsoft.com/office/powerpoint/2010/main" val="624050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86D6AA-6401-D956-6312-3134EFB2EC17}"/>
              </a:ext>
            </a:extLst>
          </p:cNvPr>
          <p:cNvSpPr>
            <a:spLocks noGrp="1"/>
          </p:cNvSpPr>
          <p:nvPr>
            <p:ph type="title"/>
          </p:nvPr>
        </p:nvSpPr>
        <p:spPr/>
        <p:txBody>
          <a:bodyPr/>
          <a:lstStyle/>
          <a:p>
            <a:r>
              <a:rPr lang="en-US" altLang="zh-TW" b="0" i="0" dirty="0">
                <a:solidFill>
                  <a:srgbClr val="191B1F"/>
                </a:solidFill>
                <a:effectLst/>
                <a:latin typeface="-apple-system"/>
              </a:rPr>
              <a:t>HT </a:t>
            </a:r>
            <a:r>
              <a:rPr lang="en-US" altLang="zh-TW" b="0" i="0" dirty="0" err="1">
                <a:solidFill>
                  <a:srgbClr val="191B1F"/>
                </a:solidFill>
                <a:effectLst/>
                <a:latin typeface="-apple-system"/>
              </a:rPr>
              <a:t>Demucs</a:t>
            </a:r>
            <a:endParaRPr lang="zh-TW" altLang="en-US" dirty="0"/>
          </a:p>
        </p:txBody>
      </p:sp>
      <p:sp>
        <p:nvSpPr>
          <p:cNvPr id="3" name="內容版面配置區 2">
            <a:extLst>
              <a:ext uri="{FF2B5EF4-FFF2-40B4-BE49-F238E27FC236}">
                <a16:creationId xmlns:a16="http://schemas.microsoft.com/office/drawing/2014/main" id="{905CDAD2-4DF0-057D-6066-ED64AA01D6C5}"/>
              </a:ext>
            </a:extLst>
          </p:cNvPr>
          <p:cNvSpPr>
            <a:spLocks noGrp="1"/>
          </p:cNvSpPr>
          <p:nvPr>
            <p:ph idx="1"/>
          </p:nvPr>
        </p:nvSpPr>
        <p:spPr/>
        <p:txBody>
          <a:bodyPr/>
          <a:lstStyle/>
          <a:p>
            <a:r>
              <a:rPr lang="en-US" altLang="zh-TW" dirty="0">
                <a:hlinkClick r:id="rId2"/>
              </a:rPr>
              <a:t>2211.08553.pdf (arxiv.org)</a:t>
            </a:r>
            <a:endParaRPr lang="en-US" altLang="zh-TW" dirty="0"/>
          </a:p>
          <a:p>
            <a:r>
              <a:rPr lang="en-US" altLang="zh-TW" dirty="0">
                <a:hlinkClick r:id="rId3"/>
              </a:rPr>
              <a:t>Hybrid Transformer for music source separation</a:t>
            </a:r>
            <a:r>
              <a:rPr lang="zh-TW" altLang="en-US" dirty="0">
                <a:hlinkClick r:id="rId3"/>
              </a:rPr>
              <a:t>論文譯注 </a:t>
            </a:r>
            <a:r>
              <a:rPr lang="en-US" altLang="zh-TW" dirty="0">
                <a:hlinkClick r:id="rId3"/>
              </a:rPr>
              <a:t>- </a:t>
            </a:r>
            <a:r>
              <a:rPr lang="zh-TW" altLang="en-US" dirty="0">
                <a:hlinkClick r:id="rId3"/>
              </a:rPr>
              <a:t>知乎 </a:t>
            </a:r>
            <a:r>
              <a:rPr lang="en-US" altLang="zh-TW" dirty="0">
                <a:hlinkClick r:id="rId3"/>
              </a:rPr>
              <a:t>(zhihu.com)</a:t>
            </a:r>
            <a:endParaRPr lang="en-US" altLang="zh-TW" dirty="0"/>
          </a:p>
          <a:p>
            <a:endParaRPr lang="zh-TW" altLang="en-US" dirty="0"/>
          </a:p>
        </p:txBody>
      </p:sp>
    </p:spTree>
    <p:extLst>
      <p:ext uri="{BB962C8B-B14F-4D97-AF65-F5344CB8AC3E}">
        <p14:creationId xmlns:p14="http://schemas.microsoft.com/office/powerpoint/2010/main" val="211323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B27EBE-25FE-0BF1-4EC4-B30F217EF76C}"/>
              </a:ext>
            </a:extLst>
          </p:cNvPr>
          <p:cNvSpPr>
            <a:spLocks noGrp="1"/>
          </p:cNvSpPr>
          <p:nvPr>
            <p:ph type="title"/>
          </p:nvPr>
        </p:nvSpPr>
        <p:spPr/>
        <p:txBody>
          <a:bodyPr/>
          <a:lstStyle/>
          <a:p>
            <a:r>
              <a:rPr lang="en-US" altLang="zh-TW" b="0" i="0" dirty="0">
                <a:solidFill>
                  <a:srgbClr val="191B1F"/>
                </a:solidFill>
                <a:effectLst/>
                <a:latin typeface="-apple-system"/>
              </a:rPr>
              <a:t>HT </a:t>
            </a:r>
            <a:r>
              <a:rPr lang="en-US" altLang="zh-TW" b="0" i="0" dirty="0" err="1">
                <a:solidFill>
                  <a:srgbClr val="191B1F"/>
                </a:solidFill>
                <a:effectLst/>
                <a:latin typeface="-apple-system"/>
              </a:rPr>
              <a:t>Demucs</a:t>
            </a:r>
            <a:endParaRPr lang="zh-TW" altLang="en-US" dirty="0"/>
          </a:p>
        </p:txBody>
      </p:sp>
      <p:sp>
        <p:nvSpPr>
          <p:cNvPr id="3" name="內容版面配置區 2">
            <a:extLst>
              <a:ext uri="{FF2B5EF4-FFF2-40B4-BE49-F238E27FC236}">
                <a16:creationId xmlns:a16="http://schemas.microsoft.com/office/drawing/2014/main" id="{01972416-7D70-2A0B-946F-7ABE262E8459}"/>
              </a:ext>
            </a:extLst>
          </p:cNvPr>
          <p:cNvSpPr>
            <a:spLocks noGrp="1"/>
          </p:cNvSpPr>
          <p:nvPr>
            <p:ph idx="1"/>
          </p:nvPr>
        </p:nvSpPr>
        <p:spPr/>
        <p:txBody>
          <a:bodyPr/>
          <a:lstStyle/>
          <a:p>
            <a:r>
              <a:rPr lang="zh-TW" altLang="en-US" b="0" i="0" dirty="0">
                <a:solidFill>
                  <a:srgbClr val="191B1F"/>
                </a:solidFill>
                <a:effectLst/>
                <a:latin typeface="-apple-system"/>
              </a:rPr>
              <a:t>因為其他領域中</a:t>
            </a:r>
            <a:r>
              <a:rPr lang="en-US" altLang="zh-TW" b="0" i="0" dirty="0">
                <a:solidFill>
                  <a:srgbClr val="191B1F"/>
                </a:solidFill>
                <a:effectLst/>
                <a:latin typeface="-apple-system"/>
              </a:rPr>
              <a:t>Transformer</a:t>
            </a:r>
            <a:r>
              <a:rPr lang="zh-TW" altLang="en-US" b="0" i="0" dirty="0">
                <a:solidFill>
                  <a:srgbClr val="191B1F"/>
                </a:solidFill>
                <a:effectLst/>
                <a:latin typeface="-apple-system"/>
              </a:rPr>
              <a:t>有很強的長序列資訊建模能力，所以</a:t>
            </a:r>
            <a:r>
              <a:rPr lang="en-US" altLang="zh-TW" b="0" i="0" dirty="0" err="1">
                <a:solidFill>
                  <a:srgbClr val="191B1F"/>
                </a:solidFill>
                <a:effectLst/>
                <a:latin typeface="-apple-system"/>
              </a:rPr>
              <a:t>demucs</a:t>
            </a:r>
            <a:r>
              <a:rPr lang="zh-TW" altLang="en-US" b="0" i="0" dirty="0">
                <a:solidFill>
                  <a:srgbClr val="191B1F"/>
                </a:solidFill>
                <a:effectLst/>
                <a:latin typeface="-apple-system"/>
              </a:rPr>
              <a:t>的作者在</a:t>
            </a:r>
            <a:r>
              <a:rPr lang="en-US" altLang="zh-TW" b="0" i="0" dirty="0" err="1">
                <a:solidFill>
                  <a:srgbClr val="191B1F"/>
                </a:solidFill>
                <a:effectLst/>
                <a:latin typeface="-apple-system"/>
              </a:rPr>
              <a:t>demucs</a:t>
            </a:r>
            <a:r>
              <a:rPr lang="zh-TW" altLang="en-US" b="0" i="0" dirty="0">
                <a:solidFill>
                  <a:srgbClr val="191B1F"/>
                </a:solidFill>
                <a:effectLst/>
                <a:latin typeface="-apple-system"/>
              </a:rPr>
              <a:t>中引入了</a:t>
            </a:r>
            <a:r>
              <a:rPr lang="en-US" altLang="zh-TW" b="0" i="0" dirty="0">
                <a:solidFill>
                  <a:srgbClr val="191B1F"/>
                </a:solidFill>
                <a:effectLst/>
                <a:latin typeface="-apple-system"/>
              </a:rPr>
              <a:t>Transformer</a:t>
            </a:r>
            <a:r>
              <a:rPr lang="zh-TW" altLang="en-US" b="0" i="0" dirty="0">
                <a:solidFill>
                  <a:srgbClr val="191B1F"/>
                </a:solidFill>
                <a:effectLst/>
                <a:latin typeface="-apple-system"/>
              </a:rPr>
              <a:t>，提出了</a:t>
            </a:r>
            <a:r>
              <a:rPr lang="en-US" altLang="zh-TW" b="0" i="0" dirty="0">
                <a:solidFill>
                  <a:srgbClr val="191B1F"/>
                </a:solidFill>
                <a:effectLst/>
                <a:latin typeface="-apple-system"/>
              </a:rPr>
              <a:t>HT </a:t>
            </a:r>
            <a:r>
              <a:rPr lang="en-US" altLang="zh-TW" b="0" i="0" dirty="0" err="1">
                <a:solidFill>
                  <a:srgbClr val="191B1F"/>
                </a:solidFill>
                <a:effectLst/>
                <a:latin typeface="-apple-system"/>
              </a:rPr>
              <a:t>Demucs</a:t>
            </a:r>
            <a:r>
              <a:rPr lang="en-US" altLang="zh-TW" b="0" i="0" dirty="0">
                <a:solidFill>
                  <a:srgbClr val="191B1F"/>
                </a:solidFill>
                <a:effectLst/>
                <a:latin typeface="-apple-system"/>
              </a:rPr>
              <a:t> </a:t>
            </a:r>
            <a:r>
              <a:rPr lang="zh-TW" altLang="en-US" b="0" i="0" dirty="0">
                <a:solidFill>
                  <a:srgbClr val="191B1F"/>
                </a:solidFill>
                <a:effectLst/>
                <a:latin typeface="-apple-system"/>
              </a:rPr>
              <a:t>（ </a:t>
            </a:r>
            <a:r>
              <a:rPr lang="en-US" altLang="zh-TW" b="0" i="0" dirty="0">
                <a:solidFill>
                  <a:srgbClr val="191B1F"/>
                </a:solidFill>
                <a:effectLst/>
                <a:latin typeface="-apple-system"/>
              </a:rPr>
              <a:t>Hybrid Transformer </a:t>
            </a:r>
            <a:r>
              <a:rPr lang="en-US" altLang="zh-TW" b="0" i="0" dirty="0" err="1">
                <a:solidFill>
                  <a:srgbClr val="191B1F"/>
                </a:solidFill>
                <a:effectLst/>
                <a:latin typeface="-apple-system"/>
              </a:rPr>
              <a:t>Demucs</a:t>
            </a:r>
            <a:r>
              <a:rPr lang="zh-TW" altLang="en-US" b="0" i="0" dirty="0">
                <a:solidFill>
                  <a:srgbClr val="191B1F"/>
                </a:solidFill>
                <a:effectLst/>
                <a:latin typeface="-apple-system"/>
              </a:rPr>
              <a:t>）。</a:t>
            </a:r>
            <a:endParaRPr lang="en-US" altLang="zh-TW" b="0" i="0" dirty="0">
              <a:solidFill>
                <a:srgbClr val="191B1F"/>
              </a:solidFill>
              <a:effectLst/>
              <a:latin typeface="-apple-system"/>
            </a:endParaRPr>
          </a:p>
          <a:p>
            <a:r>
              <a:rPr lang="zh-TW" altLang="en-US" b="0" i="0" dirty="0">
                <a:solidFill>
                  <a:srgbClr val="191B1F"/>
                </a:solidFill>
                <a:effectLst/>
                <a:latin typeface="-apple-system"/>
              </a:rPr>
              <a:t>以</a:t>
            </a:r>
            <a:r>
              <a:rPr lang="en-US" altLang="zh-TW" b="0" i="0" dirty="0">
                <a:solidFill>
                  <a:srgbClr val="191B1F"/>
                </a:solidFill>
                <a:effectLst/>
                <a:latin typeface="-apple-system"/>
              </a:rPr>
              <a:t>v3</a:t>
            </a:r>
            <a:r>
              <a:rPr lang="zh-TW" altLang="en-US" b="0" i="0" dirty="0">
                <a:solidFill>
                  <a:srgbClr val="191B1F"/>
                </a:solidFill>
                <a:effectLst/>
                <a:latin typeface="-apple-system"/>
              </a:rPr>
              <a:t>版本的時頻混合域雙</a:t>
            </a:r>
            <a:r>
              <a:rPr lang="en-US" altLang="zh-TW" b="0" i="0" dirty="0">
                <a:solidFill>
                  <a:srgbClr val="191B1F"/>
                </a:solidFill>
                <a:effectLst/>
                <a:latin typeface="-apple-system"/>
              </a:rPr>
              <a:t>U-net</a:t>
            </a:r>
            <a:r>
              <a:rPr lang="zh-TW" altLang="en-US" b="0" i="0" dirty="0">
                <a:solidFill>
                  <a:srgbClr val="191B1F"/>
                </a:solidFill>
                <a:effectLst/>
                <a:latin typeface="-apple-system"/>
              </a:rPr>
              <a:t>模型為基礎，然後將</a:t>
            </a:r>
            <a:r>
              <a:rPr lang="en-US" altLang="zh-TW" b="0" i="0" dirty="0">
                <a:solidFill>
                  <a:srgbClr val="191B1F"/>
                </a:solidFill>
                <a:effectLst/>
                <a:latin typeface="-apple-system"/>
              </a:rPr>
              <a:t>encoder</a:t>
            </a:r>
            <a:r>
              <a:rPr lang="zh-TW" altLang="en-US" b="0" i="0" dirty="0">
                <a:solidFill>
                  <a:srgbClr val="191B1F"/>
                </a:solidFill>
                <a:effectLst/>
                <a:latin typeface="-apple-system"/>
              </a:rPr>
              <a:t>和</a:t>
            </a:r>
            <a:r>
              <a:rPr lang="en-US" altLang="zh-TW" b="0" i="0" dirty="0">
                <a:solidFill>
                  <a:srgbClr val="191B1F"/>
                </a:solidFill>
                <a:effectLst/>
                <a:latin typeface="-apple-system"/>
              </a:rPr>
              <a:t>decoder</a:t>
            </a:r>
            <a:r>
              <a:rPr lang="zh-TW" altLang="en-US" b="0" i="0" dirty="0">
                <a:solidFill>
                  <a:srgbClr val="191B1F"/>
                </a:solidFill>
                <a:effectLst/>
                <a:latin typeface="-apple-system"/>
              </a:rPr>
              <a:t>中間的網路層換成了跨域的</a:t>
            </a:r>
            <a:r>
              <a:rPr lang="en-US" altLang="zh-TW" b="0" i="0" dirty="0">
                <a:solidFill>
                  <a:srgbClr val="191B1F"/>
                </a:solidFill>
                <a:effectLst/>
                <a:latin typeface="-apple-system"/>
              </a:rPr>
              <a:t>Transformer Encoder</a:t>
            </a:r>
            <a:r>
              <a:rPr lang="zh-TW" altLang="en-US" b="0" i="0" dirty="0">
                <a:solidFill>
                  <a:srgbClr val="191B1F"/>
                </a:solidFill>
                <a:effectLst/>
                <a:latin typeface="-apple-system"/>
              </a:rPr>
              <a:t>，在單域中使用自注意力，在不同域間使用交叉注意力。</a:t>
            </a:r>
            <a:endParaRPr lang="zh-TW" altLang="en-US" dirty="0"/>
          </a:p>
        </p:txBody>
      </p:sp>
    </p:spTree>
    <p:extLst>
      <p:ext uri="{BB962C8B-B14F-4D97-AF65-F5344CB8AC3E}">
        <p14:creationId xmlns:p14="http://schemas.microsoft.com/office/powerpoint/2010/main" val="1767438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C5F25E-D916-31C2-3E52-CCA5A34A57CA}"/>
              </a:ext>
            </a:extLst>
          </p:cNvPr>
          <p:cNvSpPr>
            <a:spLocks noGrp="1"/>
          </p:cNvSpPr>
          <p:nvPr>
            <p:ph type="title"/>
          </p:nvPr>
        </p:nvSpPr>
        <p:spPr/>
        <p:txBody>
          <a:bodyPr/>
          <a:lstStyle/>
          <a:p>
            <a:r>
              <a:rPr lang="en-US" altLang="zh-TW" b="0" i="0" dirty="0">
                <a:solidFill>
                  <a:srgbClr val="191B1F"/>
                </a:solidFill>
                <a:effectLst/>
                <a:latin typeface="-apple-system"/>
              </a:rPr>
              <a:t>HT </a:t>
            </a:r>
            <a:r>
              <a:rPr lang="en-US" altLang="zh-TW" b="0" i="0" dirty="0" err="1">
                <a:solidFill>
                  <a:srgbClr val="191B1F"/>
                </a:solidFill>
                <a:effectLst/>
                <a:latin typeface="-apple-system"/>
              </a:rPr>
              <a:t>Demucs</a:t>
            </a:r>
            <a:endParaRPr lang="zh-TW" altLang="en-US" dirty="0"/>
          </a:p>
        </p:txBody>
      </p:sp>
      <p:pic>
        <p:nvPicPr>
          <p:cNvPr id="5" name="內容版面配置區 4">
            <a:extLst>
              <a:ext uri="{FF2B5EF4-FFF2-40B4-BE49-F238E27FC236}">
                <a16:creationId xmlns:a16="http://schemas.microsoft.com/office/drawing/2014/main" id="{7021F894-5FFA-F3C6-E891-92631408FBBB}"/>
              </a:ext>
            </a:extLst>
          </p:cNvPr>
          <p:cNvPicPr>
            <a:picLocks noGrp="1" noChangeAspect="1"/>
          </p:cNvPicPr>
          <p:nvPr>
            <p:ph idx="1"/>
          </p:nvPr>
        </p:nvPicPr>
        <p:blipFill>
          <a:blip r:embed="rId2"/>
          <a:stretch>
            <a:fillRect/>
          </a:stretch>
        </p:blipFill>
        <p:spPr>
          <a:xfrm>
            <a:off x="739141" y="1896428"/>
            <a:ext cx="7292340" cy="4116523"/>
          </a:xfrm>
        </p:spPr>
      </p:pic>
      <p:sp>
        <p:nvSpPr>
          <p:cNvPr id="7" name="文字方塊 6">
            <a:extLst>
              <a:ext uri="{FF2B5EF4-FFF2-40B4-BE49-F238E27FC236}">
                <a16:creationId xmlns:a16="http://schemas.microsoft.com/office/drawing/2014/main" id="{7026753D-E85D-A79C-022A-E8CC45213B6F}"/>
              </a:ext>
            </a:extLst>
          </p:cNvPr>
          <p:cNvSpPr txBox="1"/>
          <p:nvPr/>
        </p:nvSpPr>
        <p:spPr>
          <a:xfrm>
            <a:off x="8252460" y="1755336"/>
            <a:ext cx="3497580" cy="4524315"/>
          </a:xfrm>
          <a:prstGeom prst="rect">
            <a:avLst/>
          </a:prstGeom>
          <a:noFill/>
        </p:spPr>
        <p:txBody>
          <a:bodyPr wrap="square">
            <a:spAutoFit/>
          </a:bodyPr>
          <a:lstStyle/>
          <a:p>
            <a:r>
              <a:rPr lang="en-US" altLang="zh-TW" dirty="0"/>
              <a:t>Fig. 1: Details of the Hybrid Transformer </a:t>
            </a:r>
            <a:r>
              <a:rPr lang="en-US" altLang="zh-TW" dirty="0" err="1"/>
              <a:t>Demucs</a:t>
            </a:r>
            <a:r>
              <a:rPr lang="en-US" altLang="zh-TW" dirty="0"/>
              <a:t> architecture. (a): the Transformer Encoder layer with self-attention and Layer Scale [6]. (b): The Cross-domain Transformer Encoder treats spectral and temporal signals with interleaved Transformer Encoder layers and cross-attention Encoder layers. (c): Hybrid Transformer </a:t>
            </a:r>
            <a:r>
              <a:rPr lang="en-US" altLang="zh-TW" dirty="0" err="1"/>
              <a:t>Demucs</a:t>
            </a:r>
            <a:r>
              <a:rPr lang="en-US" altLang="zh-TW" dirty="0"/>
              <a:t> keeps the outermost 4 encoder and decoder layers of Hybrid </a:t>
            </a:r>
            <a:r>
              <a:rPr lang="en-US" altLang="zh-TW" dirty="0" err="1"/>
              <a:t>Demucs</a:t>
            </a:r>
            <a:r>
              <a:rPr lang="en-US" altLang="zh-TW" dirty="0"/>
              <a:t> with the addition of a cross-domain Transformer Encoder between them.</a:t>
            </a:r>
            <a:endParaRPr lang="zh-TW" altLang="en-US" dirty="0"/>
          </a:p>
        </p:txBody>
      </p:sp>
    </p:spTree>
    <p:extLst>
      <p:ext uri="{BB962C8B-B14F-4D97-AF65-F5344CB8AC3E}">
        <p14:creationId xmlns:p14="http://schemas.microsoft.com/office/powerpoint/2010/main" val="1665303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7C30BC-B662-EFCB-FE02-35286A2FAFC8}"/>
              </a:ext>
            </a:extLst>
          </p:cNvPr>
          <p:cNvSpPr>
            <a:spLocks noGrp="1"/>
          </p:cNvSpPr>
          <p:nvPr>
            <p:ph type="title"/>
          </p:nvPr>
        </p:nvSpPr>
        <p:spPr/>
        <p:txBody>
          <a:bodyPr/>
          <a:lstStyle/>
          <a:p>
            <a:endParaRPr lang="zh-TW" altLang="en-US"/>
          </a:p>
        </p:txBody>
      </p:sp>
      <p:pic>
        <p:nvPicPr>
          <p:cNvPr id="5" name="內容版面配置區 4">
            <a:extLst>
              <a:ext uri="{FF2B5EF4-FFF2-40B4-BE49-F238E27FC236}">
                <a16:creationId xmlns:a16="http://schemas.microsoft.com/office/drawing/2014/main" id="{9CD508AC-CE4D-94EE-C939-4EA76F57C7C5}"/>
              </a:ext>
            </a:extLst>
          </p:cNvPr>
          <p:cNvPicPr>
            <a:picLocks noGrp="1" noChangeAspect="1"/>
          </p:cNvPicPr>
          <p:nvPr>
            <p:ph idx="1"/>
          </p:nvPr>
        </p:nvPicPr>
        <p:blipFill>
          <a:blip r:embed="rId2"/>
          <a:stretch>
            <a:fillRect/>
          </a:stretch>
        </p:blipFill>
        <p:spPr>
          <a:xfrm>
            <a:off x="5433060" y="1594127"/>
            <a:ext cx="1902233" cy="4151590"/>
          </a:xfrm>
        </p:spPr>
      </p:pic>
    </p:spTree>
    <p:extLst>
      <p:ext uri="{BB962C8B-B14F-4D97-AF65-F5344CB8AC3E}">
        <p14:creationId xmlns:p14="http://schemas.microsoft.com/office/powerpoint/2010/main" val="2547509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3F1333-ED48-5F6C-B097-03B1CC7918B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C043C4C-DE26-48C6-F204-6AD7F0FC81FA}"/>
              </a:ext>
            </a:extLst>
          </p:cNvPr>
          <p:cNvSpPr>
            <a:spLocks noGrp="1"/>
          </p:cNvSpPr>
          <p:nvPr>
            <p:ph idx="1"/>
          </p:nvPr>
        </p:nvSpPr>
        <p:spPr/>
        <p:txBody>
          <a:bodyPr/>
          <a:lstStyle/>
          <a:p>
            <a:endParaRPr lang="zh-TW" altLang="en-US" dirty="0"/>
          </a:p>
        </p:txBody>
      </p:sp>
      <p:pic>
        <p:nvPicPr>
          <p:cNvPr id="5" name="圖片 4">
            <a:extLst>
              <a:ext uri="{FF2B5EF4-FFF2-40B4-BE49-F238E27FC236}">
                <a16:creationId xmlns:a16="http://schemas.microsoft.com/office/drawing/2014/main" id="{718A788E-838B-ABA6-082E-87B980D6DBB7}"/>
              </a:ext>
            </a:extLst>
          </p:cNvPr>
          <p:cNvPicPr>
            <a:picLocks noChangeAspect="1"/>
          </p:cNvPicPr>
          <p:nvPr/>
        </p:nvPicPr>
        <p:blipFill>
          <a:blip r:embed="rId2"/>
          <a:stretch>
            <a:fillRect/>
          </a:stretch>
        </p:blipFill>
        <p:spPr>
          <a:xfrm>
            <a:off x="4929024" y="1566220"/>
            <a:ext cx="2333951" cy="4610743"/>
          </a:xfrm>
          <a:prstGeom prst="rect">
            <a:avLst/>
          </a:prstGeom>
        </p:spPr>
      </p:pic>
    </p:spTree>
    <p:extLst>
      <p:ext uri="{BB962C8B-B14F-4D97-AF65-F5344CB8AC3E}">
        <p14:creationId xmlns:p14="http://schemas.microsoft.com/office/powerpoint/2010/main" val="4067865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F76C02-40B6-3787-4F0A-FBAFC3C1C3BD}"/>
              </a:ext>
            </a:extLst>
          </p:cNvPr>
          <p:cNvSpPr>
            <a:spLocks noGrp="1"/>
          </p:cNvSpPr>
          <p:nvPr>
            <p:ph type="title"/>
          </p:nvPr>
        </p:nvSpPr>
        <p:spPr/>
        <p:txBody>
          <a:bodyPr/>
          <a:lstStyle/>
          <a:p>
            <a:r>
              <a:rPr lang="en-US" altLang="zh-TW" dirty="0"/>
              <a:t>U-Net connections</a:t>
            </a:r>
            <a:endParaRPr lang="zh-TW" altLang="en-US" dirty="0"/>
          </a:p>
        </p:txBody>
      </p:sp>
      <p:sp>
        <p:nvSpPr>
          <p:cNvPr id="3" name="內容版面配置區 2">
            <a:extLst>
              <a:ext uri="{FF2B5EF4-FFF2-40B4-BE49-F238E27FC236}">
                <a16:creationId xmlns:a16="http://schemas.microsoft.com/office/drawing/2014/main" id="{0FA406AD-FA35-9863-5EA6-F4E360275DA8}"/>
              </a:ext>
            </a:extLst>
          </p:cNvPr>
          <p:cNvSpPr>
            <a:spLocks noGrp="1"/>
          </p:cNvSpPr>
          <p:nvPr>
            <p:ph idx="1"/>
          </p:nvPr>
        </p:nvSpPr>
        <p:spPr>
          <a:xfrm>
            <a:off x="1102776" y="1554776"/>
            <a:ext cx="6116172" cy="4381555"/>
          </a:xfrm>
        </p:spPr>
        <p:txBody>
          <a:bodyPr>
            <a:normAutofit fontScale="92500"/>
          </a:bodyPr>
          <a:lstStyle/>
          <a:p>
            <a:r>
              <a:rPr lang="en-US" altLang="zh-TW" dirty="0">
                <a:hlinkClick r:id="rId2"/>
              </a:rPr>
              <a:t>https://en.wikipedia.org/wiki/U-Net</a:t>
            </a:r>
            <a:endParaRPr lang="en-US" altLang="zh-TW" dirty="0"/>
          </a:p>
          <a:p>
            <a:r>
              <a:rPr lang="en-US" altLang="zh-TW" dirty="0">
                <a:hlinkClick r:id="rId3"/>
              </a:rPr>
              <a:t>https://ithelp.ithome.com.tw/articles/10240314</a:t>
            </a:r>
            <a:r>
              <a:rPr lang="en-US" altLang="zh-TW" dirty="0"/>
              <a:t> </a:t>
            </a:r>
          </a:p>
          <a:p>
            <a:r>
              <a:rPr lang="en-US" altLang="zh-TW" b="0" i="0" dirty="0">
                <a:solidFill>
                  <a:srgbClr val="202122"/>
                </a:solidFill>
                <a:effectLst/>
                <a:latin typeface="Arial" panose="020B0604020202020204" pitchFamily="34" charset="0"/>
              </a:rPr>
              <a:t>During the contraction, the spatial information is reduced while feature information is increased. The expansive pathway combines the feature and spatial information through a sequence of up-convolutions and concatenations with high-resolution features from the contracting path.</a:t>
            </a:r>
          </a:p>
          <a:p>
            <a:endParaRPr lang="en-US" altLang="zh-TW" b="0" i="0" dirty="0">
              <a:solidFill>
                <a:srgbClr val="202122"/>
              </a:solidFill>
              <a:effectLst/>
              <a:latin typeface="Arial" panose="020B0604020202020204" pitchFamily="34" charset="0"/>
            </a:endParaRPr>
          </a:p>
          <a:p>
            <a:endParaRPr lang="zh-TW" altLang="en-US" dirty="0"/>
          </a:p>
        </p:txBody>
      </p:sp>
      <p:pic>
        <p:nvPicPr>
          <p:cNvPr id="2050" name="Picture 2" descr="undefined">
            <a:extLst>
              <a:ext uri="{FF2B5EF4-FFF2-40B4-BE49-F238E27FC236}">
                <a16:creationId xmlns:a16="http://schemas.microsoft.com/office/drawing/2014/main" id="{0055C7E7-204F-7E9B-07A5-58B6816C56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8948" y="2227664"/>
            <a:ext cx="4745275" cy="2402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517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A26AD9-542E-ADC5-4B4F-089A57980760}"/>
              </a:ext>
            </a:extLst>
          </p:cNvPr>
          <p:cNvSpPr>
            <a:spLocks noGrp="1"/>
          </p:cNvSpPr>
          <p:nvPr>
            <p:ph type="title"/>
          </p:nvPr>
        </p:nvSpPr>
        <p:spPr/>
        <p:txBody>
          <a:bodyPr/>
          <a:lstStyle/>
          <a:p>
            <a:r>
              <a:rPr lang="en-US" altLang="zh-TW" dirty="0"/>
              <a:t>Encoder/decoder</a:t>
            </a:r>
            <a:endParaRPr lang="zh-TW" altLang="en-US" dirty="0"/>
          </a:p>
        </p:txBody>
      </p:sp>
      <p:pic>
        <p:nvPicPr>
          <p:cNvPr id="5" name="內容版面配置區 4">
            <a:extLst>
              <a:ext uri="{FF2B5EF4-FFF2-40B4-BE49-F238E27FC236}">
                <a16:creationId xmlns:a16="http://schemas.microsoft.com/office/drawing/2014/main" id="{75F27AB0-8207-3665-5AE3-F2EACAC3C495}"/>
              </a:ext>
            </a:extLst>
          </p:cNvPr>
          <p:cNvPicPr>
            <a:picLocks noGrp="1" noChangeAspect="1"/>
          </p:cNvPicPr>
          <p:nvPr>
            <p:ph idx="1"/>
          </p:nvPr>
        </p:nvPicPr>
        <p:blipFill>
          <a:blip r:embed="rId2"/>
          <a:stretch>
            <a:fillRect/>
          </a:stretch>
        </p:blipFill>
        <p:spPr>
          <a:xfrm>
            <a:off x="3772" y="2948450"/>
            <a:ext cx="5862017" cy="2233150"/>
          </a:xfrm>
        </p:spPr>
      </p:pic>
      <p:pic>
        <p:nvPicPr>
          <p:cNvPr id="7" name="圖片 6">
            <a:extLst>
              <a:ext uri="{FF2B5EF4-FFF2-40B4-BE49-F238E27FC236}">
                <a16:creationId xmlns:a16="http://schemas.microsoft.com/office/drawing/2014/main" id="{29D03630-47CE-906A-C16D-2A08A6CFE4AA}"/>
              </a:ext>
            </a:extLst>
          </p:cNvPr>
          <p:cNvPicPr>
            <a:picLocks noChangeAspect="1"/>
          </p:cNvPicPr>
          <p:nvPr/>
        </p:nvPicPr>
        <p:blipFill>
          <a:blip r:embed="rId3"/>
          <a:stretch>
            <a:fillRect/>
          </a:stretch>
        </p:blipFill>
        <p:spPr>
          <a:xfrm>
            <a:off x="5584591" y="2474376"/>
            <a:ext cx="5933640" cy="2707224"/>
          </a:xfrm>
          <a:prstGeom prst="rect">
            <a:avLst/>
          </a:prstGeom>
        </p:spPr>
      </p:pic>
    </p:spTree>
    <p:extLst>
      <p:ext uri="{BB962C8B-B14F-4D97-AF65-F5344CB8AC3E}">
        <p14:creationId xmlns:p14="http://schemas.microsoft.com/office/powerpoint/2010/main" val="283546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585259-2C7D-8E93-EBEC-FAD11B1C5008}"/>
              </a:ext>
            </a:extLst>
          </p:cNvPr>
          <p:cNvSpPr>
            <a:spLocks noGrp="1"/>
          </p:cNvSpPr>
          <p:nvPr>
            <p:ph type="title"/>
          </p:nvPr>
        </p:nvSpPr>
        <p:spPr/>
        <p:txBody>
          <a:bodyPr/>
          <a:lstStyle/>
          <a:p>
            <a:r>
              <a:rPr lang="en-US" altLang="zh-TW" b="1" i="0" dirty="0" err="1">
                <a:solidFill>
                  <a:srgbClr val="202122"/>
                </a:solidFill>
                <a:effectLst/>
                <a:latin typeface="Arial" panose="020B0604020202020204" pitchFamily="34" charset="0"/>
              </a:rPr>
              <a:t>ReLU</a:t>
            </a:r>
            <a:r>
              <a:rPr lang="zh-TW" altLang="zh-TW" b="0" i="0" dirty="0">
                <a:solidFill>
                  <a:srgbClr val="000000"/>
                </a:solidFill>
                <a:effectLst/>
                <a:ea typeface="Linux Libertine"/>
              </a:rPr>
              <a:t>線性整流函式</a:t>
            </a:r>
            <a:r>
              <a:rPr lang="en-US" altLang="zh-TW" b="0" i="0" dirty="0">
                <a:solidFill>
                  <a:srgbClr val="000000"/>
                </a:solidFill>
                <a:effectLst/>
                <a:ea typeface="Linux Libertine"/>
              </a:rPr>
              <a:t>   </a:t>
            </a:r>
            <a:endParaRPr lang="zh-TW" altLang="en-US" dirty="0"/>
          </a:p>
        </p:txBody>
      </p:sp>
      <p:pic>
        <p:nvPicPr>
          <p:cNvPr id="8" name="內容版面配置區 7">
            <a:extLst>
              <a:ext uri="{FF2B5EF4-FFF2-40B4-BE49-F238E27FC236}">
                <a16:creationId xmlns:a16="http://schemas.microsoft.com/office/drawing/2014/main" id="{17BB7CB1-FD9F-2EB6-CD51-6DC9850A20E7}"/>
              </a:ext>
            </a:extLst>
          </p:cNvPr>
          <p:cNvPicPr>
            <a:picLocks noGrp="1" noChangeAspect="1"/>
          </p:cNvPicPr>
          <p:nvPr>
            <p:ph idx="1"/>
          </p:nvPr>
        </p:nvPicPr>
        <p:blipFill>
          <a:blip r:embed="rId2"/>
          <a:stretch>
            <a:fillRect/>
          </a:stretch>
        </p:blipFill>
        <p:spPr bwMode="auto">
          <a:xfrm>
            <a:off x="838200" y="1690688"/>
            <a:ext cx="1305107" cy="2191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B526102-FB36-4552-4FCF-BB412D3EF5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5470" y="2107856"/>
            <a:ext cx="7241059" cy="4099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596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4C500E-FE40-BDB0-1172-42D347E954D6}"/>
              </a:ext>
            </a:extLst>
          </p:cNvPr>
          <p:cNvSpPr>
            <a:spLocks noGrp="1"/>
          </p:cNvSpPr>
          <p:nvPr>
            <p:ph type="title"/>
          </p:nvPr>
        </p:nvSpPr>
        <p:spPr/>
        <p:txBody>
          <a:bodyPr/>
          <a:lstStyle/>
          <a:p>
            <a:r>
              <a:rPr lang="en-US" altLang="zh-TW" b="1" i="0" dirty="0">
                <a:solidFill>
                  <a:srgbClr val="222226"/>
                </a:solidFill>
                <a:effectLst/>
                <a:latin typeface="PingFang SC"/>
              </a:rPr>
              <a:t>GLU	(Gated Linear Unit)</a:t>
            </a:r>
            <a:endParaRPr lang="zh-TW" altLang="en-US" dirty="0"/>
          </a:p>
        </p:txBody>
      </p:sp>
      <p:sp>
        <p:nvSpPr>
          <p:cNvPr id="3" name="內容版面配置區 2">
            <a:extLst>
              <a:ext uri="{FF2B5EF4-FFF2-40B4-BE49-F238E27FC236}">
                <a16:creationId xmlns:a16="http://schemas.microsoft.com/office/drawing/2014/main" id="{302EBEE0-6AA9-63D1-9927-ADEE448A461C}"/>
              </a:ext>
            </a:extLst>
          </p:cNvPr>
          <p:cNvSpPr>
            <a:spLocks noGrp="1"/>
          </p:cNvSpPr>
          <p:nvPr>
            <p:ph idx="1"/>
          </p:nvPr>
        </p:nvSpPr>
        <p:spPr>
          <a:xfrm>
            <a:off x="838200" y="1825625"/>
            <a:ext cx="6072266" cy="4351338"/>
          </a:xfrm>
        </p:spPr>
        <p:txBody>
          <a:bodyPr>
            <a:normAutofit fontScale="85000" lnSpcReduction="20000"/>
          </a:bodyPr>
          <a:lstStyle/>
          <a:p>
            <a:r>
              <a:rPr lang="en-US" altLang="zh-TW" dirty="0">
                <a:hlinkClick r:id="rId2"/>
              </a:rPr>
              <a:t>https://blog.csdn.net/m0_48742971/article/details/123431686</a:t>
            </a:r>
            <a:endParaRPr lang="en-US" altLang="zh-TW" dirty="0"/>
          </a:p>
          <a:p>
            <a:r>
              <a:rPr lang="en-US" altLang="zh-TW" dirty="0"/>
              <a:t>https://blog.csdn.net/qq_32458499/article/details/81513720</a:t>
            </a:r>
          </a:p>
          <a:p>
            <a:r>
              <a:rPr lang="en-US" altLang="zh-TW" dirty="0"/>
              <a:t> </a:t>
            </a:r>
          </a:p>
          <a:p>
            <a:r>
              <a:rPr lang="zh-TW" altLang="en-US" b="0" i="0" dirty="0">
                <a:solidFill>
                  <a:srgbClr val="252525"/>
                </a:solidFill>
                <a:effectLst/>
                <a:latin typeface="Roboto" panose="02000000000000000000" pitchFamily="2" charset="0"/>
              </a:rPr>
              <a:t>其中</a:t>
            </a:r>
            <a:r>
              <a:rPr lang="en-US" altLang="zh-TW" b="0" i="0" dirty="0">
                <a:solidFill>
                  <a:srgbClr val="252525"/>
                </a:solidFill>
                <a:effectLst/>
                <a:latin typeface="Roboto" panose="02000000000000000000" pitchFamily="2" charset="0"/>
              </a:rPr>
              <a:t>W</a:t>
            </a:r>
            <a:r>
              <a:rPr lang="zh-TW" altLang="en-US" b="0" i="0" dirty="0">
                <a:solidFill>
                  <a:srgbClr val="252525"/>
                </a:solidFill>
                <a:effectLst/>
                <a:latin typeface="Roboto" panose="02000000000000000000" pitchFamily="2" charset="0"/>
              </a:rPr>
              <a:t>和</a:t>
            </a:r>
            <a:r>
              <a:rPr lang="en-US" altLang="zh-TW" b="0" i="0" dirty="0">
                <a:solidFill>
                  <a:srgbClr val="252525"/>
                </a:solidFill>
                <a:effectLst/>
                <a:latin typeface="Roboto" panose="02000000000000000000" pitchFamily="2" charset="0"/>
              </a:rPr>
              <a:t>V</a:t>
            </a:r>
            <a:r>
              <a:rPr lang="zh-TW" altLang="en-US" b="0" i="0" dirty="0">
                <a:solidFill>
                  <a:srgbClr val="252525"/>
                </a:solidFill>
                <a:effectLst/>
                <a:latin typeface="Roboto" panose="02000000000000000000" pitchFamily="2" charset="0"/>
              </a:rPr>
              <a:t>是不同的捲積核，卷積核寬度為</a:t>
            </a:r>
            <a:r>
              <a:rPr lang="en-US" altLang="zh-TW" b="0" i="0" dirty="0">
                <a:solidFill>
                  <a:srgbClr val="252525"/>
                </a:solidFill>
                <a:effectLst/>
                <a:latin typeface="Roboto" panose="02000000000000000000" pitchFamily="2" charset="0"/>
              </a:rPr>
              <a:t>k</a:t>
            </a:r>
            <a:r>
              <a:rPr lang="zh-TW" altLang="en-US" b="0" i="0" dirty="0">
                <a:solidFill>
                  <a:srgbClr val="252525"/>
                </a:solidFill>
                <a:effectLst/>
                <a:latin typeface="Roboto" panose="02000000000000000000" pitchFamily="2" charset="0"/>
              </a:rPr>
              <a:t>，輸出通道數為</a:t>
            </a:r>
            <a:r>
              <a:rPr lang="en-US" altLang="zh-TW" b="0" i="0" dirty="0">
                <a:solidFill>
                  <a:srgbClr val="252525"/>
                </a:solidFill>
                <a:effectLst/>
                <a:latin typeface="Roboto" panose="02000000000000000000" pitchFamily="2" charset="0"/>
              </a:rPr>
              <a:t>n</a:t>
            </a:r>
            <a:r>
              <a:rPr lang="zh-TW" altLang="en-US" b="0" i="0" dirty="0">
                <a:solidFill>
                  <a:srgbClr val="252525"/>
                </a:solidFill>
                <a:effectLst/>
                <a:latin typeface="Roboto" panose="02000000000000000000" pitchFamily="2" charset="0"/>
              </a:rPr>
              <a:t>，</a:t>
            </a:r>
            <a:r>
              <a:rPr lang="en-US" altLang="zh-TW" b="0" i="0" dirty="0">
                <a:solidFill>
                  <a:srgbClr val="252525"/>
                </a:solidFill>
                <a:effectLst/>
                <a:latin typeface="Roboto" panose="02000000000000000000" pitchFamily="2" charset="0"/>
              </a:rPr>
              <a:t>b</a:t>
            </a:r>
            <a:r>
              <a:rPr lang="zh-TW" altLang="en-US" b="0" i="0" dirty="0">
                <a:solidFill>
                  <a:srgbClr val="252525"/>
                </a:solidFill>
                <a:effectLst/>
                <a:latin typeface="Roboto" panose="02000000000000000000" pitchFamily="2" charset="0"/>
              </a:rPr>
              <a:t>和</a:t>
            </a:r>
            <a:r>
              <a:rPr lang="en-US" altLang="zh-TW" b="0" i="0" dirty="0">
                <a:solidFill>
                  <a:srgbClr val="252525"/>
                </a:solidFill>
                <a:effectLst/>
                <a:latin typeface="Roboto" panose="02000000000000000000" pitchFamily="2" charset="0"/>
              </a:rPr>
              <a:t>c</a:t>
            </a:r>
            <a:r>
              <a:rPr lang="zh-TW" altLang="en-US" b="0" i="0" dirty="0">
                <a:solidFill>
                  <a:srgbClr val="252525"/>
                </a:solidFill>
                <a:effectLst/>
                <a:latin typeface="Roboto" panose="02000000000000000000" pitchFamily="2" charset="0"/>
              </a:rPr>
              <a:t>是偏壓參數。</a:t>
            </a:r>
            <a:endParaRPr lang="en-US" altLang="zh-TW" b="0" i="0" dirty="0">
              <a:solidFill>
                <a:srgbClr val="252525"/>
              </a:solidFill>
              <a:effectLst/>
              <a:latin typeface="Roboto" panose="02000000000000000000" pitchFamily="2" charset="0"/>
            </a:endParaRPr>
          </a:p>
          <a:p>
            <a:r>
              <a:rPr lang="zh-TW" altLang="en-US" b="0" i="0" dirty="0">
                <a:solidFill>
                  <a:srgbClr val="252525"/>
                </a:solidFill>
                <a:effectLst/>
                <a:latin typeface="Roboto" panose="02000000000000000000" pitchFamily="2" charset="0"/>
              </a:rPr>
              <a:t>公式中的後半部分，即有激活函數的捲積就是所謂的門控機制，其控制了</a:t>
            </a:r>
            <a:r>
              <a:rPr lang="en-US" altLang="zh-TW" b="0" i="0" dirty="0">
                <a:solidFill>
                  <a:srgbClr val="252525"/>
                </a:solidFill>
                <a:effectLst/>
                <a:latin typeface="Roboto" panose="02000000000000000000" pitchFamily="2" charset="0"/>
              </a:rPr>
              <a:t>X*</a:t>
            </a:r>
            <a:r>
              <a:rPr lang="en-US" altLang="zh-TW" b="0" i="0" dirty="0" err="1">
                <a:solidFill>
                  <a:srgbClr val="252525"/>
                </a:solidFill>
                <a:effectLst/>
                <a:latin typeface="Roboto" panose="02000000000000000000" pitchFamily="2" charset="0"/>
              </a:rPr>
              <a:t>W+b</a:t>
            </a:r>
            <a:r>
              <a:rPr lang="zh-TW" altLang="en-US" b="0" i="0" dirty="0">
                <a:solidFill>
                  <a:srgbClr val="252525"/>
                </a:solidFill>
                <a:effectLst/>
                <a:latin typeface="Roboto" panose="02000000000000000000" pitchFamily="2" charset="0"/>
              </a:rPr>
              <a:t>中哪些資訊可以傳入下一層。這裡將其定義為</a:t>
            </a:r>
            <a:r>
              <a:rPr lang="en-US" altLang="zh-TW" b="0" i="0" dirty="0">
                <a:solidFill>
                  <a:srgbClr val="252525"/>
                </a:solidFill>
                <a:effectLst/>
                <a:latin typeface="Roboto" panose="02000000000000000000" pitchFamily="2" charset="0"/>
              </a:rPr>
              <a:t>Gated Linear Units (GLU).</a:t>
            </a:r>
            <a:r>
              <a:rPr lang="zh-TW" altLang="en-US" b="0" i="0" dirty="0">
                <a:solidFill>
                  <a:srgbClr val="252525"/>
                </a:solidFill>
                <a:effectLst/>
                <a:latin typeface="Roboto" panose="02000000000000000000" pitchFamily="2" charset="0"/>
              </a:rPr>
              <a:t>然後就可以將該模型進行堆疊，以捕獲</a:t>
            </a:r>
            <a:r>
              <a:rPr lang="en-US" altLang="zh-TW" b="0" i="0" dirty="0" err="1">
                <a:solidFill>
                  <a:srgbClr val="252525"/>
                </a:solidFill>
                <a:effectLst/>
                <a:latin typeface="Roboto" panose="02000000000000000000" pitchFamily="2" charset="0"/>
              </a:rPr>
              <a:t>Long_Term</a:t>
            </a:r>
            <a:r>
              <a:rPr lang="en-US" altLang="zh-TW" b="0" i="0" dirty="0">
                <a:solidFill>
                  <a:srgbClr val="252525"/>
                </a:solidFill>
                <a:effectLst/>
                <a:latin typeface="Roboto" panose="02000000000000000000" pitchFamily="2" charset="0"/>
              </a:rPr>
              <a:t> memory</a:t>
            </a:r>
            <a:r>
              <a:rPr lang="zh-TW" altLang="en-US" b="0" i="0" dirty="0">
                <a:solidFill>
                  <a:srgbClr val="252525"/>
                </a:solidFill>
                <a:effectLst/>
                <a:latin typeface="Roboto" panose="02000000000000000000" pitchFamily="2" charset="0"/>
              </a:rPr>
              <a:t>。</a:t>
            </a:r>
            <a:endParaRPr lang="en-US" altLang="zh-TW" b="0" i="0" dirty="0">
              <a:solidFill>
                <a:srgbClr val="252525"/>
              </a:solidFill>
              <a:effectLst/>
              <a:latin typeface="Roboto" panose="02000000000000000000" pitchFamily="2" charset="0"/>
            </a:endParaRPr>
          </a:p>
        </p:txBody>
      </p:sp>
      <p:pic>
        <p:nvPicPr>
          <p:cNvPr id="7" name="圖片 6">
            <a:extLst>
              <a:ext uri="{FF2B5EF4-FFF2-40B4-BE49-F238E27FC236}">
                <a16:creationId xmlns:a16="http://schemas.microsoft.com/office/drawing/2014/main" id="{0BA043EF-A5F6-EF43-4A0B-D9F1C5B45F39}"/>
              </a:ext>
            </a:extLst>
          </p:cNvPr>
          <p:cNvPicPr>
            <a:picLocks noChangeAspect="1"/>
          </p:cNvPicPr>
          <p:nvPr/>
        </p:nvPicPr>
        <p:blipFill>
          <a:blip r:embed="rId3"/>
          <a:stretch>
            <a:fillRect/>
          </a:stretch>
        </p:blipFill>
        <p:spPr>
          <a:xfrm>
            <a:off x="6773149" y="2510057"/>
            <a:ext cx="4580651" cy="2687227"/>
          </a:xfrm>
          <a:prstGeom prst="rect">
            <a:avLst/>
          </a:prstGeom>
        </p:spPr>
      </p:pic>
      <p:pic>
        <p:nvPicPr>
          <p:cNvPr id="9" name="圖片 8">
            <a:extLst>
              <a:ext uri="{FF2B5EF4-FFF2-40B4-BE49-F238E27FC236}">
                <a16:creationId xmlns:a16="http://schemas.microsoft.com/office/drawing/2014/main" id="{22F560DA-D16A-A86D-45B7-0B75EBB13673}"/>
              </a:ext>
            </a:extLst>
          </p:cNvPr>
          <p:cNvPicPr>
            <a:picLocks noChangeAspect="1"/>
          </p:cNvPicPr>
          <p:nvPr/>
        </p:nvPicPr>
        <p:blipFill>
          <a:blip r:embed="rId4"/>
          <a:stretch>
            <a:fillRect/>
          </a:stretch>
        </p:blipFill>
        <p:spPr>
          <a:xfrm>
            <a:off x="1090629" y="2786815"/>
            <a:ext cx="5108868" cy="634917"/>
          </a:xfrm>
          <a:prstGeom prst="rect">
            <a:avLst/>
          </a:prstGeom>
        </p:spPr>
      </p:pic>
    </p:spTree>
    <p:extLst>
      <p:ext uri="{BB962C8B-B14F-4D97-AF65-F5344CB8AC3E}">
        <p14:creationId xmlns:p14="http://schemas.microsoft.com/office/powerpoint/2010/main" val="1093620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0AB2E3-ED55-5D87-77F2-9B62BA456CFC}"/>
              </a:ext>
            </a:extLst>
          </p:cNvPr>
          <p:cNvSpPr>
            <a:spLocks noGrp="1"/>
          </p:cNvSpPr>
          <p:nvPr>
            <p:ph type="title"/>
          </p:nvPr>
        </p:nvSpPr>
        <p:spPr/>
        <p:txBody>
          <a:bodyPr/>
          <a:lstStyle/>
          <a:p>
            <a:r>
              <a:rPr lang="en-US" altLang="zh-TW" dirty="0"/>
              <a:t>LSTM	(</a:t>
            </a:r>
            <a:r>
              <a:rPr lang="en-US" altLang="zh-TW" b="1" i="0" dirty="0">
                <a:solidFill>
                  <a:srgbClr val="303233"/>
                </a:solidFill>
                <a:effectLst/>
                <a:latin typeface="Lato" panose="020F0502020204030204" pitchFamily="34" charset="0"/>
              </a:rPr>
              <a:t>Long short-term memory</a:t>
            </a:r>
            <a:r>
              <a:rPr lang="en-US" altLang="zh-TW" dirty="0"/>
              <a:t>)</a:t>
            </a:r>
            <a:endParaRPr lang="zh-TW" altLang="en-US" dirty="0"/>
          </a:p>
        </p:txBody>
      </p:sp>
      <p:sp>
        <p:nvSpPr>
          <p:cNvPr id="3" name="內容版面配置區 2">
            <a:extLst>
              <a:ext uri="{FF2B5EF4-FFF2-40B4-BE49-F238E27FC236}">
                <a16:creationId xmlns:a16="http://schemas.microsoft.com/office/drawing/2014/main" id="{D7F92F47-DDFA-114A-D526-D138BD0DECC4}"/>
              </a:ext>
            </a:extLst>
          </p:cNvPr>
          <p:cNvSpPr>
            <a:spLocks noGrp="1"/>
          </p:cNvSpPr>
          <p:nvPr>
            <p:ph idx="1"/>
          </p:nvPr>
        </p:nvSpPr>
        <p:spPr/>
        <p:txBody>
          <a:bodyPr/>
          <a:lstStyle/>
          <a:p>
            <a:r>
              <a:rPr lang="zh-TW" altLang="en-US" b="0" i="0" dirty="0">
                <a:solidFill>
                  <a:srgbClr val="202122"/>
                </a:solidFill>
                <a:effectLst/>
                <a:latin typeface="Arial" panose="020B0604020202020204" pitchFamily="34" charset="0"/>
              </a:rPr>
              <a:t>通常一個</a:t>
            </a:r>
            <a:r>
              <a:rPr lang="en-US" altLang="zh-TW" b="0" i="0" dirty="0">
                <a:solidFill>
                  <a:srgbClr val="202122"/>
                </a:solidFill>
                <a:effectLst/>
                <a:latin typeface="Arial" panose="020B0604020202020204" pitchFamily="34" charset="0"/>
              </a:rPr>
              <a:t>LSTM</a:t>
            </a:r>
            <a:r>
              <a:rPr lang="zh-TW" altLang="en-US" b="0" i="0" dirty="0">
                <a:solidFill>
                  <a:srgbClr val="202122"/>
                </a:solidFill>
                <a:effectLst/>
                <a:latin typeface="Arial" panose="020B0604020202020204" pitchFamily="34" charset="0"/>
              </a:rPr>
              <a:t>單元由細胞單元（</a:t>
            </a:r>
            <a:r>
              <a:rPr lang="en-US" altLang="zh-TW" b="0" i="0" dirty="0">
                <a:solidFill>
                  <a:srgbClr val="202122"/>
                </a:solidFill>
                <a:effectLst/>
                <a:latin typeface="Arial" panose="020B0604020202020204" pitchFamily="34" charset="0"/>
              </a:rPr>
              <a:t>cell</a:t>
            </a:r>
            <a:r>
              <a:rPr lang="zh-TW" altLang="en-US" b="0" i="0" dirty="0">
                <a:solidFill>
                  <a:srgbClr val="202122"/>
                </a:solidFill>
                <a:effectLst/>
                <a:latin typeface="Arial" panose="020B0604020202020204" pitchFamily="34" charset="0"/>
              </a:rPr>
              <a:t>）、輸入門（</a:t>
            </a:r>
            <a:r>
              <a:rPr lang="en-US" altLang="zh-TW" b="0" i="0" dirty="0">
                <a:solidFill>
                  <a:srgbClr val="202122"/>
                </a:solidFill>
                <a:effectLst/>
                <a:latin typeface="Arial" panose="020B0604020202020204" pitchFamily="34" charset="0"/>
              </a:rPr>
              <a:t>input gate</a:t>
            </a:r>
            <a:r>
              <a:rPr lang="zh-TW" altLang="en-US" b="0" i="0" dirty="0">
                <a:solidFill>
                  <a:srgbClr val="202122"/>
                </a:solidFill>
                <a:effectLst/>
                <a:latin typeface="Arial" panose="020B0604020202020204" pitchFamily="34" charset="0"/>
              </a:rPr>
              <a:t>）、輸出門（</a:t>
            </a:r>
            <a:r>
              <a:rPr lang="en-US" altLang="zh-TW" b="0" i="0" dirty="0">
                <a:solidFill>
                  <a:srgbClr val="202122"/>
                </a:solidFill>
                <a:effectLst/>
                <a:latin typeface="Arial" panose="020B0604020202020204" pitchFamily="34" charset="0"/>
              </a:rPr>
              <a:t>output gate</a:t>
            </a:r>
            <a:r>
              <a:rPr lang="zh-TW" altLang="en-US" b="0" i="0" dirty="0">
                <a:solidFill>
                  <a:srgbClr val="202122"/>
                </a:solidFill>
                <a:effectLst/>
                <a:latin typeface="Arial" panose="020B0604020202020204" pitchFamily="34" charset="0"/>
              </a:rPr>
              <a:t>）</a:t>
            </a:r>
            <a:r>
              <a:rPr lang="en-US" altLang="zh-TW" b="0" i="0" u="none" strike="noStrike" baseline="30000" dirty="0">
                <a:solidFill>
                  <a:srgbClr val="3366CC"/>
                </a:solidFill>
                <a:effectLst/>
                <a:latin typeface="Arial" panose="020B0604020202020204" pitchFamily="34" charset="0"/>
                <a:hlinkClick r:id="rId2"/>
              </a:rPr>
              <a:t>[3]</a:t>
            </a:r>
            <a:r>
              <a:rPr lang="zh-TW" altLang="en-US" b="0" i="0" dirty="0">
                <a:solidFill>
                  <a:srgbClr val="202122"/>
                </a:solidFill>
                <a:effectLst/>
                <a:latin typeface="Arial" panose="020B0604020202020204" pitchFamily="34" charset="0"/>
              </a:rPr>
              <a:t>、遺忘門（</a:t>
            </a:r>
            <a:r>
              <a:rPr lang="en-US" altLang="zh-TW" b="0" i="0" dirty="0">
                <a:solidFill>
                  <a:srgbClr val="202122"/>
                </a:solidFill>
                <a:effectLst/>
                <a:latin typeface="Arial" panose="020B0604020202020204" pitchFamily="34" charset="0"/>
              </a:rPr>
              <a:t>forget gate</a:t>
            </a:r>
            <a:r>
              <a:rPr lang="zh-TW" altLang="en-US" b="0" i="0" dirty="0">
                <a:solidFill>
                  <a:srgbClr val="202122"/>
                </a:solidFill>
                <a:effectLst/>
                <a:latin typeface="Arial" panose="020B0604020202020204" pitchFamily="34" charset="0"/>
              </a:rPr>
              <a:t>）</a:t>
            </a:r>
            <a:r>
              <a:rPr lang="en-US" altLang="zh-TW" b="0" i="0" u="none" strike="noStrike" baseline="30000" dirty="0">
                <a:solidFill>
                  <a:srgbClr val="3366CC"/>
                </a:solidFill>
                <a:effectLst/>
                <a:latin typeface="Arial" panose="020B0604020202020204" pitchFamily="34" charset="0"/>
                <a:hlinkClick r:id="rId3"/>
              </a:rPr>
              <a:t>[4]</a:t>
            </a:r>
            <a:r>
              <a:rPr lang="zh-TW" altLang="en-US" b="0" i="0" dirty="0">
                <a:solidFill>
                  <a:srgbClr val="202122"/>
                </a:solidFill>
                <a:effectLst/>
                <a:latin typeface="Arial" panose="020B0604020202020204" pitchFamily="34" charset="0"/>
              </a:rPr>
              <a:t>組成。</a:t>
            </a:r>
            <a:endParaRPr lang="en-US" altLang="zh-TW" b="0" i="0" dirty="0">
              <a:solidFill>
                <a:srgbClr val="202122"/>
              </a:solidFill>
              <a:effectLst/>
              <a:latin typeface="Arial" panose="020B0604020202020204" pitchFamily="34" charset="0"/>
            </a:endParaRPr>
          </a:p>
          <a:p>
            <a:r>
              <a:rPr lang="en-US" altLang="zh-TW" b="0" i="0" dirty="0">
                <a:solidFill>
                  <a:srgbClr val="202122"/>
                </a:solidFill>
                <a:effectLst/>
                <a:latin typeface="Arial" panose="020B0604020202020204" pitchFamily="34" charset="0"/>
                <a:hlinkClick r:id="rId4"/>
              </a:rPr>
              <a:t>https://ithelp.ithome.com.tw/articles/10308248?sc=rss.iron</a:t>
            </a:r>
            <a:r>
              <a:rPr lang="en-US" altLang="zh-TW" b="0" i="0" dirty="0">
                <a:solidFill>
                  <a:srgbClr val="202122"/>
                </a:solidFill>
                <a:effectLst/>
                <a:latin typeface="Arial" panose="020B0604020202020204" pitchFamily="34" charset="0"/>
              </a:rPr>
              <a:t> </a:t>
            </a:r>
          </a:p>
          <a:p>
            <a:endParaRPr lang="en-US" altLang="zh-TW" b="0" i="0" dirty="0">
              <a:solidFill>
                <a:srgbClr val="202122"/>
              </a:solidFill>
              <a:effectLst/>
              <a:latin typeface="Arial" panose="020B0604020202020204" pitchFamily="34" charset="0"/>
            </a:endParaRPr>
          </a:p>
          <a:p>
            <a:endParaRPr lang="zh-TW" altLang="en-US" dirty="0"/>
          </a:p>
        </p:txBody>
      </p:sp>
      <p:pic>
        <p:nvPicPr>
          <p:cNvPr id="5" name="圖片 4">
            <a:extLst>
              <a:ext uri="{FF2B5EF4-FFF2-40B4-BE49-F238E27FC236}">
                <a16:creationId xmlns:a16="http://schemas.microsoft.com/office/drawing/2014/main" id="{2DCF83CF-E25C-FC88-70B9-1EA630243A01}"/>
              </a:ext>
            </a:extLst>
          </p:cNvPr>
          <p:cNvPicPr>
            <a:picLocks noChangeAspect="1"/>
          </p:cNvPicPr>
          <p:nvPr/>
        </p:nvPicPr>
        <p:blipFill>
          <a:blip r:embed="rId5"/>
          <a:stretch>
            <a:fillRect/>
          </a:stretch>
        </p:blipFill>
        <p:spPr>
          <a:xfrm>
            <a:off x="838200" y="3429000"/>
            <a:ext cx="7186941" cy="3353124"/>
          </a:xfrm>
          <a:prstGeom prst="rect">
            <a:avLst/>
          </a:prstGeom>
        </p:spPr>
      </p:pic>
      <p:pic>
        <p:nvPicPr>
          <p:cNvPr id="7" name="圖片 6">
            <a:extLst>
              <a:ext uri="{FF2B5EF4-FFF2-40B4-BE49-F238E27FC236}">
                <a16:creationId xmlns:a16="http://schemas.microsoft.com/office/drawing/2014/main" id="{BDE2BF6D-0FF9-5BA5-4051-6BFFBA841413}"/>
              </a:ext>
            </a:extLst>
          </p:cNvPr>
          <p:cNvPicPr>
            <a:picLocks noChangeAspect="1"/>
          </p:cNvPicPr>
          <p:nvPr/>
        </p:nvPicPr>
        <p:blipFill>
          <a:blip r:embed="rId6"/>
          <a:stretch>
            <a:fillRect/>
          </a:stretch>
        </p:blipFill>
        <p:spPr>
          <a:xfrm>
            <a:off x="8025141" y="3897922"/>
            <a:ext cx="3707240" cy="2279041"/>
          </a:xfrm>
          <a:prstGeom prst="rect">
            <a:avLst/>
          </a:prstGeom>
        </p:spPr>
      </p:pic>
    </p:spTree>
    <p:extLst>
      <p:ext uri="{BB962C8B-B14F-4D97-AF65-F5344CB8AC3E}">
        <p14:creationId xmlns:p14="http://schemas.microsoft.com/office/powerpoint/2010/main" val="511862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290A07-5F3A-426F-5977-4C8EF12F5477}"/>
              </a:ext>
            </a:extLst>
          </p:cNvPr>
          <p:cNvSpPr>
            <a:spLocks noGrp="1"/>
          </p:cNvSpPr>
          <p:nvPr>
            <p:ph type="title"/>
          </p:nvPr>
        </p:nvSpPr>
        <p:spPr/>
        <p:txBody>
          <a:bodyPr/>
          <a:lstStyle/>
          <a:p>
            <a:r>
              <a:rPr lang="en-US" altLang="zh-TW" dirty="0"/>
              <a:t>Unlabeled Data Remixing</a:t>
            </a:r>
            <a:endParaRPr lang="zh-TW" altLang="en-US" dirty="0"/>
          </a:p>
        </p:txBody>
      </p:sp>
      <p:pic>
        <p:nvPicPr>
          <p:cNvPr id="5" name="內容版面配置區 4">
            <a:extLst>
              <a:ext uri="{FF2B5EF4-FFF2-40B4-BE49-F238E27FC236}">
                <a16:creationId xmlns:a16="http://schemas.microsoft.com/office/drawing/2014/main" id="{BACE0B98-9907-C4D1-D04A-2756B76E0387}"/>
              </a:ext>
            </a:extLst>
          </p:cNvPr>
          <p:cNvPicPr>
            <a:picLocks noGrp="1" noChangeAspect="1"/>
          </p:cNvPicPr>
          <p:nvPr>
            <p:ph idx="1"/>
          </p:nvPr>
        </p:nvPicPr>
        <p:blipFill>
          <a:blip r:embed="rId2"/>
          <a:stretch>
            <a:fillRect/>
          </a:stretch>
        </p:blipFill>
        <p:spPr>
          <a:xfrm>
            <a:off x="1028700" y="1889981"/>
            <a:ext cx="10134600" cy="3078037"/>
          </a:xfrm>
        </p:spPr>
      </p:pic>
      <p:sp>
        <p:nvSpPr>
          <p:cNvPr id="7" name="文字方塊 6">
            <a:extLst>
              <a:ext uri="{FF2B5EF4-FFF2-40B4-BE49-F238E27FC236}">
                <a16:creationId xmlns:a16="http://schemas.microsoft.com/office/drawing/2014/main" id="{31200308-1E60-AFD2-347B-43EBFBE234AD}"/>
              </a:ext>
            </a:extLst>
          </p:cNvPr>
          <p:cNvSpPr txBox="1"/>
          <p:nvPr/>
        </p:nvSpPr>
        <p:spPr>
          <a:xfrm>
            <a:off x="1741571" y="4968018"/>
            <a:ext cx="8708858" cy="1477328"/>
          </a:xfrm>
          <a:prstGeom prst="rect">
            <a:avLst/>
          </a:prstGeom>
          <a:noFill/>
        </p:spPr>
        <p:txBody>
          <a:bodyPr wrap="square">
            <a:spAutoFit/>
          </a:bodyPr>
          <a:lstStyle/>
          <a:p>
            <a:r>
              <a:rPr lang="en-US" altLang="zh-TW" dirty="0"/>
              <a:t>Overall representation of our unlabeled data remixing pipeline. When we detect an excerpt of at least 5 seconds with one source silent, here the bass, we recombine it with a single bass sample from the training set. We can then provide strong supervision for the silent source, and weak supervision for the other 3 as we only know the ground truth for their sum.</a:t>
            </a:r>
            <a:endParaRPr lang="zh-TW" altLang="en-US" dirty="0"/>
          </a:p>
        </p:txBody>
      </p:sp>
    </p:spTree>
    <p:extLst>
      <p:ext uri="{BB962C8B-B14F-4D97-AF65-F5344CB8AC3E}">
        <p14:creationId xmlns:p14="http://schemas.microsoft.com/office/powerpoint/2010/main" val="2764206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4B32CC-3CCB-80E6-0BE2-3A69B7A8A1CD}"/>
              </a:ext>
            </a:extLst>
          </p:cNvPr>
          <p:cNvSpPr>
            <a:spLocks noGrp="1"/>
          </p:cNvSpPr>
          <p:nvPr>
            <p:ph type="title"/>
          </p:nvPr>
        </p:nvSpPr>
        <p:spPr/>
        <p:txBody>
          <a:bodyPr/>
          <a:lstStyle/>
          <a:p>
            <a:r>
              <a:rPr lang="zh-TW" altLang="en-US" dirty="0"/>
              <a:t>信號失真比  </a:t>
            </a:r>
            <a:r>
              <a:rPr lang="en-US" altLang="zh-TW" dirty="0"/>
              <a:t>(SDR)</a:t>
            </a:r>
            <a:endParaRPr lang="zh-TW" altLang="en-US" dirty="0"/>
          </a:p>
        </p:txBody>
      </p:sp>
      <p:sp>
        <p:nvSpPr>
          <p:cNvPr id="3" name="內容版面配置區 2">
            <a:extLst>
              <a:ext uri="{FF2B5EF4-FFF2-40B4-BE49-F238E27FC236}">
                <a16:creationId xmlns:a16="http://schemas.microsoft.com/office/drawing/2014/main" id="{D22544E3-3453-830C-9E84-2A38165E55F8}"/>
              </a:ext>
            </a:extLst>
          </p:cNvPr>
          <p:cNvSpPr>
            <a:spLocks noGrp="1"/>
          </p:cNvSpPr>
          <p:nvPr>
            <p:ph idx="1"/>
          </p:nvPr>
        </p:nvSpPr>
        <p:spPr/>
        <p:txBody>
          <a:bodyPr/>
          <a:lstStyle/>
          <a:p>
            <a:r>
              <a:rPr lang="zh-CN" altLang="en-US" dirty="0"/>
              <a:t>源失真比（</a:t>
            </a:r>
            <a:r>
              <a:rPr lang="en-US" altLang="zh-CN" dirty="0"/>
              <a:t>SDR</a:t>
            </a:r>
            <a:r>
              <a:rPr lang="zh-CN" altLang="en-US" dirty="0"/>
              <a:t>）定义为目标能量与重建信号中所有误差的比值</a:t>
            </a:r>
            <a:endParaRPr lang="en-US" altLang="zh-CN" dirty="0"/>
          </a:p>
          <a:p>
            <a:r>
              <a:rPr lang="zh-TW" altLang="en-US" dirty="0"/>
              <a:t>具體來說，一個高的</a:t>
            </a:r>
            <a:r>
              <a:rPr lang="en-US" altLang="zh-TW" dirty="0"/>
              <a:t>SDR</a:t>
            </a:r>
            <a:r>
              <a:rPr lang="zh-TW" altLang="en-US" dirty="0"/>
              <a:t>值表示模型能夠更準確地分離出原始音樂源，而一個低的</a:t>
            </a:r>
            <a:r>
              <a:rPr lang="en-US" altLang="zh-TW" dirty="0"/>
              <a:t>SDR</a:t>
            </a:r>
            <a:r>
              <a:rPr lang="zh-TW" altLang="en-US" dirty="0"/>
              <a:t>值則表示模型在分離過程中引入了較多的失真。</a:t>
            </a:r>
          </a:p>
        </p:txBody>
      </p:sp>
    </p:spTree>
    <p:extLst>
      <p:ext uri="{BB962C8B-B14F-4D97-AF65-F5344CB8AC3E}">
        <p14:creationId xmlns:p14="http://schemas.microsoft.com/office/powerpoint/2010/main" val="359689723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957</TotalTime>
  <Words>1235</Words>
  <Application>Microsoft Office PowerPoint</Application>
  <PresentationFormat>寬螢幕</PresentationFormat>
  <Paragraphs>64</Paragraphs>
  <Slides>24</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24</vt:i4>
      </vt:variant>
    </vt:vector>
  </HeadingPairs>
  <TitlesOfParts>
    <vt:vector size="33" baseType="lpstr">
      <vt:lpstr>-apple-system</vt:lpstr>
      <vt:lpstr>Linux Libertine</vt:lpstr>
      <vt:lpstr>PingFang SC</vt:lpstr>
      <vt:lpstr>Aptos</vt:lpstr>
      <vt:lpstr>Aptos Display</vt:lpstr>
      <vt:lpstr>Arial</vt:lpstr>
      <vt:lpstr>Lato</vt:lpstr>
      <vt:lpstr>Roboto</vt:lpstr>
      <vt:lpstr>Office 佈景主題</vt:lpstr>
      <vt:lpstr>Demucs</vt:lpstr>
      <vt:lpstr>Model Architecture</vt:lpstr>
      <vt:lpstr>U-Net connections</vt:lpstr>
      <vt:lpstr>Encoder/decoder</vt:lpstr>
      <vt:lpstr>ReLU線性整流函式   </vt:lpstr>
      <vt:lpstr>GLU (Gated Linear Unit)</vt:lpstr>
      <vt:lpstr>LSTM (Long short-term memory)</vt:lpstr>
      <vt:lpstr>Unlabeled Data Remixing</vt:lpstr>
      <vt:lpstr>信號失真比  (SDR)</vt:lpstr>
      <vt:lpstr>Demucs V3:  Hybrid Spectrogram and Waveform Source Separation </vt:lpstr>
      <vt:lpstr>Demucs architecture to perform hybrid waveform/spectrogram domain source separation</vt:lpstr>
      <vt:lpstr>PowerPoint 簡報</vt:lpstr>
      <vt:lpstr>Hybrid Demucs Overall architecture:  The temporal branch</vt:lpstr>
      <vt:lpstr>GELU</vt:lpstr>
      <vt:lpstr>Hybrid Demucs Overall architecture:  The spectral branch</vt:lpstr>
      <vt:lpstr>Hybrid Demucs Overall architecture</vt:lpstr>
      <vt:lpstr>Compressed residual branches</vt:lpstr>
      <vt:lpstr>BiLSTM</vt:lpstr>
      <vt:lpstr>LayerScale、 Local attention</vt:lpstr>
      <vt:lpstr>HT Demucs</vt:lpstr>
      <vt:lpstr>HT Demucs</vt:lpstr>
      <vt:lpstr>HT Demucs</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Demucs</dc:title>
  <dc:creator>閎茗 康</dc:creator>
  <cp:lastModifiedBy>閎茗 康</cp:lastModifiedBy>
  <cp:revision>7</cp:revision>
  <dcterms:created xsi:type="dcterms:W3CDTF">2024-02-16T13:47:42Z</dcterms:created>
  <dcterms:modified xsi:type="dcterms:W3CDTF">2024-02-22T14:06:20Z</dcterms:modified>
</cp:coreProperties>
</file>