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handoutMasterIdLst>
    <p:handoutMasterId r:id="rId36"/>
  </p:handoutMasterIdLst>
  <p:sldIdLst>
    <p:sldId id="320" r:id="rId2"/>
    <p:sldId id="321" r:id="rId3"/>
    <p:sldId id="365" r:id="rId4"/>
    <p:sldId id="342" r:id="rId5"/>
    <p:sldId id="368" r:id="rId6"/>
    <p:sldId id="369" r:id="rId7"/>
    <p:sldId id="370" r:id="rId8"/>
    <p:sldId id="371" r:id="rId9"/>
    <p:sldId id="367" r:id="rId10"/>
    <p:sldId id="373" r:id="rId11"/>
    <p:sldId id="374" r:id="rId12"/>
    <p:sldId id="375" r:id="rId13"/>
    <p:sldId id="376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98" r:id="rId22"/>
    <p:sldId id="387" r:id="rId23"/>
    <p:sldId id="389" r:id="rId24"/>
    <p:sldId id="391" r:id="rId25"/>
    <p:sldId id="392" r:id="rId26"/>
    <p:sldId id="393" r:id="rId27"/>
    <p:sldId id="394" r:id="rId28"/>
    <p:sldId id="395" r:id="rId29"/>
    <p:sldId id="341" r:id="rId30"/>
    <p:sldId id="322" r:id="rId31"/>
    <p:sldId id="364" r:id="rId32"/>
    <p:sldId id="397" r:id="rId33"/>
    <p:sldId id="396" r:id="rId3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FE6C"/>
    <a:srgbClr val="D2AA00"/>
    <a:srgbClr val="FFCC00"/>
    <a:srgbClr val="D4C294"/>
    <a:srgbClr val="FFEDEB"/>
    <a:srgbClr val="FF2F19"/>
    <a:srgbClr val="E3F1F5"/>
    <a:srgbClr val="FF6699"/>
    <a:srgbClr val="66FF33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4903" autoAdjust="0"/>
  </p:normalViewPr>
  <p:slideViewPr>
    <p:cSldViewPr>
      <p:cViewPr varScale="1">
        <p:scale>
          <a:sx n="71" d="100"/>
          <a:sy n="71" d="100"/>
        </p:scale>
        <p:origin x="99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6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288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36470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63051D-36D4-4459-83F2-008346DD5E83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0418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882752-B195-4E1D-BF93-D8A0D98FE3D1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5648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1FE58D-B7A8-4865-B0EE-DDF844986BC3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7214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1FE58D-B7A8-4865-B0EE-DDF844986BC3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3626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BDF3F-0D52-4A43-8F3B-F30EF9B40266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8759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0483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13CC9-8B44-4623-8907-D163D76092B5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7278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204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8321DC-E5CA-4076-AD22-C9649110DDA2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3362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DCE9C-9CF5-4C8D-93C1-883E9AFA899A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9498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71ADB-B992-423C-98B6-42E93035A652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5520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48287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943CF-1512-4E5E-9867-C26AF6DC7F81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0384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FBBB9-A1C9-4DBC-9682-34C93C989556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8293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5F54C-C19A-4257-BC48-21152A369210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7208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screen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powercollections.codeplex.com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00200"/>
            <a:ext cx="83820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Algorithms Complexity and Data Structures Efficiency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76600"/>
            <a:ext cx="8229600" cy="569120"/>
          </a:xfrm>
        </p:spPr>
        <p:txBody>
          <a:bodyPr/>
          <a:lstStyle/>
          <a:p>
            <a:r>
              <a:rPr lang="en-US" dirty="0" smtClean="0"/>
              <a:t>Computational Complexity, Choosing Data Structures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523220"/>
          </a:xfrm>
        </p:spPr>
        <p:txBody>
          <a:bodyPr/>
          <a:lstStyle/>
          <a:p>
            <a:r>
              <a:rPr lang="en-US" dirty="0"/>
              <a:t>Svetlin </a:t>
            </a:r>
            <a:r>
              <a:rPr lang="en-US" dirty="0" smtClean="0"/>
              <a:t>Nakov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53250" name="Picture 2" descr="abstract_structure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029200" y="4532376"/>
            <a:ext cx="3657600" cy="1792224"/>
          </a:xfrm>
          <a:prstGeom prst="roundRect">
            <a:avLst>
              <a:gd name="adj" fmla="val 6985"/>
            </a:avLst>
          </a:prstGeom>
          <a:noFill/>
          <a:ln>
            <a:solidFill>
              <a:schemeClr val="accent4">
                <a:lumMod val="40000"/>
                <a:lumOff val="60000"/>
                <a:alpha val="50000"/>
              </a:schemeClr>
            </a:solidFill>
          </a:ln>
        </p:spPr>
      </p:pic>
      <p:pic>
        <p:nvPicPr>
          <p:cNvPr id="53258" name="Picture 10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1448138">
            <a:off x="2131270" y="184976"/>
            <a:ext cx="647977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Complexities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</p:nvPr>
        </p:nvGraphicFramePr>
        <p:xfrm>
          <a:off x="609600" y="1143000"/>
          <a:ext cx="7924800" cy="5151120"/>
        </p:xfrm>
        <a:graphic>
          <a:graphicData uri="http://schemas.openxmlformats.org/drawingml/2006/table">
            <a:tbl>
              <a:tblPr/>
              <a:tblGrid>
                <a:gridCol w="1981200"/>
                <a:gridCol w="1600200"/>
                <a:gridCol w="4343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Constant number of operations, not depending on the input data size, e.g.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1 000 000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1-2 operations</a:t>
                      </a:r>
                      <a:endParaRPr kumimoji="0" lang="en-US" sz="2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logarithmic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 of operations </a:t>
                      </a:r>
                      <a:r>
                        <a:rPr kumimoji="0" lang="en-US" sz="25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propor-tional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 log</a:t>
                      </a:r>
                      <a:r>
                        <a:rPr kumimoji="0" lang="en-US" sz="25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(n) where n is the size of the input data, e.g. n = 1 000 000 000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30 operations</a:t>
                      </a:r>
                      <a:endParaRPr kumimoji="0" lang="en-US" sz="2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linear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 of operations proportional to the input data size, e.g. n = 10 000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5 000 operations</a:t>
                      </a:r>
                      <a:endParaRPr kumimoji="0" lang="en-US" sz="2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Typical Complexities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</p:nvPr>
        </p:nvGraphicFramePr>
        <p:xfrm>
          <a:off x="575932" y="1143000"/>
          <a:ext cx="8001000" cy="5029199"/>
        </p:xfrm>
        <a:graphic>
          <a:graphicData uri="http://schemas.openxmlformats.org/drawingml/2006/table">
            <a:tbl>
              <a:tblPr/>
              <a:tblGrid>
                <a:gridCol w="2024380"/>
                <a:gridCol w="1646555"/>
                <a:gridCol w="4330065"/>
              </a:tblGrid>
              <a:tr h="5550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16018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quadratic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</a:t>
                      </a:r>
                      <a:r>
                        <a:rPr kumimoji="0" lang="en-US" sz="26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 of operations proportional to the square of the size of the input data, e.g. n = 500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250 000 operations</a:t>
                      </a:r>
                      <a:endParaRPr kumimoji="0" lang="en-US" sz="2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18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cubic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</a:t>
                      </a:r>
                      <a:r>
                        <a:rPr kumimoji="0" lang="en-US" sz="26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 of operations </a:t>
                      </a:r>
                      <a:r>
                        <a:rPr kumimoji="0" lang="en-US" sz="25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propor-tional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to the cube of the size of the input data, e.g. n 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200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8 000 000 operations</a:t>
                      </a:r>
                      <a:endParaRPr kumimoji="0" lang="en-US" sz="2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3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exponential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O(2</a:t>
                      </a:r>
                      <a:r>
                        <a:rPr kumimoji="0" lang="en-US" sz="26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</a:t>
                      </a:r>
                      <a:r>
                        <a:rPr kumimoji="0" lang="en-US" sz="26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k</a:t>
                      </a:r>
                      <a:r>
                        <a:rPr kumimoji="0" lang="en-US" sz="2600" b="1" i="0" u="none" strike="noStrike" kern="1200" cap="none" spc="0" normalizeH="0" baseline="30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O(n!)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Exponential number of operations, fast growing, e.g. n = 20 </a:t>
                      </a:r>
                      <a:r>
                        <a:rPr kumimoji="0" lang="en-US" sz="25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1 048 576 operations</a:t>
                      </a:r>
                      <a:endParaRPr kumimoji="0" lang="en-US" sz="25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and Speed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5932" y="1143001"/>
          <a:ext cx="8001002" cy="5196839"/>
        </p:xfrm>
        <a:graphic>
          <a:graphicData uri="http://schemas.openxmlformats.org/drawingml/2006/table">
            <a:tbl>
              <a:tblPr/>
              <a:tblGrid>
                <a:gridCol w="1531090"/>
                <a:gridCol w="1003935"/>
                <a:gridCol w="817777"/>
                <a:gridCol w="838200"/>
                <a:gridCol w="838200"/>
                <a:gridCol w="838200"/>
                <a:gridCol w="990600"/>
                <a:gridCol w="1143000"/>
              </a:tblGrid>
              <a:tr h="5050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</a:t>
                      </a: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100</a:t>
                      </a: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bg-BG" sz="2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</a:t>
                      </a:r>
                      <a:endParaRPr lang="en-US" sz="22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O(1)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O(log(n))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O(n*log(n))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</a:t>
                      </a:r>
                      <a:r>
                        <a:rPr lang="en-US" sz="2000" b="1" baseline="30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  <a:r>
                        <a:rPr lang="bg-BG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min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</a:t>
                      </a:r>
                      <a:r>
                        <a:rPr lang="en-US" sz="2000" b="1" baseline="30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20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hours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231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days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164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O(2</a:t>
                      </a:r>
                      <a:r>
                        <a:rPr lang="en-US" sz="2000" b="1" baseline="30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260</a:t>
                      </a:r>
                      <a:r>
                        <a:rPr lang="bg-BG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days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O(n!)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</a:t>
                      </a:r>
                      <a:r>
                        <a:rPr lang="en-US" sz="2000" b="1" baseline="30000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20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  <a:endParaRPr lang="en-US" sz="20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r>
                        <a:rPr lang="en-US" sz="20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min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0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and Memory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ts val="3700"/>
              </a:lnSpc>
            </a:pPr>
            <a:r>
              <a:rPr lang="en-US" sz="3000" dirty="0" smtClean="0"/>
              <a:t>Complexity can be expressed as formula on multiple variables, e.g.</a:t>
            </a:r>
          </a:p>
          <a:p>
            <a:pPr lvl="1">
              <a:lnSpc>
                <a:spcPts val="3700"/>
              </a:lnSpc>
            </a:pPr>
            <a:r>
              <a:rPr lang="en-US" sz="2800" dirty="0" smtClean="0"/>
              <a:t>Algorithm filling a matrix of size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 smtClean="0"/>
              <a:t> *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2800" dirty="0" smtClean="0"/>
              <a:t> with natural numbers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, … will run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O(n*m)</a:t>
            </a:r>
          </a:p>
          <a:p>
            <a:pPr lvl="1">
              <a:lnSpc>
                <a:spcPts val="3700"/>
              </a:lnSpc>
            </a:pPr>
            <a:r>
              <a:rPr lang="en-US" sz="2800" dirty="0" smtClean="0"/>
              <a:t>DFS traversal of graph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 smtClean="0"/>
              <a:t> vertices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2800" dirty="0" smtClean="0"/>
              <a:t> edges will run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m)</a:t>
            </a:r>
          </a:p>
          <a:p>
            <a:pPr>
              <a:lnSpc>
                <a:spcPts val="3700"/>
              </a:lnSpc>
            </a:pPr>
            <a:r>
              <a:rPr lang="en-US" sz="3000" dirty="0" smtClean="0"/>
              <a:t>Memory consumption should also be considered, for example:</a:t>
            </a:r>
          </a:p>
          <a:p>
            <a:pPr lvl="1">
              <a:lnSpc>
                <a:spcPts val="3700"/>
              </a:lnSpc>
            </a:pPr>
            <a:r>
              <a:rPr lang="en-US" sz="2800" dirty="0" smtClean="0"/>
              <a:t>Running time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O(n)</a:t>
            </a:r>
            <a:r>
              <a:rPr lang="en-US" sz="2800" dirty="0" smtClean="0"/>
              <a:t>, memory requirement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</a:t>
            </a:r>
            <a:r>
              <a:rPr lang="en-US" sz="2800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1">
              <a:lnSpc>
                <a:spcPts val="3700"/>
              </a:lnSpc>
            </a:pPr>
            <a:r>
              <a:rPr lang="en-US" sz="2800" dirty="0" smtClean="0">
                <a:sym typeface="Wingdings" pitchFamily="2" charset="2"/>
              </a:rPr>
              <a:t>n = 50 000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OutOfMemoryException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3810000"/>
            <a:ext cx="6400800" cy="16002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Analyzing </a:t>
            </a:r>
            <a:r>
              <a:rPr lang="en-US" dirty="0" smtClean="0"/>
              <a:t>Complexity of Algorithms</a:t>
            </a:r>
            <a:endParaRPr lang="bg-B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7200" y="5603080"/>
            <a:ext cx="8229600" cy="56912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30724" name="Picture 4" descr="http://www.usnews.com/pubdbimages/image/15504/FE_PR_091105bacteria398x265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424223" y="838200"/>
            <a:ext cx="4313276" cy="2714624"/>
          </a:xfrm>
          <a:prstGeom prst="roundRect">
            <a:avLst>
              <a:gd name="adj" fmla="val 663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4">
                <a:lumMod val="75000"/>
                <a:alpha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26" name="Picture 6" descr="http://gaussmarkov.net/images/thirdhand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rgbClr val="8BFE6C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 flipH="1">
            <a:off x="6248400" y="457200"/>
            <a:ext cx="1600200" cy="1660208"/>
          </a:xfrm>
          <a:prstGeom prst="roundRect">
            <a:avLst>
              <a:gd name="adj" fmla="val 6636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tx2">
                <a:lumMod val="50000"/>
                <a:alpha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</a:t>
            </a:r>
            <a:r>
              <a:rPr lang="en-US" dirty="0"/>
              <a:t>Examples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257800"/>
            <a:ext cx="8496300" cy="1339850"/>
          </a:xfrm>
        </p:spPr>
        <p:txBody>
          <a:bodyPr/>
          <a:lstStyle/>
          <a:p>
            <a:r>
              <a:rPr lang="en-US" dirty="0"/>
              <a:t>Runs in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)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 where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 is the size of the array</a:t>
            </a:r>
            <a:endParaRPr lang="bg-BG" dirty="0"/>
          </a:p>
          <a:p>
            <a:r>
              <a:rPr lang="en-US" dirty="0"/>
              <a:t>The number of elementary steps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1187450" y="1196975"/>
            <a:ext cx="67691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FindMaxElement(int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array)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array[0];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i=0;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i&lt;array.length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(array[i] &gt; max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max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array[i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Examples (2)</a:t>
            </a:r>
            <a:endParaRPr lang="bg-BG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648200"/>
            <a:ext cx="8496300" cy="1949450"/>
          </a:xfrm>
        </p:spPr>
        <p:txBody>
          <a:bodyPr/>
          <a:lstStyle/>
          <a:p>
            <a:r>
              <a:rPr lang="en-US" dirty="0"/>
              <a:t>Runs in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</a:t>
            </a:r>
            <a:r>
              <a:rPr lang="en-US" altLang="ko-KR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2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)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 where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 is the size of the array</a:t>
            </a:r>
            <a:endParaRPr lang="bg-BG" dirty="0"/>
          </a:p>
          <a:p>
            <a:r>
              <a:rPr lang="en-US" dirty="0"/>
              <a:t>The number of elementary steps is </a:t>
            </a:r>
            <a:r>
              <a:rPr lang="en-US" dirty="0" smtClean="0"/>
              <a:t>		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n*(n+1)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1066800" y="1268413"/>
            <a:ext cx="7083426" cy="3120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FindInversions(int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array)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inversions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i=0;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i&lt;array.Length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j = i+1;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j&lt;array.Length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(array[i] &gt; array[j])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inversions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inversions;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Examples (3)</a:t>
            </a:r>
            <a:endParaRPr lang="bg-BG"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800600"/>
            <a:ext cx="8496300" cy="1371600"/>
          </a:xfrm>
        </p:spPr>
        <p:txBody>
          <a:bodyPr/>
          <a:lstStyle/>
          <a:p>
            <a:r>
              <a:rPr lang="en-US" dirty="0"/>
              <a:t>Runs </a:t>
            </a:r>
            <a:r>
              <a:rPr lang="en-US" dirty="0" smtClean="0"/>
              <a:t>in cubic time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</a:t>
            </a:r>
            <a:r>
              <a:rPr lang="en-US" altLang="ko-KR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3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The number of elementary steps is 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/>
              <a:t>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3</a:t>
            </a:r>
            <a:endParaRPr lang="en-US" baseline="30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1187450" y="1298938"/>
            <a:ext cx="6913563" cy="3120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Sum3(int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decimal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a=0;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a&lt;n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a++)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b=0; b&lt;n; b++)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c=0; c&lt;n; c++)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a*b*c;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Examples (4)</a:t>
            </a:r>
            <a:endParaRPr lang="bg-BG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572000"/>
            <a:ext cx="8496300" cy="2025650"/>
          </a:xfrm>
        </p:spPr>
        <p:txBody>
          <a:bodyPr/>
          <a:lstStyle/>
          <a:p>
            <a:r>
              <a:rPr lang="en-US" dirty="0"/>
              <a:t>Runs </a:t>
            </a:r>
            <a:r>
              <a:rPr lang="en-US" dirty="0" smtClean="0"/>
              <a:t>in quadratic time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O(n*m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The number of elementary steps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 smtClean="0"/>
              <a:t>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n*m</a:t>
            </a:r>
            <a:endParaRPr lang="en-US" baseline="30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1187450" y="1332692"/>
            <a:ext cx="6913563" cy="2782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SumMN(int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n, int m)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x=0;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x&lt;n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x++)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y=0; y&lt;m; y++)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x*y;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Examples (5)</a:t>
            </a:r>
            <a:endParaRPr lang="bg-BG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876800"/>
            <a:ext cx="8496300" cy="1720850"/>
          </a:xfrm>
        </p:spPr>
        <p:txBody>
          <a:bodyPr/>
          <a:lstStyle/>
          <a:p>
            <a:r>
              <a:rPr lang="en-US" dirty="0"/>
              <a:t>Runs </a:t>
            </a:r>
            <a:r>
              <a:rPr lang="en-US" dirty="0" smtClean="0"/>
              <a:t>in quadratic time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O(n*m)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The number of elementary steps is </a:t>
            </a:r>
            <a:r>
              <a:rPr lang="en-US" dirty="0" smtClean="0"/>
              <a:t>		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noProof="1" smtClean="0"/>
              <a:t> 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n*m</a:t>
            </a:r>
            <a:r>
              <a:rPr lang="en-US" altLang="ko-KR" noProof="1">
                <a:sym typeface="Symbol" pitchFamily="18" charset="2"/>
              </a:rPr>
              <a:t> 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+</a:t>
            </a:r>
            <a:r>
              <a:rPr lang="en-US" altLang="ko-KR" noProof="1">
                <a:sym typeface="Symbol" pitchFamily="18" charset="2"/>
              </a:rPr>
              <a:t> 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min(m,n)*n</a:t>
            </a:r>
            <a:endParaRPr lang="en-US" baseline="30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1187450" y="1188983"/>
            <a:ext cx="6913563" cy="3459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SumMN(int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n, int m)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x=0; x&lt;n; x++)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y=0; y&lt;m; 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(x==y)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i=0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i&lt;n; i++)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i*x*y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2913" indent="-442913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Algorithms Complexity and Asymptotic Notation</a:t>
            </a:r>
          </a:p>
          <a:p>
            <a:pPr marL="790576" lvl="1" indent="-442913">
              <a:lnSpc>
                <a:spcPts val="3600"/>
              </a:lnSpc>
            </a:pPr>
            <a:r>
              <a:rPr lang="en-US" dirty="0" smtClean="0"/>
              <a:t>Time and Memory Complexity</a:t>
            </a:r>
          </a:p>
          <a:p>
            <a:pPr marL="790576" lvl="1" indent="-442913">
              <a:lnSpc>
                <a:spcPts val="3600"/>
              </a:lnSpc>
            </a:pPr>
            <a:r>
              <a:rPr lang="en-US" dirty="0" smtClean="0"/>
              <a:t>Mean, Average and Worst Case</a:t>
            </a:r>
          </a:p>
          <a:p>
            <a:pPr marL="442913" indent="-442913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Fundamental Data Structures – Comparison</a:t>
            </a:r>
          </a:p>
          <a:p>
            <a:pPr marL="790576" lvl="1" indent="-442913">
              <a:lnSpc>
                <a:spcPts val="3600"/>
              </a:lnSpc>
            </a:pPr>
            <a:r>
              <a:rPr lang="en-US" dirty="0" smtClean="0"/>
              <a:t>Arrays vs. Lists vs. Trees vs. Hash-Tables</a:t>
            </a:r>
          </a:p>
          <a:p>
            <a:pPr marL="442913" indent="-442913">
              <a:lnSpc>
                <a:spcPts val="3600"/>
              </a:lnSpc>
              <a:buFontTx/>
              <a:buAutoNum type="arabicPeriod"/>
            </a:pPr>
            <a:r>
              <a:rPr lang="en-US" dirty="0" smtClean="0"/>
              <a:t>Choosing Proper Data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2226" name="Picture 2" descr="http://www.clpgh.org/books/images/books-leftimag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661245" y="4953000"/>
            <a:ext cx="2044605" cy="1465118"/>
          </a:xfrm>
          <a:prstGeom prst="roundRect">
            <a:avLst>
              <a:gd name="adj" fmla="val 9491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Examples (6)</a:t>
            </a:r>
            <a:endParaRPr lang="bg-BG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267200"/>
            <a:ext cx="8496300" cy="1524000"/>
          </a:xfrm>
        </p:spPr>
        <p:txBody>
          <a:bodyPr/>
          <a:lstStyle/>
          <a:p>
            <a:r>
              <a:rPr lang="en-US" dirty="0"/>
              <a:t>Runs </a:t>
            </a:r>
            <a:r>
              <a:rPr lang="en-US" dirty="0" smtClean="0"/>
              <a:t>in exponential time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O(2</a:t>
            </a:r>
            <a:r>
              <a:rPr lang="en-US" altLang="ko-KR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The number of elementary steps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 smtClean="0"/>
              <a:t>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2</a:t>
            </a:r>
            <a:r>
              <a:rPr lang="en-US" altLang="ko-KR" baseline="30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endParaRPr lang="en-US" baseline="30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503812" name="Rectangle 4"/>
          <p:cNvSpPr>
            <a:spLocks noChangeArrowheads="1"/>
          </p:cNvSpPr>
          <p:nvPr/>
        </p:nvSpPr>
        <p:spPr bwMode="auto">
          <a:xfrm>
            <a:off x="1187450" y="1366446"/>
            <a:ext cx="6913563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Calculation(int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decimal result 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(1&lt;&lt;n); i++)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+= i;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result;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Examples (7)</a:t>
            </a:r>
            <a:endParaRPr lang="bg-BG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267200"/>
            <a:ext cx="8496300" cy="2330450"/>
          </a:xfrm>
        </p:spPr>
        <p:txBody>
          <a:bodyPr/>
          <a:lstStyle/>
          <a:p>
            <a:r>
              <a:rPr lang="en-US" dirty="0"/>
              <a:t>Runs </a:t>
            </a:r>
            <a:r>
              <a:rPr lang="en-US" dirty="0" smtClean="0"/>
              <a:t>in linear time 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The number of elementary steps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 smtClean="0"/>
              <a:t>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endParaRPr lang="en-US" baseline="30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503812" name="Rectangle 4"/>
          <p:cNvSpPr>
            <a:spLocks noChangeArrowheads="1"/>
          </p:cNvSpPr>
          <p:nvPr/>
        </p:nvSpPr>
        <p:spPr bwMode="auto">
          <a:xfrm>
            <a:off x="1187450" y="1366446"/>
            <a:ext cx="6913563" cy="2443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Factorial(int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(n==0)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Factorial(n-1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Examples (8)</a:t>
            </a:r>
            <a:endParaRPr lang="bg-BG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343399"/>
            <a:ext cx="8496300" cy="2182813"/>
          </a:xfrm>
        </p:spPr>
        <p:txBody>
          <a:bodyPr/>
          <a:lstStyle/>
          <a:p>
            <a:r>
              <a:rPr lang="en-US" noProof="1"/>
              <a:t>Runs in </a:t>
            </a:r>
            <a:r>
              <a:rPr lang="en-US" dirty="0"/>
              <a:t>exponential time 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O(2</a:t>
            </a:r>
            <a:r>
              <a:rPr lang="en-US" altLang="ko-KR" baseline="30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noProof="1"/>
              <a:t>The number of elementary steps is </a:t>
            </a:r>
            <a:r>
              <a:rPr lang="en-US" noProof="1" smtClean="0"/>
              <a:t>	</a:t>
            </a:r>
            <a:r>
              <a:rPr lang="en-US" noProof="1"/>
              <a:t>	</a:t>
            </a:r>
            <a:r>
              <a:rPr lang="en-US" noProof="1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noProof="1" smtClean="0"/>
              <a:t> 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Fib(n+1)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 w</a:t>
            </a:r>
            <a:r>
              <a:rPr lang="en-US" altLang="ko-KR" noProof="1">
                <a:sym typeface="Symbol" pitchFamily="18" charset="2"/>
              </a:rPr>
              <a:t>here 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Fib(k)</a:t>
            </a:r>
            <a:r>
              <a:rPr lang="en-US" altLang="ko-KR" noProof="1">
                <a:sym typeface="Symbol" pitchFamily="18" charset="2"/>
              </a:rPr>
              <a:t> is </a:t>
            </a:r>
            <a:r>
              <a:rPr lang="en-US" altLang="ko-KR" noProof="1" smtClean="0">
                <a:sym typeface="Symbol" pitchFamily="18" charset="2"/>
              </a:rPr>
              <a:t>the </a:t>
            </a:r>
            <a:r>
              <a:rPr lang="en-US" altLang="ko-KR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k</a:t>
            </a:r>
            <a:r>
              <a:rPr lang="en-US" altLang="ko-KR" noProof="1" smtClean="0">
                <a:sym typeface="Symbol" pitchFamily="18" charset="2"/>
              </a:rPr>
              <a:t>-th </a:t>
            </a:r>
            <a:r>
              <a:rPr lang="en-US" altLang="ko-KR" noProof="1">
                <a:sym typeface="Symbol" pitchFamily="18" charset="2"/>
              </a:rPr>
              <a:t>Fib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o</a:t>
            </a:r>
            <a:r>
              <a:rPr lang="en-US" altLang="ko-KR" noProof="1">
                <a:sym typeface="Symbol" pitchFamily="18" charset="2"/>
              </a:rPr>
              <a:t>nacci's number</a:t>
            </a:r>
            <a:endParaRPr lang="en-US" baseline="30000" noProof="1">
              <a:sym typeface="Symbol" pitchFamily="18" charset="2"/>
            </a:endParaRPr>
          </a:p>
        </p:txBody>
      </p:sp>
      <p:sp>
        <p:nvSpPr>
          <p:cNvPr id="505860" name="Rectangle 4"/>
          <p:cNvSpPr>
            <a:spLocks noChangeArrowheads="1"/>
          </p:cNvSpPr>
          <p:nvPr/>
        </p:nvSpPr>
        <p:spPr bwMode="auto">
          <a:xfrm>
            <a:off x="827088" y="1176278"/>
            <a:ext cx="7561262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Fibonacci(int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== 0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== 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Fibonacci(n-1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+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Fibonacci(n-2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www.upstateparalegal.com/Shared%20Documents/scales_of_justice_0yg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11096" y="990600"/>
            <a:ext cx="4723104" cy="3163656"/>
          </a:xfrm>
          <a:prstGeom prst="roundRect">
            <a:avLst>
              <a:gd name="adj" fmla="val 44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578201"/>
            <a:ext cx="7924800" cy="9906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Comparing Data Structures</a:t>
            </a:r>
            <a:endParaRPr lang="bg-B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7200" y="5609283"/>
            <a:ext cx="8229600" cy="56912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Efficiency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</p:nvPr>
        </p:nvGraphicFramePr>
        <p:xfrm>
          <a:off x="685800" y="1143000"/>
          <a:ext cx="7779072" cy="5105401"/>
        </p:xfrm>
        <a:graphic>
          <a:graphicData uri="http://schemas.openxmlformats.org/drawingml/2006/table">
            <a:tbl>
              <a:tblPr/>
              <a:tblGrid>
                <a:gridCol w="3026423"/>
                <a:gridCol w="1048473"/>
                <a:gridCol w="1018573"/>
                <a:gridCol w="1273492"/>
                <a:gridCol w="1412111"/>
              </a:tblGrid>
              <a:tr h="11531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59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Array (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T[]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9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Linked list (</a:t>
                      </a:r>
                      <a:r>
                        <a:rPr kumimoji="0" lang="en-US" sz="26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LinkedList&lt;T&gt;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9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Resizable array list (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List&lt;T&gt;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Stack (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Stack&lt;T&gt;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Queue (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Queue&lt;T&gt;</a:t>
                      </a: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Efficiency</a:t>
            </a:r>
            <a:r>
              <a:rPr lang="bg-BG" dirty="0" smtClean="0"/>
              <a:t>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</p:nvPr>
        </p:nvGraphicFramePr>
        <p:xfrm>
          <a:off x="533400" y="1219200"/>
          <a:ext cx="8034668" cy="5029199"/>
        </p:xfrm>
        <a:graphic>
          <a:graphicData uri="http://schemas.openxmlformats.org/drawingml/2006/table">
            <a:tbl>
              <a:tblPr/>
              <a:tblGrid>
                <a:gridCol w="2895600"/>
                <a:gridCol w="1219200"/>
                <a:gridCol w="1252868"/>
                <a:gridCol w="1263661"/>
                <a:gridCol w="1403339"/>
              </a:tblGrid>
              <a:tr h="1032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Get-by-index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8998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 table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Dictionary&lt;K,T&gt;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974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Tree-based dictionary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Sorted Dictionary&lt;K,T&gt;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98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Hash table based set (</a:t>
                      </a:r>
                      <a:r>
                        <a:rPr kumimoji="0" lang="en-US" sz="24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HashSet&lt;T&gt;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98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Tree based set (</a:t>
                      </a:r>
                      <a:r>
                        <a:rPr kumimoji="0" lang="en-US" sz="24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SortedSet&lt;T&gt;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bg-BG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/>
              <a:t>Arrays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T[]</a:t>
            </a:r>
            <a:r>
              <a:rPr lang="en-US" dirty="0" smtClean="0"/>
              <a:t>)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Use when fixed number of elements should be processed by index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Resizable array lists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)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Use when elements should be added and processed by index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Linked lists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dirty="0" smtClean="0"/>
              <a:t>)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Use when elements should be added at the both sides of the list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Otherwise use resizable array list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Data Structure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Stacks 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sz="3000" dirty="0" smtClean="0"/>
              <a:t>)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 smtClean="0"/>
              <a:t>Use to implement LIFO (last-in-first-out) behavior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2800" dirty="0" smtClean="0"/>
              <a:t> could also work well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Queues 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sz="3000" dirty="0" smtClean="0"/>
              <a:t>)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 smtClean="0"/>
              <a:t>Use to implement FIFO (first-in-first-out) behavior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sz="2800" dirty="0" smtClean="0"/>
              <a:t> could also work well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Hash table based dictionary 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Dictionary&lt;K,T&gt;</a:t>
            </a:r>
            <a:r>
              <a:rPr lang="en-US" sz="3000" dirty="0" smtClean="0"/>
              <a:t>)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 smtClean="0"/>
              <a:t>Use when key-value pairs should be added fast and searched fast by key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 smtClean="0"/>
              <a:t>Elements in a hash table have no particular order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Data Structure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Balanced search tree based dictionary 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SortedDictionary&lt;K,T&gt;</a:t>
            </a:r>
            <a:r>
              <a:rPr lang="en-US" sz="3000" dirty="0" smtClean="0"/>
              <a:t>)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 smtClean="0"/>
              <a:t>Use when key-value pairs should be added fast, searched fast by key and enumerated sorted by key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dirty="0" smtClean="0"/>
              <a:t>Hash table based set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dirty="0" smtClean="0"/>
              <a:t>)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dirty="0" smtClean="0"/>
              <a:t>Use to keep a group of unique values, to add and check belonging to the set fast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dirty="0" smtClean="0"/>
              <a:t>Elements are in no particular order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dirty="0" smtClean="0"/>
              <a:t>Search tree based set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SortedSet&lt;T&gt;</a:t>
            </a:r>
            <a:r>
              <a:rPr lang="en-US" dirty="0" smtClean="0"/>
              <a:t>)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dirty="0" smtClean="0"/>
              <a:t>Use to keep a group of ordered unique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Algorithm complexity</a:t>
            </a:r>
            <a:r>
              <a:rPr lang="en-US" sz="3000" dirty="0" smtClean="0"/>
              <a:t> is rough estimation of the number of steps performed by given computation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Complexity can be logarithmic, linear, n log n, square, cubic, exponential, etc.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Allows to estimating the speed of given code before its execution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Different data structures have different efficiency on different operations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The fastest add / find / delete structure is the hash table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O(1)</a:t>
            </a:r>
            <a:r>
              <a:rPr lang="en-US" dirty="0" smtClean="0"/>
              <a:t> for all these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Why Data Structures are Important?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structures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algorithms</a:t>
            </a:r>
            <a:r>
              <a:rPr lang="en-US" dirty="0" smtClean="0"/>
              <a:t> are the foundation of computer programming</a:t>
            </a:r>
          </a:p>
          <a:p>
            <a:r>
              <a:rPr lang="en-US" dirty="0" smtClean="0"/>
              <a:t>Algorithmic thinking, problem solving and data structures are vital for software engineers</a:t>
            </a:r>
          </a:p>
          <a:p>
            <a:pPr lvl="1"/>
            <a:r>
              <a:rPr lang="en-US" dirty="0" smtClean="0"/>
              <a:t>All .NET developers should know when to 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T[]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Dictionary&lt;K,T&gt;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SortedDictionary&lt;K,T&gt;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SortedSet&lt;T&gt;</a:t>
            </a:r>
          </a:p>
          <a:p>
            <a:r>
              <a:rPr lang="en-US" dirty="0" smtClean="0"/>
              <a:t>Computational complexity is important for algorithm design and efficient programming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Algorithms Complexity and Data Structures Efficiency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601227" y="2056094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605647" flipH="1">
            <a:off x="2066563" y="98261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802718" y="42982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13797" y="22802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1325" indent="-441325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sz="2800" dirty="0" smtClean="0"/>
              <a:t>A text file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students.txt</a:t>
            </a:r>
            <a:r>
              <a:rPr lang="en-US" sz="2800" dirty="0" smtClean="0"/>
              <a:t> holds information about students and their courses in the following format: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100000"/>
              </a:lnSpc>
              <a:spcBef>
                <a:spcPts val="1800"/>
              </a:spcBef>
              <a:buNone/>
              <a:tabLst/>
              <a:defRPr/>
            </a:pPr>
            <a:r>
              <a:rPr lang="en-US" sz="2800" dirty="0" smtClean="0"/>
              <a:t>	Using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SortedDictionary&lt;K,T&gt;</a:t>
            </a:r>
            <a:r>
              <a:rPr lang="en-US" sz="2800" dirty="0" smtClean="0"/>
              <a:t> print the courses in alphabetical order and for each of them prints the students ordered by family and then by name: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088" y="2131874"/>
            <a:ext cx="7561262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Kiril  | Ivanov   | C#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Stefka | Nikolova | SQL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Stela  | Mineva   | Java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Milena | Petrova  | C#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   | Grigorov | C#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   | Kolev    | SQL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5477470"/>
            <a:ext cx="7561262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C#: Ivan Grigorov, Kiril Ivanov, Milena Petrova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Java: Stela Mineva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SQL: Ivan Kolev, Stefka Nikolova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1325" indent="-441325">
              <a:lnSpc>
                <a:spcPts val="3200"/>
              </a:lnSpc>
              <a:buFont typeface="+mj-lt"/>
              <a:buAutoNum type="arabicPeriod" startAt="2"/>
              <a:tabLst/>
              <a:defRPr/>
            </a:pPr>
            <a:r>
              <a:rPr lang="en-US" sz="2800" dirty="0" smtClean="0"/>
              <a:t>A large trade company has millions of articles, each described by barcode, vendor, title and price. Implement a data structure to store them that allows fast retrieval of all articles in given price range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[x…y]</a:t>
            </a:r>
            <a:r>
              <a:rPr lang="en-US" sz="2800" dirty="0" smtClean="0"/>
              <a:t>. Hint: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OrderedMultiDictionary&lt;K,T&gt;</a:t>
            </a:r>
            <a:r>
              <a:rPr lang="en-US" sz="2800" dirty="0" smtClean="0"/>
              <a:t> from </a:t>
            </a:r>
            <a:r>
              <a:rPr lang="en-US" sz="2800" dirty="0" smtClean="0">
                <a:hlinkClick r:id="rId2"/>
              </a:rPr>
              <a:t>Wintellect's Power Collections for .NET. </a:t>
            </a:r>
            <a:endParaRPr lang="en-US" sz="2800" dirty="0" smtClean="0"/>
          </a:p>
          <a:p>
            <a:pPr marL="446088" indent="-446088">
              <a:lnSpc>
                <a:spcPts val="3200"/>
              </a:lnSpc>
              <a:buFont typeface="+mj-lt"/>
              <a:buAutoNum type="arabicPeriod" startAt="2"/>
              <a:tabLst/>
              <a:defRPr/>
            </a:pPr>
            <a:r>
              <a:rPr lang="en-US" sz="2800" dirty="0" smtClean="0"/>
              <a:t>Implement a data structure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PriorityQueue&lt;T&gt;</a:t>
            </a:r>
            <a:r>
              <a:rPr lang="en-US" sz="2800" dirty="0" smtClean="0"/>
              <a:t> that provides a fast way to execute the following operations:</a:t>
            </a:r>
            <a:r>
              <a:rPr lang="en-US" sz="2600" dirty="0" smtClean="0"/>
              <a:t> add element; extract the smallest element.</a:t>
            </a:r>
          </a:p>
          <a:p>
            <a:pPr marL="446088" indent="-446088">
              <a:lnSpc>
                <a:spcPts val="3200"/>
              </a:lnSpc>
              <a:buFont typeface="+mj-lt"/>
              <a:buAutoNum type="arabicPeriod" startAt="2"/>
              <a:tabLst/>
              <a:defRPr/>
            </a:pPr>
            <a:r>
              <a:rPr lang="en-US" sz="2800" dirty="0" smtClean="0"/>
              <a:t>Implement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BiDictionary&lt;K1,K2,T&gt;</a:t>
            </a:r>
            <a:r>
              <a:rPr lang="en-US" sz="2800" dirty="0" smtClean="0"/>
              <a:t> that allows adding triples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{key1,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key2,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value}</a:t>
            </a:r>
            <a:r>
              <a:rPr lang="en-US" sz="2800" dirty="0" smtClean="0"/>
              <a:t> and fast search by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key1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key2</a:t>
            </a:r>
            <a:r>
              <a:rPr lang="en-US" sz="2800" dirty="0" smtClean="0"/>
              <a:t> or by both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key1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key2</a:t>
            </a:r>
            <a:r>
              <a:rPr lang="en-US" sz="2800" dirty="0" smtClean="0"/>
              <a:t>. Note: multiple values can be stored for given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 startAt="5"/>
              <a:tabLst/>
              <a:defRPr/>
            </a:pPr>
            <a:r>
              <a:rPr lang="en-US" sz="2800" dirty="0" smtClean="0"/>
              <a:t>A text file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phones.txt</a:t>
            </a:r>
            <a:r>
              <a:rPr lang="en-US" sz="2800" dirty="0" smtClean="0"/>
              <a:t> holds information about people, their town and phone number: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 startAt="5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100000"/>
              </a:lnSpc>
              <a:buFont typeface="+mj-lt"/>
              <a:buAutoNum type="arabicPeriod" startAt="5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100000"/>
              </a:lnSpc>
              <a:spcBef>
                <a:spcPts val="1800"/>
              </a:spcBef>
              <a:buNone/>
              <a:tabLst/>
              <a:defRPr/>
            </a:pPr>
            <a:r>
              <a:rPr lang="en-US" sz="2800" dirty="0" smtClean="0"/>
              <a:t>	Duplicates can occur in people names, towns and phone numbers. Write a program to execute a sequence of commands from a file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commands.txt</a:t>
            </a:r>
            <a:r>
              <a:rPr lang="en-US" sz="2800" dirty="0" smtClean="0"/>
              <a:t>:</a:t>
            </a:r>
          </a:p>
          <a:p>
            <a:pPr marL="793751" lvl="1" indent="-446088">
              <a:lnSpc>
                <a:spcPct val="100000"/>
              </a:lnSpc>
              <a:defRPr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find(name)</a:t>
            </a:r>
            <a:r>
              <a:rPr lang="en-US" sz="2600" dirty="0" smtClean="0"/>
              <a:t> – display all matching records by given name (first, middle, last or nickname)</a:t>
            </a:r>
          </a:p>
          <a:p>
            <a:pPr marL="793751" lvl="1" indent="-446088">
              <a:lnSpc>
                <a:spcPct val="100000"/>
              </a:lnSpc>
              <a:defRPr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find(name,</a:t>
            </a:r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town)</a:t>
            </a:r>
            <a:r>
              <a:rPr lang="en-US" sz="2600" dirty="0" smtClean="0"/>
              <a:t> – display all matching records by given name and town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088" y="2000071"/>
            <a:ext cx="756126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Mimi Shmatkata          | Plovdiv  | 0888 12 34 56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Kireto                  | Varna    | 052 23 45 67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Daniela Ivanova Petrova | Karnobat | 0899 999 888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Bat Gancho              | Sofia    | 02 946 946 946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http://www.caddtutorialsonline.com/images/16-Abstract-world-with-rising-sun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710603" y="1143001"/>
            <a:ext cx="5713930" cy="2867024"/>
          </a:xfrm>
          <a:prstGeom prst="roundRect">
            <a:avLst>
              <a:gd name="adj" fmla="val 428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1"/>
            <a:ext cx="8229600" cy="685800"/>
          </a:xfrm>
        </p:spPr>
        <p:txBody>
          <a:bodyPr/>
          <a:lstStyle/>
          <a:p>
            <a:r>
              <a:rPr lang="en-US" dirty="0" smtClean="0"/>
              <a:t>Algorithms Complexity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98280"/>
            <a:ext cx="8229600" cy="569120"/>
          </a:xfrm>
        </p:spPr>
        <p:txBody>
          <a:bodyPr/>
          <a:lstStyle/>
          <a:p>
            <a:r>
              <a:rPr lang="en-US" noProof="1" smtClean="0"/>
              <a:t>Asymtotic Notation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Algorithm Analysis</a:t>
            </a:r>
            <a:endParaRPr lang="bg-BG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Why </a:t>
            </a:r>
            <a:r>
              <a:rPr lang="en-US" altLang="ko-KR" dirty="0" smtClean="0">
                <a:ea typeface="굴림" pitchFamily="50" charset="-127"/>
              </a:rPr>
              <a:t>we should analyze algorithms?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Predict the resources that the algorithm </a:t>
            </a:r>
            <a:r>
              <a:rPr lang="en-US" altLang="ko-KR" dirty="0" smtClean="0">
                <a:ea typeface="굴림" pitchFamily="50" charset="-127"/>
              </a:rPr>
              <a:t>requires</a:t>
            </a: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Computational </a:t>
            </a:r>
            <a:r>
              <a:rPr lang="en-US" altLang="ko-KR" dirty="0" smtClean="0">
                <a:ea typeface="굴림" pitchFamily="50" charset="-127"/>
              </a:rPr>
              <a:t>time (CPU consumption)</a:t>
            </a: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Memory </a:t>
            </a:r>
            <a:r>
              <a:rPr lang="en-US" altLang="ko-KR" dirty="0" smtClean="0">
                <a:ea typeface="굴림" pitchFamily="50" charset="-127"/>
              </a:rPr>
              <a:t>space (RAM consumption)</a:t>
            </a: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Communication </a:t>
            </a:r>
            <a:r>
              <a:rPr lang="en-US" altLang="ko-KR" dirty="0" smtClean="0">
                <a:ea typeface="굴림" pitchFamily="50" charset="-127"/>
              </a:rPr>
              <a:t>bandwidth consumption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The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ea typeface="굴림" pitchFamily="50" charset="-127"/>
              </a:rPr>
              <a:t>running time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 smtClean="0">
                <a:ea typeface="굴림" pitchFamily="50" charset="-127"/>
              </a:rPr>
              <a:t>of </a:t>
            </a:r>
            <a:r>
              <a:rPr lang="en-US" altLang="ko-KR" dirty="0">
                <a:ea typeface="굴림" pitchFamily="50" charset="-127"/>
              </a:rPr>
              <a:t>an algorithm is:</a:t>
            </a:r>
          </a:p>
          <a:p>
            <a:pPr lvl="2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The </a:t>
            </a:r>
            <a:r>
              <a:rPr lang="en-US" altLang="ko-KR" dirty="0" smtClean="0">
                <a:ea typeface="굴림" pitchFamily="50" charset="-127"/>
              </a:rPr>
              <a:t>total number </a:t>
            </a:r>
            <a:r>
              <a:rPr lang="en-US" altLang="ko-KR" dirty="0">
                <a:ea typeface="굴림" pitchFamily="50" charset="-127"/>
              </a:rPr>
              <a:t>of </a:t>
            </a:r>
            <a:r>
              <a:rPr lang="en-US" altLang="ko-KR" dirty="0" smtClean="0">
                <a:ea typeface="굴림" pitchFamily="50" charset="-127"/>
              </a:rPr>
              <a:t>primitive </a:t>
            </a:r>
            <a:r>
              <a:rPr lang="en-US" altLang="ko-KR" dirty="0">
                <a:ea typeface="굴림" pitchFamily="50" charset="-127"/>
              </a:rPr>
              <a:t>operations executed (machine independent steps</a:t>
            </a:r>
            <a:r>
              <a:rPr lang="en-US" altLang="ko-KR" dirty="0" smtClean="0">
                <a:ea typeface="굴림" pitchFamily="50" charset="-127"/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ea typeface="굴림" pitchFamily="50" charset="-127"/>
              </a:rPr>
              <a:t>Also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a typeface="굴림" pitchFamily="50" charset="-127"/>
              </a:rPr>
              <a:t>algorithm complexity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</a:t>
            </a:r>
            <a:endParaRPr lang="bg-BG"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What to measure?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Memory</a:t>
            </a:r>
            <a:endParaRPr lang="en-US" altLang="ko-KR" dirty="0">
              <a:ea typeface="굴림" pitchFamily="50" charset="-127"/>
            </a:endParaRPr>
          </a:p>
          <a:p>
            <a:pPr lvl="1"/>
            <a:r>
              <a:rPr lang="en-US" altLang="ko-KR" dirty="0" smtClean="0">
                <a:ea typeface="굴림" pitchFamily="50" charset="-127"/>
              </a:rPr>
              <a:t>Time</a:t>
            </a:r>
            <a:endParaRPr lang="en-US" altLang="ko-KR" dirty="0">
              <a:ea typeface="굴림" pitchFamily="50" charset="-127"/>
            </a:endParaRPr>
          </a:p>
          <a:p>
            <a:pPr lvl="1"/>
            <a:r>
              <a:rPr lang="en-US" altLang="ko-KR" dirty="0" smtClean="0">
                <a:ea typeface="굴림" pitchFamily="50" charset="-127"/>
              </a:rPr>
              <a:t>Number of steps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Number of particular operations</a:t>
            </a:r>
          </a:p>
          <a:p>
            <a:pPr lvl="2"/>
            <a:r>
              <a:rPr lang="en-US" altLang="ko-KR" dirty="0" smtClean="0">
                <a:ea typeface="굴림" pitchFamily="50" charset="-127"/>
              </a:rPr>
              <a:t>Number of disk operations</a:t>
            </a:r>
          </a:p>
          <a:p>
            <a:pPr lvl="2"/>
            <a:r>
              <a:rPr lang="en-US" altLang="ko-KR" dirty="0" smtClean="0">
                <a:ea typeface="굴림" pitchFamily="50" charset="-127"/>
              </a:rPr>
              <a:t>Number of network packets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Asymptotic </a:t>
            </a:r>
            <a:r>
              <a:rPr lang="en-US" altLang="ko-KR" dirty="0">
                <a:ea typeface="굴림" pitchFamily="50" charset="-127"/>
              </a:rPr>
              <a:t>complexity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46082" name="Picture 2" descr="http://noteroschile.files.wordpress.com/2008/03/ram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629401" y="1127363"/>
            <a:ext cx="1970042" cy="1063822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6084" name="Picture 4" descr="http://darkub.files.wordpress.com/2008/01/cpu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196817">
            <a:off x="6562463" y="2604873"/>
            <a:ext cx="2014142" cy="1839582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6086" name="Picture 6" descr="http://www.samsung.com/us/business/semiconductor/news/downloads/HDD_F2EG_LG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6513119" y="4827654"/>
            <a:ext cx="2064102" cy="1546092"/>
          </a:xfrm>
          <a:prstGeom prst="roundRect">
            <a:avLst>
              <a:gd name="adj" fmla="val 8915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Time Complexity</a:t>
            </a:r>
            <a:endParaRPr lang="bg-BG"/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Worst-case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An upper bound on the running time for any </a:t>
            </a:r>
            <a:r>
              <a:rPr lang="en-US" altLang="ko-KR" dirty="0" smtClean="0">
                <a:ea typeface="굴림" pitchFamily="50" charset="-127"/>
              </a:rPr>
              <a:t>input of given size</a:t>
            </a:r>
            <a:endParaRPr lang="en-US" altLang="ko-KR" dirty="0">
              <a:ea typeface="굴림" pitchFamily="50" charset="-127"/>
            </a:endParaRPr>
          </a:p>
          <a:p>
            <a:r>
              <a:rPr lang="en-US" altLang="ko-KR" dirty="0">
                <a:ea typeface="굴림" pitchFamily="50" charset="-127"/>
              </a:rPr>
              <a:t>Average-case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Assume all </a:t>
            </a:r>
            <a:r>
              <a:rPr lang="en-US" altLang="ko-KR" dirty="0">
                <a:ea typeface="굴림" pitchFamily="50" charset="-127"/>
              </a:rPr>
              <a:t>inputs of a given size are equally likely</a:t>
            </a:r>
          </a:p>
          <a:p>
            <a:r>
              <a:rPr lang="en-US" altLang="ko-KR" dirty="0">
                <a:ea typeface="굴림" pitchFamily="50" charset="-127"/>
              </a:rPr>
              <a:t>Best-case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The lower bound on the running time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 – Example</a:t>
            </a:r>
            <a:endParaRPr lang="bg-BG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Sequential search in a list of size </a:t>
            </a:r>
            <a:r>
              <a:rPr lang="en-US" altLang="ko-KR" dirty="0" smtClean="0">
                <a:ea typeface="굴림" pitchFamily="50" charset="-127"/>
              </a:rPr>
              <a:t>n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itchFamily="50" charset="-127"/>
              </a:rPr>
              <a:t>Worst-case</a:t>
            </a:r>
            <a:r>
              <a:rPr lang="en-US" altLang="ko-KR" dirty="0">
                <a:ea typeface="굴림" pitchFamily="50" charset="-127"/>
              </a:rPr>
              <a:t>:</a:t>
            </a:r>
          </a:p>
          <a:p>
            <a:pPr lvl="2">
              <a:lnSpc>
                <a:spcPct val="100000"/>
              </a:lnSpc>
            </a:pP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 smtClean="0">
                <a:ea typeface="굴림" pitchFamily="50" charset="-127"/>
              </a:rPr>
              <a:t>comparisons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Best-case:</a:t>
            </a:r>
          </a:p>
          <a:p>
            <a:pPr lvl="2">
              <a:lnSpc>
                <a:spcPct val="100000"/>
              </a:lnSpc>
            </a:pP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1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 smtClean="0">
                <a:ea typeface="굴림" pitchFamily="50" charset="-127"/>
              </a:rPr>
              <a:t>comparison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Average-case</a:t>
            </a:r>
            <a:r>
              <a:rPr lang="en-US" altLang="ko-KR" dirty="0" smtClean="0">
                <a:ea typeface="굴림" pitchFamily="50" charset="-127"/>
              </a:rPr>
              <a:t>: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n/2</a:t>
            </a:r>
            <a:r>
              <a:rPr lang="en-US" altLang="ko-KR" dirty="0" smtClean="0">
                <a:ea typeface="굴림" pitchFamily="50" charset="-127"/>
              </a:rPr>
              <a:t> comparisons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algorithm runs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linear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time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itchFamily="50" charset="-127"/>
              </a:rPr>
              <a:t>Linear number of operations</a:t>
            </a:r>
            <a:endParaRPr lang="bg-BG" altLang="ko-KR" dirty="0">
              <a:ea typeface="굴림" pitchFamily="50" charset="-127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4815280" y="2585568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/>
                <a:gridCol w="457200"/>
                <a:gridCol w="455613"/>
                <a:gridCol w="455612"/>
                <a:gridCol w="457200"/>
                <a:gridCol w="455613"/>
                <a:gridCol w="455612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AutoShape 25"/>
          <p:cNvSpPr>
            <a:spLocks/>
          </p:cNvSpPr>
          <p:nvPr/>
        </p:nvSpPr>
        <p:spPr bwMode="auto">
          <a:xfrm rot="16200000">
            <a:off x="6276835" y="1630948"/>
            <a:ext cx="287337" cy="3190352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51185" y="3366618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419600" y="2014872"/>
            <a:ext cx="3987711" cy="1947528"/>
          </a:xfrm>
          <a:custGeom>
            <a:avLst/>
            <a:gdLst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90" fmla="*/ 501 w 3987711"/>
              <a:gd name="connsiteY90" fmla="*/ 722193 h 198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987711" h="1987467">
                <a:moveTo>
                  <a:pt x="501" y="722193"/>
                </a:moveTo>
                <a:cubicBezTo>
                  <a:pt x="20377" y="662567"/>
                  <a:pt x="8414" y="701173"/>
                  <a:pt x="32399" y="605235"/>
                </a:cubicBezTo>
                <a:lnTo>
                  <a:pt x="43032" y="562705"/>
                </a:lnTo>
                <a:cubicBezTo>
                  <a:pt x="46737" y="533060"/>
                  <a:pt x="58424" y="435518"/>
                  <a:pt x="64297" y="403216"/>
                </a:cubicBezTo>
                <a:cubicBezTo>
                  <a:pt x="64747" y="400741"/>
                  <a:pt x="80202" y="335488"/>
                  <a:pt x="85562" y="328788"/>
                </a:cubicBezTo>
                <a:cubicBezTo>
                  <a:pt x="93545" y="318809"/>
                  <a:pt x="106827" y="314611"/>
                  <a:pt x="117460" y="307523"/>
                </a:cubicBezTo>
                <a:cubicBezTo>
                  <a:pt x="136017" y="251851"/>
                  <a:pt x="120167" y="283551"/>
                  <a:pt x="181255" y="222463"/>
                </a:cubicBezTo>
                <a:cubicBezTo>
                  <a:pt x="190291" y="213427"/>
                  <a:pt x="193484" y="199601"/>
                  <a:pt x="202520" y="190565"/>
                </a:cubicBezTo>
                <a:cubicBezTo>
                  <a:pt x="232989" y="160096"/>
                  <a:pt x="231727" y="175961"/>
                  <a:pt x="266315" y="158667"/>
                </a:cubicBezTo>
                <a:cubicBezTo>
                  <a:pt x="277745" y="152952"/>
                  <a:pt x="285973" y="141074"/>
                  <a:pt x="298213" y="137402"/>
                </a:cubicBezTo>
                <a:cubicBezTo>
                  <a:pt x="322594" y="130088"/>
                  <a:pt x="468950" y="117389"/>
                  <a:pt x="478967" y="116137"/>
                </a:cubicBezTo>
                <a:cubicBezTo>
                  <a:pt x="500359" y="113463"/>
                  <a:pt x="521551" y="109361"/>
                  <a:pt x="542762" y="105505"/>
                </a:cubicBezTo>
                <a:cubicBezTo>
                  <a:pt x="560542" y="102272"/>
                  <a:pt x="577871" y="95674"/>
                  <a:pt x="595925" y="94872"/>
                </a:cubicBezTo>
                <a:cubicBezTo>
                  <a:pt x="737597" y="88576"/>
                  <a:pt x="879460" y="87784"/>
                  <a:pt x="1021227" y="84240"/>
                </a:cubicBezTo>
                <a:cubicBezTo>
                  <a:pt x="1156031" y="57278"/>
                  <a:pt x="998440" y="86138"/>
                  <a:pt x="1276408" y="62974"/>
                </a:cubicBezTo>
                <a:cubicBezTo>
                  <a:pt x="1294417" y="61473"/>
                  <a:pt x="1311709" y="55090"/>
                  <a:pt x="1329571" y="52342"/>
                </a:cubicBezTo>
                <a:cubicBezTo>
                  <a:pt x="1357813" y="47997"/>
                  <a:pt x="1386446" y="46407"/>
                  <a:pt x="1414632" y="41709"/>
                </a:cubicBezTo>
                <a:cubicBezTo>
                  <a:pt x="1429046" y="39307"/>
                  <a:pt x="1442696" y="33144"/>
                  <a:pt x="1457162" y="31077"/>
                </a:cubicBezTo>
                <a:cubicBezTo>
                  <a:pt x="1674701" y="0"/>
                  <a:pt x="1481259" y="36889"/>
                  <a:pt x="1616650" y="9812"/>
                </a:cubicBezTo>
                <a:cubicBezTo>
                  <a:pt x="1850566" y="13356"/>
                  <a:pt x="2084612" y="11891"/>
                  <a:pt x="2318399" y="20444"/>
                </a:cubicBezTo>
                <a:cubicBezTo>
                  <a:pt x="2375509" y="22533"/>
                  <a:pt x="2431813" y="34621"/>
                  <a:pt x="2488520" y="41709"/>
                </a:cubicBezTo>
                <a:cubicBezTo>
                  <a:pt x="2520366" y="45690"/>
                  <a:pt x="2552401" y="48100"/>
                  <a:pt x="2584213" y="52342"/>
                </a:cubicBezTo>
                <a:cubicBezTo>
                  <a:pt x="2605582" y="55191"/>
                  <a:pt x="2626456" y="62435"/>
                  <a:pt x="2648008" y="62974"/>
                </a:cubicBezTo>
                <a:cubicBezTo>
                  <a:pt x="2910220" y="69529"/>
                  <a:pt x="3172548" y="70063"/>
                  <a:pt x="3434818" y="73607"/>
                </a:cubicBezTo>
                <a:cubicBezTo>
                  <a:pt x="3463171" y="77151"/>
                  <a:pt x="3491765" y="79129"/>
                  <a:pt x="3519878" y="84240"/>
                </a:cubicBezTo>
                <a:cubicBezTo>
                  <a:pt x="3530905" y="86245"/>
                  <a:pt x="3540749" y="92867"/>
                  <a:pt x="3551776" y="94872"/>
                </a:cubicBezTo>
                <a:cubicBezTo>
                  <a:pt x="3579889" y="99983"/>
                  <a:pt x="3608594" y="101160"/>
                  <a:pt x="3636836" y="105505"/>
                </a:cubicBezTo>
                <a:cubicBezTo>
                  <a:pt x="3654698" y="108253"/>
                  <a:pt x="3672564" y="111382"/>
                  <a:pt x="3689999" y="116137"/>
                </a:cubicBezTo>
                <a:cubicBezTo>
                  <a:pt x="3711625" y="122035"/>
                  <a:pt x="3753795" y="137402"/>
                  <a:pt x="3753795" y="137402"/>
                </a:cubicBezTo>
                <a:cubicBezTo>
                  <a:pt x="3790896" y="162136"/>
                  <a:pt x="3822584" y="177239"/>
                  <a:pt x="3849488" y="211830"/>
                </a:cubicBezTo>
                <a:cubicBezTo>
                  <a:pt x="3865179" y="232004"/>
                  <a:pt x="3877841" y="254361"/>
                  <a:pt x="3892018" y="275626"/>
                </a:cubicBezTo>
                <a:lnTo>
                  <a:pt x="3913283" y="307523"/>
                </a:lnTo>
                <a:cubicBezTo>
                  <a:pt x="3916827" y="318156"/>
                  <a:pt x="3916914" y="330669"/>
                  <a:pt x="3923915" y="339421"/>
                </a:cubicBezTo>
                <a:cubicBezTo>
                  <a:pt x="3931898" y="349400"/>
                  <a:pt x="3949040" y="349850"/>
                  <a:pt x="3955813" y="360686"/>
                </a:cubicBezTo>
                <a:cubicBezTo>
                  <a:pt x="3967693" y="379694"/>
                  <a:pt x="3969990" y="403216"/>
                  <a:pt x="3977078" y="424481"/>
                </a:cubicBezTo>
                <a:lnTo>
                  <a:pt x="3987711" y="456379"/>
                </a:lnTo>
                <a:cubicBezTo>
                  <a:pt x="3984167" y="661942"/>
                  <a:pt x="3983815" y="867584"/>
                  <a:pt x="3977078" y="1073067"/>
                </a:cubicBezTo>
                <a:cubicBezTo>
                  <a:pt x="3976711" y="1084269"/>
                  <a:pt x="3967124" y="1093778"/>
                  <a:pt x="3966446" y="1104965"/>
                </a:cubicBezTo>
                <a:cubicBezTo>
                  <a:pt x="3960010" y="1211155"/>
                  <a:pt x="3964648" y="1317925"/>
                  <a:pt x="3955813" y="1423942"/>
                </a:cubicBezTo>
                <a:cubicBezTo>
                  <a:pt x="3950327" y="1489774"/>
                  <a:pt x="3935682" y="1474836"/>
                  <a:pt x="3913283" y="1519635"/>
                </a:cubicBezTo>
                <a:cubicBezTo>
                  <a:pt x="3908271" y="1529660"/>
                  <a:pt x="3910575" y="1543608"/>
                  <a:pt x="3902650" y="1551533"/>
                </a:cubicBezTo>
                <a:cubicBezTo>
                  <a:pt x="3884578" y="1569605"/>
                  <a:pt x="3860120" y="1579886"/>
                  <a:pt x="3838855" y="1594063"/>
                </a:cubicBezTo>
                <a:lnTo>
                  <a:pt x="3775060" y="1636593"/>
                </a:lnTo>
                <a:lnTo>
                  <a:pt x="3743162" y="1657858"/>
                </a:lnTo>
                <a:cubicBezTo>
                  <a:pt x="3736074" y="1668491"/>
                  <a:pt x="3731876" y="1681773"/>
                  <a:pt x="3721897" y="1689756"/>
                </a:cubicBezTo>
                <a:cubicBezTo>
                  <a:pt x="3713145" y="1696757"/>
                  <a:pt x="3699796" y="1694945"/>
                  <a:pt x="3689999" y="1700388"/>
                </a:cubicBezTo>
                <a:cubicBezTo>
                  <a:pt x="3667658" y="1712800"/>
                  <a:pt x="3647469" y="1728742"/>
                  <a:pt x="3626204" y="1742919"/>
                </a:cubicBezTo>
                <a:lnTo>
                  <a:pt x="3594306" y="1764184"/>
                </a:lnTo>
                <a:cubicBezTo>
                  <a:pt x="3583673" y="1771272"/>
                  <a:pt x="3573838" y="1779734"/>
                  <a:pt x="3562408" y="1785449"/>
                </a:cubicBezTo>
                <a:cubicBezTo>
                  <a:pt x="3548231" y="1792537"/>
                  <a:pt x="3534446" y="1800470"/>
                  <a:pt x="3519878" y="1806714"/>
                </a:cubicBezTo>
                <a:cubicBezTo>
                  <a:pt x="3509577" y="1811129"/>
                  <a:pt x="3498005" y="1812335"/>
                  <a:pt x="3487981" y="1817347"/>
                </a:cubicBezTo>
                <a:cubicBezTo>
                  <a:pt x="3476551" y="1823062"/>
                  <a:pt x="3468048" y="1834125"/>
                  <a:pt x="3456083" y="1838612"/>
                </a:cubicBezTo>
                <a:cubicBezTo>
                  <a:pt x="3444200" y="1843068"/>
                  <a:pt x="3346284" y="1858684"/>
                  <a:pt x="3339125" y="1859877"/>
                </a:cubicBezTo>
                <a:cubicBezTo>
                  <a:pt x="3328492" y="1866965"/>
                  <a:pt x="3318657" y="1875427"/>
                  <a:pt x="3307227" y="1881142"/>
                </a:cubicBezTo>
                <a:cubicBezTo>
                  <a:pt x="3266319" y="1901595"/>
                  <a:pt x="3188244" y="1899691"/>
                  <a:pt x="3158371" y="1902407"/>
                </a:cubicBezTo>
                <a:cubicBezTo>
                  <a:pt x="3063958" y="1926011"/>
                  <a:pt x="3117836" y="1915276"/>
                  <a:pt x="2945720" y="1923672"/>
                </a:cubicBezTo>
                <a:lnTo>
                  <a:pt x="2679906" y="1934305"/>
                </a:lnTo>
                <a:lnTo>
                  <a:pt x="2445990" y="1944937"/>
                </a:lnTo>
                <a:cubicBezTo>
                  <a:pt x="2421181" y="1948481"/>
                  <a:pt x="2395981" y="1949935"/>
                  <a:pt x="2371562" y="1955570"/>
                </a:cubicBezTo>
                <a:cubicBezTo>
                  <a:pt x="2349721" y="1960610"/>
                  <a:pt x="2330169" y="1976063"/>
                  <a:pt x="2307767" y="1976835"/>
                </a:cubicBezTo>
                <a:lnTo>
                  <a:pt x="1999422" y="1987467"/>
                </a:lnTo>
                <a:lnTo>
                  <a:pt x="1340204" y="1976835"/>
                </a:lnTo>
                <a:cubicBezTo>
                  <a:pt x="1254914" y="1974498"/>
                  <a:pt x="1238705" y="1969294"/>
                  <a:pt x="1170083" y="1955570"/>
                </a:cubicBezTo>
                <a:cubicBezTo>
                  <a:pt x="1159450" y="1948482"/>
                  <a:pt x="1149931" y="1939339"/>
                  <a:pt x="1138185" y="1934305"/>
                </a:cubicBezTo>
                <a:cubicBezTo>
                  <a:pt x="1124754" y="1928549"/>
                  <a:pt x="1109706" y="1927686"/>
                  <a:pt x="1095655" y="1923672"/>
                </a:cubicBezTo>
                <a:cubicBezTo>
                  <a:pt x="1084878" y="1920593"/>
                  <a:pt x="1074534" y="1916119"/>
                  <a:pt x="1063757" y="1913040"/>
                </a:cubicBezTo>
                <a:cubicBezTo>
                  <a:pt x="1049706" y="1909026"/>
                  <a:pt x="1035224" y="1906606"/>
                  <a:pt x="1021227" y="1902407"/>
                </a:cubicBezTo>
                <a:cubicBezTo>
                  <a:pt x="1021189" y="1902395"/>
                  <a:pt x="941502" y="1875831"/>
                  <a:pt x="925534" y="1870509"/>
                </a:cubicBezTo>
                <a:cubicBezTo>
                  <a:pt x="914901" y="1866965"/>
                  <a:pt x="904757" y="1861267"/>
                  <a:pt x="893636" y="1859877"/>
                </a:cubicBezTo>
                <a:lnTo>
                  <a:pt x="808576" y="1849244"/>
                </a:lnTo>
                <a:cubicBezTo>
                  <a:pt x="705929" y="1815030"/>
                  <a:pt x="865491" y="1869885"/>
                  <a:pt x="734148" y="1817347"/>
                </a:cubicBezTo>
                <a:cubicBezTo>
                  <a:pt x="713336" y="1809022"/>
                  <a:pt x="691618" y="1803170"/>
                  <a:pt x="670353" y="1796081"/>
                </a:cubicBezTo>
                <a:cubicBezTo>
                  <a:pt x="656490" y="1791460"/>
                  <a:pt x="642087" y="1788619"/>
                  <a:pt x="627822" y="1785449"/>
                </a:cubicBezTo>
                <a:cubicBezTo>
                  <a:pt x="555740" y="1769431"/>
                  <a:pt x="561093" y="1773459"/>
                  <a:pt x="468334" y="1764184"/>
                </a:cubicBezTo>
                <a:cubicBezTo>
                  <a:pt x="404057" y="1748114"/>
                  <a:pt x="439669" y="1758172"/>
                  <a:pt x="362008" y="1732286"/>
                </a:cubicBezTo>
                <a:lnTo>
                  <a:pt x="330111" y="1721654"/>
                </a:lnTo>
                <a:cubicBezTo>
                  <a:pt x="310331" y="1701873"/>
                  <a:pt x="303775" y="1692536"/>
                  <a:pt x="276948" y="1679123"/>
                </a:cubicBezTo>
                <a:cubicBezTo>
                  <a:pt x="266923" y="1674111"/>
                  <a:pt x="255683" y="1672035"/>
                  <a:pt x="245050" y="1668491"/>
                </a:cubicBezTo>
                <a:cubicBezTo>
                  <a:pt x="234418" y="1661403"/>
                  <a:pt x="222189" y="1656262"/>
                  <a:pt x="213153" y="1647226"/>
                </a:cubicBezTo>
                <a:cubicBezTo>
                  <a:pt x="204117" y="1638190"/>
                  <a:pt x="199871" y="1625307"/>
                  <a:pt x="191888" y="1615328"/>
                </a:cubicBezTo>
                <a:cubicBezTo>
                  <a:pt x="185626" y="1607500"/>
                  <a:pt x="177711" y="1601151"/>
                  <a:pt x="170622" y="1594063"/>
                </a:cubicBezTo>
                <a:cubicBezTo>
                  <a:pt x="159966" y="1562094"/>
                  <a:pt x="161627" y="1557749"/>
                  <a:pt x="138725" y="1530267"/>
                </a:cubicBezTo>
                <a:cubicBezTo>
                  <a:pt x="129099" y="1518716"/>
                  <a:pt x="116059" y="1510239"/>
                  <a:pt x="106827" y="1498370"/>
                </a:cubicBezTo>
                <a:cubicBezTo>
                  <a:pt x="91136" y="1478196"/>
                  <a:pt x="64297" y="1434574"/>
                  <a:pt x="64297" y="1434574"/>
                </a:cubicBezTo>
                <a:cubicBezTo>
                  <a:pt x="60753" y="1420397"/>
                  <a:pt x="56530" y="1406373"/>
                  <a:pt x="53664" y="1392044"/>
                </a:cubicBezTo>
                <a:cubicBezTo>
                  <a:pt x="49436" y="1370904"/>
                  <a:pt x="46888" y="1349460"/>
                  <a:pt x="43032" y="1328249"/>
                </a:cubicBezTo>
                <a:cubicBezTo>
                  <a:pt x="39799" y="1310469"/>
                  <a:pt x="35943" y="1292807"/>
                  <a:pt x="32399" y="1275086"/>
                </a:cubicBezTo>
                <a:cubicBezTo>
                  <a:pt x="42146" y="1138632"/>
                  <a:pt x="51007" y="1113828"/>
                  <a:pt x="32399" y="977374"/>
                </a:cubicBezTo>
                <a:cubicBezTo>
                  <a:pt x="28450" y="948416"/>
                  <a:pt x="18222" y="920667"/>
                  <a:pt x="11134" y="892314"/>
                </a:cubicBezTo>
                <a:cubicBezTo>
                  <a:pt x="0" y="847777"/>
                  <a:pt x="501" y="838224"/>
                  <a:pt x="501" y="807254"/>
                </a:cubicBezTo>
                <a:lnTo>
                  <a:pt x="501" y="722193"/>
                </a:ln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41986" name="Picture 2" descr="http://static.flickr.com/146/422520977_055eee8cf3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010400" y="4724400"/>
            <a:ext cx="1638300" cy="1638300"/>
          </a:xfrm>
          <a:prstGeom prst="roundRect">
            <a:avLst>
              <a:gd name="adj" fmla="val 7985"/>
            </a:avLst>
          </a:prstGeom>
          <a:noFill/>
          <a:ln>
            <a:solidFill>
              <a:schemeClr val="accent4">
                <a:lumMod val="75000"/>
                <a:alpha val="5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Algorithm complexity</a:t>
            </a:r>
            <a:r>
              <a:rPr lang="en-US" sz="3000" dirty="0" smtClean="0"/>
              <a:t> is rough estimation of the number of steps performed by given computation depending on the size of the input data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Measured through asymptotic notation</a:t>
            </a:r>
          </a:p>
          <a:p>
            <a:pPr lvl="2">
              <a:lnSpc>
                <a:spcPts val="36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O(g)</a:t>
            </a:r>
            <a:r>
              <a:rPr lang="en-US" sz="2600" dirty="0" smtClean="0"/>
              <a:t> where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en-US" sz="2600" dirty="0" smtClean="0"/>
              <a:t> is a function of the input data size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Examples: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Linear complexity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O(1)</a:t>
            </a:r>
            <a:r>
              <a:rPr lang="en-US" dirty="0" smtClean="0"/>
              <a:t> </a:t>
            </a:r>
            <a:r>
              <a:rPr lang="en-US" dirty="0" smtClean="0"/>
              <a:t>– all elements are processed once (or constant number of times)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Quadratic complexity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O(n)</a:t>
            </a:r>
            <a:r>
              <a:rPr lang="en-US" dirty="0" smtClean="0"/>
              <a:t> </a:t>
            </a:r>
            <a:r>
              <a:rPr lang="en-US" dirty="0" smtClean="0"/>
              <a:t>– each of the elements is processed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43065</TotalTime>
  <Words>2470</Words>
  <Application>Microsoft Office PowerPoint</Application>
  <PresentationFormat>On-screen Show (4:3)</PresentationFormat>
  <Paragraphs>472</Paragraphs>
  <Slides>33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굴림</vt:lpstr>
      <vt:lpstr>Calibri</vt:lpstr>
      <vt:lpstr>Cambria</vt:lpstr>
      <vt:lpstr>Consolas</vt:lpstr>
      <vt:lpstr>Corbel</vt:lpstr>
      <vt:lpstr>HY엽서L</vt:lpstr>
      <vt:lpstr>Symbol</vt:lpstr>
      <vt:lpstr>Times New Roman</vt:lpstr>
      <vt:lpstr>Wingdings</vt:lpstr>
      <vt:lpstr>Wingdings 2</vt:lpstr>
      <vt:lpstr>Telerik Master Template</vt:lpstr>
      <vt:lpstr>Algorithms Complexity and Data Structures Efficiency</vt:lpstr>
      <vt:lpstr>Table of Contents</vt:lpstr>
      <vt:lpstr>Why Data Structures are Important?</vt:lpstr>
      <vt:lpstr>Algorithms Complexity</vt:lpstr>
      <vt:lpstr>Algorithm Analysis</vt:lpstr>
      <vt:lpstr>Algorithmic Complexity</vt:lpstr>
      <vt:lpstr>Time Complexity</vt:lpstr>
      <vt:lpstr>Time Complexity – Example</vt:lpstr>
      <vt:lpstr>Algorithms Complexity</vt:lpstr>
      <vt:lpstr>Typical Complexities</vt:lpstr>
      <vt:lpstr>Typical Complexities (2)</vt:lpstr>
      <vt:lpstr>Time Complexity and Speed</vt:lpstr>
      <vt:lpstr>Time and Memory Complexity</vt:lpstr>
      <vt:lpstr>Analyzing Complexity of Algorithms</vt:lpstr>
      <vt:lpstr>Complexity Examples</vt:lpstr>
      <vt:lpstr>Complexity Examples (2)</vt:lpstr>
      <vt:lpstr>Complexity Examples (3)</vt:lpstr>
      <vt:lpstr>Complexity Examples (4)</vt:lpstr>
      <vt:lpstr>Complexity Examples (5)</vt:lpstr>
      <vt:lpstr>Complexity Examples (6)</vt:lpstr>
      <vt:lpstr>Complexity Examples (7)</vt:lpstr>
      <vt:lpstr>Complexity Examples (8)</vt:lpstr>
      <vt:lpstr>Comparing Data Structures</vt:lpstr>
      <vt:lpstr>Data Structures Efficiency</vt:lpstr>
      <vt:lpstr>Data Structures Efficiency (2)</vt:lpstr>
      <vt:lpstr>Choosing Data Structure</vt:lpstr>
      <vt:lpstr>Choosing Data Structure (2)</vt:lpstr>
      <vt:lpstr>Choosing Data Structure (3)</vt:lpstr>
      <vt:lpstr>Summary</vt:lpstr>
      <vt:lpstr>Algorithms Complexity and Data Structures Efficiency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Complexity and Data Structures Efficiency</dc:title>
  <dc:subject>C# Fundamentals Course</dc:subject>
  <dc:creator>Svetlin Nakov</dc:creator>
  <dc:description>C# Programming Fundamentals Course @ Telerik Academy
http://academy.telerik.com</dc:description>
  <cp:lastModifiedBy>Lhoucine</cp:lastModifiedBy>
  <cp:revision>2432</cp:revision>
  <dcterms:created xsi:type="dcterms:W3CDTF">2007-12-08T16:03:35Z</dcterms:created>
  <dcterms:modified xsi:type="dcterms:W3CDTF">2014-03-09T23:59:38Z</dcterms:modified>
</cp:coreProperties>
</file>