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3"/>
  </p:notesMasterIdLst>
  <p:handoutMasterIdLst>
    <p:handoutMasterId r:id="rId134"/>
  </p:handoutMasterIdLst>
  <p:sldIdLst>
    <p:sldId id="256" r:id="rId2"/>
    <p:sldId id="257" r:id="rId3"/>
    <p:sldId id="260" r:id="rId4"/>
    <p:sldId id="258" r:id="rId5"/>
    <p:sldId id="265" r:id="rId6"/>
    <p:sldId id="266" r:id="rId7"/>
    <p:sldId id="267" r:id="rId8"/>
    <p:sldId id="268" r:id="rId9"/>
    <p:sldId id="269" r:id="rId10"/>
    <p:sldId id="259" r:id="rId11"/>
    <p:sldId id="270" r:id="rId12"/>
    <p:sldId id="357" r:id="rId13"/>
    <p:sldId id="271" r:id="rId14"/>
    <p:sldId id="358" r:id="rId15"/>
    <p:sldId id="272" r:id="rId16"/>
    <p:sldId id="273" r:id="rId17"/>
    <p:sldId id="359" r:id="rId18"/>
    <p:sldId id="274" r:id="rId19"/>
    <p:sldId id="275" r:id="rId20"/>
    <p:sldId id="276" r:id="rId21"/>
    <p:sldId id="360" r:id="rId22"/>
    <p:sldId id="277" r:id="rId23"/>
    <p:sldId id="361" r:id="rId24"/>
    <p:sldId id="278" r:id="rId25"/>
    <p:sldId id="362" r:id="rId26"/>
    <p:sldId id="279" r:id="rId27"/>
    <p:sldId id="280" r:id="rId28"/>
    <p:sldId id="281" r:id="rId29"/>
    <p:sldId id="363" r:id="rId30"/>
    <p:sldId id="282" r:id="rId31"/>
    <p:sldId id="364" r:id="rId32"/>
    <p:sldId id="283" r:id="rId33"/>
    <p:sldId id="284" r:id="rId34"/>
    <p:sldId id="285" r:id="rId35"/>
    <p:sldId id="286" r:id="rId36"/>
    <p:sldId id="287" r:id="rId37"/>
    <p:sldId id="288" r:id="rId38"/>
    <p:sldId id="289" r:id="rId39"/>
    <p:sldId id="365" r:id="rId40"/>
    <p:sldId id="261" r:id="rId41"/>
    <p:sldId id="262" r:id="rId42"/>
    <p:sldId id="290" r:id="rId43"/>
    <p:sldId id="291" r:id="rId44"/>
    <p:sldId id="366" r:id="rId45"/>
    <p:sldId id="292" r:id="rId46"/>
    <p:sldId id="367" r:id="rId47"/>
    <p:sldId id="293" r:id="rId48"/>
    <p:sldId id="368" r:id="rId49"/>
    <p:sldId id="294" r:id="rId50"/>
    <p:sldId id="295" r:id="rId51"/>
    <p:sldId id="296" r:id="rId52"/>
    <p:sldId id="297" r:id="rId53"/>
    <p:sldId id="298" r:id="rId54"/>
    <p:sldId id="369" r:id="rId55"/>
    <p:sldId id="299" r:id="rId56"/>
    <p:sldId id="300" r:id="rId57"/>
    <p:sldId id="301" r:id="rId58"/>
    <p:sldId id="370" r:id="rId59"/>
    <p:sldId id="302" r:id="rId60"/>
    <p:sldId id="371" r:id="rId61"/>
    <p:sldId id="303" r:id="rId62"/>
    <p:sldId id="304" r:id="rId63"/>
    <p:sldId id="372" r:id="rId64"/>
    <p:sldId id="305" r:id="rId65"/>
    <p:sldId id="373" r:id="rId66"/>
    <p:sldId id="306" r:id="rId67"/>
    <p:sldId id="374" r:id="rId68"/>
    <p:sldId id="307" r:id="rId69"/>
    <p:sldId id="308" r:id="rId70"/>
    <p:sldId id="309" r:id="rId71"/>
    <p:sldId id="310" r:id="rId72"/>
    <p:sldId id="375" r:id="rId73"/>
    <p:sldId id="311" r:id="rId74"/>
    <p:sldId id="312" r:id="rId75"/>
    <p:sldId id="313" r:id="rId76"/>
    <p:sldId id="314" r:id="rId77"/>
    <p:sldId id="315" r:id="rId78"/>
    <p:sldId id="263" r:id="rId79"/>
    <p:sldId id="264" r:id="rId80"/>
    <p:sldId id="316" r:id="rId81"/>
    <p:sldId id="376" r:id="rId82"/>
    <p:sldId id="317" r:id="rId83"/>
    <p:sldId id="318" r:id="rId84"/>
    <p:sldId id="319" r:id="rId85"/>
    <p:sldId id="386" r:id="rId86"/>
    <p:sldId id="377" r:id="rId87"/>
    <p:sldId id="320" r:id="rId88"/>
    <p:sldId id="378" r:id="rId89"/>
    <p:sldId id="321" r:id="rId90"/>
    <p:sldId id="322" r:id="rId91"/>
    <p:sldId id="323" r:id="rId92"/>
    <p:sldId id="324" r:id="rId93"/>
    <p:sldId id="325" r:id="rId94"/>
    <p:sldId id="326" r:id="rId95"/>
    <p:sldId id="327" r:id="rId96"/>
    <p:sldId id="328" r:id="rId97"/>
    <p:sldId id="329" r:id="rId98"/>
    <p:sldId id="330" r:id="rId99"/>
    <p:sldId id="331" r:id="rId100"/>
    <p:sldId id="332" r:id="rId101"/>
    <p:sldId id="379" r:id="rId102"/>
    <p:sldId id="333" r:id="rId103"/>
    <p:sldId id="334" r:id="rId104"/>
    <p:sldId id="335" r:id="rId105"/>
    <p:sldId id="380" r:id="rId106"/>
    <p:sldId id="336" r:id="rId107"/>
    <p:sldId id="337" r:id="rId108"/>
    <p:sldId id="338" r:id="rId109"/>
    <p:sldId id="339" r:id="rId110"/>
    <p:sldId id="381" r:id="rId111"/>
    <p:sldId id="340" r:id="rId112"/>
    <p:sldId id="341" r:id="rId113"/>
    <p:sldId id="342" r:id="rId114"/>
    <p:sldId id="382" r:id="rId115"/>
    <p:sldId id="343" r:id="rId116"/>
    <p:sldId id="344" r:id="rId117"/>
    <p:sldId id="345" r:id="rId118"/>
    <p:sldId id="346" r:id="rId119"/>
    <p:sldId id="347" r:id="rId120"/>
    <p:sldId id="348" r:id="rId121"/>
    <p:sldId id="349" r:id="rId122"/>
    <p:sldId id="383" r:id="rId123"/>
    <p:sldId id="350" r:id="rId124"/>
    <p:sldId id="351" r:id="rId125"/>
    <p:sldId id="352" r:id="rId126"/>
    <p:sldId id="353" r:id="rId127"/>
    <p:sldId id="384" r:id="rId128"/>
    <p:sldId id="354" r:id="rId129"/>
    <p:sldId id="385" r:id="rId130"/>
    <p:sldId id="355" r:id="rId131"/>
    <p:sldId id="356" r:id="rId1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7" autoAdjust="0"/>
  </p:normalViewPr>
  <p:slideViewPr>
    <p:cSldViewPr>
      <p:cViewPr>
        <p:scale>
          <a:sx n="66" d="100"/>
          <a:sy n="66" d="100"/>
        </p:scale>
        <p:origin x="-2910" y="-10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2CD6EB3-A34A-47D0-BBB9-C52C4A1F0D40}" type="datetimeFigureOut">
              <a:rPr lang="en-US"/>
              <a:pPr>
                <a:defRPr/>
              </a:pPr>
              <a:t>9/20/2012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BellevueCollege2009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D01A20F-4D6A-4E83-9F48-30C31DEA3653}" type="slidenum">
              <a:rPr lang="en-US"/>
              <a:pPr>
                <a:defRPr/>
              </a:pPr>
              <a:t>‹#›</a:t>
            </a:fld>
            <a:endParaRPr lang="en-US"/>
          </a:p>
        </p:txBody>
      </p:sp>
    </p:spTree>
    <p:extLst>
      <p:ext uri="{BB962C8B-B14F-4D97-AF65-F5344CB8AC3E}">
        <p14:creationId xmlns:p14="http://schemas.microsoft.com/office/powerpoint/2010/main" val="2173729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A638D51-7B3A-41CB-9694-19848CF75305}" type="datetimeFigureOut">
              <a:rPr lang="en-US"/>
              <a:pPr>
                <a:defRPr/>
              </a:pPr>
              <a:t>9/20/2012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BellevueCollege2009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8568AAF-7706-49A8-A400-804AF677B0E9}" type="slidenum">
              <a:rPr lang="en-US"/>
              <a:pPr>
                <a:defRPr/>
              </a:pPr>
              <a:t>‹#›</a:t>
            </a:fld>
            <a:endParaRPr lang="en-US"/>
          </a:p>
        </p:txBody>
      </p:sp>
    </p:spTree>
    <p:extLst>
      <p:ext uri="{BB962C8B-B14F-4D97-AF65-F5344CB8AC3E}">
        <p14:creationId xmlns:p14="http://schemas.microsoft.com/office/powerpoint/2010/main" val="196436474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6"/>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1" name="Picture 23" descr="BellevueCollegeLogoHorzClr.jpg"/>
          <p:cNvPicPr>
            <a:picLocks noChangeAspect="1"/>
          </p:cNvPicPr>
          <p:nvPr userDrawn="1"/>
        </p:nvPicPr>
        <p:blipFill>
          <a:blip r:embed="rId3" cstate="print"/>
          <a:srcRect/>
          <a:stretch>
            <a:fillRect/>
          </a:stretch>
        </p:blipFill>
        <p:spPr bwMode="auto">
          <a:xfrm>
            <a:off x="533400" y="381000"/>
            <a:ext cx="3660775" cy="884238"/>
          </a:xfrm>
          <a:prstGeom prst="rect">
            <a:avLst/>
          </a:prstGeom>
          <a:noFill/>
          <a:ln w="9525">
            <a:noFill/>
            <a:miter lim="800000"/>
            <a:headEnd/>
            <a:tailEnd/>
          </a:ln>
        </p:spPr>
      </p:pic>
      <p:pic>
        <p:nvPicPr>
          <p:cNvPr id="12" name="Picture 12" descr="CE Logo.eps"/>
          <p:cNvPicPr>
            <a:picLocks noChangeAspect="1"/>
          </p:cNvPicPr>
          <p:nvPr userDrawn="1"/>
        </p:nvPicPr>
        <p:blipFill>
          <a:blip r:embed="rId4" cstate="print"/>
          <a:srcRect/>
          <a:stretch>
            <a:fillRect/>
          </a:stretch>
        </p:blipFill>
        <p:spPr bwMode="auto">
          <a:xfrm>
            <a:off x="5791200" y="5715000"/>
            <a:ext cx="2667000" cy="654050"/>
          </a:xfrm>
          <a:prstGeom prst="rect">
            <a:avLst/>
          </a:prstGeom>
          <a:noFill/>
          <a:ln w="9525">
            <a:noFill/>
            <a:miter lim="800000"/>
            <a:headEnd/>
            <a:tailEnd/>
          </a:ln>
        </p:spPr>
      </p:pic>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dirty="0" smtClean="0"/>
              <a:t>Click to edit Master title style</a:t>
            </a:r>
            <a:endParaRPr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3"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4"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a:t>©Bellevue College 2009</a:t>
            </a:r>
          </a:p>
        </p:txBody>
      </p:sp>
      <p:sp>
        <p:nvSpPr>
          <p:cNvPr id="15" name="Slide Number Placeholder 26"/>
          <p:cNvSpPr>
            <a:spLocks noGrp="1"/>
          </p:cNvSpPr>
          <p:nvPr>
            <p:ph type="sldNum" sz="quarter" idx="12"/>
          </p:nvPr>
        </p:nvSpPr>
        <p:spPr/>
        <p:txBody>
          <a:bodyPr/>
          <a:lstStyle>
            <a:lvl1pPr>
              <a:defRPr>
                <a:solidFill>
                  <a:srgbClr val="FFFFFF"/>
                </a:solidFill>
              </a:defRPr>
            </a:lvl1pPr>
            <a:extLst/>
          </a:lstStyle>
          <a:p>
            <a:pPr>
              <a:defRPr/>
            </a:pPr>
            <a:fld id="{3C5F4A5F-FB4A-49C6-8FC2-6AC81AEE3B8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©Bellevue College 2009</a:t>
            </a:r>
          </a:p>
        </p:txBody>
      </p:sp>
      <p:sp>
        <p:nvSpPr>
          <p:cNvPr id="6" name="Slide Number Placeholder 17"/>
          <p:cNvSpPr>
            <a:spLocks noGrp="1"/>
          </p:cNvSpPr>
          <p:nvPr>
            <p:ph type="sldNum" sz="quarter" idx="12"/>
          </p:nvPr>
        </p:nvSpPr>
        <p:spPr/>
        <p:txBody>
          <a:bodyPr/>
          <a:lstStyle>
            <a:lvl1pPr>
              <a:defRPr/>
            </a:lvl1pPr>
          </a:lstStyle>
          <a:p>
            <a:pPr>
              <a:defRPr/>
            </a:pPr>
            <a:fld id="{896724DE-0A19-47D4-87DD-9C685143D8D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©Bellevue College 2009</a:t>
            </a:r>
          </a:p>
        </p:txBody>
      </p:sp>
      <p:sp>
        <p:nvSpPr>
          <p:cNvPr id="6" name="Slide Number Placeholder 17"/>
          <p:cNvSpPr>
            <a:spLocks noGrp="1"/>
          </p:cNvSpPr>
          <p:nvPr>
            <p:ph type="sldNum" sz="quarter" idx="12"/>
          </p:nvPr>
        </p:nvSpPr>
        <p:spPr/>
        <p:txBody>
          <a:bodyPr/>
          <a:lstStyle>
            <a:lvl1pPr>
              <a:defRPr/>
            </a:lvl1pPr>
          </a:lstStyle>
          <a:p>
            <a:pPr>
              <a:defRPr/>
            </a:pPr>
            <a:fld id="{3F158D36-C4E7-4A7D-A0B9-C323EE021CA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8191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990600"/>
            <a:ext cx="4343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4343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sz="quarter" idx="10"/>
          </p:nvPr>
        </p:nvSpPr>
        <p:spPr>
          <a:ln/>
        </p:spPr>
        <p:txBody>
          <a:bodyPr/>
          <a:lstStyle>
            <a:lvl1pPr>
              <a:defRPr/>
            </a:lvl1pPr>
          </a:lstStyle>
          <a:p>
            <a:pPr>
              <a:defRPr/>
            </a:pPr>
            <a:r>
              <a:rPr lang="en-US" smtClean="0"/>
              <a:t>©Bellevue College 2009</a:t>
            </a:r>
            <a:endParaRPr lang="en-US"/>
          </a:p>
        </p:txBody>
      </p:sp>
      <p:sp>
        <p:nvSpPr>
          <p:cNvPr id="6" name="Rectangle 11"/>
          <p:cNvSpPr>
            <a:spLocks noGrp="1" noChangeArrowheads="1"/>
          </p:cNvSpPr>
          <p:nvPr>
            <p:ph type="sldNum" sz="quarter" idx="11"/>
          </p:nvPr>
        </p:nvSpPr>
        <p:spPr>
          <a:ln/>
        </p:spPr>
        <p:txBody>
          <a:bodyPr/>
          <a:lstStyle>
            <a:lvl1pPr>
              <a:defRPr/>
            </a:lvl1pPr>
          </a:lstStyle>
          <a:p>
            <a:pPr>
              <a:defRPr/>
            </a:pPr>
            <a:fld id="{ABE88CD7-B7A4-4F94-9055-6C2C14B99038}" type="slidenum">
              <a:rPr lang="en-US"/>
              <a:pPr>
                <a:defRPr/>
              </a:pPr>
              <a:t>‹#›</a:t>
            </a:fld>
            <a:endParaRPr lang="en-US"/>
          </a:p>
        </p:txBody>
      </p:sp>
    </p:spTree>
    <p:extLst>
      <p:ext uri="{BB962C8B-B14F-4D97-AF65-F5344CB8AC3E}">
        <p14:creationId xmlns:p14="http://schemas.microsoft.com/office/powerpoint/2010/main" val="97145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4525963"/>
          </a:xfrm>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5" name="Footer Placeholder 4"/>
          <p:cNvSpPr>
            <a:spLocks noGrp="1"/>
          </p:cNvSpPr>
          <p:nvPr>
            <p:ph type="ftr" sz="quarter" idx="11"/>
          </p:nvPr>
        </p:nvSpPr>
        <p:spPr>
          <a:xfrm>
            <a:off x="0" y="6484937"/>
            <a:ext cx="1868487" cy="373063"/>
          </a:xfrm>
        </p:spPr>
        <p:txBody>
          <a:bodyPr/>
          <a:lstStyle>
            <a:lvl1pPr>
              <a:defRPr/>
            </a:lvl1pPr>
            <a:extLst/>
          </a:lstStyle>
          <a:p>
            <a:pPr>
              <a:defRPr/>
            </a:pPr>
            <a:r>
              <a:rPr lang="en-US" dirty="0"/>
              <a:t>©Bellevue College 2009</a:t>
            </a:r>
          </a:p>
        </p:txBody>
      </p:sp>
      <p:sp>
        <p:nvSpPr>
          <p:cNvPr id="6" name="Slide Number Placeholder 5"/>
          <p:cNvSpPr>
            <a:spLocks noGrp="1"/>
          </p:cNvSpPr>
          <p:nvPr>
            <p:ph type="sldNum" sz="quarter" idx="12"/>
          </p:nvPr>
        </p:nvSpPr>
        <p:spPr>
          <a:xfrm>
            <a:off x="4800600" y="6400800"/>
            <a:ext cx="457200" cy="304800"/>
          </a:xfrm>
        </p:spPr>
        <p:txBody>
          <a:bodyPr/>
          <a:lstStyle>
            <a:lvl1pPr>
              <a:defRPr/>
            </a:lvl1pPr>
            <a:extLst/>
          </a:lstStyle>
          <a:p>
            <a:pPr>
              <a:defRPr/>
            </a:pPr>
            <a:fld id="{660E456F-E570-4FB0-BB5E-CB753F6E289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a:t>©Bellevue College 2009</a:t>
            </a:r>
          </a:p>
        </p:txBody>
      </p:sp>
      <p:sp>
        <p:nvSpPr>
          <p:cNvPr id="8" name="Slide Number Placeholder 5"/>
          <p:cNvSpPr>
            <a:spLocks noGrp="1"/>
          </p:cNvSpPr>
          <p:nvPr>
            <p:ph type="sldNum" sz="quarter" idx="12"/>
          </p:nvPr>
        </p:nvSpPr>
        <p:spPr/>
        <p:txBody>
          <a:bodyPr/>
          <a:lstStyle>
            <a:lvl1pPr>
              <a:defRPr/>
            </a:lvl1pPr>
            <a:extLst/>
          </a:lstStyle>
          <a:p>
            <a:pPr>
              <a:defRPr/>
            </a:pPr>
            <a:fld id="{B2FF0B2D-3DE2-412F-9D35-5CAD361AFC4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©Bellevue College 2009</a:t>
            </a:r>
          </a:p>
        </p:txBody>
      </p:sp>
      <p:sp>
        <p:nvSpPr>
          <p:cNvPr id="7" name="Slide Number Placeholder 6"/>
          <p:cNvSpPr>
            <a:spLocks noGrp="1"/>
          </p:cNvSpPr>
          <p:nvPr>
            <p:ph type="sldNum" sz="quarter" idx="12"/>
          </p:nvPr>
        </p:nvSpPr>
        <p:spPr/>
        <p:txBody>
          <a:bodyPr/>
          <a:lstStyle>
            <a:lvl1pPr>
              <a:defRPr/>
            </a:lvl1pPr>
            <a:extLst/>
          </a:lstStyle>
          <a:p>
            <a:pPr>
              <a:defRPr/>
            </a:pPr>
            <a:fld id="{DDDEA0C0-70C5-433B-8A34-FF0A52C6DB9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©Bellevue College 2009</a:t>
            </a:r>
          </a:p>
        </p:txBody>
      </p:sp>
      <p:sp>
        <p:nvSpPr>
          <p:cNvPr id="9" name="Slide Number Placeholder 8"/>
          <p:cNvSpPr>
            <a:spLocks noGrp="1"/>
          </p:cNvSpPr>
          <p:nvPr>
            <p:ph type="sldNum" sz="quarter" idx="12"/>
          </p:nvPr>
        </p:nvSpPr>
        <p:spPr/>
        <p:txBody>
          <a:bodyPr/>
          <a:lstStyle>
            <a:lvl1pPr>
              <a:defRPr/>
            </a:lvl1pPr>
            <a:extLst/>
          </a:lstStyle>
          <a:p>
            <a:pPr>
              <a:defRPr/>
            </a:pPr>
            <a:fld id="{FD784B05-C6FF-46EB-96D1-B7BE39C0502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t>©Bellevue College 2009</a:t>
            </a:r>
          </a:p>
        </p:txBody>
      </p:sp>
      <p:sp>
        <p:nvSpPr>
          <p:cNvPr id="5" name="Slide Number Placeholder 4"/>
          <p:cNvSpPr>
            <a:spLocks noGrp="1"/>
          </p:cNvSpPr>
          <p:nvPr>
            <p:ph type="sldNum" sz="quarter" idx="12"/>
          </p:nvPr>
        </p:nvSpPr>
        <p:spPr/>
        <p:txBody>
          <a:bodyPr/>
          <a:lstStyle>
            <a:lvl1pPr>
              <a:defRPr/>
            </a:lvl1pPr>
            <a:extLst/>
          </a:lstStyle>
          <a:p>
            <a:pPr>
              <a:defRPr/>
            </a:pPr>
            <a:fld id="{0BACDC96-90D4-40A7-8F10-FF2D2CD6161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r>
              <a:rPr lang="en-US"/>
              <a:t>©Bellevue College 2009</a:t>
            </a:r>
          </a:p>
        </p:txBody>
      </p:sp>
      <p:sp>
        <p:nvSpPr>
          <p:cNvPr id="4" name="Slide Number Placeholder 17"/>
          <p:cNvSpPr>
            <a:spLocks noGrp="1"/>
          </p:cNvSpPr>
          <p:nvPr>
            <p:ph type="sldNum" sz="quarter" idx="12"/>
          </p:nvPr>
        </p:nvSpPr>
        <p:spPr/>
        <p:txBody>
          <a:bodyPr/>
          <a:lstStyle>
            <a:lvl1pPr>
              <a:defRPr/>
            </a:lvl1pPr>
          </a:lstStyle>
          <a:p>
            <a:pPr>
              <a:defRPr/>
            </a:pPr>
            <a:fld id="{BC9DCEB9-4796-4316-8FF6-F939A7E6C0F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©Bellevue College 2009</a:t>
            </a:r>
          </a:p>
        </p:txBody>
      </p:sp>
      <p:sp>
        <p:nvSpPr>
          <p:cNvPr id="7" name="Slide Number Placeholder 6"/>
          <p:cNvSpPr>
            <a:spLocks noGrp="1"/>
          </p:cNvSpPr>
          <p:nvPr>
            <p:ph type="sldNum" sz="quarter" idx="12"/>
          </p:nvPr>
        </p:nvSpPr>
        <p:spPr/>
        <p:txBody>
          <a:bodyPr/>
          <a:lstStyle>
            <a:lvl1pPr>
              <a:defRPr/>
            </a:lvl1pPr>
            <a:extLst/>
          </a:lstStyle>
          <a:p>
            <a:pPr>
              <a:defRPr/>
            </a:pPr>
            <a:fld id="{7041826D-888B-429B-B772-28BC56CA9A3A}"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a:solidFill>
                  <a:schemeClr val="tx1"/>
                </a:solidFill>
              </a:defRPr>
            </a:lvl1pPr>
            <a:extLst/>
          </a:lstStyle>
          <a:p>
            <a:pPr>
              <a:defRPr/>
            </a:pPr>
            <a:r>
              <a:rPr lang="en-US"/>
              <a:t>©Bellevue College 2009</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47C25C74-E278-41EB-9BC8-069EEDEA177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478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defRPr>
            </a:lvl1pPr>
            <a:extLst/>
          </a:lstStyle>
          <a:p>
            <a:pPr>
              <a:defRPr/>
            </a:pPr>
            <a:endParaRPr lang="en-US"/>
          </a:p>
        </p:txBody>
      </p:sp>
      <p:sp>
        <p:nvSpPr>
          <p:cNvPr id="22" name="Footer Placeholder 21"/>
          <p:cNvSpPr>
            <a:spLocks noGrp="1"/>
          </p:cNvSpPr>
          <p:nvPr>
            <p:ph type="ftr" sz="quarter" idx="3"/>
          </p:nvPr>
        </p:nvSpPr>
        <p:spPr>
          <a:xfrm>
            <a:off x="5638800" y="6248400"/>
            <a:ext cx="3048000"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r>
              <a:rPr lang="en-US"/>
              <a:t>©Bellevue College 2009</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CEE4DCEB-5E03-4BD8-8CFB-41C0F12DBA58}" type="slidenum">
              <a:rPr lang="en-US"/>
              <a:pPr>
                <a:defRPr/>
              </a:pPr>
              <a:t>‹#›</a:t>
            </a:fld>
            <a:endParaRPr lang="en-US"/>
          </a:p>
        </p:txBody>
      </p:sp>
      <p:pic>
        <p:nvPicPr>
          <p:cNvPr id="1037" name="Picture 10" descr="BC logo_png.jpg"/>
          <p:cNvPicPr>
            <a:picLocks noChangeAspect="1"/>
          </p:cNvPicPr>
          <p:nvPr userDrawn="1"/>
        </p:nvPicPr>
        <p:blipFill>
          <a:blip r:embed="rId15" cstate="print"/>
          <a:srcRect/>
          <a:stretch>
            <a:fillRect/>
          </a:stretch>
        </p:blipFill>
        <p:spPr bwMode="auto">
          <a:xfrm>
            <a:off x="6858000" y="6172200"/>
            <a:ext cx="1828800" cy="476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13" r:id="rId7"/>
    <p:sldLayoutId id="2147483822" r:id="rId8"/>
    <p:sldLayoutId id="2147483823" r:id="rId9"/>
    <p:sldLayoutId id="2147483814" r:id="rId10"/>
    <p:sldLayoutId id="2147483815" r:id="rId11"/>
    <p:sldLayoutId id="2147483824" r:id="rId12"/>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0"/>
            <a:ext cx="7772400" cy="991562"/>
          </a:xfrm>
        </p:spPr>
        <p:txBody>
          <a:bodyPr/>
          <a:lstStyle/>
          <a:p>
            <a:pPr algn="ctr" eaLnBrk="1" fontAlgn="auto" hangingPunct="1">
              <a:spcAft>
                <a:spcPts val="0"/>
              </a:spcAft>
              <a:defRPr/>
            </a:pPr>
            <a:r>
              <a:rPr lang="en-US" dirty="0" smtClean="0"/>
              <a:t>C# Programming Level 3</a:t>
            </a:r>
            <a:endParaRPr lang="en-US" dirty="0"/>
          </a:p>
        </p:txBody>
      </p:sp>
      <p:sp>
        <p:nvSpPr>
          <p:cNvPr id="10243" name="Subtitle 2"/>
          <p:cNvSpPr>
            <a:spLocks noGrp="1"/>
          </p:cNvSpPr>
          <p:nvPr>
            <p:ph type="subTitle" idx="1"/>
          </p:nvPr>
        </p:nvSpPr>
        <p:spPr>
          <a:xfrm>
            <a:off x="685800" y="3611563"/>
            <a:ext cx="7772400" cy="1200150"/>
          </a:xfrm>
        </p:spPr>
        <p:txBody>
          <a:bodyPr/>
          <a:lstStyle/>
          <a:p>
            <a:pPr marR="0" algn="ctr" eaLnBrk="1" hangingPunct="1"/>
            <a:r>
              <a:rPr lang="en-US" dirty="0" smtClean="0"/>
              <a:t>Computer &amp; Technology Programs</a:t>
            </a:r>
          </a:p>
        </p:txBody>
      </p:sp>
      <p:sp>
        <p:nvSpPr>
          <p:cNvPr id="4" name="Title 1"/>
          <p:cNvSpPr txBox="1">
            <a:spLocks/>
          </p:cNvSpPr>
          <p:nvPr/>
        </p:nvSpPr>
        <p:spPr>
          <a:xfrm>
            <a:off x="381000" y="228600"/>
            <a:ext cx="7772400" cy="1830388"/>
          </a:xfrm>
          <a:prstGeom prst="rect">
            <a:avLst/>
          </a:prstGeom>
        </p:spPr>
        <p:txBody>
          <a:bodyPr anchor="b">
            <a:normAutofit/>
            <a:scene3d>
              <a:camera prst="orthographicFront"/>
              <a:lightRig rig="soft" dir="t"/>
            </a:scene3d>
            <a:sp3d prstMaterial="softEdge">
              <a:bevelT w="25400" h="25400"/>
            </a:sp3d>
          </a:bodyPr>
          <a:lstStyle/>
          <a:p>
            <a:pPr algn="ctr" fontAlgn="auto">
              <a:spcAft>
                <a:spcPts val="0"/>
              </a:spcAft>
              <a:defRPr/>
            </a:pPr>
            <a:endParaRPr lang="en-US" sz="4800" b="1" dirty="0">
              <a:solidFill>
                <a:schemeClr val="tx2"/>
              </a:solidFill>
              <a:effectLst>
                <a:outerShdw blurRad="31750" dist="25400" dir="5400000" algn="tl" rotWithShape="0">
                  <a:srgbClr val="000000">
                    <a:alpha val="25000"/>
                  </a:srgbClr>
                </a:outerShdw>
              </a:effectLst>
              <a:latin typeface="+mj-lt"/>
              <a:ea typeface="+mj-ea"/>
              <a:cs typeface="+mj-cs"/>
            </a:endParaRPr>
          </a:p>
        </p:txBody>
      </p:sp>
      <p:cxnSp>
        <p:nvCxnSpPr>
          <p:cNvPr id="5" name="Straight Connector 4"/>
          <p:cNvCxnSpPr/>
          <p:nvPr/>
        </p:nvCxnSpPr>
        <p:spPr>
          <a:xfrm>
            <a:off x="1524000" y="1371600"/>
            <a:ext cx="6858000" cy="158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pPr>
              <a:defRPr/>
            </a:pPr>
            <a:fld id="{3C5F4A5F-FB4A-49C6-8FC2-6AC81AEE3B89}" type="slidenum">
              <a:rPr lang="en-US" smtClean="0"/>
              <a:pPr>
                <a:defRPr/>
              </a:pPr>
              <a:t>1</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p:txBody>
          <a:bodyPr/>
          <a:lstStyle/>
          <a:p>
            <a:pPr lvl="0" eaLnBrk="1" hangingPunct="1"/>
            <a:r>
              <a:rPr lang="en-US" sz="2800" b="1" dirty="0" smtClean="0"/>
              <a:t>Implement polymorphism using an interface.</a:t>
            </a:r>
          </a:p>
          <a:p>
            <a:pPr eaLnBrk="1" hangingPunct="1">
              <a:buNone/>
            </a:pPr>
            <a:endParaRPr lang="en-US" sz="1000" dirty="0" smtClean="0"/>
          </a:p>
          <a:p>
            <a:pPr lvl="1">
              <a:buFont typeface="Wingdings" pitchFamily="2" charset="2"/>
              <a:buChar char="§"/>
            </a:pPr>
            <a:r>
              <a:rPr lang="en-US" sz="2400" dirty="0" smtClean="0"/>
              <a:t>Create and implicitly implement multiple interfaces.</a:t>
            </a:r>
          </a:p>
          <a:p>
            <a:pPr lvl="1">
              <a:buNone/>
            </a:pPr>
            <a:endParaRPr lang="en-US" sz="800" dirty="0" smtClean="0"/>
          </a:p>
          <a:p>
            <a:pPr lvl="1">
              <a:buFont typeface="Wingdings" pitchFamily="2" charset="2"/>
              <a:buChar char="§"/>
            </a:pPr>
            <a:r>
              <a:rPr lang="en-US" sz="2400" dirty="0" smtClean="0"/>
              <a:t>Apply polymorphism by executing a method through an interface reference.</a:t>
            </a:r>
          </a:p>
          <a:p>
            <a:pPr lvl="1">
              <a:buNone/>
            </a:pPr>
            <a:endParaRPr lang="en-US" sz="800" dirty="0" smtClean="0"/>
          </a:p>
          <a:p>
            <a:pPr lvl="1">
              <a:buFont typeface="Wingdings" pitchFamily="2" charset="2"/>
              <a:buChar char="§"/>
            </a:pPr>
            <a:r>
              <a:rPr lang="en-US" sz="2400" dirty="0" smtClean="0"/>
              <a:t>Create an explicit implementation of an interface.</a:t>
            </a:r>
          </a:p>
          <a:p>
            <a:pPr lvl="1">
              <a:buNone/>
            </a:pPr>
            <a:endParaRPr lang="en-US" sz="800" dirty="0" smtClean="0"/>
          </a:p>
          <a:p>
            <a:pPr lvl="1">
              <a:buFont typeface="Wingdings" pitchFamily="2" charset="2"/>
              <a:buChar char="§"/>
            </a:pPr>
            <a:r>
              <a:rPr lang="en-US" sz="2400" dirty="0" smtClean="0"/>
              <a:t>Implement the </a:t>
            </a:r>
            <a:r>
              <a:rPr lang="en-US" sz="2400" dirty="0" err="1" smtClean="0"/>
              <a:t>IDisposable</a:t>
            </a:r>
            <a:r>
              <a:rPr lang="en-US" sz="2400" dirty="0" smtClean="0"/>
              <a:t> and </a:t>
            </a:r>
            <a:r>
              <a:rPr lang="en-US" sz="2400" dirty="0" err="1" smtClean="0"/>
              <a:t>IComparable</a:t>
            </a:r>
            <a:r>
              <a:rPr lang="en-US" sz="2400" dirty="0" smtClean="0"/>
              <a:t> interfaces.</a:t>
            </a:r>
          </a:p>
          <a:p>
            <a:pPr eaLnBrk="1" hangingPunct="1">
              <a:buNone/>
            </a:pPr>
            <a:endParaRPr lang="en-US" dirty="0" smtClean="0"/>
          </a:p>
        </p:txBody>
      </p:sp>
      <p:sp>
        <p:nvSpPr>
          <p:cNvPr id="3" name="Title 2"/>
          <p:cNvSpPr>
            <a:spLocks noGrp="1"/>
          </p:cNvSpPr>
          <p:nvPr>
            <p:ph type="title"/>
          </p:nvPr>
        </p:nvSpPr>
        <p:spPr/>
        <p:txBody>
          <a:bodyPr/>
          <a:lstStyle/>
          <a:p>
            <a:pPr eaLnBrk="1" fontAlgn="auto" hangingPunct="1">
              <a:spcAft>
                <a:spcPts val="0"/>
              </a:spcAft>
              <a:defRPr/>
            </a:pPr>
            <a:r>
              <a:rPr lang="en-US" dirty="0" smtClean="0"/>
              <a:t>Objective 2</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10</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dirty="0" smtClean="0"/>
              <a:t>Thread Lifetime</a:t>
            </a:r>
          </a:p>
        </p:txBody>
      </p:sp>
      <p:sp>
        <p:nvSpPr>
          <p:cNvPr id="32772" name="Rectangle 3"/>
          <p:cNvSpPr>
            <a:spLocks noGrp="1" noChangeArrowheads="1"/>
          </p:cNvSpPr>
          <p:nvPr>
            <p:ph type="body" idx="1"/>
          </p:nvPr>
        </p:nvSpPr>
        <p:spPr>
          <a:xfrm>
            <a:off x="152400" y="914400"/>
            <a:ext cx="8839200" cy="5867400"/>
          </a:xfrm>
        </p:spPr>
        <p:txBody>
          <a:bodyPr/>
          <a:lstStyle/>
          <a:p>
            <a:pPr eaLnBrk="1" hangingPunct="1">
              <a:lnSpc>
                <a:spcPct val="90000"/>
              </a:lnSpc>
            </a:pPr>
            <a:endParaRPr lang="en-US" sz="2400" dirty="0" smtClean="0"/>
          </a:p>
          <a:p>
            <a:pPr eaLnBrk="1" hangingPunct="1">
              <a:lnSpc>
                <a:spcPct val="90000"/>
              </a:lnSpc>
            </a:pPr>
            <a:r>
              <a:rPr lang="en-US" sz="2800" dirty="0" smtClean="0"/>
              <a:t>In multi-threaded applications the main thread can end before the worker threads have a chance to finish.</a:t>
            </a:r>
          </a:p>
          <a:p>
            <a:pPr lvl="1" eaLnBrk="1" hangingPunct="1">
              <a:lnSpc>
                <a:spcPct val="90000"/>
              </a:lnSpc>
            </a:pPr>
            <a:r>
              <a:rPr lang="en-US" sz="2400" dirty="0" smtClean="0"/>
              <a:t>We’ve prevented this by calling </a:t>
            </a:r>
            <a:r>
              <a:rPr lang="en-US" sz="2400" b="1" dirty="0" err="1" smtClean="0">
                <a:solidFill>
                  <a:schemeClr val="hlink"/>
                </a:solidFill>
                <a:latin typeface="Courier New" pitchFamily="49" charset="0"/>
              </a:rPr>
              <a:t>Console.ReadLine</a:t>
            </a:r>
            <a:r>
              <a:rPr lang="en-US" sz="2400" b="1" dirty="0" smtClean="0">
                <a:solidFill>
                  <a:schemeClr val="hlink"/>
                </a:solidFill>
                <a:latin typeface="Courier New" pitchFamily="49" charset="0"/>
              </a:rPr>
              <a:t>();</a:t>
            </a:r>
            <a:r>
              <a:rPr lang="en-US" sz="2400" dirty="0" smtClean="0"/>
              <a:t> at the end of all the </a:t>
            </a:r>
            <a:r>
              <a:rPr lang="en-US" sz="2400" b="1" dirty="0" smtClean="0">
                <a:solidFill>
                  <a:schemeClr val="hlink"/>
                </a:solidFill>
                <a:latin typeface="Courier New" pitchFamily="49" charset="0"/>
              </a:rPr>
              <a:t>Main()</a:t>
            </a:r>
            <a:r>
              <a:rPr lang="en-US" sz="2400" dirty="0" smtClean="0"/>
              <a:t> methods. But this can appear before all the worker threads end unless we </a:t>
            </a:r>
            <a:r>
              <a:rPr lang="en-US" sz="2400" b="1" dirty="0" smtClean="0">
                <a:solidFill>
                  <a:schemeClr val="hlink"/>
                </a:solidFill>
                <a:latin typeface="Courier New" pitchFamily="49" charset="0"/>
              </a:rPr>
              <a:t>Sleep()</a:t>
            </a:r>
            <a:r>
              <a:rPr lang="en-US" sz="2400" dirty="0" smtClean="0"/>
              <a:t> the main thread.</a:t>
            </a:r>
          </a:p>
          <a:p>
            <a:pPr lvl="1" eaLnBrk="1" hangingPunct="1">
              <a:lnSpc>
                <a:spcPct val="90000"/>
              </a:lnSpc>
            </a:pPr>
            <a:r>
              <a:rPr lang="en-US" sz="2400" dirty="0" smtClean="0"/>
              <a:t>If the thread is a </a:t>
            </a:r>
            <a:r>
              <a:rPr lang="en-US" sz="2400" b="1" dirty="0" smtClean="0">
                <a:solidFill>
                  <a:srgbClr val="FF0000"/>
                </a:solidFill>
              </a:rPr>
              <a:t>foreground</a:t>
            </a:r>
            <a:r>
              <a:rPr lang="en-US" sz="2400" dirty="0" smtClean="0"/>
              <a:t> thread (created by </a:t>
            </a:r>
            <a:r>
              <a:rPr lang="en-US" sz="2400" b="1" dirty="0" smtClean="0">
                <a:solidFill>
                  <a:schemeClr val="hlink"/>
                </a:solidFill>
                <a:latin typeface="Courier New" pitchFamily="49" charset="0"/>
              </a:rPr>
              <a:t>new Thread()</a:t>
            </a:r>
            <a:r>
              <a:rPr lang="en-US" sz="2400" dirty="0" smtClean="0"/>
              <a:t>), then the application may look like it ended, but the process may still be running. Verify with Task Manager.</a:t>
            </a:r>
          </a:p>
          <a:p>
            <a:pPr lvl="1" eaLnBrk="1" hangingPunct="1">
              <a:lnSpc>
                <a:spcPct val="90000"/>
              </a:lnSpc>
            </a:pPr>
            <a:r>
              <a:rPr lang="en-US" sz="2400" dirty="0" smtClean="0"/>
              <a:t>If the thread is a </a:t>
            </a:r>
            <a:r>
              <a:rPr lang="en-US" sz="2400" b="1" dirty="0" smtClean="0">
                <a:solidFill>
                  <a:srgbClr val="FF0000"/>
                </a:solidFill>
              </a:rPr>
              <a:t>background</a:t>
            </a:r>
            <a:r>
              <a:rPr lang="en-US" sz="2400" dirty="0" smtClean="0"/>
              <a:t> thread (created by the Thread Pool and </a:t>
            </a:r>
            <a:r>
              <a:rPr lang="en-US" sz="2400" dirty="0" err="1" smtClean="0"/>
              <a:t>Finalizer</a:t>
            </a:r>
            <a:r>
              <a:rPr lang="en-US" sz="2400" dirty="0" smtClean="0"/>
              <a:t> threads), it will be killed when the application ends.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100</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5469502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ct val="90000"/>
              </a:lnSpc>
            </a:pPr>
            <a:r>
              <a:rPr lang="en-US" sz="2800" dirty="0" smtClean="0"/>
              <a:t>To prevent this from happening, call the </a:t>
            </a:r>
            <a:r>
              <a:rPr lang="en-US" sz="2800" b="1" dirty="0" smtClean="0">
                <a:solidFill>
                  <a:schemeClr val="hlink"/>
                </a:solidFill>
                <a:latin typeface="Courier New" pitchFamily="49" charset="0"/>
              </a:rPr>
              <a:t>Join()</a:t>
            </a:r>
            <a:r>
              <a:rPr lang="en-US" sz="2800" dirty="0" smtClean="0"/>
              <a:t> method from the main thread on each of the other threads.</a:t>
            </a:r>
          </a:p>
          <a:p>
            <a:pPr eaLnBrk="1" hangingPunct="1">
              <a:lnSpc>
                <a:spcPct val="90000"/>
              </a:lnSpc>
              <a:buNone/>
            </a:pPr>
            <a:endParaRPr lang="en-US" sz="800" dirty="0" smtClean="0"/>
          </a:p>
          <a:p>
            <a:pPr eaLnBrk="1" hangingPunct="1">
              <a:lnSpc>
                <a:spcPct val="90000"/>
              </a:lnSpc>
            </a:pPr>
            <a:r>
              <a:rPr lang="en-US" sz="2800" dirty="0" smtClean="0"/>
              <a:t>The main thread will block until each of the worker threads end.</a:t>
            </a:r>
          </a:p>
          <a:p>
            <a:pPr eaLnBrk="1" hangingPunct="1">
              <a:lnSpc>
                <a:spcPct val="90000"/>
              </a:lnSpc>
              <a:buNone/>
            </a:pPr>
            <a:endParaRPr lang="en-US" sz="800" dirty="0" smtClean="0"/>
          </a:p>
          <a:p>
            <a:pPr eaLnBrk="1" hangingPunct="1">
              <a:lnSpc>
                <a:spcPct val="90000"/>
              </a:lnSpc>
            </a:pPr>
            <a:r>
              <a:rPr lang="en-US" sz="2800" dirty="0" smtClean="0"/>
              <a:t>The risk of calling </a:t>
            </a:r>
            <a:r>
              <a:rPr lang="en-US" sz="2800" b="1" dirty="0" smtClean="0">
                <a:solidFill>
                  <a:schemeClr val="hlink"/>
                </a:solidFill>
                <a:latin typeface="Courier New" pitchFamily="49" charset="0"/>
              </a:rPr>
              <a:t>Join()</a:t>
            </a:r>
            <a:r>
              <a:rPr lang="en-US" sz="2800" dirty="0" smtClean="0"/>
              <a:t> is that one or more of the worker threads may never end. This will hang the entire program.</a:t>
            </a:r>
          </a:p>
          <a:p>
            <a:endParaRPr lang="en-US" dirty="0"/>
          </a:p>
        </p:txBody>
      </p:sp>
      <p:sp>
        <p:nvSpPr>
          <p:cNvPr id="3" name="Title 2"/>
          <p:cNvSpPr>
            <a:spLocks noGrp="1"/>
          </p:cNvSpPr>
          <p:nvPr>
            <p:ph type="title"/>
          </p:nvPr>
        </p:nvSpPr>
        <p:spPr/>
        <p:txBody>
          <a:bodyPr/>
          <a:lstStyle/>
          <a:p>
            <a:r>
              <a:rPr lang="en-US" dirty="0" smtClean="0"/>
              <a:t>Thread Lifetime</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101</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mtClean="0"/>
              <a:t>Thread States</a:t>
            </a:r>
          </a:p>
        </p:txBody>
      </p:sp>
      <p:sp>
        <p:nvSpPr>
          <p:cNvPr id="37892" name="Rectangle 3"/>
          <p:cNvSpPr>
            <a:spLocks noGrp="1" noChangeArrowheads="1"/>
          </p:cNvSpPr>
          <p:nvPr>
            <p:ph type="body" sz="half" idx="1"/>
          </p:nvPr>
        </p:nvSpPr>
        <p:spPr>
          <a:xfrm>
            <a:off x="152400" y="990600"/>
            <a:ext cx="8839200" cy="838200"/>
          </a:xfrm>
        </p:spPr>
        <p:txBody>
          <a:bodyPr/>
          <a:lstStyle/>
          <a:p>
            <a:pPr eaLnBrk="1" hangingPunct="1"/>
            <a:r>
              <a:rPr lang="en-US" sz="2400" smtClean="0"/>
              <a:t>This state is actually a bit mask. In order to determine a specific state, your code must use bit-wise operations:</a:t>
            </a:r>
          </a:p>
        </p:txBody>
      </p:sp>
      <p:graphicFrame>
        <p:nvGraphicFramePr>
          <p:cNvPr id="129147" name="Group 123"/>
          <p:cNvGraphicFramePr>
            <a:graphicFrameLocks noGrp="1"/>
          </p:cNvGraphicFramePr>
          <p:nvPr>
            <p:ph sz="half" idx="2"/>
          </p:nvPr>
        </p:nvGraphicFramePr>
        <p:xfrm>
          <a:off x="228600" y="1828800"/>
          <a:ext cx="8763000" cy="4358640"/>
        </p:xfrm>
        <a:graphic>
          <a:graphicData uri="http://schemas.openxmlformats.org/drawingml/2006/table">
            <a:tbl>
              <a:tblPr/>
              <a:tblGrid>
                <a:gridCol w="2921000"/>
                <a:gridCol w="2921000"/>
                <a:gridCol w="2921000"/>
              </a:tblGrid>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smtClean="0">
                          <a:ln>
                            <a:noFill/>
                          </a:ln>
                          <a:solidFill>
                            <a:srgbClr val="000099"/>
                          </a:solidFill>
                          <a:effectLst/>
                          <a:latin typeface="Trebuchet MS" pitchFamily="34" charset="0"/>
                        </a:rPr>
                        <a:t>Bit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rgbClr val="000099"/>
                          </a:solidFill>
                          <a:effectLst/>
                          <a:latin typeface="Trebuchet MS" pitchFamily="34" charset="0"/>
                        </a:rPr>
                        <a:t>Decimal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rgbClr val="000099"/>
                          </a:solidFill>
                          <a:effectLst/>
                          <a:latin typeface="Trebuchet MS" pitchFamily="34" charset="0"/>
                        </a:rPr>
                        <a:t>State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Running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000000000000000</a:t>
                      </a:r>
                      <a:r>
                        <a:rPr kumimoji="0" lang="en-US" sz="2000" b="1" i="0" u="none" strike="noStrike" cap="none" normalizeH="0" baseline="0" smtClean="0">
                          <a:ln>
                            <a:noFill/>
                          </a:ln>
                          <a:solidFill>
                            <a:schemeClr val="accent2"/>
                          </a:solidFill>
                          <a:effectLst/>
                          <a:latin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StopRequested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err="1" smtClean="0">
                          <a:ln>
                            <a:noFill/>
                          </a:ln>
                          <a:solidFill>
                            <a:schemeClr val="hlink"/>
                          </a:solidFill>
                          <a:effectLst/>
                          <a:latin typeface="Courier New" pitchFamily="49" charset="0"/>
                        </a:rPr>
                        <a:t>SuspendRequested</a:t>
                      </a:r>
                      <a:endParaRPr kumimoji="0" lang="en-US" sz="2000" b="1" i="0" u="none" strike="noStrike" cap="none" normalizeH="0" baseline="0" dirty="0" smtClean="0">
                        <a:ln>
                          <a:noFill/>
                        </a:ln>
                        <a:solidFill>
                          <a:schemeClr val="hlink"/>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Background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Unstarted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Stopped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WaitSleepJoin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Suspended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128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AbortRequested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Aborted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9151" name="AutoShape 127"/>
          <p:cNvSpPr>
            <a:spLocks noChangeArrowheads="1"/>
          </p:cNvSpPr>
          <p:nvPr/>
        </p:nvSpPr>
        <p:spPr bwMode="auto">
          <a:xfrm>
            <a:off x="495300" y="1714619"/>
            <a:ext cx="8164513" cy="1123712"/>
          </a:xfrm>
          <a:prstGeom prst="roundRect">
            <a:avLst>
              <a:gd name="adj" fmla="val 16667"/>
            </a:avLst>
          </a:prstGeom>
          <a:solidFill>
            <a:schemeClr val="folHlink"/>
          </a:solidFill>
          <a:ln w="28575" algn="ctr">
            <a:solidFill>
              <a:schemeClr val="tx2"/>
            </a:solidFill>
            <a:round/>
            <a:headEnd/>
            <a:tailEnd/>
          </a:ln>
        </p:spPr>
        <p:txBody>
          <a:bodyPr anchor="ctr">
            <a:spAutoFit/>
          </a:bodyPr>
          <a:lstStyle/>
          <a:p>
            <a:pPr algn="ctr"/>
            <a:r>
              <a:rPr lang="en-US" sz="2000" dirty="0">
                <a:solidFill>
                  <a:schemeClr val="bg2"/>
                </a:solidFill>
              </a:rPr>
              <a:t>To test whether a thread is in the running state (Running == 0) use the following code: </a:t>
            </a:r>
            <a:r>
              <a:rPr lang="en-US" sz="2000" b="1" dirty="0">
                <a:solidFill>
                  <a:srgbClr val="00FFFF"/>
                </a:solidFill>
                <a:latin typeface="Courier New" pitchFamily="49" charset="0"/>
              </a:rPr>
              <a:t>(</a:t>
            </a:r>
            <a:r>
              <a:rPr lang="en-US" sz="2000" b="1" dirty="0" err="1">
                <a:solidFill>
                  <a:srgbClr val="00FFFF"/>
                </a:solidFill>
                <a:latin typeface="Courier New" pitchFamily="49" charset="0"/>
              </a:rPr>
              <a:t>myThread.ThreadState</a:t>
            </a:r>
            <a:r>
              <a:rPr lang="en-US" sz="2000" b="1" dirty="0">
                <a:solidFill>
                  <a:srgbClr val="00FFFF"/>
                </a:solidFill>
                <a:latin typeface="Courier New" pitchFamily="49" charset="0"/>
              </a:rPr>
              <a:t> &amp; (</a:t>
            </a:r>
            <a:r>
              <a:rPr lang="en-US" sz="2000" b="1" dirty="0" err="1">
                <a:solidFill>
                  <a:srgbClr val="00FFFF"/>
                </a:solidFill>
                <a:latin typeface="Courier New" pitchFamily="49" charset="0"/>
              </a:rPr>
              <a:t>ThreadState.Stopped</a:t>
            </a:r>
            <a:r>
              <a:rPr lang="en-US" sz="2000" b="1" dirty="0">
                <a:solidFill>
                  <a:srgbClr val="00FFFF"/>
                </a:solidFill>
                <a:latin typeface="Courier New" pitchFamily="49" charset="0"/>
              </a:rPr>
              <a:t> | </a:t>
            </a:r>
            <a:r>
              <a:rPr lang="en-US" sz="2000" b="1" dirty="0" err="1">
                <a:solidFill>
                  <a:srgbClr val="00FFFF"/>
                </a:solidFill>
                <a:latin typeface="Courier New" pitchFamily="49" charset="0"/>
              </a:rPr>
              <a:t>ThreadState.Unstarted</a:t>
            </a:r>
            <a:r>
              <a:rPr lang="en-US" sz="2000" b="1" dirty="0">
                <a:solidFill>
                  <a:srgbClr val="00FFFF"/>
                </a:solidFill>
                <a:latin typeface="Courier New" pitchFamily="49" charset="0"/>
              </a:rPr>
              <a:t>)) == 0</a:t>
            </a:r>
            <a:r>
              <a:rPr lang="en-US" b="1" dirty="0">
                <a:solidFill>
                  <a:srgbClr val="00FFFF"/>
                </a:solidFill>
              </a:rPr>
              <a:t> </a:t>
            </a:r>
          </a:p>
        </p:txBody>
      </p:sp>
      <p:sp>
        <p:nvSpPr>
          <p:cNvPr id="129154" name="AutoShape 130"/>
          <p:cNvSpPr>
            <a:spLocks noChangeArrowheads="1"/>
          </p:cNvSpPr>
          <p:nvPr/>
        </p:nvSpPr>
        <p:spPr bwMode="auto">
          <a:xfrm>
            <a:off x="3124200" y="3505200"/>
            <a:ext cx="4800600" cy="2362200"/>
          </a:xfrm>
          <a:prstGeom prst="wedgeRoundRectCallout">
            <a:avLst>
              <a:gd name="adj1" fmla="val -45939"/>
              <a:gd name="adj2" fmla="val -85214"/>
              <a:gd name="adj3" fmla="val 16667"/>
            </a:avLst>
          </a:prstGeom>
          <a:solidFill>
            <a:schemeClr val="accent1">
              <a:lumMod val="40000"/>
              <a:lumOff val="60000"/>
            </a:schemeClr>
          </a:solidFill>
          <a:ln w="28575" algn="ctr">
            <a:solidFill>
              <a:schemeClr val="tx2"/>
            </a:solidFill>
            <a:miter lim="800000"/>
            <a:headEnd/>
            <a:tailEnd/>
          </a:ln>
        </p:spPr>
        <p:txBody>
          <a:bodyPr anchor="ctr"/>
          <a:lstStyle/>
          <a:p>
            <a:pPr algn="ctr"/>
            <a:r>
              <a:rPr lang="en-US" sz="2000" b="1" dirty="0">
                <a:solidFill>
                  <a:schemeClr val="hlink"/>
                </a:solidFill>
                <a:latin typeface="Courier New" pitchFamily="49" charset="0"/>
              </a:rPr>
              <a:t>Stopped</a:t>
            </a:r>
            <a:r>
              <a:rPr lang="en-US" sz="2000" dirty="0"/>
              <a:t> is </a:t>
            </a:r>
            <a:r>
              <a:rPr lang="en-US" sz="2000" dirty="0" smtClean="0"/>
              <a:t>10000 </a:t>
            </a:r>
            <a:r>
              <a:rPr lang="en-US" sz="2000" dirty="0"/>
              <a:t>and </a:t>
            </a:r>
            <a:r>
              <a:rPr lang="en-US" sz="2000" b="1" dirty="0" err="1">
                <a:solidFill>
                  <a:schemeClr val="hlink"/>
                </a:solidFill>
                <a:latin typeface="Courier New" pitchFamily="49" charset="0"/>
              </a:rPr>
              <a:t>Unstarted</a:t>
            </a:r>
            <a:r>
              <a:rPr lang="en-US" sz="2000" dirty="0"/>
              <a:t> is </a:t>
            </a:r>
            <a:r>
              <a:rPr lang="en-US" sz="2000" dirty="0" smtClean="0"/>
              <a:t>01000. </a:t>
            </a:r>
            <a:r>
              <a:rPr lang="en-US" sz="2000" dirty="0"/>
              <a:t>Doing an </a:t>
            </a:r>
            <a:r>
              <a:rPr lang="en-US" sz="2000" b="1" dirty="0">
                <a:solidFill>
                  <a:schemeClr val="hlink"/>
                </a:solidFill>
              </a:rPr>
              <a:t>OR</a:t>
            </a:r>
            <a:r>
              <a:rPr lang="en-US" sz="2000" dirty="0"/>
              <a:t> results in </a:t>
            </a:r>
            <a:r>
              <a:rPr lang="en-US" sz="2000" dirty="0" smtClean="0"/>
              <a:t>11000. </a:t>
            </a:r>
            <a:r>
              <a:rPr lang="en-US" sz="2000" dirty="0"/>
              <a:t>If the thread </a:t>
            </a:r>
            <a:r>
              <a:rPr lang="en-US" sz="2000" dirty="0" smtClean="0"/>
              <a:t>is in the </a:t>
            </a:r>
            <a:r>
              <a:rPr lang="en-US" sz="2000" b="1" dirty="0" smtClean="0">
                <a:solidFill>
                  <a:schemeClr val="hlink"/>
                </a:solidFill>
                <a:latin typeface="Courier New" pitchFamily="49" charset="0"/>
              </a:rPr>
              <a:t>Running</a:t>
            </a:r>
            <a:r>
              <a:rPr lang="en-US" sz="2000" dirty="0" smtClean="0"/>
              <a:t> state, doing </a:t>
            </a:r>
            <a:r>
              <a:rPr lang="en-US" sz="2000" dirty="0"/>
              <a:t>an </a:t>
            </a:r>
            <a:r>
              <a:rPr lang="en-US" sz="2000" b="1" dirty="0">
                <a:solidFill>
                  <a:schemeClr val="hlink"/>
                </a:solidFill>
              </a:rPr>
              <a:t>AND</a:t>
            </a:r>
            <a:r>
              <a:rPr lang="en-US" sz="2000" dirty="0"/>
              <a:t> between </a:t>
            </a:r>
            <a:r>
              <a:rPr lang="en-US" sz="2000" dirty="0" smtClean="0"/>
              <a:t>11000 </a:t>
            </a:r>
            <a:r>
              <a:rPr lang="en-US" sz="2000" dirty="0"/>
              <a:t>and </a:t>
            </a:r>
            <a:r>
              <a:rPr lang="en-US" sz="2000" dirty="0" smtClean="0"/>
              <a:t>00000 </a:t>
            </a:r>
            <a:r>
              <a:rPr lang="en-US" sz="2000" dirty="0"/>
              <a:t>results in </a:t>
            </a:r>
            <a:r>
              <a:rPr lang="en-US" sz="2000" dirty="0" smtClean="0"/>
              <a:t>00000 </a:t>
            </a:r>
            <a:r>
              <a:rPr lang="en-US" sz="2000" dirty="0"/>
              <a:t>which == 0</a:t>
            </a:r>
            <a:r>
              <a:rPr lang="en-US" sz="2000" dirty="0" smtClean="0"/>
              <a:t>. An </a:t>
            </a:r>
            <a:r>
              <a:rPr lang="en-US" sz="2000" b="1" dirty="0" smtClean="0">
                <a:solidFill>
                  <a:schemeClr val="hlink"/>
                </a:solidFill>
              </a:rPr>
              <a:t>AND</a:t>
            </a:r>
            <a:r>
              <a:rPr lang="en-US" sz="2000" dirty="0" smtClean="0"/>
              <a:t> will result in 1 only if </a:t>
            </a:r>
            <a:r>
              <a:rPr lang="en-US" sz="2000" dirty="0" smtClean="0"/>
              <a:t>BOTH bits </a:t>
            </a:r>
            <a:r>
              <a:rPr lang="en-US" sz="2000" dirty="0" smtClean="0"/>
              <a:t>are 1. </a:t>
            </a:r>
            <a:r>
              <a:rPr lang="en-US" sz="2000" dirty="0"/>
              <a:t>More on this in a moment.</a:t>
            </a:r>
          </a:p>
        </p:txBody>
      </p:sp>
      <p:sp>
        <p:nvSpPr>
          <p:cNvPr id="11" name="Slide Number Placeholder 10"/>
          <p:cNvSpPr>
            <a:spLocks noGrp="1"/>
          </p:cNvSpPr>
          <p:nvPr>
            <p:ph type="sldNum" sz="quarter" idx="11"/>
          </p:nvPr>
        </p:nvSpPr>
        <p:spPr/>
        <p:txBody>
          <a:bodyPr/>
          <a:lstStyle/>
          <a:p>
            <a:pPr>
              <a:defRPr/>
            </a:pPr>
            <a:fld id="{ABE88CD7-B7A4-4F94-9055-6C2C14B99038}" type="slidenum">
              <a:rPr lang="en-US" smtClean="0"/>
              <a:pPr>
                <a:defRPr/>
              </a:pPr>
              <a:t>102</a:t>
            </a:fld>
            <a:endParaRPr lang="en-US"/>
          </a:p>
        </p:txBody>
      </p:sp>
      <p:sp>
        <p:nvSpPr>
          <p:cNvPr id="12" name="Footer Placeholder 11"/>
          <p:cNvSpPr>
            <a:spLocks noGrp="1"/>
          </p:cNvSpPr>
          <p:nvPr>
            <p:ph type="ftr" sz="quarter" idx="10"/>
          </p:nvPr>
        </p:nvSpPr>
        <p:spPr/>
        <p:txBody>
          <a:bodyPr/>
          <a:lstStyle/>
          <a:p>
            <a:pPr>
              <a:defRPr/>
            </a:pPr>
            <a:r>
              <a:rPr lang="en-US" smtClean="0"/>
              <a:t>©Bellevue College 2009</a:t>
            </a:r>
            <a:endParaRPr lang="en-US"/>
          </a:p>
        </p:txBody>
      </p:sp>
    </p:spTree>
    <p:extLst>
      <p:ext uri="{BB962C8B-B14F-4D97-AF65-F5344CB8AC3E}">
        <p14:creationId xmlns:p14="http://schemas.microsoft.com/office/powerpoint/2010/main" val="423782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9151"/>
                                        </p:tgtEl>
                                        <p:attrNameLst>
                                          <p:attrName>style.visibility</p:attrName>
                                        </p:attrNameLst>
                                      </p:cBhvr>
                                      <p:to>
                                        <p:strVal val="visible"/>
                                      </p:to>
                                    </p:set>
                                    <p:anim calcmode="lin" valueType="num">
                                      <p:cBhvr>
                                        <p:cTn id="7" dur="500" fill="hold"/>
                                        <p:tgtEl>
                                          <p:spTgt spid="129151"/>
                                        </p:tgtEl>
                                        <p:attrNameLst>
                                          <p:attrName>ppt_w</p:attrName>
                                        </p:attrNameLst>
                                      </p:cBhvr>
                                      <p:tavLst>
                                        <p:tav tm="0">
                                          <p:val>
                                            <p:fltVal val="0"/>
                                          </p:val>
                                        </p:tav>
                                        <p:tav tm="100000">
                                          <p:val>
                                            <p:strVal val="#ppt_w"/>
                                          </p:val>
                                        </p:tav>
                                      </p:tavLst>
                                    </p:anim>
                                    <p:anim calcmode="lin" valueType="num">
                                      <p:cBhvr>
                                        <p:cTn id="8" dur="500" fill="hold"/>
                                        <p:tgtEl>
                                          <p:spTgt spid="129151"/>
                                        </p:tgtEl>
                                        <p:attrNameLst>
                                          <p:attrName>ppt_h</p:attrName>
                                        </p:attrNameLst>
                                      </p:cBhvr>
                                      <p:tavLst>
                                        <p:tav tm="0">
                                          <p:val>
                                            <p:fltVal val="0"/>
                                          </p:val>
                                        </p:tav>
                                        <p:tav tm="100000">
                                          <p:val>
                                            <p:strVal val="#ppt_h"/>
                                          </p:val>
                                        </p:tav>
                                      </p:tavLst>
                                    </p:anim>
                                    <p:animEffect transition="in" filter="fade">
                                      <p:cBhvr>
                                        <p:cTn id="9" dur="500"/>
                                        <p:tgtEl>
                                          <p:spTgt spid="129151"/>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29154"/>
                                        </p:tgtEl>
                                        <p:attrNameLst>
                                          <p:attrName>style.visibility</p:attrName>
                                        </p:attrNameLst>
                                      </p:cBhvr>
                                      <p:to>
                                        <p:strVal val="visible"/>
                                      </p:to>
                                    </p:set>
                                    <p:anim calcmode="lin" valueType="num">
                                      <p:cBhvr>
                                        <p:cTn id="12" dur="500" fill="hold"/>
                                        <p:tgtEl>
                                          <p:spTgt spid="129154"/>
                                        </p:tgtEl>
                                        <p:attrNameLst>
                                          <p:attrName>ppt_w</p:attrName>
                                        </p:attrNameLst>
                                      </p:cBhvr>
                                      <p:tavLst>
                                        <p:tav tm="0">
                                          <p:val>
                                            <p:fltVal val="0"/>
                                          </p:val>
                                        </p:tav>
                                        <p:tav tm="100000">
                                          <p:val>
                                            <p:strVal val="#ppt_w"/>
                                          </p:val>
                                        </p:tav>
                                      </p:tavLst>
                                    </p:anim>
                                    <p:anim calcmode="lin" valueType="num">
                                      <p:cBhvr>
                                        <p:cTn id="13" dur="500" fill="hold"/>
                                        <p:tgtEl>
                                          <p:spTgt spid="129154"/>
                                        </p:tgtEl>
                                        <p:attrNameLst>
                                          <p:attrName>ppt_h</p:attrName>
                                        </p:attrNameLst>
                                      </p:cBhvr>
                                      <p:tavLst>
                                        <p:tav tm="0">
                                          <p:val>
                                            <p:fltVal val="0"/>
                                          </p:val>
                                        </p:tav>
                                        <p:tav tm="100000">
                                          <p:val>
                                            <p:strVal val="#ppt_h"/>
                                          </p:val>
                                        </p:tav>
                                      </p:tavLst>
                                    </p:anim>
                                    <p:animEffect transition="in" filter="fade">
                                      <p:cBhvr>
                                        <p:cTn id="14" dur="500"/>
                                        <p:tgtEl>
                                          <p:spTgt spid="12915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0" fill="hold" grpId="1" nodeType="clickEffect">
                                  <p:stCondLst>
                                    <p:cond delay="0"/>
                                  </p:stCondLst>
                                  <p:childTnLst>
                                    <p:anim calcmode="lin" valueType="num">
                                      <p:cBhvr>
                                        <p:cTn id="18" dur="500"/>
                                        <p:tgtEl>
                                          <p:spTgt spid="129151"/>
                                        </p:tgtEl>
                                        <p:attrNameLst>
                                          <p:attrName>ppt_w</p:attrName>
                                        </p:attrNameLst>
                                      </p:cBhvr>
                                      <p:tavLst>
                                        <p:tav tm="0">
                                          <p:val>
                                            <p:strVal val="ppt_w"/>
                                          </p:val>
                                        </p:tav>
                                        <p:tav tm="100000">
                                          <p:val>
                                            <p:fltVal val="0"/>
                                          </p:val>
                                        </p:tav>
                                      </p:tavLst>
                                    </p:anim>
                                    <p:anim calcmode="lin" valueType="num">
                                      <p:cBhvr>
                                        <p:cTn id="19" dur="500"/>
                                        <p:tgtEl>
                                          <p:spTgt spid="129151"/>
                                        </p:tgtEl>
                                        <p:attrNameLst>
                                          <p:attrName>ppt_h</p:attrName>
                                        </p:attrNameLst>
                                      </p:cBhvr>
                                      <p:tavLst>
                                        <p:tav tm="0">
                                          <p:val>
                                            <p:strVal val="ppt_h"/>
                                          </p:val>
                                        </p:tav>
                                        <p:tav tm="100000">
                                          <p:val>
                                            <p:fltVal val="0"/>
                                          </p:val>
                                        </p:tav>
                                      </p:tavLst>
                                    </p:anim>
                                    <p:animEffect transition="out" filter="fade">
                                      <p:cBhvr>
                                        <p:cTn id="20" dur="500"/>
                                        <p:tgtEl>
                                          <p:spTgt spid="129151"/>
                                        </p:tgtEl>
                                      </p:cBhvr>
                                    </p:animEffect>
                                    <p:set>
                                      <p:cBhvr>
                                        <p:cTn id="21" dur="1" fill="hold">
                                          <p:stCondLst>
                                            <p:cond delay="499"/>
                                          </p:stCondLst>
                                        </p:cTn>
                                        <p:tgtEl>
                                          <p:spTgt spid="129151"/>
                                        </p:tgtEl>
                                        <p:attrNameLst>
                                          <p:attrName>style.visibility</p:attrName>
                                        </p:attrNameLst>
                                      </p:cBhvr>
                                      <p:to>
                                        <p:strVal val="hidden"/>
                                      </p:to>
                                    </p:set>
                                  </p:childTnLst>
                                </p:cTn>
                              </p:par>
                              <p:par>
                                <p:cTn id="22" presetID="53" presetClass="exit" presetSubtype="0" fill="hold" grpId="1" nodeType="withEffect">
                                  <p:stCondLst>
                                    <p:cond delay="0"/>
                                  </p:stCondLst>
                                  <p:childTnLst>
                                    <p:anim calcmode="lin" valueType="num">
                                      <p:cBhvr>
                                        <p:cTn id="23" dur="500"/>
                                        <p:tgtEl>
                                          <p:spTgt spid="129154"/>
                                        </p:tgtEl>
                                        <p:attrNameLst>
                                          <p:attrName>ppt_w</p:attrName>
                                        </p:attrNameLst>
                                      </p:cBhvr>
                                      <p:tavLst>
                                        <p:tav tm="0">
                                          <p:val>
                                            <p:strVal val="ppt_w"/>
                                          </p:val>
                                        </p:tav>
                                        <p:tav tm="100000">
                                          <p:val>
                                            <p:fltVal val="0"/>
                                          </p:val>
                                        </p:tav>
                                      </p:tavLst>
                                    </p:anim>
                                    <p:anim calcmode="lin" valueType="num">
                                      <p:cBhvr>
                                        <p:cTn id="24" dur="500"/>
                                        <p:tgtEl>
                                          <p:spTgt spid="129154"/>
                                        </p:tgtEl>
                                        <p:attrNameLst>
                                          <p:attrName>ppt_h</p:attrName>
                                        </p:attrNameLst>
                                      </p:cBhvr>
                                      <p:tavLst>
                                        <p:tav tm="0">
                                          <p:val>
                                            <p:strVal val="ppt_h"/>
                                          </p:val>
                                        </p:tav>
                                        <p:tav tm="100000">
                                          <p:val>
                                            <p:fltVal val="0"/>
                                          </p:val>
                                        </p:tav>
                                      </p:tavLst>
                                    </p:anim>
                                    <p:animEffect transition="out" filter="fade">
                                      <p:cBhvr>
                                        <p:cTn id="25" dur="500"/>
                                        <p:tgtEl>
                                          <p:spTgt spid="129154"/>
                                        </p:tgtEl>
                                      </p:cBhvr>
                                    </p:animEffect>
                                    <p:set>
                                      <p:cBhvr>
                                        <p:cTn id="26" dur="1" fill="hold">
                                          <p:stCondLst>
                                            <p:cond delay="499"/>
                                          </p:stCondLst>
                                        </p:cTn>
                                        <p:tgtEl>
                                          <p:spTgt spid="129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51" grpId="0" animBg="1"/>
      <p:bldP spid="129151" grpId="1" animBg="1"/>
      <p:bldP spid="129154" grpId="0" animBg="1"/>
      <p:bldP spid="129154" grpId="1"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mtClean="0"/>
              <a:t>Testing For A Thread State</a:t>
            </a:r>
          </a:p>
        </p:txBody>
      </p:sp>
      <p:sp>
        <p:nvSpPr>
          <p:cNvPr id="39940" name="Rectangle 3"/>
          <p:cNvSpPr>
            <a:spLocks noGrp="1" noChangeArrowheads="1"/>
          </p:cNvSpPr>
          <p:nvPr>
            <p:ph type="body" sz="half" idx="1"/>
          </p:nvPr>
        </p:nvSpPr>
        <p:spPr>
          <a:xfrm>
            <a:off x="152400" y="990600"/>
            <a:ext cx="8839200" cy="5486400"/>
          </a:xfrm>
        </p:spPr>
        <p:txBody>
          <a:bodyPr/>
          <a:lstStyle/>
          <a:p>
            <a:pPr eaLnBrk="1" hangingPunct="1"/>
            <a:r>
              <a:rPr lang="en-US" sz="2800" dirty="0" smtClean="0"/>
              <a:t>Since bitwise operations are needed to test for specific states, keep these tables in mind:</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sz="2800" dirty="0" smtClean="0"/>
              <a:t>If you </a:t>
            </a:r>
            <a:r>
              <a:rPr lang="en-US" sz="2800" b="1" dirty="0" smtClean="0">
                <a:solidFill>
                  <a:schemeClr val="hlink"/>
                </a:solidFill>
              </a:rPr>
              <a:t>AND</a:t>
            </a:r>
            <a:r>
              <a:rPr lang="en-US" sz="2800" dirty="0" smtClean="0"/>
              <a:t> two bits together, they will only result in </a:t>
            </a:r>
            <a:r>
              <a:rPr lang="en-US" sz="2800" b="1" dirty="0" smtClean="0">
                <a:solidFill>
                  <a:schemeClr val="hlink"/>
                </a:solidFill>
                <a:latin typeface="Courier New" pitchFamily="49" charset="0"/>
              </a:rPr>
              <a:t>true</a:t>
            </a:r>
            <a:r>
              <a:rPr lang="en-US" sz="2800" dirty="0" smtClean="0"/>
              <a:t> if both are set to </a:t>
            </a:r>
            <a:r>
              <a:rPr lang="en-US" sz="2800" b="1" dirty="0" smtClean="0">
                <a:solidFill>
                  <a:schemeClr val="hlink"/>
                </a:solidFill>
                <a:latin typeface="Courier New" pitchFamily="49" charset="0"/>
              </a:rPr>
              <a:t>1</a:t>
            </a:r>
            <a:r>
              <a:rPr lang="en-US" sz="2800" dirty="0" smtClean="0"/>
              <a:t>.</a:t>
            </a:r>
          </a:p>
          <a:p>
            <a:pPr eaLnBrk="1" hangingPunct="1">
              <a:buNone/>
            </a:pPr>
            <a:endParaRPr lang="en-US" sz="800" dirty="0" smtClean="0"/>
          </a:p>
          <a:p>
            <a:pPr eaLnBrk="1" hangingPunct="1"/>
            <a:r>
              <a:rPr lang="en-US" sz="2800" dirty="0" smtClean="0"/>
              <a:t>If you </a:t>
            </a:r>
            <a:r>
              <a:rPr lang="en-US" sz="2800" b="1" dirty="0" smtClean="0">
                <a:solidFill>
                  <a:schemeClr val="hlink"/>
                </a:solidFill>
              </a:rPr>
              <a:t>OR</a:t>
            </a:r>
            <a:r>
              <a:rPr lang="en-US" sz="2800" dirty="0" smtClean="0"/>
              <a:t> two bits together, they will only result 	in </a:t>
            </a:r>
            <a:r>
              <a:rPr lang="en-US" sz="2800" b="1" dirty="0" smtClean="0">
                <a:solidFill>
                  <a:schemeClr val="hlink"/>
                </a:solidFill>
                <a:latin typeface="Courier New" pitchFamily="49" charset="0"/>
              </a:rPr>
              <a:t>false</a:t>
            </a:r>
            <a:r>
              <a:rPr lang="en-US" sz="2800" dirty="0" smtClean="0"/>
              <a:t> if both are set to </a:t>
            </a:r>
            <a:r>
              <a:rPr lang="en-US" sz="2800" b="1" dirty="0" smtClean="0">
                <a:solidFill>
                  <a:schemeClr val="hlink"/>
                </a:solidFill>
                <a:latin typeface="Courier New" pitchFamily="49" charset="0"/>
              </a:rPr>
              <a:t>0</a:t>
            </a:r>
            <a:r>
              <a:rPr lang="en-US" sz="2800" dirty="0" smtClean="0"/>
              <a:t>.</a:t>
            </a:r>
          </a:p>
        </p:txBody>
      </p:sp>
      <p:sp>
        <p:nvSpPr>
          <p:cNvPr id="39941" name="Rectangle 45"/>
          <p:cNvSpPr>
            <a:spLocks noChangeArrowheads="1"/>
          </p:cNvSpPr>
          <p:nvPr/>
        </p:nvSpPr>
        <p:spPr bwMode="auto">
          <a:xfrm>
            <a:off x="1447800" y="2971800"/>
            <a:ext cx="1143000" cy="533400"/>
          </a:xfrm>
          <a:prstGeom prst="rect">
            <a:avLst/>
          </a:prstGeom>
          <a:gradFill rotWithShape="1">
            <a:gsLst>
              <a:gs pos="0">
                <a:srgbClr val="FFCC99"/>
              </a:gs>
              <a:gs pos="100000">
                <a:srgbClr val="FF3300"/>
              </a:gs>
            </a:gsLst>
            <a:lin ang="5400000" scaled="1"/>
          </a:gradFill>
          <a:ln w="12700" cap="sq">
            <a:solidFill>
              <a:schemeClr val="tx1"/>
            </a:solidFill>
            <a:miter lim="800000"/>
            <a:headEnd type="none" w="sm" len="sm"/>
            <a:tailEnd type="none" w="sm" len="sm"/>
          </a:ln>
        </p:spPr>
        <p:txBody>
          <a:bodyPr wrap="none" anchor="ctr"/>
          <a:lstStyle/>
          <a:p>
            <a:pPr algn="ctr"/>
            <a:r>
              <a:rPr lang="en-US" sz="2000" b="1" dirty="0">
                <a:latin typeface="Courier New" pitchFamily="49" charset="0"/>
              </a:rPr>
              <a:t>true</a:t>
            </a:r>
          </a:p>
        </p:txBody>
      </p:sp>
      <p:sp>
        <p:nvSpPr>
          <p:cNvPr id="39942" name="Rectangle 46"/>
          <p:cNvSpPr>
            <a:spLocks noChangeArrowheads="1"/>
          </p:cNvSpPr>
          <p:nvPr/>
        </p:nvSpPr>
        <p:spPr bwMode="auto">
          <a:xfrm>
            <a:off x="2590800" y="2971800"/>
            <a:ext cx="1143000" cy="533400"/>
          </a:xfrm>
          <a:prstGeom prst="rect">
            <a:avLst/>
          </a:prstGeom>
          <a:gradFill rotWithShape="1">
            <a:gsLst>
              <a:gs pos="0">
                <a:srgbClr val="FFCC99"/>
              </a:gs>
              <a:gs pos="100000">
                <a:srgbClr val="FF3300"/>
              </a:gs>
            </a:gsLst>
            <a:lin ang="5400000" scaled="1"/>
          </a:gradFill>
          <a:ln w="12700" cap="sq">
            <a:solidFill>
              <a:schemeClr val="tx1"/>
            </a:solidFill>
            <a:miter lim="800000"/>
            <a:headEnd type="none" w="sm" len="sm"/>
            <a:tailEnd type="none" w="sm" len="sm"/>
          </a:ln>
        </p:spPr>
        <p:txBody>
          <a:bodyPr wrap="none" anchor="ctr"/>
          <a:lstStyle/>
          <a:p>
            <a:pPr algn="ctr"/>
            <a:r>
              <a:rPr lang="en-US" sz="2000" b="1" dirty="0">
                <a:latin typeface="Courier New" pitchFamily="49" charset="0"/>
              </a:rPr>
              <a:t>false</a:t>
            </a:r>
          </a:p>
        </p:txBody>
      </p:sp>
      <p:sp>
        <p:nvSpPr>
          <p:cNvPr id="39943" name="Rectangle 47"/>
          <p:cNvSpPr>
            <a:spLocks noChangeArrowheads="1"/>
          </p:cNvSpPr>
          <p:nvPr/>
        </p:nvSpPr>
        <p:spPr bwMode="auto">
          <a:xfrm>
            <a:off x="1447800" y="3505200"/>
            <a:ext cx="1143000" cy="533400"/>
          </a:xfrm>
          <a:prstGeom prst="rect">
            <a:avLst/>
          </a:prstGeom>
          <a:gradFill rotWithShape="1">
            <a:gsLst>
              <a:gs pos="0">
                <a:srgbClr val="FFCC99"/>
              </a:gs>
              <a:gs pos="100000">
                <a:srgbClr val="FF3300"/>
              </a:gs>
            </a:gsLst>
            <a:lin ang="5400000" scaled="1"/>
          </a:gradFill>
          <a:ln w="12700" cap="sq">
            <a:solidFill>
              <a:schemeClr val="tx1"/>
            </a:solidFill>
            <a:miter lim="800000"/>
            <a:headEnd type="none" w="sm" len="sm"/>
            <a:tailEnd type="none" w="sm" len="sm"/>
          </a:ln>
        </p:spPr>
        <p:txBody>
          <a:bodyPr wrap="none" anchor="ctr"/>
          <a:lstStyle/>
          <a:p>
            <a:pPr algn="ctr"/>
            <a:r>
              <a:rPr lang="en-US" sz="2000" b="1" dirty="0">
                <a:latin typeface="Courier New" pitchFamily="49" charset="0"/>
              </a:rPr>
              <a:t>false</a:t>
            </a:r>
          </a:p>
        </p:txBody>
      </p:sp>
      <p:sp>
        <p:nvSpPr>
          <p:cNvPr id="39944" name="Rectangle 48"/>
          <p:cNvSpPr>
            <a:spLocks noChangeArrowheads="1"/>
          </p:cNvSpPr>
          <p:nvPr/>
        </p:nvSpPr>
        <p:spPr bwMode="auto">
          <a:xfrm>
            <a:off x="2590800" y="3505200"/>
            <a:ext cx="1143000" cy="533400"/>
          </a:xfrm>
          <a:prstGeom prst="rect">
            <a:avLst/>
          </a:prstGeom>
          <a:gradFill rotWithShape="1">
            <a:gsLst>
              <a:gs pos="0">
                <a:srgbClr val="FFCC99"/>
              </a:gs>
              <a:gs pos="100000">
                <a:srgbClr val="FF3300"/>
              </a:gs>
            </a:gsLst>
            <a:lin ang="5400000" scaled="1"/>
          </a:gradFill>
          <a:ln w="12700" cap="sq">
            <a:solidFill>
              <a:schemeClr val="tx1"/>
            </a:solidFill>
            <a:miter lim="800000"/>
            <a:headEnd type="none" w="sm" len="sm"/>
            <a:tailEnd type="none" w="sm" len="sm"/>
          </a:ln>
        </p:spPr>
        <p:txBody>
          <a:bodyPr wrap="none" anchor="ctr"/>
          <a:lstStyle/>
          <a:p>
            <a:pPr algn="ctr"/>
            <a:r>
              <a:rPr lang="en-US" sz="2000" b="1" dirty="0">
                <a:latin typeface="Courier New" pitchFamily="49" charset="0"/>
              </a:rPr>
              <a:t>false</a:t>
            </a:r>
          </a:p>
        </p:txBody>
      </p:sp>
      <p:sp>
        <p:nvSpPr>
          <p:cNvPr id="39945" name="Text Box 49"/>
          <p:cNvSpPr txBox="1">
            <a:spLocks noChangeArrowheads="1"/>
          </p:cNvSpPr>
          <p:nvPr/>
        </p:nvSpPr>
        <p:spPr bwMode="auto">
          <a:xfrm>
            <a:off x="1563688" y="2589213"/>
            <a:ext cx="914400"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true</a:t>
            </a:r>
          </a:p>
        </p:txBody>
      </p:sp>
      <p:sp>
        <p:nvSpPr>
          <p:cNvPr id="39946" name="Text Box 50"/>
          <p:cNvSpPr txBox="1">
            <a:spLocks noChangeArrowheads="1"/>
          </p:cNvSpPr>
          <p:nvPr/>
        </p:nvSpPr>
        <p:spPr bwMode="auto">
          <a:xfrm>
            <a:off x="2606675" y="2598738"/>
            <a:ext cx="1096963"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false</a:t>
            </a:r>
          </a:p>
        </p:txBody>
      </p:sp>
      <p:sp>
        <p:nvSpPr>
          <p:cNvPr id="39947" name="Text Box 51"/>
          <p:cNvSpPr txBox="1">
            <a:spLocks noChangeArrowheads="1"/>
          </p:cNvSpPr>
          <p:nvPr/>
        </p:nvSpPr>
        <p:spPr bwMode="auto">
          <a:xfrm>
            <a:off x="576263" y="2998788"/>
            <a:ext cx="914400"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true</a:t>
            </a:r>
          </a:p>
        </p:txBody>
      </p:sp>
      <p:sp>
        <p:nvSpPr>
          <p:cNvPr id="39948" name="Text Box 52"/>
          <p:cNvSpPr txBox="1">
            <a:spLocks noChangeArrowheads="1"/>
          </p:cNvSpPr>
          <p:nvPr/>
        </p:nvSpPr>
        <p:spPr bwMode="auto">
          <a:xfrm>
            <a:off x="393700" y="3551238"/>
            <a:ext cx="1096963"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false</a:t>
            </a:r>
          </a:p>
        </p:txBody>
      </p:sp>
      <p:sp>
        <p:nvSpPr>
          <p:cNvPr id="39949" name="Text Box 53"/>
          <p:cNvSpPr txBox="1">
            <a:spLocks noChangeArrowheads="1"/>
          </p:cNvSpPr>
          <p:nvPr/>
        </p:nvSpPr>
        <p:spPr bwMode="auto">
          <a:xfrm>
            <a:off x="2203450" y="2133600"/>
            <a:ext cx="776288" cy="457200"/>
          </a:xfrm>
          <a:prstGeom prst="rect">
            <a:avLst/>
          </a:prstGeom>
          <a:noFill/>
          <a:ln w="12700" cap="sq">
            <a:noFill/>
            <a:miter lim="800000"/>
            <a:headEnd type="none" w="sm" len="sm"/>
            <a:tailEnd type="none" w="sm" len="sm"/>
          </a:ln>
        </p:spPr>
        <p:txBody>
          <a:bodyPr wrap="none">
            <a:spAutoFit/>
          </a:bodyPr>
          <a:lstStyle/>
          <a:p>
            <a:pPr algn="ctr"/>
            <a:r>
              <a:rPr lang="en-US" b="1" u="sng"/>
              <a:t>AND</a:t>
            </a:r>
          </a:p>
        </p:txBody>
      </p:sp>
      <p:sp>
        <p:nvSpPr>
          <p:cNvPr id="39950" name="Rectangle 54"/>
          <p:cNvSpPr>
            <a:spLocks noChangeArrowheads="1"/>
          </p:cNvSpPr>
          <p:nvPr/>
        </p:nvSpPr>
        <p:spPr bwMode="auto">
          <a:xfrm>
            <a:off x="6172200" y="2971800"/>
            <a:ext cx="1143000" cy="533400"/>
          </a:xfrm>
          <a:prstGeom prst="rect">
            <a:avLst/>
          </a:prstGeom>
          <a:gradFill rotWithShape="1">
            <a:gsLst>
              <a:gs pos="0">
                <a:srgbClr val="66FF99"/>
              </a:gs>
              <a:gs pos="100000">
                <a:srgbClr val="009900"/>
              </a:gs>
            </a:gsLst>
            <a:lin ang="5400000" scaled="1"/>
          </a:gradFill>
          <a:ln w="12700" cap="sq">
            <a:solidFill>
              <a:schemeClr val="tx1"/>
            </a:solidFill>
            <a:miter lim="800000"/>
            <a:headEnd type="none" w="sm" len="sm"/>
            <a:tailEnd type="none" w="sm" len="sm"/>
          </a:ln>
        </p:spPr>
        <p:txBody>
          <a:bodyPr wrap="none" anchor="ctr"/>
          <a:lstStyle/>
          <a:p>
            <a:pPr algn="ctr"/>
            <a:r>
              <a:rPr lang="en-US" sz="2000" b="1" dirty="0">
                <a:latin typeface="Courier New" pitchFamily="49" charset="0"/>
              </a:rPr>
              <a:t>true</a:t>
            </a:r>
          </a:p>
        </p:txBody>
      </p:sp>
      <p:sp>
        <p:nvSpPr>
          <p:cNvPr id="39951" name="Rectangle 55"/>
          <p:cNvSpPr>
            <a:spLocks noChangeArrowheads="1"/>
          </p:cNvSpPr>
          <p:nvPr/>
        </p:nvSpPr>
        <p:spPr bwMode="auto">
          <a:xfrm>
            <a:off x="7315200" y="2971800"/>
            <a:ext cx="1143000" cy="533400"/>
          </a:xfrm>
          <a:prstGeom prst="rect">
            <a:avLst/>
          </a:prstGeom>
          <a:gradFill rotWithShape="1">
            <a:gsLst>
              <a:gs pos="0">
                <a:srgbClr val="66FF99"/>
              </a:gs>
              <a:gs pos="100000">
                <a:srgbClr val="009900"/>
              </a:gs>
            </a:gsLst>
            <a:lin ang="5400000" scaled="1"/>
          </a:gradFill>
          <a:ln w="12700" cap="sq">
            <a:solidFill>
              <a:schemeClr val="tx1"/>
            </a:solidFill>
            <a:miter lim="800000"/>
            <a:headEnd type="none" w="sm" len="sm"/>
            <a:tailEnd type="none" w="sm" len="sm"/>
          </a:ln>
        </p:spPr>
        <p:txBody>
          <a:bodyPr wrap="none" anchor="ctr"/>
          <a:lstStyle/>
          <a:p>
            <a:pPr algn="ctr"/>
            <a:r>
              <a:rPr lang="en-US" sz="2000" b="1" dirty="0">
                <a:latin typeface="Courier New" pitchFamily="49" charset="0"/>
              </a:rPr>
              <a:t>true</a:t>
            </a:r>
          </a:p>
        </p:txBody>
      </p:sp>
      <p:sp>
        <p:nvSpPr>
          <p:cNvPr id="39952" name="Rectangle 56"/>
          <p:cNvSpPr>
            <a:spLocks noChangeArrowheads="1"/>
          </p:cNvSpPr>
          <p:nvPr/>
        </p:nvSpPr>
        <p:spPr bwMode="auto">
          <a:xfrm>
            <a:off x="6172200" y="3505200"/>
            <a:ext cx="1143000" cy="533400"/>
          </a:xfrm>
          <a:prstGeom prst="rect">
            <a:avLst/>
          </a:prstGeom>
          <a:gradFill rotWithShape="1">
            <a:gsLst>
              <a:gs pos="0">
                <a:srgbClr val="66FF99"/>
              </a:gs>
              <a:gs pos="100000">
                <a:srgbClr val="009900"/>
              </a:gs>
            </a:gsLst>
            <a:lin ang="5400000" scaled="1"/>
          </a:gradFill>
          <a:ln w="12700" cap="sq">
            <a:solidFill>
              <a:schemeClr val="tx1"/>
            </a:solidFill>
            <a:miter lim="800000"/>
            <a:headEnd type="none" w="sm" len="sm"/>
            <a:tailEnd type="none" w="sm" len="sm"/>
          </a:ln>
        </p:spPr>
        <p:txBody>
          <a:bodyPr wrap="none" anchor="ctr"/>
          <a:lstStyle/>
          <a:p>
            <a:pPr algn="ctr"/>
            <a:r>
              <a:rPr lang="en-US" sz="2000" b="1" dirty="0">
                <a:latin typeface="Courier New" pitchFamily="49" charset="0"/>
              </a:rPr>
              <a:t>true</a:t>
            </a:r>
          </a:p>
        </p:txBody>
      </p:sp>
      <p:sp>
        <p:nvSpPr>
          <p:cNvPr id="39953" name="Rectangle 57"/>
          <p:cNvSpPr>
            <a:spLocks noChangeArrowheads="1"/>
          </p:cNvSpPr>
          <p:nvPr/>
        </p:nvSpPr>
        <p:spPr bwMode="auto">
          <a:xfrm>
            <a:off x="7315200" y="3505200"/>
            <a:ext cx="1143000" cy="533400"/>
          </a:xfrm>
          <a:prstGeom prst="rect">
            <a:avLst/>
          </a:prstGeom>
          <a:gradFill rotWithShape="1">
            <a:gsLst>
              <a:gs pos="0">
                <a:srgbClr val="66FF99"/>
              </a:gs>
              <a:gs pos="100000">
                <a:srgbClr val="009900"/>
              </a:gs>
            </a:gsLst>
            <a:lin ang="5400000" scaled="1"/>
          </a:gradFill>
          <a:ln w="12700" cap="sq">
            <a:solidFill>
              <a:schemeClr val="tx1"/>
            </a:solidFill>
            <a:miter lim="800000"/>
            <a:headEnd type="none" w="sm" len="sm"/>
            <a:tailEnd type="none" w="sm" len="sm"/>
          </a:ln>
        </p:spPr>
        <p:txBody>
          <a:bodyPr wrap="none" anchor="ctr"/>
          <a:lstStyle/>
          <a:p>
            <a:pPr algn="ctr"/>
            <a:r>
              <a:rPr lang="en-US" sz="2000" b="1" dirty="0">
                <a:latin typeface="Courier New" pitchFamily="49" charset="0"/>
              </a:rPr>
              <a:t>false</a:t>
            </a:r>
          </a:p>
        </p:txBody>
      </p:sp>
      <p:sp>
        <p:nvSpPr>
          <p:cNvPr id="39954" name="Text Box 58"/>
          <p:cNvSpPr txBox="1">
            <a:spLocks noChangeArrowheads="1"/>
          </p:cNvSpPr>
          <p:nvPr/>
        </p:nvSpPr>
        <p:spPr bwMode="auto">
          <a:xfrm>
            <a:off x="6297613" y="2608263"/>
            <a:ext cx="914400"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true</a:t>
            </a:r>
          </a:p>
        </p:txBody>
      </p:sp>
      <p:sp>
        <p:nvSpPr>
          <p:cNvPr id="39955" name="Text Box 59"/>
          <p:cNvSpPr txBox="1">
            <a:spLocks noChangeArrowheads="1"/>
          </p:cNvSpPr>
          <p:nvPr/>
        </p:nvSpPr>
        <p:spPr bwMode="auto">
          <a:xfrm>
            <a:off x="7331075" y="2608263"/>
            <a:ext cx="1096963"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false</a:t>
            </a:r>
          </a:p>
        </p:txBody>
      </p:sp>
      <p:sp>
        <p:nvSpPr>
          <p:cNvPr id="39956" name="Text Box 60"/>
          <p:cNvSpPr txBox="1">
            <a:spLocks noChangeArrowheads="1"/>
          </p:cNvSpPr>
          <p:nvPr/>
        </p:nvSpPr>
        <p:spPr bwMode="auto">
          <a:xfrm>
            <a:off x="5310188" y="3017838"/>
            <a:ext cx="914400"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true</a:t>
            </a:r>
          </a:p>
        </p:txBody>
      </p:sp>
      <p:sp>
        <p:nvSpPr>
          <p:cNvPr id="39957" name="Text Box 61"/>
          <p:cNvSpPr txBox="1">
            <a:spLocks noChangeArrowheads="1"/>
          </p:cNvSpPr>
          <p:nvPr/>
        </p:nvSpPr>
        <p:spPr bwMode="auto">
          <a:xfrm>
            <a:off x="5137150" y="3541713"/>
            <a:ext cx="1096963"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false</a:t>
            </a:r>
          </a:p>
        </p:txBody>
      </p:sp>
      <p:sp>
        <p:nvSpPr>
          <p:cNvPr id="39958" name="Text Box 62"/>
          <p:cNvSpPr txBox="1">
            <a:spLocks noChangeArrowheads="1"/>
          </p:cNvSpPr>
          <p:nvPr/>
        </p:nvSpPr>
        <p:spPr bwMode="auto">
          <a:xfrm>
            <a:off x="7024688" y="2133600"/>
            <a:ext cx="584200" cy="457200"/>
          </a:xfrm>
          <a:prstGeom prst="rect">
            <a:avLst/>
          </a:prstGeom>
          <a:noFill/>
          <a:ln w="12700" cap="sq">
            <a:noFill/>
            <a:miter lim="800000"/>
            <a:headEnd type="none" w="sm" len="sm"/>
            <a:tailEnd type="none" w="sm" len="sm"/>
          </a:ln>
        </p:spPr>
        <p:txBody>
          <a:bodyPr wrap="none">
            <a:spAutoFit/>
          </a:bodyPr>
          <a:lstStyle/>
          <a:p>
            <a:pPr algn="ctr"/>
            <a:r>
              <a:rPr lang="en-US" b="1" u="sng"/>
              <a:t>OR</a:t>
            </a:r>
          </a:p>
        </p:txBody>
      </p:sp>
      <p:sp>
        <p:nvSpPr>
          <p:cNvPr id="24" name="Slide Number Placeholder 23"/>
          <p:cNvSpPr>
            <a:spLocks noGrp="1"/>
          </p:cNvSpPr>
          <p:nvPr>
            <p:ph type="sldNum" sz="quarter" idx="11"/>
          </p:nvPr>
        </p:nvSpPr>
        <p:spPr/>
        <p:txBody>
          <a:bodyPr/>
          <a:lstStyle/>
          <a:p>
            <a:pPr>
              <a:defRPr/>
            </a:pPr>
            <a:fld id="{ABE88CD7-B7A4-4F94-9055-6C2C14B99038}" type="slidenum">
              <a:rPr lang="en-US" smtClean="0"/>
              <a:pPr>
                <a:defRPr/>
              </a:pPr>
              <a:t>103</a:t>
            </a:fld>
            <a:endParaRPr lang="en-US"/>
          </a:p>
        </p:txBody>
      </p:sp>
      <p:sp>
        <p:nvSpPr>
          <p:cNvPr id="25" name="Footer Placeholder 24"/>
          <p:cNvSpPr>
            <a:spLocks noGrp="1"/>
          </p:cNvSpPr>
          <p:nvPr>
            <p:ph type="ftr" sz="quarter" idx="10"/>
          </p:nvPr>
        </p:nvSpPr>
        <p:spPr/>
        <p:txBody>
          <a:bodyPr/>
          <a:lstStyle/>
          <a:p>
            <a:pPr>
              <a:defRPr/>
            </a:pPr>
            <a:r>
              <a:rPr lang="en-US" smtClean="0"/>
              <a:t>©Bellevue College 2009</a:t>
            </a:r>
            <a:endParaRPr lang="en-US"/>
          </a:p>
        </p:txBody>
      </p:sp>
    </p:spTree>
    <p:extLst>
      <p:ext uri="{BB962C8B-B14F-4D97-AF65-F5344CB8AC3E}">
        <p14:creationId xmlns:p14="http://schemas.microsoft.com/office/powerpoint/2010/main" val="302539819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dirty="0" smtClean="0"/>
              <a:t>Testing For A Thread State</a:t>
            </a:r>
          </a:p>
        </p:txBody>
      </p:sp>
      <p:sp>
        <p:nvSpPr>
          <p:cNvPr id="40964" name="Rectangle 3"/>
          <p:cNvSpPr>
            <a:spLocks noGrp="1" noChangeArrowheads="1"/>
          </p:cNvSpPr>
          <p:nvPr>
            <p:ph type="body" sz="half" idx="1"/>
          </p:nvPr>
        </p:nvSpPr>
        <p:spPr>
          <a:xfrm>
            <a:off x="152400" y="990600"/>
            <a:ext cx="8839200" cy="5486400"/>
          </a:xfrm>
        </p:spPr>
        <p:txBody>
          <a:bodyPr/>
          <a:lstStyle/>
          <a:p>
            <a:pPr eaLnBrk="1" hangingPunct="1"/>
            <a:r>
              <a:rPr lang="en-US" sz="2800" dirty="0" smtClean="0"/>
              <a:t>If you want to test whether a thread is in a specific state, use the following syntax:</a:t>
            </a:r>
          </a:p>
          <a:p>
            <a:pPr eaLnBrk="1" hangingPunct="1"/>
            <a:endParaRPr lang="en-US" sz="2400" dirty="0" smtClean="0"/>
          </a:p>
          <a:p>
            <a:pPr eaLnBrk="1" hangingPunct="1"/>
            <a:endParaRPr lang="en-US" sz="2400" dirty="0" smtClean="0"/>
          </a:p>
          <a:p>
            <a:pPr eaLnBrk="1" hangingPunct="1">
              <a:buNone/>
            </a:pPr>
            <a:endParaRPr lang="en-US" sz="800" dirty="0" smtClean="0"/>
          </a:p>
          <a:p>
            <a:pPr eaLnBrk="1" hangingPunct="1"/>
            <a:r>
              <a:rPr lang="en-US" sz="2800" dirty="0" smtClean="0"/>
              <a:t>This is a bitwise </a:t>
            </a:r>
            <a:r>
              <a:rPr lang="en-US" sz="2800" b="1" dirty="0" smtClean="0">
                <a:solidFill>
                  <a:schemeClr val="hlink"/>
                </a:solidFill>
              </a:rPr>
              <a:t>AND</a:t>
            </a:r>
            <a:r>
              <a:rPr lang="en-US" sz="2800" dirty="0" smtClean="0"/>
              <a:t> operation. Taking the specific value of the enumeration (e.g. </a:t>
            </a:r>
            <a:r>
              <a:rPr lang="en-US" sz="2800" b="1" dirty="0" err="1" smtClean="0">
                <a:solidFill>
                  <a:schemeClr val="hlink"/>
                </a:solidFill>
                <a:latin typeface="Courier New" pitchFamily="49" charset="0"/>
              </a:rPr>
              <a:t>ThreadState.WaitSleepJoin</a:t>
            </a:r>
            <a:r>
              <a:rPr lang="en-US" sz="2800" dirty="0" smtClean="0"/>
              <a:t>) and </a:t>
            </a:r>
            <a:r>
              <a:rPr lang="en-US" sz="2800" b="1" dirty="0" err="1" smtClean="0">
                <a:solidFill>
                  <a:schemeClr val="hlink"/>
                </a:solidFill>
              </a:rPr>
              <a:t>AND</a:t>
            </a:r>
            <a:r>
              <a:rPr lang="en-US" sz="2800" dirty="0" smtClean="0"/>
              <a:t>-</a:t>
            </a:r>
            <a:r>
              <a:rPr lang="en-US" sz="2800" dirty="0" err="1" smtClean="0"/>
              <a:t>ing</a:t>
            </a:r>
            <a:r>
              <a:rPr lang="en-US" sz="2800" dirty="0" smtClean="0"/>
              <a:t> it with the </a:t>
            </a:r>
            <a:r>
              <a:rPr lang="en-US" sz="2800" b="1" dirty="0" err="1" smtClean="0">
                <a:solidFill>
                  <a:schemeClr val="hlink"/>
                </a:solidFill>
                <a:latin typeface="Courier New" pitchFamily="49" charset="0"/>
              </a:rPr>
              <a:t>ThreadState</a:t>
            </a:r>
            <a:r>
              <a:rPr lang="en-US" sz="2800" dirty="0" smtClean="0"/>
              <a:t> field in the thread will result in either </a:t>
            </a:r>
            <a:r>
              <a:rPr lang="en-US" sz="2800" b="1" dirty="0" smtClean="0">
                <a:solidFill>
                  <a:schemeClr val="hlink"/>
                </a:solidFill>
                <a:latin typeface="Courier New" pitchFamily="49" charset="0"/>
              </a:rPr>
              <a:t>true</a:t>
            </a:r>
            <a:r>
              <a:rPr lang="en-US" sz="2800" dirty="0" smtClean="0"/>
              <a:t> or </a:t>
            </a:r>
            <a:r>
              <a:rPr lang="en-US" sz="2800" b="1" dirty="0" smtClean="0">
                <a:solidFill>
                  <a:schemeClr val="hlink"/>
                </a:solidFill>
                <a:latin typeface="Courier New" pitchFamily="49" charset="0"/>
              </a:rPr>
              <a:t>false</a:t>
            </a:r>
            <a:r>
              <a:rPr lang="en-US" sz="2800" dirty="0" smtClean="0"/>
              <a:t>.</a:t>
            </a:r>
          </a:p>
        </p:txBody>
      </p:sp>
      <p:sp>
        <p:nvSpPr>
          <p:cNvPr id="146436" name="Rectangle 4"/>
          <p:cNvSpPr>
            <a:spLocks noChangeArrowheads="1"/>
          </p:cNvSpPr>
          <p:nvPr/>
        </p:nvSpPr>
        <p:spPr bwMode="auto">
          <a:xfrm>
            <a:off x="685800" y="1905000"/>
            <a:ext cx="7772400" cy="685800"/>
          </a:xfrm>
          <a:prstGeom prst="rect">
            <a:avLst/>
          </a:prstGeom>
          <a:solidFill>
            <a:schemeClr val="bg1">
              <a:lumMod val="75000"/>
            </a:schemeClr>
          </a:solidFill>
          <a:ln w="6350" algn="ctr">
            <a:solidFill>
              <a:srgbClr val="FFFF00"/>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if ((</a:t>
            </a:r>
            <a:r>
              <a:rPr lang="en-US" sz="2000" b="1" dirty="0" err="1">
                <a:solidFill>
                  <a:schemeClr val="hlink"/>
                </a:solidFill>
                <a:latin typeface="Courier New" pitchFamily="49" charset="0"/>
              </a:rPr>
              <a:t>t.ThreadState</a:t>
            </a:r>
            <a:r>
              <a:rPr lang="en-US" sz="2000" b="1" dirty="0">
                <a:solidFill>
                  <a:schemeClr val="hlink"/>
                </a:solidFill>
                <a:latin typeface="Courier New" pitchFamily="49" charset="0"/>
              </a:rPr>
              <a:t> </a:t>
            </a:r>
            <a:r>
              <a:rPr lang="en-US" sz="2000" b="1" dirty="0">
                <a:solidFill>
                  <a:schemeClr val="accent2"/>
                </a:solidFill>
                <a:latin typeface="Courier New" pitchFamily="49" charset="0"/>
              </a:rPr>
              <a:t>&amp;</a:t>
            </a:r>
            <a:r>
              <a:rPr lang="en-US" sz="2000" b="1" dirty="0">
                <a:solidFill>
                  <a:schemeClr val="hlink"/>
                </a:solidFill>
                <a:latin typeface="Courier New" pitchFamily="49" charset="0"/>
              </a:rPr>
              <a:t> [</a:t>
            </a:r>
            <a:r>
              <a:rPr lang="en-US" sz="2000" b="1" i="1" dirty="0" err="1">
                <a:solidFill>
                  <a:schemeClr val="hlink"/>
                </a:solidFill>
                <a:latin typeface="Courier New" pitchFamily="49" charset="0"/>
              </a:rPr>
              <a:t>ThreadState</a:t>
            </a:r>
            <a:r>
              <a:rPr lang="en-US" sz="2000" b="1" i="1" dirty="0">
                <a:solidFill>
                  <a:schemeClr val="hlink"/>
                </a:solidFill>
                <a:latin typeface="Courier New" pitchFamily="49" charset="0"/>
              </a:rPr>
              <a:t> </a:t>
            </a:r>
            <a:r>
              <a:rPr lang="en-US" sz="2000" b="1" i="1" dirty="0" err="1">
                <a:solidFill>
                  <a:schemeClr val="hlink"/>
                </a:solidFill>
                <a:latin typeface="Courier New" pitchFamily="49" charset="0"/>
              </a:rPr>
              <a:t>Enum</a:t>
            </a:r>
            <a:r>
              <a:rPr lang="en-US" sz="2000" b="1" i="1" dirty="0">
                <a:solidFill>
                  <a:schemeClr val="hlink"/>
                </a:solidFill>
                <a:latin typeface="Courier New" pitchFamily="49" charset="0"/>
              </a:rPr>
              <a:t> Value</a:t>
            </a:r>
            <a:r>
              <a:rPr lang="en-US" sz="2000" b="1" dirty="0">
                <a:solidFill>
                  <a:schemeClr val="hlink"/>
                </a:solidFill>
                <a:latin typeface="Courier New" pitchFamily="49" charset="0"/>
              </a:rPr>
              <a:t>]) ==</a:t>
            </a:r>
          </a:p>
          <a:p>
            <a:pPr>
              <a:defRPr/>
            </a:pPr>
            <a:r>
              <a:rPr lang="en-US" sz="2000" b="1" dirty="0">
                <a:solidFill>
                  <a:schemeClr val="hlink"/>
                </a:solidFill>
                <a:latin typeface="Courier New" pitchFamily="49" charset="0"/>
              </a:rPr>
              <a:t>    [</a:t>
            </a:r>
            <a:r>
              <a:rPr lang="en-US" sz="2000" b="1" i="1" dirty="0" err="1">
                <a:solidFill>
                  <a:schemeClr val="hlink"/>
                </a:solidFill>
                <a:latin typeface="Courier New" pitchFamily="49" charset="0"/>
              </a:rPr>
              <a:t>ThreadState</a:t>
            </a:r>
            <a:r>
              <a:rPr lang="en-US" sz="2000" b="1" i="1" dirty="0">
                <a:solidFill>
                  <a:schemeClr val="hlink"/>
                </a:solidFill>
                <a:latin typeface="Courier New" pitchFamily="49" charset="0"/>
              </a:rPr>
              <a:t> </a:t>
            </a:r>
            <a:r>
              <a:rPr lang="en-US" sz="2000" b="1" i="1" dirty="0" err="1">
                <a:solidFill>
                  <a:schemeClr val="hlink"/>
                </a:solidFill>
                <a:latin typeface="Courier New" pitchFamily="49" charset="0"/>
              </a:rPr>
              <a:t>Enum</a:t>
            </a:r>
            <a:r>
              <a:rPr lang="en-US" sz="2000" b="1" i="1" dirty="0">
                <a:solidFill>
                  <a:schemeClr val="hlink"/>
                </a:solidFill>
                <a:latin typeface="Courier New" pitchFamily="49" charset="0"/>
              </a:rPr>
              <a:t> Value</a:t>
            </a:r>
            <a:r>
              <a:rPr lang="en-US" sz="2000" b="1" dirty="0">
                <a:solidFill>
                  <a:schemeClr val="hlink"/>
                </a:solidFill>
                <a:latin typeface="Courier New" pitchFamily="49" charset="0"/>
              </a:rPr>
              <a:t>]) { … }</a:t>
            </a:r>
          </a:p>
        </p:txBody>
      </p:sp>
      <p:sp>
        <p:nvSpPr>
          <p:cNvPr id="7" name="Slide Number Placeholder 6"/>
          <p:cNvSpPr>
            <a:spLocks noGrp="1"/>
          </p:cNvSpPr>
          <p:nvPr>
            <p:ph type="sldNum" sz="quarter" idx="11"/>
          </p:nvPr>
        </p:nvSpPr>
        <p:spPr/>
        <p:txBody>
          <a:bodyPr/>
          <a:lstStyle/>
          <a:p>
            <a:pPr>
              <a:defRPr/>
            </a:pPr>
            <a:fld id="{ABE88CD7-B7A4-4F94-9055-6C2C14B99038}" type="slidenum">
              <a:rPr lang="en-US" smtClean="0"/>
              <a:pPr>
                <a:defRPr/>
              </a:pPr>
              <a:t>104</a:t>
            </a:fld>
            <a:endParaRPr lang="en-US"/>
          </a:p>
        </p:txBody>
      </p:sp>
      <p:sp>
        <p:nvSpPr>
          <p:cNvPr id="8" name="Footer Placeholder 7"/>
          <p:cNvSpPr>
            <a:spLocks noGrp="1"/>
          </p:cNvSpPr>
          <p:nvPr>
            <p:ph type="ftr" sz="quarter" idx="10"/>
          </p:nvPr>
        </p:nvSpPr>
        <p:spPr/>
        <p:txBody>
          <a:bodyPr/>
          <a:lstStyle/>
          <a:p>
            <a:pPr>
              <a:defRPr/>
            </a:pPr>
            <a:r>
              <a:rPr lang="en-US" smtClean="0"/>
              <a:t>©Bellevue College 2009</a:t>
            </a:r>
            <a:endParaRPr lang="en-US"/>
          </a:p>
        </p:txBody>
      </p:sp>
    </p:spTree>
    <p:extLst>
      <p:ext uri="{BB962C8B-B14F-4D97-AF65-F5344CB8AC3E}">
        <p14:creationId xmlns:p14="http://schemas.microsoft.com/office/powerpoint/2010/main" val="31340523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00" y="2057400"/>
            <a:ext cx="8686800" cy="914400"/>
          </a:xfrm>
          <a:prstGeom prst="rect">
            <a:avLst/>
          </a:prstGeom>
          <a:solidFill>
            <a:schemeClr val="bg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Testing For A Thread State</a:t>
            </a:r>
            <a:endParaRPr lang="en-US" dirty="0"/>
          </a:p>
        </p:txBody>
      </p:sp>
      <p:sp>
        <p:nvSpPr>
          <p:cNvPr id="7" name="Rectangle 5"/>
          <p:cNvSpPr>
            <a:spLocks noGrp="1" noChangeArrowheads="1"/>
          </p:cNvSpPr>
          <p:nvPr>
            <p:ph type="body" sz="half" idx="1"/>
          </p:nvPr>
        </p:nvSpPr>
        <p:spPr bwMode="auto">
          <a:xfrm>
            <a:off x="152400" y="990600"/>
            <a:ext cx="8839200" cy="2286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800" dirty="0" smtClean="0"/>
              <a:t>To check for more than one state, </a:t>
            </a:r>
            <a:r>
              <a:rPr lang="en-US" sz="2800" b="1" dirty="0" smtClean="0">
                <a:solidFill>
                  <a:schemeClr val="hlink"/>
                </a:solidFill>
              </a:rPr>
              <a:t>OR</a:t>
            </a:r>
            <a:r>
              <a:rPr lang="en-US" sz="2800" dirty="0" smtClean="0"/>
              <a:t> the</a:t>
            </a:r>
          </a:p>
          <a:p>
            <a:pPr>
              <a:buNone/>
              <a:defRPr/>
            </a:pPr>
            <a:r>
              <a:rPr lang="en-US" sz="2800" dirty="0" smtClean="0"/>
              <a:t>	enumeration values together.</a:t>
            </a:r>
          </a:p>
          <a:p>
            <a:pPr>
              <a:buNone/>
              <a:defRPr/>
            </a:pPr>
            <a:r>
              <a:rPr lang="en-US" sz="2000" b="1" dirty="0" smtClean="0">
                <a:solidFill>
                  <a:schemeClr val="hlink"/>
                </a:solidFill>
                <a:latin typeface="Courier New" pitchFamily="49" charset="0"/>
              </a:rPr>
              <a:t>if </a:t>
            </a:r>
            <a:r>
              <a:rPr lang="en-US" sz="2000" b="1" dirty="0">
                <a:solidFill>
                  <a:schemeClr val="hlink"/>
                </a:solidFill>
                <a:latin typeface="Courier New" pitchFamily="49" charset="0"/>
              </a:rPr>
              <a:t>((</a:t>
            </a:r>
            <a:r>
              <a:rPr lang="en-US" sz="2000" b="1" dirty="0" err="1">
                <a:solidFill>
                  <a:schemeClr val="hlink"/>
                </a:solidFill>
                <a:latin typeface="Courier New" pitchFamily="49" charset="0"/>
              </a:rPr>
              <a:t>myThread.ThreadState</a:t>
            </a:r>
            <a:r>
              <a:rPr lang="en-US" sz="2000" b="1" dirty="0">
                <a:solidFill>
                  <a:schemeClr val="hlink"/>
                </a:solidFill>
                <a:latin typeface="Courier New" pitchFamily="49" charset="0"/>
              </a:rPr>
              <a:t> &amp; (</a:t>
            </a:r>
            <a:r>
              <a:rPr lang="en-US" sz="2000" b="1" dirty="0" err="1">
                <a:solidFill>
                  <a:schemeClr val="hlink"/>
                </a:solidFill>
                <a:latin typeface="Courier New" pitchFamily="49" charset="0"/>
              </a:rPr>
              <a:t>ThreadState.WaitSleepJoin</a:t>
            </a:r>
            <a:r>
              <a:rPr lang="en-US" sz="2000" b="1" dirty="0">
                <a:solidFill>
                  <a:schemeClr val="hlink"/>
                </a:solidFill>
                <a:latin typeface="Courier New" pitchFamily="49" charset="0"/>
              </a:rPr>
              <a:t> </a:t>
            </a:r>
            <a:r>
              <a:rPr lang="en-US" sz="2000" b="1" dirty="0">
                <a:solidFill>
                  <a:schemeClr val="accent2"/>
                </a:solidFill>
                <a:latin typeface="Courier New" pitchFamily="49" charset="0"/>
              </a:rPr>
              <a:t>|</a:t>
            </a:r>
          </a:p>
          <a:p>
            <a:pPr>
              <a:buNone/>
              <a:defRPr/>
            </a:pPr>
            <a:r>
              <a:rPr lang="en-US" sz="2000" b="1" dirty="0" err="1" smtClean="0">
                <a:solidFill>
                  <a:schemeClr val="hlink"/>
                </a:solidFill>
                <a:latin typeface="Courier New" pitchFamily="49" charset="0"/>
              </a:rPr>
              <a:t>ThreadState.Aborted</a:t>
            </a:r>
            <a:r>
              <a:rPr lang="en-US" sz="2000" b="1" dirty="0">
                <a:solidFill>
                  <a:schemeClr val="hlink"/>
                </a:solidFill>
                <a:latin typeface="Courier New" pitchFamily="49" charset="0"/>
              </a:rPr>
              <a:t>)) ==</a:t>
            </a:r>
          </a:p>
          <a:p>
            <a:pPr>
              <a:buNone/>
              <a:defRPr/>
            </a:pPr>
            <a:r>
              <a:rPr lang="en-US" sz="2000" b="1" dirty="0" smtClean="0">
                <a:solidFill>
                  <a:schemeClr val="hlink"/>
                </a:solidFill>
                <a:latin typeface="Courier New" pitchFamily="49" charset="0"/>
              </a:rPr>
              <a:t>(</a:t>
            </a:r>
            <a:r>
              <a:rPr lang="en-US" sz="2000" b="1" dirty="0" err="1">
                <a:solidFill>
                  <a:schemeClr val="accent2"/>
                </a:solidFill>
                <a:latin typeface="Courier New" pitchFamily="49" charset="0"/>
              </a:rPr>
              <a:t>ThreadState.WaitSleepJoin</a:t>
            </a:r>
            <a:r>
              <a:rPr lang="en-US" sz="2000" b="1" dirty="0">
                <a:solidFill>
                  <a:schemeClr val="accent2"/>
                </a:solidFill>
                <a:latin typeface="Courier New" pitchFamily="49" charset="0"/>
              </a:rPr>
              <a:t> | </a:t>
            </a:r>
            <a:r>
              <a:rPr lang="en-US" sz="2000" b="1" dirty="0" err="1">
                <a:solidFill>
                  <a:schemeClr val="accent2"/>
                </a:solidFill>
                <a:latin typeface="Courier New" pitchFamily="49" charset="0"/>
              </a:rPr>
              <a:t>ThreadState.Aborted</a:t>
            </a:r>
            <a:r>
              <a:rPr lang="en-US" sz="2000" b="1" dirty="0">
                <a:solidFill>
                  <a:schemeClr val="hlink"/>
                </a:solidFill>
                <a:latin typeface="Courier New" pitchFamily="49" charset="0"/>
              </a:rPr>
              <a:t>)){…}</a:t>
            </a:r>
          </a:p>
        </p:txBody>
      </p:sp>
      <p:sp>
        <p:nvSpPr>
          <p:cNvPr id="9" name="Slide Number Placeholder 8"/>
          <p:cNvSpPr>
            <a:spLocks noGrp="1"/>
          </p:cNvSpPr>
          <p:nvPr>
            <p:ph type="sldNum" sz="quarter" idx="11"/>
          </p:nvPr>
        </p:nvSpPr>
        <p:spPr/>
        <p:txBody>
          <a:bodyPr/>
          <a:lstStyle/>
          <a:p>
            <a:pPr>
              <a:defRPr/>
            </a:pPr>
            <a:fld id="{ABE88CD7-B7A4-4F94-9055-6C2C14B99038}" type="slidenum">
              <a:rPr lang="en-US" smtClean="0"/>
              <a:pPr>
                <a:defRPr/>
              </a:pPr>
              <a:t>105</a:t>
            </a:fld>
            <a:endParaRPr lang="en-US"/>
          </a:p>
        </p:txBody>
      </p:sp>
      <p:sp>
        <p:nvSpPr>
          <p:cNvPr id="10" name="Footer Placeholder 9"/>
          <p:cNvSpPr>
            <a:spLocks noGrp="1"/>
          </p:cNvSpPr>
          <p:nvPr>
            <p:ph type="ftr" sz="quarter" idx="10"/>
          </p:nvPr>
        </p:nvSpPr>
        <p:spPr/>
        <p:txBody>
          <a:bodyPr/>
          <a:lstStyle/>
          <a:p>
            <a:pPr>
              <a:defRPr/>
            </a:pPr>
            <a:r>
              <a:rPr lang="en-US" smtClean="0"/>
              <a:t>©Bellevue College 2009</a:t>
            </a:r>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mtClean="0"/>
              <a:t>Testing For A Thread State</a:t>
            </a:r>
          </a:p>
        </p:txBody>
      </p:sp>
      <p:sp>
        <p:nvSpPr>
          <p:cNvPr id="41988" name="Rectangle 3"/>
          <p:cNvSpPr>
            <a:spLocks noGrp="1" noChangeArrowheads="1"/>
          </p:cNvSpPr>
          <p:nvPr>
            <p:ph type="body" sz="half" idx="1"/>
          </p:nvPr>
        </p:nvSpPr>
        <p:spPr>
          <a:xfrm>
            <a:off x="152400" y="990600"/>
            <a:ext cx="8839200" cy="5486400"/>
          </a:xfrm>
        </p:spPr>
        <p:txBody>
          <a:bodyPr/>
          <a:lstStyle/>
          <a:p>
            <a:pPr eaLnBrk="1" hangingPunct="1"/>
            <a:r>
              <a:rPr lang="en-US" dirty="0" smtClean="0"/>
              <a:t>Example: To check if a thread is in the </a:t>
            </a:r>
            <a:r>
              <a:rPr lang="en-US" b="1" dirty="0" err="1" smtClean="0">
                <a:solidFill>
                  <a:schemeClr val="hlink"/>
                </a:solidFill>
                <a:latin typeface="Courier New" pitchFamily="49" charset="0"/>
              </a:rPr>
              <a:t>Unstarted</a:t>
            </a:r>
            <a:r>
              <a:rPr lang="en-US" dirty="0" smtClean="0"/>
              <a:t> </a:t>
            </a:r>
            <a:r>
              <a:rPr lang="en-US" b="1" dirty="0" smtClean="0">
                <a:solidFill>
                  <a:schemeClr val="accent2"/>
                </a:solidFill>
              </a:rPr>
              <a:t>OR</a:t>
            </a:r>
            <a:r>
              <a:rPr lang="en-US" dirty="0" smtClean="0"/>
              <a:t> </a:t>
            </a:r>
            <a:r>
              <a:rPr lang="en-US" b="1" dirty="0" smtClean="0">
                <a:solidFill>
                  <a:schemeClr val="hlink"/>
                </a:solidFill>
                <a:latin typeface="Courier New" pitchFamily="49" charset="0"/>
              </a:rPr>
              <a:t>Stopped</a:t>
            </a:r>
            <a:r>
              <a:rPr lang="en-US" dirty="0" smtClean="0"/>
              <a:t> state (assume that the thread is in the </a:t>
            </a:r>
            <a:r>
              <a:rPr lang="en-US" b="1" dirty="0" err="1" smtClean="0">
                <a:solidFill>
                  <a:schemeClr val="hlink"/>
                </a:solidFill>
                <a:latin typeface="Courier New" pitchFamily="49" charset="0"/>
              </a:rPr>
              <a:t>Unstarted</a:t>
            </a:r>
            <a:r>
              <a:rPr lang="en-US" dirty="0" smtClean="0"/>
              <a:t> state for this example):</a:t>
            </a:r>
          </a:p>
        </p:txBody>
      </p:sp>
      <p:sp>
        <p:nvSpPr>
          <p:cNvPr id="130052" name="Rectangle 4"/>
          <p:cNvSpPr>
            <a:spLocks noChangeArrowheads="1"/>
          </p:cNvSpPr>
          <p:nvPr/>
        </p:nvSpPr>
        <p:spPr bwMode="auto">
          <a:xfrm>
            <a:off x="762000" y="2667000"/>
            <a:ext cx="7543800" cy="1295400"/>
          </a:xfrm>
          <a:prstGeom prst="rect">
            <a:avLst/>
          </a:prstGeom>
          <a:solidFill>
            <a:schemeClr val="bg1">
              <a:lumMod val="75000"/>
            </a:schemeClr>
          </a:solidFill>
          <a:ln w="6350" algn="ctr">
            <a:solidFill>
              <a:srgbClr val="FFFF00"/>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if (</a:t>
            </a:r>
            <a:r>
              <a:rPr lang="en-US" sz="2000" b="1" dirty="0">
                <a:solidFill>
                  <a:srgbClr val="000099"/>
                </a:solidFill>
                <a:latin typeface="Courier New" pitchFamily="49" charset="0"/>
              </a:rPr>
              <a:t>(</a:t>
            </a:r>
            <a:r>
              <a:rPr lang="en-US" sz="2000" b="1" dirty="0">
                <a:solidFill>
                  <a:srgbClr val="009900"/>
                </a:solidFill>
                <a:latin typeface="Courier New" pitchFamily="49" charset="0"/>
              </a:rPr>
              <a:t>(</a:t>
            </a:r>
            <a:r>
              <a:rPr lang="en-US" sz="2000" b="1" dirty="0" err="1">
                <a:solidFill>
                  <a:schemeClr val="hlink"/>
                </a:solidFill>
                <a:latin typeface="Courier New" pitchFamily="49" charset="0"/>
              </a:rPr>
              <a:t>t.ThreadState</a:t>
            </a:r>
            <a:r>
              <a:rPr lang="en-US" sz="2000" b="1" dirty="0">
                <a:solidFill>
                  <a:schemeClr val="hlink"/>
                </a:solidFill>
                <a:latin typeface="Courier New" pitchFamily="49" charset="0"/>
              </a:rPr>
              <a:t> </a:t>
            </a:r>
            <a:r>
              <a:rPr lang="en-US" sz="2000" b="1" dirty="0">
                <a:solidFill>
                  <a:schemeClr val="accent2"/>
                </a:solidFill>
                <a:latin typeface="Courier New" pitchFamily="49" charset="0"/>
              </a:rPr>
              <a:t>&amp;</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ThreadState.Stopped</a:t>
            </a:r>
            <a:r>
              <a:rPr lang="en-US" sz="2000" b="1" dirty="0">
                <a:solidFill>
                  <a:srgbClr val="009900"/>
                </a:solidFill>
                <a:latin typeface="Courier New" pitchFamily="49" charset="0"/>
              </a:rPr>
              <a:t>)</a:t>
            </a:r>
            <a:r>
              <a:rPr lang="en-US" sz="2000" b="1" dirty="0">
                <a:solidFill>
                  <a:schemeClr val="hlink"/>
                </a:solidFill>
                <a:latin typeface="Courier New" pitchFamily="49" charset="0"/>
              </a:rPr>
              <a:t> == </a:t>
            </a:r>
          </a:p>
          <a:p>
            <a:pPr>
              <a:defRPr/>
            </a:pP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ThreadState.Stopped</a:t>
            </a:r>
            <a:r>
              <a:rPr lang="en-US" sz="2000" b="1" dirty="0">
                <a:solidFill>
                  <a:srgbClr val="000099"/>
                </a:solidFill>
                <a:latin typeface="Courier New" pitchFamily="49" charset="0"/>
              </a:rPr>
              <a:t>)</a:t>
            </a:r>
            <a:r>
              <a:rPr lang="en-US" sz="2000" b="1" dirty="0">
                <a:solidFill>
                  <a:schemeClr val="hlink"/>
                </a:solidFill>
                <a:latin typeface="Courier New" pitchFamily="49" charset="0"/>
              </a:rPr>
              <a:t> </a:t>
            </a:r>
            <a:r>
              <a:rPr lang="en-US" sz="2000" b="1" dirty="0">
                <a:solidFill>
                  <a:schemeClr val="accent2"/>
                </a:solidFill>
                <a:latin typeface="Courier New" pitchFamily="49" charset="0"/>
              </a:rPr>
              <a:t>||</a:t>
            </a:r>
          </a:p>
          <a:p>
            <a:pPr>
              <a:defRPr/>
            </a:pPr>
            <a:r>
              <a:rPr lang="en-US" sz="2000" b="1" dirty="0">
                <a:solidFill>
                  <a:schemeClr val="hlink"/>
                </a:solidFill>
                <a:latin typeface="Courier New" pitchFamily="49" charset="0"/>
              </a:rPr>
              <a:t>    </a:t>
            </a:r>
            <a:r>
              <a:rPr lang="en-US" sz="2000" b="1" dirty="0">
                <a:solidFill>
                  <a:srgbClr val="000099"/>
                </a:solidFill>
                <a:latin typeface="Courier New" pitchFamily="49" charset="0"/>
              </a:rPr>
              <a:t>(</a:t>
            </a:r>
            <a:r>
              <a:rPr lang="en-US" sz="2000" b="1" dirty="0">
                <a:solidFill>
                  <a:srgbClr val="009900"/>
                </a:solidFill>
                <a:latin typeface="Courier New" pitchFamily="49" charset="0"/>
              </a:rPr>
              <a:t>(</a:t>
            </a:r>
            <a:r>
              <a:rPr lang="en-US" sz="2000" b="1" dirty="0" err="1">
                <a:solidFill>
                  <a:schemeClr val="hlink"/>
                </a:solidFill>
                <a:latin typeface="Courier New" pitchFamily="49" charset="0"/>
              </a:rPr>
              <a:t>t.ThreadState</a:t>
            </a:r>
            <a:r>
              <a:rPr lang="en-US" sz="2000" b="1" dirty="0">
                <a:solidFill>
                  <a:schemeClr val="hlink"/>
                </a:solidFill>
                <a:latin typeface="Courier New" pitchFamily="49" charset="0"/>
              </a:rPr>
              <a:t> </a:t>
            </a:r>
            <a:r>
              <a:rPr lang="en-US" sz="2000" b="1" dirty="0">
                <a:solidFill>
                  <a:schemeClr val="accent2"/>
                </a:solidFill>
                <a:latin typeface="Courier New" pitchFamily="49" charset="0"/>
              </a:rPr>
              <a:t>&amp;</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ThreadState.Unstarted</a:t>
            </a:r>
            <a:r>
              <a:rPr lang="en-US" sz="2000" b="1" dirty="0">
                <a:solidFill>
                  <a:srgbClr val="009900"/>
                </a:solidFill>
                <a:latin typeface="Courier New" pitchFamily="49" charset="0"/>
              </a:rPr>
              <a:t>)</a:t>
            </a:r>
            <a:r>
              <a:rPr lang="en-US" sz="2000" b="1" dirty="0">
                <a:solidFill>
                  <a:schemeClr val="hlink"/>
                </a:solidFill>
                <a:latin typeface="Courier New" pitchFamily="49" charset="0"/>
              </a:rPr>
              <a:t> == </a:t>
            </a:r>
          </a:p>
          <a:p>
            <a:pPr>
              <a:defRPr/>
            </a:pP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ThreadState.Unstarted</a:t>
            </a:r>
            <a:r>
              <a:rPr lang="en-US" sz="2000" b="1" dirty="0">
                <a:solidFill>
                  <a:srgbClr val="000099"/>
                </a:solidFill>
                <a:latin typeface="Courier New" pitchFamily="49" charset="0"/>
              </a:rPr>
              <a:t>)</a:t>
            </a:r>
            <a:r>
              <a:rPr lang="en-US" sz="2000" b="1" dirty="0">
                <a:solidFill>
                  <a:schemeClr val="hlink"/>
                </a:solidFill>
                <a:latin typeface="Courier New" pitchFamily="49" charset="0"/>
              </a:rPr>
              <a:t>)</a:t>
            </a:r>
          </a:p>
        </p:txBody>
      </p:sp>
      <p:sp>
        <p:nvSpPr>
          <p:cNvPr id="41990" name="Rectangle 5"/>
          <p:cNvSpPr>
            <a:spLocks noChangeArrowheads="1"/>
          </p:cNvSpPr>
          <p:nvPr/>
        </p:nvSpPr>
        <p:spPr bwMode="auto">
          <a:xfrm>
            <a:off x="1143000" y="56197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1991" name="Rectangle 6"/>
          <p:cNvSpPr>
            <a:spLocks noChangeArrowheads="1"/>
          </p:cNvSpPr>
          <p:nvPr/>
        </p:nvSpPr>
        <p:spPr bwMode="auto">
          <a:xfrm>
            <a:off x="1447800" y="56197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1992" name="Rectangle 7"/>
          <p:cNvSpPr>
            <a:spLocks noChangeArrowheads="1"/>
          </p:cNvSpPr>
          <p:nvPr/>
        </p:nvSpPr>
        <p:spPr bwMode="auto">
          <a:xfrm>
            <a:off x="1752600" y="56197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1993" name="Rectangle 8"/>
          <p:cNvSpPr>
            <a:spLocks noChangeArrowheads="1"/>
          </p:cNvSpPr>
          <p:nvPr/>
        </p:nvSpPr>
        <p:spPr bwMode="auto">
          <a:xfrm>
            <a:off x="2057400" y="56197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1994" name="Rectangle 9"/>
          <p:cNvSpPr>
            <a:spLocks noChangeArrowheads="1"/>
          </p:cNvSpPr>
          <p:nvPr/>
        </p:nvSpPr>
        <p:spPr bwMode="auto">
          <a:xfrm>
            <a:off x="2362200" y="56197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1995" name="Rectangle 10"/>
          <p:cNvSpPr>
            <a:spLocks noChangeArrowheads="1"/>
          </p:cNvSpPr>
          <p:nvPr/>
        </p:nvSpPr>
        <p:spPr bwMode="auto">
          <a:xfrm>
            <a:off x="2667000" y="56197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solidFill>
                  <a:schemeClr val="hlink"/>
                </a:solidFill>
              </a:rPr>
              <a:t>1</a:t>
            </a:r>
          </a:p>
        </p:txBody>
      </p:sp>
      <p:sp>
        <p:nvSpPr>
          <p:cNvPr id="41996" name="Rectangle 11"/>
          <p:cNvSpPr>
            <a:spLocks noChangeArrowheads="1"/>
          </p:cNvSpPr>
          <p:nvPr/>
        </p:nvSpPr>
        <p:spPr bwMode="auto">
          <a:xfrm>
            <a:off x="2971800" y="56197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1997" name="Rectangle 12"/>
          <p:cNvSpPr>
            <a:spLocks noChangeArrowheads="1"/>
          </p:cNvSpPr>
          <p:nvPr/>
        </p:nvSpPr>
        <p:spPr bwMode="auto">
          <a:xfrm>
            <a:off x="3276600" y="56197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1998" name="Rectangle 13"/>
          <p:cNvSpPr>
            <a:spLocks noChangeArrowheads="1"/>
          </p:cNvSpPr>
          <p:nvPr/>
        </p:nvSpPr>
        <p:spPr bwMode="auto">
          <a:xfrm>
            <a:off x="3581400" y="56197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1999" name="Line 14"/>
          <p:cNvSpPr>
            <a:spLocks noChangeShapeType="1"/>
          </p:cNvSpPr>
          <p:nvPr/>
        </p:nvSpPr>
        <p:spPr bwMode="auto">
          <a:xfrm flipH="1">
            <a:off x="3962400" y="5772150"/>
            <a:ext cx="990600" cy="0"/>
          </a:xfrm>
          <a:prstGeom prst="line">
            <a:avLst/>
          </a:prstGeom>
          <a:noFill/>
          <a:ln w="28575">
            <a:solidFill>
              <a:schemeClr val="hlink"/>
            </a:solidFill>
            <a:round/>
            <a:headEnd/>
            <a:tailEnd type="triangle" w="med" len="med"/>
          </a:ln>
        </p:spPr>
        <p:txBody>
          <a:bodyPr anchor="ctr"/>
          <a:lstStyle/>
          <a:p>
            <a:endParaRPr lang="en-US"/>
          </a:p>
        </p:txBody>
      </p:sp>
      <p:sp>
        <p:nvSpPr>
          <p:cNvPr id="42000" name="Text Box 15"/>
          <p:cNvSpPr txBox="1">
            <a:spLocks noChangeArrowheads="1"/>
          </p:cNvSpPr>
          <p:nvPr/>
        </p:nvSpPr>
        <p:spPr bwMode="auto">
          <a:xfrm>
            <a:off x="4867275" y="5534025"/>
            <a:ext cx="3387725" cy="457200"/>
          </a:xfrm>
          <a:prstGeom prst="rect">
            <a:avLst/>
          </a:prstGeom>
          <a:noFill/>
          <a:ln w="9525" algn="ctr">
            <a:noFill/>
            <a:miter lim="800000"/>
            <a:headEnd/>
            <a:tailEnd/>
          </a:ln>
        </p:spPr>
        <p:txBody>
          <a:bodyPr wrap="none">
            <a:spAutoFit/>
          </a:bodyPr>
          <a:lstStyle/>
          <a:p>
            <a:r>
              <a:rPr lang="en-US"/>
              <a:t>The state of the thread</a:t>
            </a:r>
          </a:p>
        </p:txBody>
      </p:sp>
      <p:sp>
        <p:nvSpPr>
          <p:cNvPr id="42001" name="Rectangle 16"/>
          <p:cNvSpPr>
            <a:spLocks noChangeArrowheads="1"/>
          </p:cNvSpPr>
          <p:nvPr/>
        </p:nvSpPr>
        <p:spPr bwMode="auto">
          <a:xfrm>
            <a:off x="2667000" y="60769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solidFill>
                  <a:schemeClr val="hlink"/>
                </a:solidFill>
              </a:rPr>
              <a:t>1</a:t>
            </a:r>
          </a:p>
        </p:txBody>
      </p:sp>
      <p:sp>
        <p:nvSpPr>
          <p:cNvPr id="42002" name="Rectangle 17"/>
          <p:cNvSpPr>
            <a:spLocks noChangeArrowheads="1"/>
          </p:cNvSpPr>
          <p:nvPr/>
        </p:nvSpPr>
        <p:spPr bwMode="auto">
          <a:xfrm>
            <a:off x="2971800" y="60769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03" name="Rectangle 18"/>
          <p:cNvSpPr>
            <a:spLocks noChangeArrowheads="1"/>
          </p:cNvSpPr>
          <p:nvPr/>
        </p:nvSpPr>
        <p:spPr bwMode="auto">
          <a:xfrm>
            <a:off x="3276600" y="60769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04" name="Rectangle 19"/>
          <p:cNvSpPr>
            <a:spLocks noChangeArrowheads="1"/>
          </p:cNvSpPr>
          <p:nvPr/>
        </p:nvSpPr>
        <p:spPr bwMode="auto">
          <a:xfrm>
            <a:off x="3581400" y="6076950"/>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05" name="Line 20"/>
          <p:cNvSpPr>
            <a:spLocks noChangeShapeType="1"/>
          </p:cNvSpPr>
          <p:nvPr/>
        </p:nvSpPr>
        <p:spPr bwMode="auto">
          <a:xfrm flipH="1">
            <a:off x="3962400" y="6229350"/>
            <a:ext cx="990600" cy="0"/>
          </a:xfrm>
          <a:prstGeom prst="line">
            <a:avLst/>
          </a:prstGeom>
          <a:noFill/>
          <a:ln w="28575">
            <a:solidFill>
              <a:schemeClr val="hlink"/>
            </a:solidFill>
            <a:round/>
            <a:headEnd/>
            <a:tailEnd type="triangle" w="med" len="med"/>
          </a:ln>
        </p:spPr>
        <p:txBody>
          <a:bodyPr anchor="ctr"/>
          <a:lstStyle/>
          <a:p>
            <a:endParaRPr lang="en-US"/>
          </a:p>
        </p:txBody>
      </p:sp>
      <p:sp>
        <p:nvSpPr>
          <p:cNvPr id="42006" name="Text Box 21"/>
          <p:cNvSpPr txBox="1">
            <a:spLocks noChangeArrowheads="1"/>
          </p:cNvSpPr>
          <p:nvPr/>
        </p:nvSpPr>
        <p:spPr bwMode="auto">
          <a:xfrm>
            <a:off x="4867275" y="6019800"/>
            <a:ext cx="3213100" cy="457200"/>
          </a:xfrm>
          <a:prstGeom prst="rect">
            <a:avLst/>
          </a:prstGeom>
          <a:noFill/>
          <a:ln w="9525" algn="ctr">
            <a:noFill/>
            <a:miter lim="800000"/>
            <a:headEnd/>
            <a:tailEnd/>
          </a:ln>
        </p:spPr>
        <p:txBody>
          <a:bodyPr wrap="none">
            <a:spAutoFit/>
          </a:bodyPr>
          <a:lstStyle/>
          <a:p>
            <a:r>
              <a:rPr lang="en-US"/>
              <a:t>The </a:t>
            </a:r>
            <a:r>
              <a:rPr lang="en-US" b="1">
                <a:solidFill>
                  <a:schemeClr val="hlink"/>
                </a:solidFill>
                <a:latin typeface="Courier New" pitchFamily="49" charset="0"/>
              </a:rPr>
              <a:t>Unstarted</a:t>
            </a:r>
            <a:r>
              <a:rPr lang="en-US"/>
              <a:t> state</a:t>
            </a:r>
          </a:p>
        </p:txBody>
      </p:sp>
      <p:sp>
        <p:nvSpPr>
          <p:cNvPr id="42007" name="AutoShape 28"/>
          <p:cNvSpPr>
            <a:spLocks noChangeArrowheads="1"/>
          </p:cNvSpPr>
          <p:nvPr/>
        </p:nvSpPr>
        <p:spPr bwMode="auto">
          <a:xfrm>
            <a:off x="2628900" y="5543550"/>
            <a:ext cx="381000" cy="914400"/>
          </a:xfrm>
          <a:prstGeom prst="roundRect">
            <a:avLst>
              <a:gd name="adj" fmla="val 16667"/>
            </a:avLst>
          </a:prstGeom>
          <a:noFill/>
          <a:ln w="28575" algn="ctr">
            <a:solidFill>
              <a:schemeClr val="accent2"/>
            </a:solidFill>
            <a:round/>
            <a:headEnd/>
            <a:tailEnd/>
          </a:ln>
        </p:spPr>
        <p:txBody>
          <a:bodyPr wrap="none" anchor="ctr"/>
          <a:lstStyle/>
          <a:p>
            <a:endParaRPr lang="en-US"/>
          </a:p>
        </p:txBody>
      </p:sp>
      <p:sp>
        <p:nvSpPr>
          <p:cNvPr id="42008" name="Rectangle 29"/>
          <p:cNvSpPr>
            <a:spLocks noChangeArrowheads="1"/>
          </p:cNvSpPr>
          <p:nvPr/>
        </p:nvSpPr>
        <p:spPr bwMode="auto">
          <a:xfrm>
            <a:off x="1143000" y="42465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dirty="0"/>
              <a:t>0</a:t>
            </a:r>
          </a:p>
        </p:txBody>
      </p:sp>
      <p:sp>
        <p:nvSpPr>
          <p:cNvPr id="42009" name="Rectangle 30"/>
          <p:cNvSpPr>
            <a:spLocks noChangeArrowheads="1"/>
          </p:cNvSpPr>
          <p:nvPr/>
        </p:nvSpPr>
        <p:spPr bwMode="auto">
          <a:xfrm>
            <a:off x="1447800" y="42465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dirty="0"/>
              <a:t>0</a:t>
            </a:r>
          </a:p>
        </p:txBody>
      </p:sp>
      <p:sp>
        <p:nvSpPr>
          <p:cNvPr id="42010" name="Rectangle 31"/>
          <p:cNvSpPr>
            <a:spLocks noChangeArrowheads="1"/>
          </p:cNvSpPr>
          <p:nvPr/>
        </p:nvSpPr>
        <p:spPr bwMode="auto">
          <a:xfrm>
            <a:off x="1752600" y="42465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11" name="Rectangle 32"/>
          <p:cNvSpPr>
            <a:spLocks noChangeArrowheads="1"/>
          </p:cNvSpPr>
          <p:nvPr/>
        </p:nvSpPr>
        <p:spPr bwMode="auto">
          <a:xfrm>
            <a:off x="2057400" y="42465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12" name="Rectangle 33"/>
          <p:cNvSpPr>
            <a:spLocks noChangeArrowheads="1"/>
          </p:cNvSpPr>
          <p:nvPr/>
        </p:nvSpPr>
        <p:spPr bwMode="auto">
          <a:xfrm>
            <a:off x="2362200" y="42465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dirty="0">
                <a:solidFill>
                  <a:schemeClr val="hlink"/>
                </a:solidFill>
              </a:rPr>
              <a:t>0</a:t>
            </a:r>
          </a:p>
        </p:txBody>
      </p:sp>
      <p:sp>
        <p:nvSpPr>
          <p:cNvPr id="42013" name="Rectangle 34"/>
          <p:cNvSpPr>
            <a:spLocks noChangeArrowheads="1"/>
          </p:cNvSpPr>
          <p:nvPr/>
        </p:nvSpPr>
        <p:spPr bwMode="auto">
          <a:xfrm>
            <a:off x="2667000" y="42465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1</a:t>
            </a:r>
          </a:p>
        </p:txBody>
      </p:sp>
      <p:sp>
        <p:nvSpPr>
          <p:cNvPr id="42014" name="Rectangle 35"/>
          <p:cNvSpPr>
            <a:spLocks noChangeArrowheads="1"/>
          </p:cNvSpPr>
          <p:nvPr/>
        </p:nvSpPr>
        <p:spPr bwMode="auto">
          <a:xfrm>
            <a:off x="2971800" y="42465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15" name="Rectangle 36"/>
          <p:cNvSpPr>
            <a:spLocks noChangeArrowheads="1"/>
          </p:cNvSpPr>
          <p:nvPr/>
        </p:nvSpPr>
        <p:spPr bwMode="auto">
          <a:xfrm>
            <a:off x="3276600" y="42465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16" name="Rectangle 37"/>
          <p:cNvSpPr>
            <a:spLocks noChangeArrowheads="1"/>
          </p:cNvSpPr>
          <p:nvPr/>
        </p:nvSpPr>
        <p:spPr bwMode="auto">
          <a:xfrm>
            <a:off x="3581400" y="42465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17" name="Line 38"/>
          <p:cNvSpPr>
            <a:spLocks noChangeShapeType="1"/>
          </p:cNvSpPr>
          <p:nvPr/>
        </p:nvSpPr>
        <p:spPr bwMode="auto">
          <a:xfrm flipH="1">
            <a:off x="3962400" y="4398963"/>
            <a:ext cx="990600" cy="0"/>
          </a:xfrm>
          <a:prstGeom prst="line">
            <a:avLst/>
          </a:prstGeom>
          <a:noFill/>
          <a:ln w="28575">
            <a:solidFill>
              <a:schemeClr val="hlink"/>
            </a:solidFill>
            <a:round/>
            <a:headEnd/>
            <a:tailEnd type="triangle" w="med" len="med"/>
          </a:ln>
        </p:spPr>
        <p:txBody>
          <a:bodyPr anchor="ctr"/>
          <a:lstStyle/>
          <a:p>
            <a:endParaRPr lang="en-US"/>
          </a:p>
        </p:txBody>
      </p:sp>
      <p:sp>
        <p:nvSpPr>
          <p:cNvPr id="42018" name="Text Box 39"/>
          <p:cNvSpPr txBox="1">
            <a:spLocks noChangeArrowheads="1"/>
          </p:cNvSpPr>
          <p:nvPr/>
        </p:nvSpPr>
        <p:spPr bwMode="auto">
          <a:xfrm>
            <a:off x="4867275" y="4162425"/>
            <a:ext cx="3387725" cy="457200"/>
          </a:xfrm>
          <a:prstGeom prst="rect">
            <a:avLst/>
          </a:prstGeom>
          <a:noFill/>
          <a:ln w="9525" algn="ctr">
            <a:noFill/>
            <a:miter lim="800000"/>
            <a:headEnd/>
            <a:tailEnd/>
          </a:ln>
        </p:spPr>
        <p:txBody>
          <a:bodyPr wrap="none">
            <a:spAutoFit/>
          </a:bodyPr>
          <a:lstStyle/>
          <a:p>
            <a:r>
              <a:rPr lang="en-US"/>
              <a:t>The state of the thread</a:t>
            </a:r>
          </a:p>
        </p:txBody>
      </p:sp>
      <p:sp>
        <p:nvSpPr>
          <p:cNvPr id="42019" name="Rectangle 40"/>
          <p:cNvSpPr>
            <a:spLocks noChangeArrowheads="1"/>
          </p:cNvSpPr>
          <p:nvPr/>
        </p:nvSpPr>
        <p:spPr bwMode="auto">
          <a:xfrm>
            <a:off x="2667000" y="47037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20" name="Rectangle 41"/>
          <p:cNvSpPr>
            <a:spLocks noChangeArrowheads="1"/>
          </p:cNvSpPr>
          <p:nvPr/>
        </p:nvSpPr>
        <p:spPr bwMode="auto">
          <a:xfrm>
            <a:off x="2971800" y="47037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21" name="Rectangle 42"/>
          <p:cNvSpPr>
            <a:spLocks noChangeArrowheads="1"/>
          </p:cNvSpPr>
          <p:nvPr/>
        </p:nvSpPr>
        <p:spPr bwMode="auto">
          <a:xfrm>
            <a:off x="3276600" y="47037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22" name="Rectangle 43"/>
          <p:cNvSpPr>
            <a:spLocks noChangeArrowheads="1"/>
          </p:cNvSpPr>
          <p:nvPr/>
        </p:nvSpPr>
        <p:spPr bwMode="auto">
          <a:xfrm>
            <a:off x="3581400" y="47037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t>0</a:t>
            </a:r>
          </a:p>
        </p:txBody>
      </p:sp>
      <p:sp>
        <p:nvSpPr>
          <p:cNvPr id="42023" name="Line 44"/>
          <p:cNvSpPr>
            <a:spLocks noChangeShapeType="1"/>
          </p:cNvSpPr>
          <p:nvPr/>
        </p:nvSpPr>
        <p:spPr bwMode="auto">
          <a:xfrm flipH="1">
            <a:off x="3962400" y="4856163"/>
            <a:ext cx="990600" cy="0"/>
          </a:xfrm>
          <a:prstGeom prst="line">
            <a:avLst/>
          </a:prstGeom>
          <a:noFill/>
          <a:ln w="28575">
            <a:solidFill>
              <a:schemeClr val="hlink"/>
            </a:solidFill>
            <a:round/>
            <a:headEnd/>
            <a:tailEnd type="triangle" w="med" len="med"/>
          </a:ln>
        </p:spPr>
        <p:txBody>
          <a:bodyPr anchor="ctr"/>
          <a:lstStyle/>
          <a:p>
            <a:endParaRPr lang="en-US"/>
          </a:p>
        </p:txBody>
      </p:sp>
      <p:sp>
        <p:nvSpPr>
          <p:cNvPr id="42024" name="Text Box 45"/>
          <p:cNvSpPr txBox="1">
            <a:spLocks noChangeArrowheads="1"/>
          </p:cNvSpPr>
          <p:nvPr/>
        </p:nvSpPr>
        <p:spPr bwMode="auto">
          <a:xfrm>
            <a:off x="4867275" y="4646613"/>
            <a:ext cx="2847975" cy="457200"/>
          </a:xfrm>
          <a:prstGeom prst="rect">
            <a:avLst/>
          </a:prstGeom>
          <a:noFill/>
          <a:ln w="9525" algn="ctr">
            <a:noFill/>
            <a:miter lim="800000"/>
            <a:headEnd/>
            <a:tailEnd/>
          </a:ln>
        </p:spPr>
        <p:txBody>
          <a:bodyPr wrap="none">
            <a:spAutoFit/>
          </a:bodyPr>
          <a:lstStyle/>
          <a:p>
            <a:r>
              <a:rPr lang="en-US"/>
              <a:t>The </a:t>
            </a:r>
            <a:r>
              <a:rPr lang="en-US" b="1">
                <a:solidFill>
                  <a:schemeClr val="hlink"/>
                </a:solidFill>
                <a:latin typeface="Courier New" pitchFamily="49" charset="0"/>
              </a:rPr>
              <a:t>Stopped</a:t>
            </a:r>
            <a:r>
              <a:rPr lang="en-US"/>
              <a:t> state</a:t>
            </a:r>
          </a:p>
        </p:txBody>
      </p:sp>
      <p:sp>
        <p:nvSpPr>
          <p:cNvPr id="42025" name="Rectangle 52"/>
          <p:cNvSpPr>
            <a:spLocks noChangeArrowheads="1"/>
          </p:cNvSpPr>
          <p:nvPr/>
        </p:nvSpPr>
        <p:spPr bwMode="auto">
          <a:xfrm>
            <a:off x="2362200" y="4703763"/>
            <a:ext cx="304800" cy="304800"/>
          </a:xfrm>
          <a:prstGeom prst="rect">
            <a:avLst/>
          </a:prstGeom>
          <a:solidFill>
            <a:schemeClr val="accent4">
              <a:lumMod val="60000"/>
              <a:lumOff val="40000"/>
            </a:schemeClr>
          </a:solidFill>
          <a:ln w="19050" algn="ctr">
            <a:solidFill>
              <a:srgbClr val="000099"/>
            </a:solidFill>
            <a:miter lim="800000"/>
            <a:headEnd/>
            <a:tailEnd/>
          </a:ln>
        </p:spPr>
        <p:txBody>
          <a:bodyPr wrap="none" anchor="ctr"/>
          <a:lstStyle/>
          <a:p>
            <a:pPr algn="ctr"/>
            <a:r>
              <a:rPr lang="en-US" sz="2000">
                <a:solidFill>
                  <a:schemeClr val="hlink"/>
                </a:solidFill>
              </a:rPr>
              <a:t>1</a:t>
            </a:r>
          </a:p>
        </p:txBody>
      </p:sp>
      <p:sp>
        <p:nvSpPr>
          <p:cNvPr id="42026" name="AutoShape 51"/>
          <p:cNvSpPr>
            <a:spLocks noChangeArrowheads="1"/>
          </p:cNvSpPr>
          <p:nvPr/>
        </p:nvSpPr>
        <p:spPr bwMode="auto">
          <a:xfrm>
            <a:off x="2324100" y="4170363"/>
            <a:ext cx="381000" cy="914400"/>
          </a:xfrm>
          <a:prstGeom prst="roundRect">
            <a:avLst>
              <a:gd name="adj" fmla="val 16667"/>
            </a:avLst>
          </a:prstGeom>
          <a:noFill/>
          <a:ln w="28575" algn="ctr">
            <a:solidFill>
              <a:schemeClr val="accent2"/>
            </a:solidFill>
            <a:round/>
            <a:headEnd/>
            <a:tailEnd/>
          </a:ln>
        </p:spPr>
        <p:txBody>
          <a:bodyPr wrap="none" anchor="ctr"/>
          <a:lstStyle/>
          <a:p>
            <a:endParaRPr lang="en-US"/>
          </a:p>
        </p:txBody>
      </p:sp>
      <p:sp>
        <p:nvSpPr>
          <p:cNvPr id="44" name="Slide Number Placeholder 43"/>
          <p:cNvSpPr>
            <a:spLocks noGrp="1"/>
          </p:cNvSpPr>
          <p:nvPr>
            <p:ph type="sldNum" sz="quarter" idx="11"/>
          </p:nvPr>
        </p:nvSpPr>
        <p:spPr/>
        <p:txBody>
          <a:bodyPr/>
          <a:lstStyle/>
          <a:p>
            <a:pPr>
              <a:defRPr/>
            </a:pPr>
            <a:fld id="{ABE88CD7-B7A4-4F94-9055-6C2C14B99038}" type="slidenum">
              <a:rPr lang="en-US" smtClean="0"/>
              <a:pPr>
                <a:defRPr/>
              </a:pPr>
              <a:t>106</a:t>
            </a:fld>
            <a:endParaRPr lang="en-US"/>
          </a:p>
        </p:txBody>
      </p:sp>
      <p:sp>
        <p:nvSpPr>
          <p:cNvPr id="45" name="Footer Placeholder 44"/>
          <p:cNvSpPr>
            <a:spLocks noGrp="1"/>
          </p:cNvSpPr>
          <p:nvPr>
            <p:ph type="ftr" sz="quarter" idx="10"/>
          </p:nvPr>
        </p:nvSpPr>
        <p:spPr/>
        <p:txBody>
          <a:bodyPr/>
          <a:lstStyle/>
          <a:p>
            <a:pPr>
              <a:defRPr/>
            </a:pPr>
            <a:r>
              <a:rPr lang="en-US" smtClean="0"/>
              <a:t>©Bellevue College 2009</a:t>
            </a:r>
            <a:endParaRPr lang="en-US"/>
          </a:p>
        </p:txBody>
      </p:sp>
    </p:spTree>
    <p:extLst>
      <p:ext uri="{BB962C8B-B14F-4D97-AF65-F5344CB8AC3E}">
        <p14:creationId xmlns:p14="http://schemas.microsoft.com/office/powerpoint/2010/main" val="149449712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fontScale="90000"/>
          </a:bodyPr>
          <a:lstStyle/>
          <a:p>
            <a:pPr eaLnBrk="1" hangingPunct="1"/>
            <a:r>
              <a:rPr lang="en-US" smtClean="0"/>
              <a:t>Thread State Transition Diagram</a:t>
            </a:r>
          </a:p>
        </p:txBody>
      </p:sp>
      <p:sp>
        <p:nvSpPr>
          <p:cNvPr id="43012" name="Rectangle 5"/>
          <p:cNvSpPr>
            <a:spLocks noChangeArrowheads="1"/>
          </p:cNvSpPr>
          <p:nvPr/>
        </p:nvSpPr>
        <p:spPr bwMode="auto">
          <a:xfrm>
            <a:off x="2819400" y="1295400"/>
            <a:ext cx="1295400" cy="457200"/>
          </a:xfrm>
          <a:prstGeom prst="rect">
            <a:avLst/>
          </a:prstGeom>
          <a:solidFill>
            <a:schemeClr val="tx2">
              <a:lumMod val="40000"/>
              <a:lumOff val="60000"/>
            </a:schemeClr>
          </a:solidFill>
          <a:ln w="12700" algn="ctr">
            <a:solidFill>
              <a:schemeClr val="bg2"/>
            </a:solidFill>
            <a:miter lim="800000"/>
            <a:headEnd/>
            <a:tailEnd/>
          </a:ln>
        </p:spPr>
        <p:txBody>
          <a:bodyPr wrap="none" anchor="ctr"/>
          <a:lstStyle/>
          <a:p>
            <a:pPr algn="ctr"/>
            <a:r>
              <a:rPr lang="en-US" sz="2000" dirty="0" err="1">
                <a:solidFill>
                  <a:schemeClr val="tx1"/>
                </a:solidFill>
              </a:rPr>
              <a:t>Unstarted</a:t>
            </a:r>
            <a:endParaRPr lang="en-US" sz="2000" dirty="0">
              <a:solidFill>
                <a:schemeClr val="tx1"/>
              </a:solidFill>
            </a:endParaRPr>
          </a:p>
        </p:txBody>
      </p:sp>
      <p:sp>
        <p:nvSpPr>
          <p:cNvPr id="43013" name="AutoShape 6"/>
          <p:cNvSpPr>
            <a:spLocks noChangeArrowheads="1"/>
          </p:cNvSpPr>
          <p:nvPr/>
        </p:nvSpPr>
        <p:spPr bwMode="auto">
          <a:xfrm>
            <a:off x="228600" y="1295400"/>
            <a:ext cx="2133600" cy="457200"/>
          </a:xfrm>
          <a:prstGeom prst="roundRect">
            <a:avLst>
              <a:gd name="adj" fmla="val 16667"/>
            </a:avLst>
          </a:prstGeom>
          <a:solidFill>
            <a:schemeClr val="folHlink"/>
          </a:solidFill>
          <a:ln w="25400"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new Thread();</a:t>
            </a:r>
          </a:p>
        </p:txBody>
      </p:sp>
      <p:sp>
        <p:nvSpPr>
          <p:cNvPr id="43014" name="AutoShape 7"/>
          <p:cNvSpPr>
            <a:spLocks noChangeArrowheads="1"/>
          </p:cNvSpPr>
          <p:nvPr/>
        </p:nvSpPr>
        <p:spPr bwMode="auto">
          <a:xfrm>
            <a:off x="2781300" y="2371725"/>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Start();</a:t>
            </a:r>
          </a:p>
        </p:txBody>
      </p:sp>
      <p:sp>
        <p:nvSpPr>
          <p:cNvPr id="43015" name="AutoShape 9"/>
          <p:cNvSpPr>
            <a:spLocks noChangeArrowheads="1"/>
          </p:cNvSpPr>
          <p:nvPr/>
        </p:nvSpPr>
        <p:spPr bwMode="auto">
          <a:xfrm>
            <a:off x="6705600" y="1752600"/>
            <a:ext cx="16764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Pulse();</a:t>
            </a:r>
          </a:p>
        </p:txBody>
      </p:sp>
      <p:sp>
        <p:nvSpPr>
          <p:cNvPr id="43016" name="AutoShape 10"/>
          <p:cNvSpPr>
            <a:spLocks noChangeArrowheads="1"/>
          </p:cNvSpPr>
          <p:nvPr/>
        </p:nvSpPr>
        <p:spPr bwMode="auto">
          <a:xfrm>
            <a:off x="6324600" y="1143000"/>
            <a:ext cx="20574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Interrupt();</a:t>
            </a:r>
          </a:p>
        </p:txBody>
      </p:sp>
      <p:sp>
        <p:nvSpPr>
          <p:cNvPr id="43017" name="AutoShape 11"/>
          <p:cNvSpPr>
            <a:spLocks noChangeArrowheads="1"/>
          </p:cNvSpPr>
          <p:nvPr/>
        </p:nvSpPr>
        <p:spPr bwMode="auto">
          <a:xfrm>
            <a:off x="5105400" y="3276600"/>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Sleep();</a:t>
            </a:r>
          </a:p>
        </p:txBody>
      </p:sp>
      <p:sp>
        <p:nvSpPr>
          <p:cNvPr id="43018" name="AutoShape 12"/>
          <p:cNvSpPr>
            <a:spLocks noChangeArrowheads="1"/>
          </p:cNvSpPr>
          <p:nvPr/>
        </p:nvSpPr>
        <p:spPr bwMode="auto">
          <a:xfrm>
            <a:off x="7010400" y="2362200"/>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Signal</a:t>
            </a:r>
          </a:p>
        </p:txBody>
      </p:sp>
      <p:sp>
        <p:nvSpPr>
          <p:cNvPr id="43019" name="AutoShape 13"/>
          <p:cNvSpPr>
            <a:spLocks noChangeArrowheads="1"/>
          </p:cNvSpPr>
          <p:nvPr/>
        </p:nvSpPr>
        <p:spPr bwMode="auto">
          <a:xfrm>
            <a:off x="457200" y="5029200"/>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Abort();</a:t>
            </a:r>
          </a:p>
        </p:txBody>
      </p:sp>
      <p:sp>
        <p:nvSpPr>
          <p:cNvPr id="43020" name="AutoShape 14"/>
          <p:cNvSpPr>
            <a:spLocks noChangeArrowheads="1"/>
          </p:cNvSpPr>
          <p:nvPr/>
        </p:nvSpPr>
        <p:spPr bwMode="auto">
          <a:xfrm>
            <a:off x="7162800" y="2971800"/>
            <a:ext cx="12192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Timeout</a:t>
            </a:r>
          </a:p>
        </p:txBody>
      </p:sp>
      <p:sp>
        <p:nvSpPr>
          <p:cNvPr id="43021" name="AutoShape 15"/>
          <p:cNvSpPr>
            <a:spLocks noChangeArrowheads="1"/>
          </p:cNvSpPr>
          <p:nvPr/>
        </p:nvSpPr>
        <p:spPr bwMode="auto">
          <a:xfrm>
            <a:off x="5105400" y="3981450"/>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Join();</a:t>
            </a:r>
          </a:p>
        </p:txBody>
      </p:sp>
      <p:sp>
        <p:nvSpPr>
          <p:cNvPr id="43022" name="AutoShape 16"/>
          <p:cNvSpPr>
            <a:spLocks noChangeArrowheads="1"/>
          </p:cNvSpPr>
          <p:nvPr/>
        </p:nvSpPr>
        <p:spPr bwMode="auto">
          <a:xfrm>
            <a:off x="533400" y="2133600"/>
            <a:ext cx="1295400" cy="7620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Method</a:t>
            </a:r>
          </a:p>
          <a:p>
            <a:pPr algn="ctr"/>
            <a:r>
              <a:rPr lang="en-US" sz="2000" b="1" dirty="0">
                <a:solidFill>
                  <a:schemeClr val="bg1"/>
                </a:solidFill>
                <a:latin typeface="Courier New" pitchFamily="49" charset="0"/>
              </a:rPr>
              <a:t>returns</a:t>
            </a:r>
          </a:p>
        </p:txBody>
      </p:sp>
      <p:sp>
        <p:nvSpPr>
          <p:cNvPr id="43023" name="Rectangle 17"/>
          <p:cNvSpPr>
            <a:spLocks noChangeArrowheads="1"/>
          </p:cNvSpPr>
          <p:nvPr/>
        </p:nvSpPr>
        <p:spPr bwMode="auto">
          <a:xfrm>
            <a:off x="2209800" y="6019800"/>
            <a:ext cx="1600200" cy="457200"/>
          </a:xfrm>
          <a:prstGeom prst="rect">
            <a:avLst/>
          </a:prstGeom>
          <a:solidFill>
            <a:schemeClr val="tx2">
              <a:lumMod val="40000"/>
              <a:lumOff val="60000"/>
            </a:schemeClr>
          </a:solidFill>
          <a:ln w="12700" algn="ctr">
            <a:solidFill>
              <a:schemeClr val="bg2"/>
            </a:solidFill>
            <a:miter lim="800000"/>
            <a:headEnd/>
            <a:tailEnd/>
          </a:ln>
        </p:spPr>
        <p:txBody>
          <a:bodyPr wrap="none" anchor="ctr"/>
          <a:lstStyle/>
          <a:p>
            <a:pPr algn="ctr"/>
            <a:r>
              <a:rPr lang="en-US" sz="2000" dirty="0">
                <a:solidFill>
                  <a:schemeClr val="tx1"/>
                </a:solidFill>
              </a:rPr>
              <a:t>Aborted</a:t>
            </a:r>
          </a:p>
        </p:txBody>
      </p:sp>
      <p:sp>
        <p:nvSpPr>
          <p:cNvPr id="43024" name="Rectangle 18"/>
          <p:cNvSpPr>
            <a:spLocks noChangeArrowheads="1"/>
          </p:cNvSpPr>
          <p:nvPr/>
        </p:nvSpPr>
        <p:spPr bwMode="auto">
          <a:xfrm>
            <a:off x="342900" y="6019800"/>
            <a:ext cx="1600200" cy="457200"/>
          </a:xfrm>
          <a:prstGeom prst="rect">
            <a:avLst/>
          </a:prstGeom>
          <a:solidFill>
            <a:schemeClr val="tx2">
              <a:lumMod val="40000"/>
              <a:lumOff val="60000"/>
            </a:schemeClr>
          </a:solidFill>
          <a:ln w="12700" algn="ctr">
            <a:solidFill>
              <a:schemeClr val="bg2"/>
            </a:solidFill>
            <a:miter lim="800000"/>
            <a:headEnd/>
            <a:tailEnd/>
          </a:ln>
        </p:spPr>
        <p:txBody>
          <a:bodyPr wrap="none" anchor="ctr"/>
          <a:lstStyle/>
          <a:p>
            <a:pPr algn="ctr"/>
            <a:r>
              <a:rPr lang="en-US" sz="2000">
                <a:solidFill>
                  <a:schemeClr val="tx1"/>
                </a:solidFill>
              </a:rPr>
              <a:t>AbortReq</a:t>
            </a:r>
          </a:p>
        </p:txBody>
      </p:sp>
      <p:sp>
        <p:nvSpPr>
          <p:cNvPr id="43025" name="Rectangle 19"/>
          <p:cNvSpPr>
            <a:spLocks noChangeArrowheads="1"/>
          </p:cNvSpPr>
          <p:nvPr/>
        </p:nvSpPr>
        <p:spPr bwMode="auto">
          <a:xfrm>
            <a:off x="6934200" y="3714750"/>
            <a:ext cx="1752600" cy="457200"/>
          </a:xfrm>
          <a:prstGeom prst="rect">
            <a:avLst/>
          </a:prstGeom>
          <a:solidFill>
            <a:schemeClr val="tx2">
              <a:lumMod val="40000"/>
              <a:lumOff val="60000"/>
            </a:schemeClr>
          </a:solidFill>
          <a:ln w="12700" algn="ctr">
            <a:solidFill>
              <a:schemeClr val="bg2"/>
            </a:solidFill>
            <a:miter lim="800000"/>
            <a:headEnd/>
            <a:tailEnd/>
          </a:ln>
        </p:spPr>
        <p:txBody>
          <a:bodyPr wrap="none" anchor="ctr"/>
          <a:lstStyle/>
          <a:p>
            <a:pPr algn="ctr"/>
            <a:r>
              <a:rPr lang="en-US" sz="2000" dirty="0" err="1">
                <a:solidFill>
                  <a:schemeClr val="tx1"/>
                </a:solidFill>
              </a:rPr>
              <a:t>WaitSleepJoin</a:t>
            </a:r>
            <a:endParaRPr lang="en-US" sz="2000" dirty="0">
              <a:solidFill>
                <a:schemeClr val="tx1"/>
              </a:solidFill>
            </a:endParaRPr>
          </a:p>
        </p:txBody>
      </p:sp>
      <p:sp>
        <p:nvSpPr>
          <p:cNvPr id="43026" name="Rectangle 20"/>
          <p:cNvSpPr>
            <a:spLocks noChangeArrowheads="1"/>
          </p:cNvSpPr>
          <p:nvPr/>
        </p:nvSpPr>
        <p:spPr bwMode="auto">
          <a:xfrm>
            <a:off x="381000" y="3276600"/>
            <a:ext cx="1600200" cy="457200"/>
          </a:xfrm>
          <a:prstGeom prst="rect">
            <a:avLst/>
          </a:prstGeom>
          <a:solidFill>
            <a:schemeClr val="tx2">
              <a:lumMod val="40000"/>
              <a:lumOff val="60000"/>
            </a:schemeClr>
          </a:solidFill>
          <a:ln w="12700" algn="ctr">
            <a:solidFill>
              <a:schemeClr val="bg2"/>
            </a:solidFill>
            <a:miter lim="800000"/>
            <a:headEnd/>
            <a:tailEnd/>
          </a:ln>
        </p:spPr>
        <p:txBody>
          <a:bodyPr wrap="none" anchor="ctr"/>
          <a:lstStyle/>
          <a:p>
            <a:pPr algn="ctr"/>
            <a:r>
              <a:rPr lang="en-US" sz="2000" dirty="0" err="1">
                <a:solidFill>
                  <a:schemeClr val="tx1"/>
                </a:solidFill>
              </a:rPr>
              <a:t>StopReq</a:t>
            </a:r>
            <a:endParaRPr lang="en-US" sz="2000" dirty="0">
              <a:solidFill>
                <a:schemeClr val="tx1"/>
              </a:solidFill>
            </a:endParaRPr>
          </a:p>
        </p:txBody>
      </p:sp>
      <p:sp>
        <p:nvSpPr>
          <p:cNvPr id="43027" name="Rectangle 21"/>
          <p:cNvSpPr>
            <a:spLocks noChangeArrowheads="1"/>
          </p:cNvSpPr>
          <p:nvPr/>
        </p:nvSpPr>
        <p:spPr bwMode="auto">
          <a:xfrm>
            <a:off x="2895600" y="3276600"/>
            <a:ext cx="1143000" cy="457200"/>
          </a:xfrm>
          <a:prstGeom prst="rect">
            <a:avLst/>
          </a:prstGeom>
          <a:solidFill>
            <a:schemeClr val="tx2">
              <a:lumMod val="40000"/>
              <a:lumOff val="60000"/>
            </a:schemeClr>
          </a:solidFill>
          <a:ln w="25400" algn="ctr">
            <a:solidFill>
              <a:schemeClr val="bg2"/>
            </a:solidFill>
            <a:miter lim="800000"/>
            <a:headEnd/>
            <a:tailEnd/>
          </a:ln>
        </p:spPr>
        <p:txBody>
          <a:bodyPr wrap="none" anchor="ctr"/>
          <a:lstStyle/>
          <a:p>
            <a:pPr algn="ctr"/>
            <a:r>
              <a:rPr lang="en-US" sz="2000" dirty="0">
                <a:solidFill>
                  <a:schemeClr val="tx1"/>
                </a:solidFill>
              </a:rPr>
              <a:t>Running</a:t>
            </a:r>
          </a:p>
        </p:txBody>
      </p:sp>
      <p:sp>
        <p:nvSpPr>
          <p:cNvPr id="43028" name="AutoShape 22"/>
          <p:cNvSpPr>
            <a:spLocks noChangeArrowheads="1"/>
          </p:cNvSpPr>
          <p:nvPr/>
        </p:nvSpPr>
        <p:spPr bwMode="auto">
          <a:xfrm>
            <a:off x="5105400" y="2533650"/>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Wait();</a:t>
            </a:r>
          </a:p>
        </p:txBody>
      </p:sp>
      <p:cxnSp>
        <p:nvCxnSpPr>
          <p:cNvPr id="43029" name="AutoShape 29"/>
          <p:cNvCxnSpPr>
            <a:cxnSpLocks noChangeShapeType="1"/>
            <a:stCxn id="43013" idx="3"/>
            <a:endCxn id="43012" idx="1"/>
          </p:cNvCxnSpPr>
          <p:nvPr/>
        </p:nvCxnSpPr>
        <p:spPr bwMode="auto">
          <a:xfrm>
            <a:off x="2362200" y="1524000"/>
            <a:ext cx="457200" cy="0"/>
          </a:xfrm>
          <a:prstGeom prst="straightConnector1">
            <a:avLst/>
          </a:prstGeom>
          <a:noFill/>
          <a:ln w="19050">
            <a:solidFill>
              <a:srgbClr val="000099"/>
            </a:solidFill>
            <a:round/>
            <a:headEnd/>
            <a:tailEnd type="stealth" w="lg" len="lg"/>
          </a:ln>
        </p:spPr>
      </p:cxnSp>
      <p:cxnSp>
        <p:nvCxnSpPr>
          <p:cNvPr id="43030" name="AutoShape 30"/>
          <p:cNvCxnSpPr>
            <a:cxnSpLocks noChangeShapeType="1"/>
            <a:stCxn id="43012" idx="2"/>
            <a:endCxn id="43014" idx="0"/>
          </p:cNvCxnSpPr>
          <p:nvPr/>
        </p:nvCxnSpPr>
        <p:spPr bwMode="auto">
          <a:xfrm>
            <a:off x="3467100" y="1752600"/>
            <a:ext cx="0" cy="619125"/>
          </a:xfrm>
          <a:prstGeom prst="straightConnector1">
            <a:avLst/>
          </a:prstGeom>
          <a:noFill/>
          <a:ln w="19050">
            <a:solidFill>
              <a:srgbClr val="000099"/>
            </a:solidFill>
            <a:round/>
            <a:headEnd/>
            <a:tailEnd type="stealth" w="lg" len="lg"/>
          </a:ln>
        </p:spPr>
      </p:cxnSp>
      <p:cxnSp>
        <p:nvCxnSpPr>
          <p:cNvPr id="43031" name="AutoShape 31"/>
          <p:cNvCxnSpPr>
            <a:cxnSpLocks noChangeShapeType="1"/>
            <a:stCxn id="43014" idx="2"/>
            <a:endCxn id="43027" idx="0"/>
          </p:cNvCxnSpPr>
          <p:nvPr/>
        </p:nvCxnSpPr>
        <p:spPr bwMode="auto">
          <a:xfrm>
            <a:off x="3467100" y="2828925"/>
            <a:ext cx="0" cy="447675"/>
          </a:xfrm>
          <a:prstGeom prst="straightConnector1">
            <a:avLst/>
          </a:prstGeom>
          <a:noFill/>
          <a:ln w="19050">
            <a:solidFill>
              <a:srgbClr val="000099"/>
            </a:solidFill>
            <a:round/>
            <a:headEnd/>
            <a:tailEnd type="stealth" w="lg" len="lg"/>
          </a:ln>
        </p:spPr>
      </p:cxnSp>
      <p:cxnSp>
        <p:nvCxnSpPr>
          <p:cNvPr id="43032" name="AutoShape 33"/>
          <p:cNvCxnSpPr>
            <a:cxnSpLocks noChangeShapeType="1"/>
            <a:stCxn id="43019" idx="2"/>
            <a:endCxn id="43024" idx="0"/>
          </p:cNvCxnSpPr>
          <p:nvPr/>
        </p:nvCxnSpPr>
        <p:spPr bwMode="auto">
          <a:xfrm>
            <a:off x="1143000" y="5486400"/>
            <a:ext cx="0" cy="533400"/>
          </a:xfrm>
          <a:prstGeom prst="straightConnector1">
            <a:avLst/>
          </a:prstGeom>
          <a:noFill/>
          <a:ln w="19050">
            <a:solidFill>
              <a:srgbClr val="000099"/>
            </a:solidFill>
            <a:round/>
            <a:headEnd/>
            <a:tailEnd type="stealth" w="lg" len="lg"/>
          </a:ln>
        </p:spPr>
      </p:cxnSp>
      <p:cxnSp>
        <p:nvCxnSpPr>
          <p:cNvPr id="43033" name="AutoShape 34"/>
          <p:cNvCxnSpPr>
            <a:cxnSpLocks noChangeShapeType="1"/>
            <a:stCxn id="43024" idx="3"/>
            <a:endCxn id="43023" idx="1"/>
          </p:cNvCxnSpPr>
          <p:nvPr/>
        </p:nvCxnSpPr>
        <p:spPr bwMode="auto">
          <a:xfrm>
            <a:off x="1943100" y="6248400"/>
            <a:ext cx="266700" cy="0"/>
          </a:xfrm>
          <a:prstGeom prst="straightConnector1">
            <a:avLst/>
          </a:prstGeom>
          <a:noFill/>
          <a:ln w="19050">
            <a:solidFill>
              <a:srgbClr val="000099"/>
            </a:solidFill>
            <a:round/>
            <a:headEnd/>
            <a:tailEnd type="stealth" w="lg" len="lg"/>
          </a:ln>
        </p:spPr>
      </p:cxnSp>
      <p:cxnSp>
        <p:nvCxnSpPr>
          <p:cNvPr id="43034" name="AutoShape 35"/>
          <p:cNvCxnSpPr>
            <a:cxnSpLocks noChangeShapeType="1"/>
            <a:stCxn id="43027" idx="1"/>
            <a:endCxn id="43022" idx="3"/>
          </p:cNvCxnSpPr>
          <p:nvPr/>
        </p:nvCxnSpPr>
        <p:spPr bwMode="auto">
          <a:xfrm rot="10800000">
            <a:off x="1828800" y="2514600"/>
            <a:ext cx="1066800" cy="990600"/>
          </a:xfrm>
          <a:prstGeom prst="bentConnector3">
            <a:avLst>
              <a:gd name="adj1" fmla="val 50000"/>
            </a:avLst>
          </a:prstGeom>
          <a:noFill/>
          <a:ln w="19050">
            <a:solidFill>
              <a:srgbClr val="000099"/>
            </a:solidFill>
            <a:miter lim="800000"/>
            <a:headEnd/>
            <a:tailEnd type="stealth" w="lg" len="lg"/>
          </a:ln>
        </p:spPr>
      </p:cxnSp>
      <p:cxnSp>
        <p:nvCxnSpPr>
          <p:cNvPr id="43035" name="AutoShape 36"/>
          <p:cNvCxnSpPr>
            <a:cxnSpLocks noChangeShapeType="1"/>
            <a:stCxn id="43022" idx="2"/>
            <a:endCxn id="43026" idx="0"/>
          </p:cNvCxnSpPr>
          <p:nvPr/>
        </p:nvCxnSpPr>
        <p:spPr bwMode="auto">
          <a:xfrm>
            <a:off x="1181100" y="2895600"/>
            <a:ext cx="0" cy="381000"/>
          </a:xfrm>
          <a:prstGeom prst="straightConnector1">
            <a:avLst/>
          </a:prstGeom>
          <a:noFill/>
          <a:ln w="19050">
            <a:solidFill>
              <a:srgbClr val="000099"/>
            </a:solidFill>
            <a:round/>
            <a:headEnd/>
            <a:tailEnd type="stealth" w="lg" len="lg"/>
          </a:ln>
        </p:spPr>
      </p:cxnSp>
      <p:cxnSp>
        <p:nvCxnSpPr>
          <p:cNvPr id="43036" name="AutoShape 38"/>
          <p:cNvCxnSpPr>
            <a:cxnSpLocks noChangeShapeType="1"/>
            <a:stCxn id="43027" idx="3"/>
            <a:endCxn id="43017" idx="1"/>
          </p:cNvCxnSpPr>
          <p:nvPr/>
        </p:nvCxnSpPr>
        <p:spPr bwMode="auto">
          <a:xfrm>
            <a:off x="4038600" y="3505200"/>
            <a:ext cx="1066800" cy="0"/>
          </a:xfrm>
          <a:prstGeom prst="straightConnector1">
            <a:avLst/>
          </a:prstGeom>
          <a:noFill/>
          <a:ln w="19050">
            <a:solidFill>
              <a:srgbClr val="000099"/>
            </a:solidFill>
            <a:round/>
            <a:headEnd/>
            <a:tailEnd type="stealth" w="lg" len="lg"/>
          </a:ln>
        </p:spPr>
      </p:cxnSp>
      <p:cxnSp>
        <p:nvCxnSpPr>
          <p:cNvPr id="43037" name="AutoShape 39"/>
          <p:cNvCxnSpPr>
            <a:cxnSpLocks noChangeShapeType="1"/>
            <a:stCxn id="43027" idx="3"/>
            <a:endCxn id="43021" idx="1"/>
          </p:cNvCxnSpPr>
          <p:nvPr/>
        </p:nvCxnSpPr>
        <p:spPr bwMode="auto">
          <a:xfrm>
            <a:off x="4038600" y="3505200"/>
            <a:ext cx="1066800" cy="704850"/>
          </a:xfrm>
          <a:prstGeom prst="bentConnector3">
            <a:avLst>
              <a:gd name="adj1" fmla="val 50000"/>
            </a:avLst>
          </a:prstGeom>
          <a:noFill/>
          <a:ln w="19050">
            <a:solidFill>
              <a:srgbClr val="000099"/>
            </a:solidFill>
            <a:miter lim="800000"/>
            <a:headEnd/>
            <a:tailEnd type="stealth" w="lg" len="lg"/>
          </a:ln>
        </p:spPr>
      </p:cxnSp>
      <p:cxnSp>
        <p:nvCxnSpPr>
          <p:cNvPr id="43038" name="AutoShape 41"/>
          <p:cNvCxnSpPr>
            <a:cxnSpLocks noChangeShapeType="1"/>
            <a:stCxn id="43028" idx="3"/>
            <a:endCxn id="43025" idx="1"/>
          </p:cNvCxnSpPr>
          <p:nvPr/>
        </p:nvCxnSpPr>
        <p:spPr bwMode="auto">
          <a:xfrm>
            <a:off x="6477000" y="2762250"/>
            <a:ext cx="457200" cy="1181100"/>
          </a:xfrm>
          <a:prstGeom prst="bentConnector3">
            <a:avLst>
              <a:gd name="adj1" fmla="val 50000"/>
            </a:avLst>
          </a:prstGeom>
          <a:noFill/>
          <a:ln w="19050">
            <a:solidFill>
              <a:srgbClr val="000099"/>
            </a:solidFill>
            <a:miter lim="800000"/>
            <a:headEnd/>
            <a:tailEnd type="stealth" w="lg" len="lg"/>
          </a:ln>
        </p:spPr>
      </p:cxnSp>
      <p:cxnSp>
        <p:nvCxnSpPr>
          <p:cNvPr id="43039" name="AutoShape 42"/>
          <p:cNvCxnSpPr>
            <a:cxnSpLocks noChangeShapeType="1"/>
            <a:stCxn id="43021" idx="3"/>
            <a:endCxn id="43025" idx="1"/>
          </p:cNvCxnSpPr>
          <p:nvPr/>
        </p:nvCxnSpPr>
        <p:spPr bwMode="auto">
          <a:xfrm flipV="1">
            <a:off x="6477000" y="3943350"/>
            <a:ext cx="457200" cy="266700"/>
          </a:xfrm>
          <a:prstGeom prst="bentConnector3">
            <a:avLst>
              <a:gd name="adj1" fmla="val 50000"/>
            </a:avLst>
          </a:prstGeom>
          <a:noFill/>
          <a:ln w="19050">
            <a:solidFill>
              <a:srgbClr val="000099"/>
            </a:solidFill>
            <a:miter lim="800000"/>
            <a:headEnd/>
            <a:tailEnd type="stealth" w="lg" len="lg"/>
          </a:ln>
        </p:spPr>
      </p:cxnSp>
      <p:cxnSp>
        <p:nvCxnSpPr>
          <p:cNvPr id="43040" name="AutoShape 43"/>
          <p:cNvCxnSpPr>
            <a:cxnSpLocks noChangeShapeType="1"/>
            <a:stCxn id="43025" idx="3"/>
            <a:endCxn id="43020" idx="3"/>
          </p:cNvCxnSpPr>
          <p:nvPr/>
        </p:nvCxnSpPr>
        <p:spPr bwMode="auto">
          <a:xfrm flipH="1" flipV="1">
            <a:off x="8382000" y="3200400"/>
            <a:ext cx="304800" cy="742950"/>
          </a:xfrm>
          <a:prstGeom prst="bentConnector3">
            <a:avLst>
              <a:gd name="adj1" fmla="val -75000"/>
            </a:avLst>
          </a:prstGeom>
          <a:noFill/>
          <a:ln w="19050">
            <a:solidFill>
              <a:srgbClr val="000099"/>
            </a:solidFill>
            <a:miter lim="800000"/>
            <a:headEnd/>
            <a:tailEnd type="stealth" w="lg" len="lg"/>
          </a:ln>
        </p:spPr>
      </p:cxnSp>
      <p:cxnSp>
        <p:nvCxnSpPr>
          <p:cNvPr id="43041" name="AutoShape 44"/>
          <p:cNvCxnSpPr>
            <a:cxnSpLocks noChangeShapeType="1"/>
            <a:stCxn id="43025" idx="3"/>
            <a:endCxn id="43018" idx="3"/>
          </p:cNvCxnSpPr>
          <p:nvPr/>
        </p:nvCxnSpPr>
        <p:spPr bwMode="auto">
          <a:xfrm flipH="1" flipV="1">
            <a:off x="8382000" y="2590800"/>
            <a:ext cx="304800" cy="1352550"/>
          </a:xfrm>
          <a:prstGeom prst="bentConnector3">
            <a:avLst>
              <a:gd name="adj1" fmla="val -75000"/>
            </a:avLst>
          </a:prstGeom>
          <a:noFill/>
          <a:ln w="19050">
            <a:solidFill>
              <a:srgbClr val="000099"/>
            </a:solidFill>
            <a:miter lim="800000"/>
            <a:headEnd/>
            <a:tailEnd type="stealth" w="lg" len="lg"/>
          </a:ln>
        </p:spPr>
      </p:cxnSp>
      <p:cxnSp>
        <p:nvCxnSpPr>
          <p:cNvPr id="43042" name="AutoShape 45"/>
          <p:cNvCxnSpPr>
            <a:cxnSpLocks noChangeShapeType="1"/>
            <a:stCxn id="43025" idx="3"/>
            <a:endCxn id="43015" idx="3"/>
          </p:cNvCxnSpPr>
          <p:nvPr/>
        </p:nvCxnSpPr>
        <p:spPr bwMode="auto">
          <a:xfrm flipH="1" flipV="1">
            <a:off x="8382000" y="1981200"/>
            <a:ext cx="304800" cy="1962150"/>
          </a:xfrm>
          <a:prstGeom prst="bentConnector3">
            <a:avLst>
              <a:gd name="adj1" fmla="val -75000"/>
            </a:avLst>
          </a:prstGeom>
          <a:noFill/>
          <a:ln w="19050">
            <a:solidFill>
              <a:srgbClr val="000099"/>
            </a:solidFill>
            <a:miter lim="800000"/>
            <a:headEnd/>
            <a:tailEnd type="stealth" w="lg" len="lg"/>
          </a:ln>
        </p:spPr>
      </p:cxnSp>
      <p:cxnSp>
        <p:nvCxnSpPr>
          <p:cNvPr id="43043" name="AutoShape 46"/>
          <p:cNvCxnSpPr>
            <a:cxnSpLocks noChangeShapeType="1"/>
            <a:stCxn id="43025" idx="3"/>
            <a:endCxn id="43016" idx="3"/>
          </p:cNvCxnSpPr>
          <p:nvPr/>
        </p:nvCxnSpPr>
        <p:spPr bwMode="auto">
          <a:xfrm flipH="1" flipV="1">
            <a:off x="8382000" y="1371600"/>
            <a:ext cx="304800" cy="2571750"/>
          </a:xfrm>
          <a:prstGeom prst="bentConnector3">
            <a:avLst>
              <a:gd name="adj1" fmla="val -75000"/>
            </a:avLst>
          </a:prstGeom>
          <a:noFill/>
          <a:ln w="19050">
            <a:solidFill>
              <a:srgbClr val="000099"/>
            </a:solidFill>
            <a:miter lim="800000"/>
            <a:headEnd/>
            <a:tailEnd type="stealth" w="lg" len="lg"/>
          </a:ln>
        </p:spPr>
      </p:cxnSp>
      <p:sp>
        <p:nvSpPr>
          <p:cNvPr id="43044" name="Line 47"/>
          <p:cNvSpPr>
            <a:spLocks noChangeShapeType="1"/>
          </p:cNvSpPr>
          <p:nvPr/>
        </p:nvSpPr>
        <p:spPr bwMode="auto">
          <a:xfrm flipH="1">
            <a:off x="3810000" y="1371600"/>
            <a:ext cx="2438400" cy="1828800"/>
          </a:xfrm>
          <a:prstGeom prst="line">
            <a:avLst/>
          </a:prstGeom>
          <a:noFill/>
          <a:ln w="19050">
            <a:solidFill>
              <a:srgbClr val="000099"/>
            </a:solidFill>
            <a:round/>
            <a:headEnd/>
            <a:tailEnd type="stealth" w="lg" len="lg"/>
          </a:ln>
        </p:spPr>
        <p:txBody>
          <a:bodyPr anchor="ctr"/>
          <a:lstStyle/>
          <a:p>
            <a:endParaRPr lang="en-US"/>
          </a:p>
        </p:txBody>
      </p:sp>
      <p:sp>
        <p:nvSpPr>
          <p:cNvPr id="43045" name="Rectangle 48"/>
          <p:cNvSpPr>
            <a:spLocks noChangeArrowheads="1"/>
          </p:cNvSpPr>
          <p:nvPr/>
        </p:nvSpPr>
        <p:spPr bwMode="auto">
          <a:xfrm>
            <a:off x="381000" y="4191000"/>
            <a:ext cx="1600200" cy="457200"/>
          </a:xfrm>
          <a:prstGeom prst="rect">
            <a:avLst/>
          </a:prstGeom>
          <a:solidFill>
            <a:schemeClr val="tx2">
              <a:lumMod val="40000"/>
              <a:lumOff val="60000"/>
            </a:schemeClr>
          </a:solidFill>
          <a:ln w="12700" algn="ctr">
            <a:solidFill>
              <a:schemeClr val="bg2"/>
            </a:solidFill>
            <a:miter lim="800000"/>
            <a:headEnd/>
            <a:tailEnd/>
          </a:ln>
        </p:spPr>
        <p:txBody>
          <a:bodyPr wrap="none" anchor="ctr"/>
          <a:lstStyle/>
          <a:p>
            <a:pPr algn="ctr"/>
            <a:r>
              <a:rPr lang="en-US" sz="2000">
                <a:solidFill>
                  <a:schemeClr val="tx1"/>
                </a:solidFill>
              </a:rPr>
              <a:t>Stopped</a:t>
            </a:r>
          </a:p>
        </p:txBody>
      </p:sp>
      <p:cxnSp>
        <p:nvCxnSpPr>
          <p:cNvPr id="43046" name="AutoShape 49"/>
          <p:cNvCxnSpPr>
            <a:cxnSpLocks noChangeShapeType="1"/>
            <a:stCxn id="43026" idx="2"/>
            <a:endCxn id="43045" idx="0"/>
          </p:cNvCxnSpPr>
          <p:nvPr/>
        </p:nvCxnSpPr>
        <p:spPr bwMode="auto">
          <a:xfrm>
            <a:off x="1181100" y="3733800"/>
            <a:ext cx="0" cy="457200"/>
          </a:xfrm>
          <a:prstGeom prst="straightConnector1">
            <a:avLst/>
          </a:prstGeom>
          <a:noFill/>
          <a:ln w="19050">
            <a:solidFill>
              <a:srgbClr val="000099"/>
            </a:solidFill>
            <a:round/>
            <a:headEnd/>
            <a:tailEnd type="stealth" w="lg" len="lg"/>
          </a:ln>
        </p:spPr>
      </p:cxnSp>
      <p:cxnSp>
        <p:nvCxnSpPr>
          <p:cNvPr id="43047" name="AutoShape 57"/>
          <p:cNvCxnSpPr>
            <a:cxnSpLocks noChangeShapeType="1"/>
            <a:stCxn id="43027" idx="3"/>
            <a:endCxn id="43028" idx="1"/>
          </p:cNvCxnSpPr>
          <p:nvPr/>
        </p:nvCxnSpPr>
        <p:spPr bwMode="auto">
          <a:xfrm flipV="1">
            <a:off x="4038600" y="2762250"/>
            <a:ext cx="1066800" cy="742950"/>
          </a:xfrm>
          <a:prstGeom prst="bentConnector3">
            <a:avLst>
              <a:gd name="adj1" fmla="val 50000"/>
            </a:avLst>
          </a:prstGeom>
          <a:noFill/>
          <a:ln w="19050">
            <a:solidFill>
              <a:srgbClr val="000099"/>
            </a:solidFill>
            <a:miter lim="800000"/>
            <a:headEnd/>
            <a:tailEnd type="stealth" w="lg" len="lg"/>
          </a:ln>
        </p:spPr>
      </p:cxnSp>
      <p:sp>
        <p:nvSpPr>
          <p:cNvPr id="43048" name="AutoShape 58"/>
          <p:cNvSpPr>
            <a:spLocks noChangeArrowheads="1"/>
          </p:cNvSpPr>
          <p:nvPr/>
        </p:nvSpPr>
        <p:spPr bwMode="auto">
          <a:xfrm>
            <a:off x="5105400" y="4743450"/>
            <a:ext cx="16764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Suspend();</a:t>
            </a:r>
          </a:p>
        </p:txBody>
      </p:sp>
      <p:cxnSp>
        <p:nvCxnSpPr>
          <p:cNvPr id="43049" name="AutoShape 59"/>
          <p:cNvCxnSpPr>
            <a:cxnSpLocks noChangeShapeType="1"/>
            <a:stCxn id="43027" idx="3"/>
            <a:endCxn id="43048" idx="1"/>
          </p:cNvCxnSpPr>
          <p:nvPr/>
        </p:nvCxnSpPr>
        <p:spPr bwMode="auto">
          <a:xfrm>
            <a:off x="4038600" y="3505200"/>
            <a:ext cx="1066800" cy="1466850"/>
          </a:xfrm>
          <a:prstGeom prst="bentConnector3">
            <a:avLst>
              <a:gd name="adj1" fmla="val 50000"/>
            </a:avLst>
          </a:prstGeom>
          <a:noFill/>
          <a:ln w="19050">
            <a:solidFill>
              <a:srgbClr val="000099"/>
            </a:solidFill>
            <a:miter lim="800000"/>
            <a:headEnd/>
            <a:tailEnd type="stealth" w="lg" len="lg"/>
          </a:ln>
        </p:spPr>
      </p:cxnSp>
      <p:cxnSp>
        <p:nvCxnSpPr>
          <p:cNvPr id="43050" name="AutoShape 60"/>
          <p:cNvCxnSpPr>
            <a:cxnSpLocks noChangeShapeType="1"/>
            <a:stCxn id="43017" idx="3"/>
            <a:endCxn id="43025" idx="1"/>
          </p:cNvCxnSpPr>
          <p:nvPr/>
        </p:nvCxnSpPr>
        <p:spPr bwMode="auto">
          <a:xfrm>
            <a:off x="6477000" y="3505200"/>
            <a:ext cx="457200" cy="438150"/>
          </a:xfrm>
          <a:prstGeom prst="bentConnector3">
            <a:avLst>
              <a:gd name="adj1" fmla="val 50000"/>
            </a:avLst>
          </a:prstGeom>
          <a:noFill/>
          <a:ln w="19050">
            <a:solidFill>
              <a:srgbClr val="000099"/>
            </a:solidFill>
            <a:miter lim="800000"/>
            <a:headEnd/>
            <a:tailEnd type="stealth" w="lg" len="lg"/>
          </a:ln>
        </p:spPr>
      </p:cxnSp>
      <p:sp>
        <p:nvSpPr>
          <p:cNvPr id="43051" name="Rectangle 61"/>
          <p:cNvSpPr>
            <a:spLocks noChangeArrowheads="1"/>
          </p:cNvSpPr>
          <p:nvPr/>
        </p:nvSpPr>
        <p:spPr bwMode="auto">
          <a:xfrm>
            <a:off x="6438900" y="5438775"/>
            <a:ext cx="1600200" cy="457200"/>
          </a:xfrm>
          <a:prstGeom prst="rect">
            <a:avLst/>
          </a:prstGeom>
          <a:solidFill>
            <a:schemeClr val="tx2">
              <a:lumMod val="40000"/>
              <a:lumOff val="60000"/>
            </a:schemeClr>
          </a:solidFill>
          <a:ln w="12700" algn="ctr">
            <a:solidFill>
              <a:schemeClr val="bg2"/>
            </a:solidFill>
            <a:miter lim="800000"/>
            <a:headEnd/>
            <a:tailEnd/>
          </a:ln>
        </p:spPr>
        <p:txBody>
          <a:bodyPr wrap="none" anchor="ctr"/>
          <a:lstStyle/>
          <a:p>
            <a:pPr algn="ctr"/>
            <a:r>
              <a:rPr lang="en-US" sz="2000" dirty="0" err="1">
                <a:solidFill>
                  <a:schemeClr val="tx1"/>
                </a:solidFill>
              </a:rPr>
              <a:t>SuspReq</a:t>
            </a:r>
            <a:endParaRPr lang="en-US" sz="2000" dirty="0">
              <a:solidFill>
                <a:schemeClr val="tx1"/>
              </a:solidFill>
            </a:endParaRPr>
          </a:p>
        </p:txBody>
      </p:sp>
      <p:sp>
        <p:nvSpPr>
          <p:cNvPr id="43052" name="Rectangle 62"/>
          <p:cNvSpPr>
            <a:spLocks noChangeArrowheads="1"/>
          </p:cNvSpPr>
          <p:nvPr/>
        </p:nvSpPr>
        <p:spPr bwMode="auto">
          <a:xfrm>
            <a:off x="3771900" y="5438775"/>
            <a:ext cx="1600200" cy="457200"/>
          </a:xfrm>
          <a:prstGeom prst="rect">
            <a:avLst/>
          </a:prstGeom>
          <a:solidFill>
            <a:schemeClr val="tx2">
              <a:lumMod val="40000"/>
              <a:lumOff val="60000"/>
            </a:schemeClr>
          </a:solidFill>
          <a:ln w="12700" algn="ctr">
            <a:solidFill>
              <a:schemeClr val="bg2"/>
            </a:solidFill>
            <a:miter lim="800000"/>
            <a:headEnd/>
            <a:tailEnd/>
          </a:ln>
        </p:spPr>
        <p:txBody>
          <a:bodyPr wrap="none" anchor="ctr"/>
          <a:lstStyle/>
          <a:p>
            <a:pPr algn="ctr"/>
            <a:r>
              <a:rPr lang="en-US" sz="2000">
                <a:solidFill>
                  <a:schemeClr val="tx1"/>
                </a:solidFill>
              </a:rPr>
              <a:t>Suspended</a:t>
            </a:r>
          </a:p>
        </p:txBody>
      </p:sp>
      <p:cxnSp>
        <p:nvCxnSpPr>
          <p:cNvPr id="43053" name="AutoShape 63"/>
          <p:cNvCxnSpPr>
            <a:cxnSpLocks noChangeShapeType="1"/>
            <a:stCxn id="43048" idx="3"/>
            <a:endCxn id="43051" idx="0"/>
          </p:cNvCxnSpPr>
          <p:nvPr/>
        </p:nvCxnSpPr>
        <p:spPr bwMode="auto">
          <a:xfrm>
            <a:off x="6781800" y="4972050"/>
            <a:ext cx="457200" cy="466725"/>
          </a:xfrm>
          <a:prstGeom prst="bentConnector2">
            <a:avLst/>
          </a:prstGeom>
          <a:noFill/>
          <a:ln w="19050">
            <a:solidFill>
              <a:srgbClr val="000099"/>
            </a:solidFill>
            <a:miter lim="800000"/>
            <a:headEnd/>
            <a:tailEnd type="stealth" w="lg" len="lg"/>
          </a:ln>
        </p:spPr>
      </p:cxnSp>
      <p:cxnSp>
        <p:nvCxnSpPr>
          <p:cNvPr id="43054" name="AutoShape 64"/>
          <p:cNvCxnSpPr>
            <a:cxnSpLocks noChangeShapeType="1"/>
            <a:stCxn id="43051" idx="1"/>
            <a:endCxn id="43052" idx="3"/>
          </p:cNvCxnSpPr>
          <p:nvPr/>
        </p:nvCxnSpPr>
        <p:spPr bwMode="auto">
          <a:xfrm rot="10800000">
            <a:off x="5372100" y="5667375"/>
            <a:ext cx="1066800" cy="0"/>
          </a:xfrm>
          <a:prstGeom prst="straightConnector1">
            <a:avLst/>
          </a:prstGeom>
          <a:noFill/>
          <a:ln w="19050">
            <a:solidFill>
              <a:srgbClr val="000099"/>
            </a:solidFill>
            <a:round/>
            <a:headEnd/>
            <a:tailEnd type="stealth" w="lg" len="lg"/>
          </a:ln>
        </p:spPr>
      </p:cxnSp>
      <p:cxnSp>
        <p:nvCxnSpPr>
          <p:cNvPr id="43055" name="AutoShape 67"/>
          <p:cNvCxnSpPr>
            <a:cxnSpLocks noChangeShapeType="1"/>
            <a:stCxn id="43027" idx="1"/>
            <a:endCxn id="43019" idx="3"/>
          </p:cNvCxnSpPr>
          <p:nvPr/>
        </p:nvCxnSpPr>
        <p:spPr bwMode="auto">
          <a:xfrm rot="10800000" flipV="1">
            <a:off x="1828800" y="3505200"/>
            <a:ext cx="1066800" cy="1752600"/>
          </a:xfrm>
          <a:prstGeom prst="bentConnector3">
            <a:avLst>
              <a:gd name="adj1" fmla="val 50000"/>
            </a:avLst>
          </a:prstGeom>
          <a:noFill/>
          <a:ln w="19050">
            <a:solidFill>
              <a:srgbClr val="000099"/>
            </a:solidFill>
            <a:miter lim="800000"/>
            <a:headEnd/>
            <a:tailEnd type="stealth" w="lg" len="lg"/>
          </a:ln>
        </p:spPr>
      </p:cxnSp>
      <p:sp>
        <p:nvSpPr>
          <p:cNvPr id="43056" name="AutoShape 68"/>
          <p:cNvSpPr>
            <a:spLocks noChangeArrowheads="1"/>
          </p:cNvSpPr>
          <p:nvPr/>
        </p:nvSpPr>
        <p:spPr bwMode="auto">
          <a:xfrm>
            <a:off x="2714625" y="4495800"/>
            <a:ext cx="1504950" cy="428625"/>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dirty="0">
                <a:solidFill>
                  <a:schemeClr val="bg1"/>
                </a:solidFill>
                <a:latin typeface="Courier New" pitchFamily="49" charset="0"/>
              </a:rPr>
              <a:t>Resume();</a:t>
            </a:r>
          </a:p>
        </p:txBody>
      </p:sp>
      <p:cxnSp>
        <p:nvCxnSpPr>
          <p:cNvPr id="43057" name="AutoShape 69"/>
          <p:cNvCxnSpPr>
            <a:cxnSpLocks noChangeShapeType="1"/>
            <a:stCxn id="43052" idx="1"/>
            <a:endCxn id="43056" idx="2"/>
          </p:cNvCxnSpPr>
          <p:nvPr/>
        </p:nvCxnSpPr>
        <p:spPr bwMode="auto">
          <a:xfrm rot="10800000">
            <a:off x="3467100" y="4924425"/>
            <a:ext cx="304800" cy="742950"/>
          </a:xfrm>
          <a:prstGeom prst="bentConnector2">
            <a:avLst/>
          </a:prstGeom>
          <a:noFill/>
          <a:ln w="19050">
            <a:solidFill>
              <a:srgbClr val="000099"/>
            </a:solidFill>
            <a:miter lim="800000"/>
            <a:headEnd/>
            <a:tailEnd type="stealth" w="lg" len="lg"/>
          </a:ln>
        </p:spPr>
      </p:cxnSp>
      <p:cxnSp>
        <p:nvCxnSpPr>
          <p:cNvPr id="43058" name="AutoShape 70"/>
          <p:cNvCxnSpPr>
            <a:cxnSpLocks noChangeShapeType="1"/>
            <a:stCxn id="43056" idx="0"/>
            <a:endCxn id="43027" idx="2"/>
          </p:cNvCxnSpPr>
          <p:nvPr/>
        </p:nvCxnSpPr>
        <p:spPr bwMode="auto">
          <a:xfrm rot="-5400000">
            <a:off x="3086100" y="4114800"/>
            <a:ext cx="762000" cy="0"/>
          </a:xfrm>
          <a:prstGeom prst="straightConnector1">
            <a:avLst/>
          </a:prstGeom>
          <a:noFill/>
          <a:ln w="19050">
            <a:solidFill>
              <a:srgbClr val="000099"/>
            </a:solidFill>
            <a:round/>
            <a:headEnd/>
            <a:tailEnd type="stealth" w="lg" len="lg"/>
          </a:ln>
        </p:spPr>
      </p:cxnSp>
      <p:sp>
        <p:nvSpPr>
          <p:cNvPr id="52" name="Slide Number Placeholder 51"/>
          <p:cNvSpPr>
            <a:spLocks noGrp="1"/>
          </p:cNvSpPr>
          <p:nvPr>
            <p:ph type="sldNum" sz="quarter" idx="12"/>
          </p:nvPr>
        </p:nvSpPr>
        <p:spPr/>
        <p:txBody>
          <a:bodyPr/>
          <a:lstStyle/>
          <a:p>
            <a:pPr>
              <a:defRPr/>
            </a:pPr>
            <a:fld id="{660E456F-E570-4FB0-BB5E-CB753F6E2897}" type="slidenum">
              <a:rPr lang="en-US" smtClean="0"/>
              <a:pPr>
                <a:defRPr/>
              </a:pPr>
              <a:t>107</a:t>
            </a:fld>
            <a:endParaRPr lang="en-US"/>
          </a:p>
        </p:txBody>
      </p:sp>
      <p:sp>
        <p:nvSpPr>
          <p:cNvPr id="53" name="Footer Placeholder 52"/>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3596113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smtClean="0"/>
              <a:t>Thread Priority</a:t>
            </a:r>
          </a:p>
        </p:txBody>
      </p:sp>
      <p:sp>
        <p:nvSpPr>
          <p:cNvPr id="44036" name="Rectangle 3"/>
          <p:cNvSpPr>
            <a:spLocks noGrp="1" noChangeArrowheads="1"/>
          </p:cNvSpPr>
          <p:nvPr>
            <p:ph type="body" idx="1"/>
          </p:nvPr>
        </p:nvSpPr>
        <p:spPr>
          <a:xfrm>
            <a:off x="152400" y="990600"/>
            <a:ext cx="8839200" cy="5562600"/>
          </a:xfrm>
        </p:spPr>
        <p:txBody>
          <a:bodyPr/>
          <a:lstStyle/>
          <a:p>
            <a:pPr eaLnBrk="1" hangingPunct="1"/>
            <a:endParaRPr lang="en-US" sz="2400" dirty="0" smtClean="0"/>
          </a:p>
          <a:p>
            <a:pPr eaLnBrk="1" hangingPunct="1"/>
            <a:r>
              <a:rPr lang="en-US" sz="2800" dirty="0" smtClean="0"/>
              <a:t>Operating system manages the scheduling of threads rather than the threads themselves.</a:t>
            </a:r>
          </a:p>
          <a:p>
            <a:pPr eaLnBrk="1" hangingPunct="1">
              <a:buNone/>
            </a:pPr>
            <a:endParaRPr lang="en-US" sz="800" dirty="0" smtClean="0"/>
          </a:p>
          <a:p>
            <a:pPr eaLnBrk="1" hangingPunct="1"/>
            <a:r>
              <a:rPr lang="en-US" sz="2800" dirty="0" smtClean="0"/>
              <a:t>Each thread is given a priority. </a:t>
            </a:r>
          </a:p>
          <a:p>
            <a:pPr eaLnBrk="1" hangingPunct="1">
              <a:buNone/>
            </a:pPr>
            <a:endParaRPr lang="en-US" sz="800" dirty="0" smtClean="0"/>
          </a:p>
          <a:p>
            <a:pPr eaLnBrk="1" hangingPunct="1"/>
            <a:r>
              <a:rPr lang="en-US" sz="2800" dirty="0" smtClean="0"/>
              <a:t>The priority of an individual thread is compared against the priority of all other threads to determine how often the thread is given a time-slice. </a:t>
            </a:r>
          </a:p>
          <a:p>
            <a:pPr eaLnBrk="1" hangingPunct="1">
              <a:buNone/>
            </a:pPr>
            <a:endParaRPr lang="en-US" sz="800" dirty="0" smtClean="0"/>
          </a:p>
          <a:p>
            <a:pPr eaLnBrk="1" hangingPunct="1"/>
            <a:r>
              <a:rPr lang="en-US" sz="2800" dirty="0" smtClean="0"/>
              <a:t>The lower the priority, the less frequent the schedule of its time-slice.</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108</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6169137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dirty="0" smtClean="0"/>
              <a:t>Thread Priority</a:t>
            </a:r>
          </a:p>
        </p:txBody>
      </p:sp>
      <p:sp>
        <p:nvSpPr>
          <p:cNvPr id="45060" name="Rectangle 3"/>
          <p:cNvSpPr>
            <a:spLocks noGrp="1" noChangeArrowheads="1"/>
          </p:cNvSpPr>
          <p:nvPr>
            <p:ph type="body" idx="1"/>
          </p:nvPr>
        </p:nvSpPr>
        <p:spPr>
          <a:xfrm>
            <a:off x="152400" y="990600"/>
            <a:ext cx="8839200" cy="5867400"/>
          </a:xfrm>
        </p:spPr>
        <p:txBody>
          <a:bodyPr/>
          <a:lstStyle/>
          <a:p>
            <a:pPr eaLnBrk="1" hangingPunct="1"/>
            <a:endParaRPr lang="en-US" sz="2800" dirty="0" smtClean="0"/>
          </a:p>
          <a:p>
            <a:pPr eaLnBrk="1" hangingPunct="1"/>
            <a:r>
              <a:rPr lang="en-US" sz="2800" dirty="0" smtClean="0"/>
              <a:t>Valid priorities are: </a:t>
            </a:r>
            <a:r>
              <a:rPr lang="en-US" sz="2800" b="1" dirty="0" smtClean="0">
                <a:solidFill>
                  <a:schemeClr val="hlink"/>
                </a:solidFill>
                <a:latin typeface="Courier New" pitchFamily="49" charset="0"/>
              </a:rPr>
              <a:t>Highest</a:t>
            </a:r>
            <a:r>
              <a:rPr lang="en-US" sz="2800" dirty="0" smtClean="0"/>
              <a:t>, </a:t>
            </a:r>
            <a:r>
              <a:rPr lang="en-US" sz="2800" b="1" dirty="0" err="1" smtClean="0">
                <a:solidFill>
                  <a:schemeClr val="hlink"/>
                </a:solidFill>
                <a:latin typeface="Courier New" pitchFamily="49" charset="0"/>
              </a:rPr>
              <a:t>AboveNormal</a:t>
            </a:r>
            <a:r>
              <a:rPr lang="en-US" sz="2800" dirty="0" smtClean="0"/>
              <a:t>, </a:t>
            </a:r>
            <a:r>
              <a:rPr lang="en-US" sz="2800" b="1" dirty="0" smtClean="0">
                <a:solidFill>
                  <a:schemeClr val="hlink"/>
                </a:solidFill>
                <a:latin typeface="Courier New" pitchFamily="49" charset="0"/>
              </a:rPr>
              <a:t>Normal</a:t>
            </a:r>
            <a:r>
              <a:rPr lang="en-US" sz="2800" dirty="0" smtClean="0"/>
              <a:t>, </a:t>
            </a:r>
            <a:r>
              <a:rPr lang="en-US" sz="2800" b="1" dirty="0" err="1" smtClean="0">
                <a:solidFill>
                  <a:schemeClr val="hlink"/>
                </a:solidFill>
                <a:latin typeface="Courier New" pitchFamily="49" charset="0"/>
              </a:rPr>
              <a:t>BelowNormal</a:t>
            </a:r>
            <a:r>
              <a:rPr lang="en-US" sz="2800" dirty="0" smtClean="0"/>
              <a:t>, and </a:t>
            </a:r>
            <a:r>
              <a:rPr lang="en-US" sz="2800" b="1" dirty="0" smtClean="0">
                <a:solidFill>
                  <a:schemeClr val="hlink"/>
                </a:solidFill>
                <a:latin typeface="Courier New" pitchFamily="49" charset="0"/>
              </a:rPr>
              <a:t>Lowest</a:t>
            </a:r>
            <a:r>
              <a:rPr lang="en-US" sz="2800" dirty="0" smtClean="0"/>
              <a:t>.</a:t>
            </a:r>
          </a:p>
          <a:p>
            <a:pPr eaLnBrk="1" hangingPunct="1">
              <a:buNone/>
            </a:pPr>
            <a:endParaRPr lang="en-US" sz="800" dirty="0" smtClean="0"/>
          </a:p>
          <a:p>
            <a:pPr eaLnBrk="1" hangingPunct="1"/>
            <a:r>
              <a:rPr lang="en-US" sz="2800" dirty="0" smtClean="0"/>
              <a:t>To set a thread’s priority, use the </a:t>
            </a:r>
            <a:r>
              <a:rPr lang="en-US" sz="2800" b="1" dirty="0" smtClean="0">
                <a:solidFill>
                  <a:schemeClr val="hlink"/>
                </a:solidFill>
                <a:latin typeface="Courier New" pitchFamily="49" charset="0"/>
              </a:rPr>
              <a:t>Priority</a:t>
            </a:r>
            <a:r>
              <a:rPr lang="en-US" sz="2800" dirty="0" smtClean="0"/>
              <a:t> property and one of the valid </a:t>
            </a:r>
            <a:r>
              <a:rPr lang="en-US" sz="2800" b="1" dirty="0" err="1" smtClean="0">
                <a:solidFill>
                  <a:schemeClr val="hlink"/>
                </a:solidFill>
                <a:latin typeface="Courier New" pitchFamily="49" charset="0"/>
              </a:rPr>
              <a:t>ThreadPriority</a:t>
            </a:r>
            <a:r>
              <a:rPr lang="en-US" sz="2800" dirty="0" smtClean="0"/>
              <a:t> enumeration values:</a:t>
            </a:r>
          </a:p>
          <a:p>
            <a:pPr eaLnBrk="1" hangingPunct="1"/>
            <a:endParaRPr lang="en-US" dirty="0" smtClean="0"/>
          </a:p>
          <a:p>
            <a:pPr eaLnBrk="1" hangingPunct="1"/>
            <a:endParaRPr lang="en-US" dirty="0" smtClean="0"/>
          </a:p>
          <a:p>
            <a:pPr eaLnBrk="1" hangingPunct="1"/>
            <a:r>
              <a:rPr lang="en-US" sz="2800" dirty="0" smtClean="0"/>
              <a:t>Use priority with caution. Always accept the default </a:t>
            </a:r>
            <a:r>
              <a:rPr lang="en-US" sz="2800" b="1" dirty="0" err="1" smtClean="0">
                <a:solidFill>
                  <a:schemeClr val="hlink"/>
                </a:solidFill>
                <a:latin typeface="Courier New" pitchFamily="49" charset="0"/>
              </a:rPr>
              <a:t>ThreadPriority.Normal</a:t>
            </a:r>
            <a:r>
              <a:rPr lang="en-US" sz="2800" dirty="0" smtClean="0"/>
              <a:t> priority 	unless you need to raise or lower it.</a:t>
            </a:r>
          </a:p>
        </p:txBody>
      </p:sp>
      <p:sp>
        <p:nvSpPr>
          <p:cNvPr id="66565" name="Rectangle 5"/>
          <p:cNvSpPr>
            <a:spLocks noChangeArrowheads="1"/>
          </p:cNvSpPr>
          <p:nvPr/>
        </p:nvSpPr>
        <p:spPr bwMode="auto">
          <a:xfrm>
            <a:off x="685800" y="4114800"/>
            <a:ext cx="7467600" cy="381000"/>
          </a:xfrm>
          <a:prstGeom prst="rect">
            <a:avLst/>
          </a:prstGeom>
          <a:solidFill>
            <a:schemeClr val="bg1">
              <a:lumMod val="75000"/>
            </a:schemeClr>
          </a:solidFill>
          <a:ln w="6350" algn="ctr">
            <a:solidFill>
              <a:srgbClr val="FFFF00"/>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err="1">
                <a:solidFill>
                  <a:srgbClr val="990033"/>
                </a:solidFill>
                <a:latin typeface="Courier New" pitchFamily="49" charset="0"/>
              </a:rPr>
              <a:t>myThread.Priority</a:t>
            </a:r>
            <a:r>
              <a:rPr lang="en-US" sz="2000" b="1" dirty="0">
                <a:solidFill>
                  <a:srgbClr val="990033"/>
                </a:solidFill>
                <a:latin typeface="Courier New" pitchFamily="49" charset="0"/>
              </a:rPr>
              <a:t> = </a:t>
            </a:r>
            <a:r>
              <a:rPr lang="en-US" sz="2000" b="1" dirty="0" err="1">
                <a:solidFill>
                  <a:srgbClr val="990033"/>
                </a:solidFill>
                <a:latin typeface="Courier New" pitchFamily="49" charset="0"/>
              </a:rPr>
              <a:t>ThreadPriority.AboveNormal</a:t>
            </a:r>
            <a:r>
              <a:rPr lang="en-US" sz="2000" b="1" dirty="0">
                <a:solidFill>
                  <a:srgbClr val="990033"/>
                </a:solidFill>
                <a:latin typeface="Courier New" pitchFamily="49" charset="0"/>
              </a:rPr>
              <a:t>;</a:t>
            </a:r>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109</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83926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dirty="0" smtClean="0"/>
              <a:t>Introduction to Interfaces</a:t>
            </a:r>
          </a:p>
        </p:txBody>
      </p:sp>
      <p:sp>
        <p:nvSpPr>
          <p:cNvPr id="3077" name="Rectangle 3"/>
          <p:cNvSpPr>
            <a:spLocks noGrp="1" noChangeArrowheads="1"/>
          </p:cNvSpPr>
          <p:nvPr>
            <p:ph type="body" idx="1"/>
          </p:nvPr>
        </p:nvSpPr>
        <p:spPr/>
        <p:txBody>
          <a:bodyPr/>
          <a:lstStyle/>
          <a:p>
            <a:pPr eaLnBrk="1" hangingPunct="1">
              <a:lnSpc>
                <a:spcPct val="90000"/>
              </a:lnSpc>
            </a:pPr>
            <a:r>
              <a:rPr lang="en-US" sz="2800" dirty="0" smtClean="0"/>
              <a:t>An interface is a contract that guarantees a client how a class or a structure will behave.</a:t>
            </a:r>
          </a:p>
          <a:p>
            <a:pPr eaLnBrk="1" hangingPunct="1">
              <a:lnSpc>
                <a:spcPct val="90000"/>
              </a:lnSpc>
              <a:buNone/>
            </a:pPr>
            <a:endParaRPr lang="en-US" sz="800" dirty="0" smtClean="0"/>
          </a:p>
          <a:p>
            <a:pPr eaLnBrk="1" hangingPunct="1">
              <a:lnSpc>
                <a:spcPct val="90000"/>
              </a:lnSpc>
            </a:pPr>
            <a:r>
              <a:rPr lang="en-US" sz="2800" dirty="0" smtClean="0"/>
              <a:t>All methods and properties of the named interface must be implemented in the class or structure.</a:t>
            </a:r>
          </a:p>
          <a:p>
            <a:pPr eaLnBrk="1" hangingPunct="1">
              <a:lnSpc>
                <a:spcPct val="90000"/>
              </a:lnSpc>
              <a:buNone/>
            </a:pPr>
            <a:endParaRPr lang="en-US" sz="800" dirty="0" smtClean="0"/>
          </a:p>
          <a:p>
            <a:pPr eaLnBrk="1" hangingPunct="1">
              <a:lnSpc>
                <a:spcPct val="90000"/>
              </a:lnSpc>
            </a:pPr>
            <a:r>
              <a:rPr lang="en-US" sz="2800" dirty="0" smtClean="0"/>
              <a:t>An interface resembles a class that only has abstract methods. </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217944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smtClean="0"/>
          </a:p>
          <a:p>
            <a:r>
              <a:rPr lang="en-US" sz="2800" dirty="0" smtClean="0"/>
              <a:t>If you need to change a thread’s priority, minimize the amount of time it is at that priority.</a:t>
            </a:r>
          </a:p>
          <a:p>
            <a:endParaRPr lang="en-US" dirty="0"/>
          </a:p>
        </p:txBody>
      </p:sp>
      <p:sp>
        <p:nvSpPr>
          <p:cNvPr id="3" name="Title 2"/>
          <p:cNvSpPr>
            <a:spLocks noGrp="1"/>
          </p:cNvSpPr>
          <p:nvPr>
            <p:ph type="title"/>
          </p:nvPr>
        </p:nvSpPr>
        <p:spPr/>
        <p:txBody>
          <a:bodyPr/>
          <a:lstStyle/>
          <a:p>
            <a:r>
              <a:rPr lang="en-US" dirty="0" smtClean="0"/>
              <a:t>Thread Priority</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110</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dirty="0" smtClean="0"/>
              <a:t>Thread’s Time-Slice</a:t>
            </a:r>
          </a:p>
        </p:txBody>
      </p:sp>
      <p:sp>
        <p:nvSpPr>
          <p:cNvPr id="44036" name="Rectangle 3"/>
          <p:cNvSpPr>
            <a:spLocks noGrp="1" noChangeArrowheads="1"/>
          </p:cNvSpPr>
          <p:nvPr>
            <p:ph type="body" idx="1"/>
          </p:nvPr>
        </p:nvSpPr>
        <p:spPr>
          <a:xfrm>
            <a:off x="152400" y="990600"/>
            <a:ext cx="8839200" cy="5562600"/>
          </a:xfrm>
        </p:spPr>
        <p:txBody>
          <a:bodyPr/>
          <a:lstStyle/>
          <a:p>
            <a:pPr eaLnBrk="1" hangingPunct="1"/>
            <a:endParaRPr lang="en-US" sz="2400" dirty="0" smtClean="0"/>
          </a:p>
          <a:p>
            <a:pPr eaLnBrk="1" hangingPunct="1"/>
            <a:r>
              <a:rPr lang="en-US" sz="2800" dirty="0" smtClean="0"/>
              <a:t>The CPU gives a thread a time-slice in which to execute its instructions. </a:t>
            </a:r>
          </a:p>
          <a:p>
            <a:pPr eaLnBrk="1" hangingPunct="1">
              <a:buNone/>
            </a:pPr>
            <a:endParaRPr lang="en-US" sz="800" dirty="0" smtClean="0"/>
          </a:p>
          <a:p>
            <a:pPr eaLnBrk="1" hangingPunct="1"/>
            <a:r>
              <a:rPr lang="en-US" sz="2800" dirty="0" smtClean="0"/>
              <a:t>When the time-slice lapses, a context switch occurs: </a:t>
            </a:r>
          </a:p>
          <a:p>
            <a:pPr lvl="1" eaLnBrk="1" hangingPunct="1"/>
            <a:r>
              <a:rPr lang="en-US" sz="2400" dirty="0" smtClean="0"/>
              <a:t>The state of the current thread is saved. </a:t>
            </a:r>
          </a:p>
          <a:p>
            <a:pPr lvl="1" eaLnBrk="1" hangingPunct="1"/>
            <a:r>
              <a:rPr lang="en-US" sz="2400" dirty="0" smtClean="0"/>
              <a:t>A different thread is given its time-slice.</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111</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8663148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smtClean="0"/>
              <a:t>Exceptions and Threads</a:t>
            </a:r>
          </a:p>
        </p:txBody>
      </p:sp>
      <p:sp>
        <p:nvSpPr>
          <p:cNvPr id="46084" name="Rectangle 3"/>
          <p:cNvSpPr>
            <a:spLocks noGrp="1" noChangeArrowheads="1"/>
          </p:cNvSpPr>
          <p:nvPr>
            <p:ph type="body" idx="1"/>
          </p:nvPr>
        </p:nvSpPr>
        <p:spPr>
          <a:xfrm>
            <a:off x="152400" y="990600"/>
            <a:ext cx="8839200" cy="5562600"/>
          </a:xfrm>
        </p:spPr>
        <p:txBody>
          <a:bodyPr/>
          <a:lstStyle/>
          <a:p>
            <a:pPr eaLnBrk="1" hangingPunct="1"/>
            <a:endParaRPr lang="en-US" sz="2800" dirty="0" smtClean="0"/>
          </a:p>
          <a:p>
            <a:pPr eaLnBrk="1" hangingPunct="1"/>
            <a:r>
              <a:rPr lang="en-US" sz="2800" dirty="0" smtClean="0"/>
              <a:t>Each thread has its own execution path.</a:t>
            </a:r>
          </a:p>
          <a:p>
            <a:pPr eaLnBrk="1" hangingPunct="1">
              <a:buNone/>
            </a:pPr>
            <a:endParaRPr lang="en-US" sz="800" dirty="0" smtClean="0"/>
          </a:p>
          <a:p>
            <a:pPr eaLnBrk="1" hangingPunct="1"/>
            <a:r>
              <a:rPr lang="en-US" sz="2800" dirty="0" smtClean="0"/>
              <a:t>If the </a:t>
            </a:r>
            <a:r>
              <a:rPr lang="en-US" sz="2800" b="1" dirty="0" smtClean="0">
                <a:solidFill>
                  <a:schemeClr val="hlink"/>
                </a:solidFill>
                <a:latin typeface="Courier New" pitchFamily="49" charset="0"/>
              </a:rPr>
              <a:t>Start()</a:t>
            </a:r>
            <a:r>
              <a:rPr lang="en-US" sz="2800" dirty="0" smtClean="0"/>
              <a:t> method is wrapped in a </a:t>
            </a:r>
            <a:r>
              <a:rPr lang="en-US" sz="2800" b="1" dirty="0" smtClean="0">
                <a:solidFill>
                  <a:schemeClr val="hlink"/>
                </a:solidFill>
                <a:latin typeface="Courier New" pitchFamily="49" charset="0"/>
              </a:rPr>
              <a:t>try..catch</a:t>
            </a:r>
            <a:r>
              <a:rPr lang="en-US" sz="2800" dirty="0" smtClean="0"/>
              <a:t> block, it won’t catch any exceptions thrown on the secondary thread.</a:t>
            </a:r>
          </a:p>
          <a:p>
            <a:pPr eaLnBrk="1" hangingPunct="1">
              <a:buNone/>
            </a:pPr>
            <a:endParaRPr lang="en-US" sz="800" dirty="0" smtClean="0"/>
          </a:p>
          <a:p>
            <a:pPr eaLnBrk="1" hangingPunct="1"/>
            <a:r>
              <a:rPr lang="en-US" sz="2800" dirty="0" smtClean="0"/>
              <a:t>Exception handling MUST be included in the processing of the secondary thread.</a:t>
            </a:r>
          </a:p>
          <a:p>
            <a:pPr eaLnBrk="1" hangingPunct="1">
              <a:buNone/>
            </a:pPr>
            <a:endParaRPr lang="en-US" sz="800" dirty="0" smtClean="0"/>
          </a:p>
          <a:p>
            <a:pPr eaLnBrk="1" hangingPunct="1"/>
            <a:r>
              <a:rPr lang="en-US" sz="2800" dirty="0" smtClean="0"/>
              <a:t>Handle exceptions on the secondary thread by placing a </a:t>
            </a:r>
            <a:r>
              <a:rPr lang="en-US" sz="2800" b="1" dirty="0" err="1" smtClean="0">
                <a:solidFill>
                  <a:schemeClr val="hlink"/>
                </a:solidFill>
                <a:latin typeface="Courier New" pitchFamily="49" charset="0"/>
              </a:rPr>
              <a:t>try..catch</a:t>
            </a:r>
            <a:r>
              <a:rPr lang="en-US" sz="2800" dirty="0" smtClean="0"/>
              <a:t> block in the thread entry method similar to the </a:t>
            </a:r>
            <a:r>
              <a:rPr lang="en-US" sz="2800" b="1" dirty="0" smtClean="0">
                <a:solidFill>
                  <a:schemeClr val="hlink"/>
                </a:solidFill>
                <a:latin typeface="Courier New" pitchFamily="49" charset="0"/>
              </a:rPr>
              <a:t>Main()</a:t>
            </a:r>
            <a:r>
              <a:rPr lang="en-US" sz="2800" dirty="0" smtClean="0"/>
              <a:t> method.</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112</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76486309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dirty="0" smtClean="0"/>
              <a:t>Synchronization</a:t>
            </a:r>
          </a:p>
        </p:txBody>
      </p:sp>
      <p:sp>
        <p:nvSpPr>
          <p:cNvPr id="49156" name="Rectangle 3"/>
          <p:cNvSpPr>
            <a:spLocks noGrp="1" noChangeArrowheads="1"/>
          </p:cNvSpPr>
          <p:nvPr>
            <p:ph type="body" idx="1"/>
          </p:nvPr>
        </p:nvSpPr>
        <p:spPr>
          <a:xfrm>
            <a:off x="152400" y="990600"/>
            <a:ext cx="8839200" cy="5562600"/>
          </a:xfrm>
        </p:spPr>
        <p:txBody>
          <a:bodyPr/>
          <a:lstStyle/>
          <a:p>
            <a:pPr eaLnBrk="1" hangingPunct="1">
              <a:lnSpc>
                <a:spcPct val="90000"/>
              </a:lnSpc>
            </a:pPr>
            <a:endParaRPr lang="en-US" sz="2800" dirty="0" smtClean="0"/>
          </a:p>
          <a:p>
            <a:pPr eaLnBrk="1" hangingPunct="1">
              <a:lnSpc>
                <a:spcPct val="90000"/>
              </a:lnSpc>
            </a:pPr>
            <a:r>
              <a:rPr lang="en-US" sz="2800" dirty="0" smtClean="0"/>
              <a:t>The safe state of an object is not an issue in a </a:t>
            </a:r>
            <a:r>
              <a:rPr lang="en-US" sz="2800" b="1" dirty="0" smtClean="0">
                <a:solidFill>
                  <a:srgbClr val="FF0000"/>
                </a:solidFill>
              </a:rPr>
              <a:t>single-threaded</a:t>
            </a:r>
            <a:r>
              <a:rPr lang="en-US" sz="2800" dirty="0" smtClean="0"/>
              <a:t> application.</a:t>
            </a:r>
          </a:p>
          <a:p>
            <a:pPr eaLnBrk="1" hangingPunct="1">
              <a:lnSpc>
                <a:spcPct val="90000"/>
              </a:lnSpc>
              <a:buNone/>
            </a:pPr>
            <a:endParaRPr lang="en-US" sz="800" dirty="0" smtClean="0"/>
          </a:p>
          <a:p>
            <a:pPr eaLnBrk="1" hangingPunct="1">
              <a:lnSpc>
                <a:spcPct val="90000"/>
              </a:lnSpc>
            </a:pPr>
            <a:r>
              <a:rPr lang="en-US" sz="2800" dirty="0" smtClean="0"/>
              <a:t>Having an object in a safe state in a </a:t>
            </a:r>
            <a:r>
              <a:rPr lang="en-US" sz="2800" b="1" dirty="0" smtClean="0">
                <a:solidFill>
                  <a:srgbClr val="FF0000"/>
                </a:solidFill>
              </a:rPr>
              <a:t>multi-threaded</a:t>
            </a:r>
            <a:r>
              <a:rPr lang="en-US" sz="2800" dirty="0" smtClean="0"/>
              <a:t> program means that the object and its members are valid 100% of the time when they are accessed by different threads.</a:t>
            </a:r>
          </a:p>
          <a:p>
            <a:pPr eaLnBrk="1" hangingPunct="1">
              <a:lnSpc>
                <a:spcPct val="90000"/>
              </a:lnSpc>
              <a:buNone/>
            </a:pPr>
            <a:endParaRPr lang="en-US" sz="800" dirty="0" smtClean="0"/>
          </a:p>
          <a:p>
            <a:pPr lvl="1" eaLnBrk="1" hangingPunct="1">
              <a:lnSpc>
                <a:spcPct val="90000"/>
              </a:lnSpc>
            </a:pPr>
            <a:r>
              <a:rPr lang="en-US" sz="2400" dirty="0" smtClean="0"/>
              <a:t>The “safe-</a:t>
            </a:r>
            <a:r>
              <a:rPr lang="en-US" sz="2400" dirty="0" err="1" smtClean="0"/>
              <a:t>ness</a:t>
            </a:r>
            <a:r>
              <a:rPr lang="en-US" sz="2400" dirty="0" smtClean="0"/>
              <a:t>” is referred to as thread safety or thread safe.</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113</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2261170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ct val="90000"/>
              </a:lnSpc>
            </a:pPr>
            <a:endParaRPr lang="en-US" sz="2400" dirty="0" smtClean="0"/>
          </a:p>
          <a:p>
            <a:pPr eaLnBrk="1" hangingPunct="1">
              <a:lnSpc>
                <a:spcPct val="90000"/>
              </a:lnSpc>
            </a:pPr>
            <a:r>
              <a:rPr lang="en-US" sz="2800" dirty="0" smtClean="0"/>
              <a:t>In </a:t>
            </a:r>
            <a:r>
              <a:rPr lang="en-US" sz="2800" b="1" dirty="0" smtClean="0">
                <a:solidFill>
                  <a:srgbClr val="FF0000"/>
                </a:solidFill>
              </a:rPr>
              <a:t>multi-threaded</a:t>
            </a:r>
            <a:r>
              <a:rPr lang="en-US" sz="2800" dirty="0" smtClean="0"/>
              <a:t> programming, having an object in an unsafe state can cause a lot of problems because access to that object is no longer synchronous.</a:t>
            </a:r>
          </a:p>
          <a:p>
            <a:pPr eaLnBrk="1" hangingPunct="1">
              <a:lnSpc>
                <a:spcPct val="90000"/>
              </a:lnSpc>
              <a:buNone/>
            </a:pPr>
            <a:endParaRPr lang="en-US" sz="800" dirty="0" smtClean="0"/>
          </a:p>
          <a:p>
            <a:pPr eaLnBrk="1" hangingPunct="1">
              <a:lnSpc>
                <a:spcPct val="90000"/>
              </a:lnSpc>
            </a:pPr>
            <a:r>
              <a:rPr lang="en-US" sz="2800" dirty="0" smtClean="0"/>
              <a:t>When there is a common resource that multiple threads access, there is always a chance that this resource can have an unsafe state. In fact, count on it!</a:t>
            </a:r>
          </a:p>
          <a:p>
            <a:pPr eaLnBrk="1" hangingPunct="1">
              <a:lnSpc>
                <a:spcPct val="90000"/>
              </a:lnSpc>
              <a:buNone/>
            </a:pPr>
            <a:endParaRPr lang="en-US" sz="800" dirty="0" smtClean="0"/>
          </a:p>
          <a:p>
            <a:pPr eaLnBrk="1" hangingPunct="1">
              <a:lnSpc>
                <a:spcPct val="90000"/>
              </a:lnSpc>
            </a:pPr>
            <a:r>
              <a:rPr lang="en-US" sz="2800" dirty="0" smtClean="0"/>
              <a:t>This section of code is called a critical path.</a:t>
            </a:r>
          </a:p>
          <a:p>
            <a:endParaRPr lang="en-US" dirty="0"/>
          </a:p>
        </p:txBody>
      </p:sp>
      <p:sp>
        <p:nvSpPr>
          <p:cNvPr id="3" name="Title 2"/>
          <p:cNvSpPr>
            <a:spLocks noGrp="1"/>
          </p:cNvSpPr>
          <p:nvPr>
            <p:ph type="title"/>
          </p:nvPr>
        </p:nvSpPr>
        <p:spPr/>
        <p:txBody>
          <a:bodyPr/>
          <a:lstStyle/>
          <a:p>
            <a:r>
              <a:rPr lang="en-US" dirty="0" smtClean="0"/>
              <a:t>Synchronization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114</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dirty="0" smtClean="0"/>
              <a:t>Synchronization – cont.</a:t>
            </a:r>
          </a:p>
        </p:txBody>
      </p:sp>
      <p:sp>
        <p:nvSpPr>
          <p:cNvPr id="50180" name="Rectangle 3"/>
          <p:cNvSpPr>
            <a:spLocks noGrp="1" noChangeArrowheads="1"/>
          </p:cNvSpPr>
          <p:nvPr>
            <p:ph type="body" idx="1"/>
          </p:nvPr>
        </p:nvSpPr>
        <p:spPr>
          <a:xfrm>
            <a:off x="152400" y="990600"/>
            <a:ext cx="8839200" cy="5181600"/>
          </a:xfrm>
        </p:spPr>
        <p:txBody>
          <a:bodyPr/>
          <a:lstStyle/>
          <a:p>
            <a:pPr eaLnBrk="1" hangingPunct="1"/>
            <a:endParaRPr lang="en-US" dirty="0" smtClean="0"/>
          </a:p>
          <a:p>
            <a:pPr eaLnBrk="1" hangingPunct="1"/>
            <a:r>
              <a:rPr lang="en-US" sz="2800" dirty="0" smtClean="0"/>
              <a:t>Two main bugs can occur with a multi-threaded application:</a:t>
            </a:r>
          </a:p>
          <a:p>
            <a:pPr lvl="1" eaLnBrk="1" hangingPunct="1"/>
            <a:r>
              <a:rPr lang="en-US" sz="2400" dirty="0" smtClean="0"/>
              <a:t>Deadlocks</a:t>
            </a:r>
          </a:p>
          <a:p>
            <a:pPr lvl="1" eaLnBrk="1" hangingPunct="1"/>
            <a:r>
              <a:rPr lang="en-US" sz="2400" dirty="0" smtClean="0"/>
              <a:t>Race Conditions</a:t>
            </a:r>
          </a:p>
          <a:p>
            <a:pPr lvl="1" eaLnBrk="1" hangingPunct="1">
              <a:buNone/>
            </a:pPr>
            <a:endParaRPr lang="en-US" sz="800" dirty="0" smtClean="0"/>
          </a:p>
          <a:p>
            <a:pPr eaLnBrk="1" hangingPunct="1"/>
            <a:r>
              <a:rPr lang="en-US" sz="2800" dirty="0" smtClean="0"/>
              <a:t>Synchronization controls these bugs.</a:t>
            </a:r>
          </a:p>
          <a:p>
            <a:pPr eaLnBrk="1" hangingPunct="1">
              <a:buNone/>
            </a:pPr>
            <a:endParaRPr lang="en-US" sz="800" dirty="0" smtClean="0"/>
          </a:p>
          <a:p>
            <a:pPr eaLnBrk="1" hangingPunct="1"/>
            <a:r>
              <a:rPr lang="en-US" sz="2800" dirty="0" smtClean="0"/>
              <a:t>Use synchronization as little as possible.</a:t>
            </a:r>
          </a:p>
          <a:p>
            <a:pPr eaLnBrk="1" hangingPunct="1">
              <a:buNone/>
            </a:pPr>
            <a:endParaRPr lang="en-US" sz="800" dirty="0" smtClean="0"/>
          </a:p>
          <a:p>
            <a:pPr eaLnBrk="1" hangingPunct="1"/>
            <a:r>
              <a:rPr lang="en-US" sz="2800" dirty="0" smtClean="0"/>
              <a:t>Two possible side effects:</a:t>
            </a:r>
          </a:p>
          <a:p>
            <a:pPr lvl="1" eaLnBrk="1" hangingPunct="1"/>
            <a:r>
              <a:rPr lang="en-US" sz="2400" dirty="0" smtClean="0"/>
              <a:t>Performance degradation.</a:t>
            </a:r>
          </a:p>
          <a:p>
            <a:pPr lvl="1" eaLnBrk="1" hangingPunct="1"/>
            <a:r>
              <a:rPr lang="en-US" sz="2400" dirty="0" smtClean="0"/>
              <a:t>Lack of responsiveness.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115</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41714947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dirty="0" smtClean="0"/>
              <a:t>Synchronization Performance</a:t>
            </a:r>
          </a:p>
        </p:txBody>
      </p:sp>
      <p:sp>
        <p:nvSpPr>
          <p:cNvPr id="51204" name="Rectangle 3"/>
          <p:cNvSpPr>
            <a:spLocks noGrp="1" noChangeArrowheads="1"/>
          </p:cNvSpPr>
          <p:nvPr>
            <p:ph type="body" idx="1"/>
          </p:nvPr>
        </p:nvSpPr>
        <p:spPr>
          <a:xfrm>
            <a:off x="152400" y="990600"/>
            <a:ext cx="8839200" cy="5562600"/>
          </a:xfrm>
        </p:spPr>
        <p:txBody>
          <a:bodyPr/>
          <a:lstStyle/>
          <a:p>
            <a:pPr eaLnBrk="1" hangingPunct="1">
              <a:lnSpc>
                <a:spcPct val="90000"/>
              </a:lnSpc>
            </a:pPr>
            <a:endParaRPr lang="en-US" sz="2400" dirty="0" smtClean="0"/>
          </a:p>
          <a:p>
            <a:pPr eaLnBrk="1" hangingPunct="1">
              <a:lnSpc>
                <a:spcPct val="90000"/>
              </a:lnSpc>
            </a:pPr>
            <a:r>
              <a:rPr lang="en-US" sz="2800" dirty="0" smtClean="0"/>
              <a:t>Synchronization mechanisms force threads to run synchronously. </a:t>
            </a:r>
          </a:p>
          <a:p>
            <a:pPr eaLnBrk="1" hangingPunct="1">
              <a:lnSpc>
                <a:spcPct val="90000"/>
              </a:lnSpc>
              <a:buNone/>
            </a:pPr>
            <a:endParaRPr lang="en-US" sz="800" dirty="0" smtClean="0"/>
          </a:p>
          <a:p>
            <a:pPr eaLnBrk="1" hangingPunct="1">
              <a:lnSpc>
                <a:spcPct val="90000"/>
              </a:lnSpc>
            </a:pPr>
            <a:r>
              <a:rPr lang="en-US" sz="2800" dirty="0" smtClean="0"/>
              <a:t>One thread runs while the others are blocked until the running thread is done in the synchronized code.</a:t>
            </a:r>
          </a:p>
          <a:p>
            <a:pPr eaLnBrk="1" hangingPunct="1">
              <a:lnSpc>
                <a:spcPct val="90000"/>
              </a:lnSpc>
              <a:buNone/>
            </a:pPr>
            <a:endParaRPr lang="en-US" sz="800" dirty="0" smtClean="0"/>
          </a:p>
          <a:p>
            <a:pPr eaLnBrk="1" hangingPunct="1">
              <a:lnSpc>
                <a:spcPct val="90000"/>
              </a:lnSpc>
            </a:pPr>
            <a:r>
              <a:rPr lang="en-US" sz="2800" dirty="0" smtClean="0"/>
              <a:t>The blocking may last longer than the running thread’s time-slice.</a:t>
            </a:r>
          </a:p>
          <a:p>
            <a:pPr eaLnBrk="1" hangingPunct="1">
              <a:lnSpc>
                <a:spcPct val="90000"/>
              </a:lnSpc>
              <a:buNone/>
            </a:pPr>
            <a:endParaRPr lang="en-US" sz="800" dirty="0" smtClean="0"/>
          </a:p>
          <a:p>
            <a:pPr eaLnBrk="1" hangingPunct="1">
              <a:lnSpc>
                <a:spcPct val="90000"/>
              </a:lnSpc>
            </a:pPr>
            <a:r>
              <a:rPr lang="en-US" sz="2800" dirty="0" smtClean="0"/>
              <a:t>Blocking threads causes a performance hit.</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116</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2470982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normAutofit fontScale="90000"/>
          </a:bodyPr>
          <a:lstStyle/>
          <a:p>
            <a:pPr eaLnBrk="1" hangingPunct="1"/>
            <a:r>
              <a:rPr lang="en-US" dirty="0" smtClean="0"/>
              <a:t>Synchronization Responsiveness</a:t>
            </a:r>
          </a:p>
        </p:txBody>
      </p:sp>
      <p:sp>
        <p:nvSpPr>
          <p:cNvPr id="51204" name="Rectangle 3"/>
          <p:cNvSpPr>
            <a:spLocks noGrp="1" noChangeArrowheads="1"/>
          </p:cNvSpPr>
          <p:nvPr>
            <p:ph type="body" idx="1"/>
          </p:nvPr>
        </p:nvSpPr>
        <p:spPr>
          <a:xfrm>
            <a:off x="152400" y="990600"/>
            <a:ext cx="8839200" cy="5562600"/>
          </a:xfrm>
        </p:spPr>
        <p:txBody>
          <a:bodyPr/>
          <a:lstStyle/>
          <a:p>
            <a:pPr eaLnBrk="1" hangingPunct="1">
              <a:lnSpc>
                <a:spcPct val="90000"/>
              </a:lnSpc>
            </a:pPr>
            <a:endParaRPr lang="en-US" sz="2400" dirty="0" smtClean="0"/>
          </a:p>
          <a:p>
            <a:pPr eaLnBrk="1" hangingPunct="1">
              <a:lnSpc>
                <a:spcPct val="90000"/>
              </a:lnSpc>
            </a:pPr>
            <a:r>
              <a:rPr lang="en-US" sz="2800" dirty="0" smtClean="0"/>
              <a:t>Blocked threads are waiting for objects to free up so their responsiveness is non-existent during this time. </a:t>
            </a:r>
          </a:p>
          <a:p>
            <a:pPr eaLnBrk="1" hangingPunct="1">
              <a:lnSpc>
                <a:spcPct val="90000"/>
              </a:lnSpc>
              <a:buNone/>
            </a:pPr>
            <a:endParaRPr lang="en-US" sz="800" dirty="0" smtClean="0"/>
          </a:p>
          <a:p>
            <a:pPr eaLnBrk="1" hangingPunct="1">
              <a:lnSpc>
                <a:spcPct val="90000"/>
              </a:lnSpc>
            </a:pPr>
            <a:r>
              <a:rPr lang="en-US" sz="2800" dirty="0" smtClean="0"/>
              <a:t>This may be reflected in the user interface:</a:t>
            </a:r>
          </a:p>
          <a:p>
            <a:pPr lvl="1" eaLnBrk="1" hangingPunct="1">
              <a:lnSpc>
                <a:spcPct val="90000"/>
              </a:lnSpc>
            </a:pPr>
            <a:r>
              <a:rPr lang="en-US" sz="2400" dirty="0" smtClean="0"/>
              <a:t>With hangs.</a:t>
            </a:r>
          </a:p>
          <a:p>
            <a:pPr lvl="1" eaLnBrk="1" hangingPunct="1">
              <a:lnSpc>
                <a:spcPct val="90000"/>
              </a:lnSpc>
            </a:pPr>
            <a:r>
              <a:rPr lang="en-US" sz="2400" dirty="0" smtClean="0"/>
              <a:t>Slow results from user actions.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117</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75622022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smtClean="0"/>
              <a:t>Synchronization</a:t>
            </a:r>
          </a:p>
        </p:txBody>
      </p:sp>
      <p:sp>
        <p:nvSpPr>
          <p:cNvPr id="52228" name="Rectangle 3"/>
          <p:cNvSpPr>
            <a:spLocks noGrp="1" noChangeArrowheads="1"/>
          </p:cNvSpPr>
          <p:nvPr>
            <p:ph type="body" idx="1"/>
          </p:nvPr>
        </p:nvSpPr>
        <p:spPr>
          <a:xfrm>
            <a:off x="152400" y="990600"/>
            <a:ext cx="8839200" cy="5562600"/>
          </a:xfrm>
        </p:spPr>
        <p:txBody>
          <a:bodyPr/>
          <a:lstStyle/>
          <a:p>
            <a:pPr eaLnBrk="1" hangingPunct="1"/>
            <a:r>
              <a:rPr lang="en-US" smtClean="0"/>
              <a:t>A deadlock (or deadly embrace) occurs when two threads have access to resources that are locked by the other.</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Both threads are blocked waiting for each other.</a:t>
            </a:r>
          </a:p>
          <a:p>
            <a:pPr eaLnBrk="1" hangingPunct="1"/>
            <a:r>
              <a:rPr lang="en-US" smtClean="0"/>
              <a:t>This may not be 100% reproducible! </a:t>
            </a:r>
          </a:p>
        </p:txBody>
      </p:sp>
      <p:sp>
        <p:nvSpPr>
          <p:cNvPr id="142340" name="Rectangle 4"/>
          <p:cNvSpPr>
            <a:spLocks noChangeArrowheads="1"/>
          </p:cNvSpPr>
          <p:nvPr/>
        </p:nvSpPr>
        <p:spPr bwMode="auto">
          <a:xfrm>
            <a:off x="152400" y="2438400"/>
            <a:ext cx="3886200" cy="2514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lock (a)</a:t>
            </a:r>
          </a:p>
          <a:p>
            <a:pPr>
              <a:defRPr/>
            </a:pP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do something.</a:t>
            </a:r>
          </a:p>
          <a:p>
            <a:pPr>
              <a:defRPr/>
            </a:pPr>
            <a:r>
              <a:rPr lang="en-US" sz="2000" b="1">
                <a:solidFill>
                  <a:schemeClr val="hlink"/>
                </a:solidFill>
                <a:latin typeface="Courier New" pitchFamily="49" charset="0"/>
              </a:rPr>
              <a:t>    lock (b)</a:t>
            </a:r>
          </a:p>
          <a:p>
            <a:pPr>
              <a:defRPr/>
            </a:pP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do something.</a:t>
            </a:r>
          </a:p>
          <a:p>
            <a:pPr>
              <a:defRPr/>
            </a:pP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a:t>
            </a:r>
          </a:p>
        </p:txBody>
      </p:sp>
      <p:sp>
        <p:nvSpPr>
          <p:cNvPr id="142341" name="Rectangle 5"/>
          <p:cNvSpPr>
            <a:spLocks noChangeArrowheads="1"/>
          </p:cNvSpPr>
          <p:nvPr/>
        </p:nvSpPr>
        <p:spPr bwMode="auto">
          <a:xfrm>
            <a:off x="4953000" y="2438400"/>
            <a:ext cx="3886200" cy="2514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lock (b)</a:t>
            </a:r>
          </a:p>
          <a:p>
            <a:pPr>
              <a:defRPr/>
            </a:pP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do something.</a:t>
            </a:r>
          </a:p>
          <a:p>
            <a:pPr>
              <a:defRPr/>
            </a:pPr>
            <a:r>
              <a:rPr lang="en-US" sz="2000" b="1">
                <a:solidFill>
                  <a:schemeClr val="hlink"/>
                </a:solidFill>
                <a:latin typeface="Courier New" pitchFamily="49" charset="0"/>
              </a:rPr>
              <a:t>    lock (a)</a:t>
            </a:r>
          </a:p>
          <a:p>
            <a:pPr>
              <a:defRPr/>
            </a:pP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do something.</a:t>
            </a:r>
          </a:p>
          <a:p>
            <a:pPr>
              <a:defRPr/>
            </a:pP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a:t>
            </a:r>
          </a:p>
        </p:txBody>
      </p:sp>
      <p:sp>
        <p:nvSpPr>
          <p:cNvPr id="142342" name="Line 6"/>
          <p:cNvSpPr>
            <a:spLocks noChangeShapeType="1"/>
          </p:cNvSpPr>
          <p:nvPr/>
        </p:nvSpPr>
        <p:spPr bwMode="auto">
          <a:xfrm flipH="1">
            <a:off x="1495425" y="2628900"/>
            <a:ext cx="838200" cy="0"/>
          </a:xfrm>
          <a:prstGeom prst="line">
            <a:avLst/>
          </a:prstGeom>
          <a:noFill/>
          <a:ln w="38100">
            <a:solidFill>
              <a:srgbClr val="000099"/>
            </a:solidFill>
            <a:round/>
            <a:headEnd/>
            <a:tailEnd type="stealth" w="lg" len="lg"/>
          </a:ln>
        </p:spPr>
        <p:txBody>
          <a:bodyPr anchor="ctr"/>
          <a:lstStyle/>
          <a:p>
            <a:endParaRPr lang="en-US"/>
          </a:p>
        </p:txBody>
      </p:sp>
      <p:sp>
        <p:nvSpPr>
          <p:cNvPr id="142343" name="Line 7"/>
          <p:cNvSpPr>
            <a:spLocks noChangeShapeType="1"/>
          </p:cNvSpPr>
          <p:nvPr/>
        </p:nvSpPr>
        <p:spPr bwMode="auto">
          <a:xfrm flipH="1">
            <a:off x="6248400" y="2628900"/>
            <a:ext cx="838200" cy="0"/>
          </a:xfrm>
          <a:prstGeom prst="line">
            <a:avLst/>
          </a:prstGeom>
          <a:noFill/>
          <a:ln w="38100">
            <a:solidFill>
              <a:srgbClr val="000099"/>
            </a:solidFill>
            <a:round/>
            <a:headEnd/>
            <a:tailEnd type="stealth" w="lg" len="lg"/>
          </a:ln>
        </p:spPr>
        <p:txBody>
          <a:bodyPr anchor="ctr"/>
          <a:lstStyle/>
          <a:p>
            <a:endParaRPr lang="en-US"/>
          </a:p>
        </p:txBody>
      </p:sp>
      <p:sp>
        <p:nvSpPr>
          <p:cNvPr id="142344" name="Line 8"/>
          <p:cNvSpPr>
            <a:spLocks noChangeShapeType="1"/>
          </p:cNvSpPr>
          <p:nvPr/>
        </p:nvSpPr>
        <p:spPr bwMode="auto">
          <a:xfrm flipH="1">
            <a:off x="2133600" y="3552825"/>
            <a:ext cx="838200" cy="0"/>
          </a:xfrm>
          <a:prstGeom prst="line">
            <a:avLst/>
          </a:prstGeom>
          <a:noFill/>
          <a:ln w="38100">
            <a:solidFill>
              <a:srgbClr val="000099"/>
            </a:solidFill>
            <a:round/>
            <a:headEnd/>
            <a:tailEnd type="stealth" w="lg" len="lg"/>
          </a:ln>
        </p:spPr>
        <p:txBody>
          <a:bodyPr anchor="ctr"/>
          <a:lstStyle/>
          <a:p>
            <a:endParaRPr lang="en-US"/>
          </a:p>
        </p:txBody>
      </p:sp>
      <p:sp>
        <p:nvSpPr>
          <p:cNvPr id="142345" name="Line 9"/>
          <p:cNvSpPr>
            <a:spLocks noChangeShapeType="1"/>
          </p:cNvSpPr>
          <p:nvPr/>
        </p:nvSpPr>
        <p:spPr bwMode="auto">
          <a:xfrm flipH="1">
            <a:off x="6934200" y="3552825"/>
            <a:ext cx="838200" cy="0"/>
          </a:xfrm>
          <a:prstGeom prst="line">
            <a:avLst/>
          </a:prstGeom>
          <a:noFill/>
          <a:ln w="38100">
            <a:solidFill>
              <a:srgbClr val="000099"/>
            </a:solidFill>
            <a:round/>
            <a:headEnd/>
            <a:tailEnd type="stealth" w="lg" len="lg"/>
          </a:ln>
        </p:spPr>
        <p:txBody>
          <a:bodyPr anchor="ctr"/>
          <a:lstStyle/>
          <a:p>
            <a:endParaRPr lang="en-US"/>
          </a:p>
        </p:txBody>
      </p:sp>
      <p:sp>
        <p:nvSpPr>
          <p:cNvPr id="142346" name="AutoShape 10"/>
          <p:cNvSpPr>
            <a:spLocks noChangeArrowheads="1"/>
          </p:cNvSpPr>
          <p:nvPr/>
        </p:nvSpPr>
        <p:spPr bwMode="auto">
          <a:xfrm>
            <a:off x="2057400" y="838200"/>
            <a:ext cx="1828800" cy="1447800"/>
          </a:xfrm>
          <a:prstGeom prst="wedgeRoundRectCallout">
            <a:avLst>
              <a:gd name="adj1" fmla="val -43750"/>
              <a:gd name="adj2" fmla="val 70000"/>
              <a:gd name="adj3" fmla="val 16667"/>
            </a:avLst>
          </a:prstGeom>
          <a:solidFill>
            <a:schemeClr val="folHlink"/>
          </a:solidFill>
          <a:ln w="28575" algn="ctr">
            <a:solidFill>
              <a:schemeClr val="bg2"/>
            </a:solidFill>
            <a:miter lim="800000"/>
            <a:headEnd/>
            <a:tailEnd/>
          </a:ln>
        </p:spPr>
        <p:txBody>
          <a:bodyPr anchor="ctr"/>
          <a:lstStyle/>
          <a:p>
            <a:pPr algn="ctr"/>
            <a:r>
              <a:rPr lang="en-US" sz="2000" b="1" dirty="0">
                <a:solidFill>
                  <a:schemeClr val="bg1"/>
                </a:solidFill>
              </a:rPr>
              <a:t>Thread </a:t>
            </a:r>
            <a:r>
              <a:rPr lang="en-US" sz="2000" b="1" dirty="0">
                <a:solidFill>
                  <a:schemeClr val="bg1"/>
                </a:solidFill>
                <a:latin typeface="Courier New" pitchFamily="49" charset="0"/>
              </a:rPr>
              <a:t>#1</a:t>
            </a:r>
            <a:r>
              <a:rPr lang="en-US" sz="2000" b="1" dirty="0">
                <a:solidFill>
                  <a:schemeClr val="bg1"/>
                </a:solidFill>
              </a:rPr>
              <a:t> arrives here and locks object </a:t>
            </a:r>
            <a:r>
              <a:rPr lang="en-US" sz="2000" b="1" dirty="0">
                <a:solidFill>
                  <a:schemeClr val="bg1"/>
                </a:solidFill>
                <a:latin typeface="Courier New" pitchFamily="49" charset="0"/>
              </a:rPr>
              <a:t>a</a:t>
            </a:r>
            <a:r>
              <a:rPr lang="en-US" sz="2000" b="1" dirty="0">
                <a:solidFill>
                  <a:schemeClr val="bg1"/>
                </a:solidFill>
              </a:rPr>
              <a:t>.</a:t>
            </a:r>
          </a:p>
        </p:txBody>
      </p:sp>
      <p:sp>
        <p:nvSpPr>
          <p:cNvPr id="142347" name="AutoShape 11"/>
          <p:cNvSpPr>
            <a:spLocks noChangeArrowheads="1"/>
          </p:cNvSpPr>
          <p:nvPr/>
        </p:nvSpPr>
        <p:spPr bwMode="auto">
          <a:xfrm>
            <a:off x="6781800" y="838200"/>
            <a:ext cx="1828800" cy="1447800"/>
          </a:xfrm>
          <a:prstGeom prst="wedgeRoundRectCallout">
            <a:avLst>
              <a:gd name="adj1" fmla="val -43750"/>
              <a:gd name="adj2" fmla="val 70000"/>
              <a:gd name="adj3" fmla="val 16667"/>
            </a:avLst>
          </a:prstGeom>
          <a:solidFill>
            <a:schemeClr val="folHlink"/>
          </a:solidFill>
          <a:ln w="28575" algn="ctr">
            <a:solidFill>
              <a:schemeClr val="bg2"/>
            </a:solidFill>
            <a:miter lim="800000"/>
            <a:headEnd/>
            <a:tailEnd/>
          </a:ln>
        </p:spPr>
        <p:txBody>
          <a:bodyPr anchor="ctr"/>
          <a:lstStyle/>
          <a:p>
            <a:pPr algn="ctr"/>
            <a:r>
              <a:rPr lang="en-US" sz="2000" b="1" dirty="0">
                <a:solidFill>
                  <a:schemeClr val="bg1"/>
                </a:solidFill>
              </a:rPr>
              <a:t>Thread </a:t>
            </a:r>
            <a:r>
              <a:rPr lang="en-US" sz="2000" b="1" dirty="0">
                <a:solidFill>
                  <a:schemeClr val="bg1"/>
                </a:solidFill>
                <a:latin typeface="Courier New" pitchFamily="49" charset="0"/>
              </a:rPr>
              <a:t>#2</a:t>
            </a:r>
            <a:r>
              <a:rPr lang="en-US" sz="2000" b="1" dirty="0">
                <a:solidFill>
                  <a:schemeClr val="bg1"/>
                </a:solidFill>
              </a:rPr>
              <a:t> arrives here and locks object </a:t>
            </a:r>
            <a:r>
              <a:rPr lang="en-US" sz="2000" b="1" dirty="0">
                <a:solidFill>
                  <a:schemeClr val="bg1"/>
                </a:solidFill>
                <a:latin typeface="Courier New" pitchFamily="49" charset="0"/>
              </a:rPr>
              <a:t>b</a:t>
            </a:r>
            <a:r>
              <a:rPr lang="en-US" sz="2000" b="1" dirty="0">
                <a:solidFill>
                  <a:schemeClr val="bg1"/>
                </a:solidFill>
              </a:rPr>
              <a:t>.</a:t>
            </a:r>
          </a:p>
        </p:txBody>
      </p:sp>
      <p:sp>
        <p:nvSpPr>
          <p:cNvPr id="142348" name="AutoShape 12"/>
          <p:cNvSpPr>
            <a:spLocks noChangeArrowheads="1"/>
          </p:cNvSpPr>
          <p:nvPr/>
        </p:nvSpPr>
        <p:spPr bwMode="auto">
          <a:xfrm>
            <a:off x="2133600" y="3886200"/>
            <a:ext cx="2667000" cy="1447800"/>
          </a:xfrm>
          <a:prstGeom prst="wedgeRoundRectCallout">
            <a:avLst>
              <a:gd name="adj1" fmla="val -29764"/>
              <a:gd name="adj2" fmla="val -68532"/>
              <a:gd name="adj3" fmla="val 16667"/>
            </a:avLst>
          </a:prstGeom>
          <a:solidFill>
            <a:schemeClr val="folHlink"/>
          </a:solidFill>
          <a:ln w="28575" algn="ctr">
            <a:solidFill>
              <a:schemeClr val="bg2"/>
            </a:solidFill>
            <a:miter lim="800000"/>
            <a:headEnd/>
            <a:tailEnd/>
          </a:ln>
        </p:spPr>
        <p:txBody>
          <a:bodyPr anchor="ctr"/>
          <a:lstStyle/>
          <a:p>
            <a:pPr algn="ctr"/>
            <a:r>
              <a:rPr lang="en-US" sz="2000" b="1" dirty="0">
                <a:solidFill>
                  <a:schemeClr val="bg1"/>
                </a:solidFill>
              </a:rPr>
              <a:t>Thread </a:t>
            </a:r>
            <a:r>
              <a:rPr lang="en-US" sz="2000" b="1" dirty="0">
                <a:solidFill>
                  <a:schemeClr val="bg1"/>
                </a:solidFill>
                <a:latin typeface="Courier New" pitchFamily="49" charset="0"/>
              </a:rPr>
              <a:t>#1</a:t>
            </a:r>
            <a:r>
              <a:rPr lang="en-US" sz="2000" b="1" dirty="0">
                <a:solidFill>
                  <a:schemeClr val="bg1"/>
                </a:solidFill>
              </a:rPr>
              <a:t> arrives here and attempts to lock object </a:t>
            </a:r>
            <a:r>
              <a:rPr lang="en-US" sz="2000" b="1" dirty="0">
                <a:solidFill>
                  <a:schemeClr val="bg1"/>
                </a:solidFill>
                <a:latin typeface="Courier New" pitchFamily="49" charset="0"/>
              </a:rPr>
              <a:t>b</a:t>
            </a:r>
            <a:r>
              <a:rPr lang="en-US" sz="2000" b="1" dirty="0">
                <a:solidFill>
                  <a:schemeClr val="bg1"/>
                </a:solidFill>
              </a:rPr>
              <a:t>. It can’t so it blocks.</a:t>
            </a:r>
          </a:p>
        </p:txBody>
      </p:sp>
      <p:sp>
        <p:nvSpPr>
          <p:cNvPr id="142349" name="AutoShape 13"/>
          <p:cNvSpPr>
            <a:spLocks noChangeArrowheads="1"/>
          </p:cNvSpPr>
          <p:nvPr/>
        </p:nvSpPr>
        <p:spPr bwMode="auto">
          <a:xfrm>
            <a:off x="5334000" y="3886200"/>
            <a:ext cx="2667000" cy="1447800"/>
          </a:xfrm>
          <a:prstGeom prst="wedgeRoundRectCallout">
            <a:avLst>
              <a:gd name="adj1" fmla="val 27440"/>
              <a:gd name="adj2" fmla="val -67324"/>
              <a:gd name="adj3" fmla="val 16667"/>
            </a:avLst>
          </a:prstGeom>
          <a:solidFill>
            <a:schemeClr val="folHlink"/>
          </a:solidFill>
          <a:ln w="28575" algn="ctr">
            <a:solidFill>
              <a:schemeClr val="bg2"/>
            </a:solidFill>
            <a:miter lim="800000"/>
            <a:headEnd/>
            <a:tailEnd/>
          </a:ln>
        </p:spPr>
        <p:txBody>
          <a:bodyPr anchor="ctr"/>
          <a:lstStyle/>
          <a:p>
            <a:pPr algn="ctr"/>
            <a:r>
              <a:rPr lang="en-US" sz="2000" b="1" dirty="0">
                <a:solidFill>
                  <a:schemeClr val="bg1"/>
                </a:solidFill>
              </a:rPr>
              <a:t>Thread </a:t>
            </a:r>
            <a:r>
              <a:rPr lang="en-US" sz="2000" b="1" dirty="0">
                <a:solidFill>
                  <a:schemeClr val="bg1"/>
                </a:solidFill>
                <a:latin typeface="Courier New" pitchFamily="49" charset="0"/>
              </a:rPr>
              <a:t>#2</a:t>
            </a:r>
            <a:r>
              <a:rPr lang="en-US" sz="2000" b="1" dirty="0">
                <a:solidFill>
                  <a:schemeClr val="bg1"/>
                </a:solidFill>
              </a:rPr>
              <a:t> arrives here and attempts to lock object </a:t>
            </a:r>
            <a:r>
              <a:rPr lang="en-US" sz="2000" b="1" dirty="0">
                <a:solidFill>
                  <a:schemeClr val="bg1"/>
                </a:solidFill>
                <a:latin typeface="Courier New" pitchFamily="49" charset="0"/>
              </a:rPr>
              <a:t>a</a:t>
            </a:r>
            <a:r>
              <a:rPr lang="en-US" sz="2000" b="1" dirty="0">
                <a:solidFill>
                  <a:schemeClr val="bg1"/>
                </a:solidFill>
              </a:rPr>
              <a:t>. It can’t so it blocks.</a:t>
            </a:r>
          </a:p>
        </p:txBody>
      </p:sp>
      <p:sp>
        <p:nvSpPr>
          <p:cNvPr id="18" name="Slide Number Placeholder 17"/>
          <p:cNvSpPr>
            <a:spLocks noGrp="1"/>
          </p:cNvSpPr>
          <p:nvPr>
            <p:ph type="sldNum" sz="quarter" idx="12"/>
          </p:nvPr>
        </p:nvSpPr>
        <p:spPr/>
        <p:txBody>
          <a:bodyPr/>
          <a:lstStyle/>
          <a:p>
            <a:pPr>
              <a:defRPr/>
            </a:pPr>
            <a:fld id="{660E456F-E570-4FB0-BB5E-CB753F6E2897}" type="slidenum">
              <a:rPr lang="en-US" smtClean="0"/>
              <a:pPr>
                <a:defRPr/>
              </a:pPr>
              <a:t>118</a:t>
            </a:fld>
            <a:endParaRPr lang="en-US"/>
          </a:p>
        </p:txBody>
      </p:sp>
      <p:sp>
        <p:nvSpPr>
          <p:cNvPr id="19" name="Footer Placeholder 18"/>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39168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2342"/>
                                        </p:tgtEl>
                                        <p:attrNameLst>
                                          <p:attrName>style.visibility</p:attrName>
                                        </p:attrNameLst>
                                      </p:cBhvr>
                                      <p:to>
                                        <p:strVal val="visible"/>
                                      </p:to>
                                    </p:set>
                                    <p:animEffect transition="in" filter="wipe(right)">
                                      <p:cBhvr>
                                        <p:cTn id="7" dur="500"/>
                                        <p:tgtEl>
                                          <p:spTgt spid="142342"/>
                                        </p:tgtEl>
                                      </p:cBhvr>
                                    </p:animEffect>
                                  </p:childTnLst>
                                </p:cTn>
                              </p:par>
                              <p:par>
                                <p:cTn id="8" presetID="53" presetClass="entr" presetSubtype="0" fill="hold" grpId="0" nodeType="withEffect">
                                  <p:stCondLst>
                                    <p:cond delay="0"/>
                                  </p:stCondLst>
                                  <p:childTnLst>
                                    <p:set>
                                      <p:cBhvr>
                                        <p:cTn id="9" dur="1" fill="hold">
                                          <p:stCondLst>
                                            <p:cond delay="0"/>
                                          </p:stCondLst>
                                        </p:cTn>
                                        <p:tgtEl>
                                          <p:spTgt spid="142346"/>
                                        </p:tgtEl>
                                        <p:attrNameLst>
                                          <p:attrName>style.visibility</p:attrName>
                                        </p:attrNameLst>
                                      </p:cBhvr>
                                      <p:to>
                                        <p:strVal val="visible"/>
                                      </p:to>
                                    </p:set>
                                    <p:anim calcmode="lin" valueType="num">
                                      <p:cBhvr>
                                        <p:cTn id="10" dur="500" fill="hold"/>
                                        <p:tgtEl>
                                          <p:spTgt spid="142346"/>
                                        </p:tgtEl>
                                        <p:attrNameLst>
                                          <p:attrName>ppt_w</p:attrName>
                                        </p:attrNameLst>
                                      </p:cBhvr>
                                      <p:tavLst>
                                        <p:tav tm="0">
                                          <p:val>
                                            <p:fltVal val="0"/>
                                          </p:val>
                                        </p:tav>
                                        <p:tav tm="100000">
                                          <p:val>
                                            <p:strVal val="#ppt_w"/>
                                          </p:val>
                                        </p:tav>
                                      </p:tavLst>
                                    </p:anim>
                                    <p:anim calcmode="lin" valueType="num">
                                      <p:cBhvr>
                                        <p:cTn id="11" dur="500" fill="hold"/>
                                        <p:tgtEl>
                                          <p:spTgt spid="142346"/>
                                        </p:tgtEl>
                                        <p:attrNameLst>
                                          <p:attrName>ppt_h</p:attrName>
                                        </p:attrNameLst>
                                      </p:cBhvr>
                                      <p:tavLst>
                                        <p:tav tm="0">
                                          <p:val>
                                            <p:fltVal val="0"/>
                                          </p:val>
                                        </p:tav>
                                        <p:tav tm="100000">
                                          <p:val>
                                            <p:strVal val="#ppt_h"/>
                                          </p:val>
                                        </p:tav>
                                      </p:tavLst>
                                    </p:anim>
                                    <p:animEffect transition="in" filter="fade">
                                      <p:cBhvr>
                                        <p:cTn id="12" dur="500"/>
                                        <p:tgtEl>
                                          <p:spTgt spid="1423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42343"/>
                                        </p:tgtEl>
                                        <p:attrNameLst>
                                          <p:attrName>style.visibility</p:attrName>
                                        </p:attrNameLst>
                                      </p:cBhvr>
                                      <p:to>
                                        <p:strVal val="visible"/>
                                      </p:to>
                                    </p:set>
                                    <p:animEffect transition="in" filter="wipe(right)">
                                      <p:cBhvr>
                                        <p:cTn id="17" dur="500"/>
                                        <p:tgtEl>
                                          <p:spTgt spid="142343"/>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142347"/>
                                        </p:tgtEl>
                                        <p:attrNameLst>
                                          <p:attrName>style.visibility</p:attrName>
                                        </p:attrNameLst>
                                      </p:cBhvr>
                                      <p:to>
                                        <p:strVal val="visible"/>
                                      </p:to>
                                    </p:set>
                                    <p:anim calcmode="lin" valueType="num">
                                      <p:cBhvr>
                                        <p:cTn id="20" dur="500" fill="hold"/>
                                        <p:tgtEl>
                                          <p:spTgt spid="142347"/>
                                        </p:tgtEl>
                                        <p:attrNameLst>
                                          <p:attrName>ppt_w</p:attrName>
                                        </p:attrNameLst>
                                      </p:cBhvr>
                                      <p:tavLst>
                                        <p:tav tm="0">
                                          <p:val>
                                            <p:fltVal val="0"/>
                                          </p:val>
                                        </p:tav>
                                        <p:tav tm="100000">
                                          <p:val>
                                            <p:strVal val="#ppt_w"/>
                                          </p:val>
                                        </p:tav>
                                      </p:tavLst>
                                    </p:anim>
                                    <p:anim calcmode="lin" valueType="num">
                                      <p:cBhvr>
                                        <p:cTn id="21" dur="500" fill="hold"/>
                                        <p:tgtEl>
                                          <p:spTgt spid="142347"/>
                                        </p:tgtEl>
                                        <p:attrNameLst>
                                          <p:attrName>ppt_h</p:attrName>
                                        </p:attrNameLst>
                                      </p:cBhvr>
                                      <p:tavLst>
                                        <p:tav tm="0">
                                          <p:val>
                                            <p:fltVal val="0"/>
                                          </p:val>
                                        </p:tav>
                                        <p:tav tm="100000">
                                          <p:val>
                                            <p:strVal val="#ppt_h"/>
                                          </p:val>
                                        </p:tav>
                                      </p:tavLst>
                                    </p:anim>
                                    <p:animEffect transition="in" filter="fade">
                                      <p:cBhvr>
                                        <p:cTn id="22" dur="500"/>
                                        <p:tgtEl>
                                          <p:spTgt spid="1423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42344"/>
                                        </p:tgtEl>
                                        <p:attrNameLst>
                                          <p:attrName>style.visibility</p:attrName>
                                        </p:attrNameLst>
                                      </p:cBhvr>
                                      <p:to>
                                        <p:strVal val="visible"/>
                                      </p:to>
                                    </p:set>
                                    <p:animEffect transition="in" filter="wipe(right)">
                                      <p:cBhvr>
                                        <p:cTn id="27" dur="500"/>
                                        <p:tgtEl>
                                          <p:spTgt spid="142344"/>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142348"/>
                                        </p:tgtEl>
                                        <p:attrNameLst>
                                          <p:attrName>style.visibility</p:attrName>
                                        </p:attrNameLst>
                                      </p:cBhvr>
                                      <p:to>
                                        <p:strVal val="visible"/>
                                      </p:to>
                                    </p:set>
                                    <p:anim calcmode="lin" valueType="num">
                                      <p:cBhvr>
                                        <p:cTn id="30" dur="500" fill="hold"/>
                                        <p:tgtEl>
                                          <p:spTgt spid="142348"/>
                                        </p:tgtEl>
                                        <p:attrNameLst>
                                          <p:attrName>ppt_w</p:attrName>
                                        </p:attrNameLst>
                                      </p:cBhvr>
                                      <p:tavLst>
                                        <p:tav tm="0">
                                          <p:val>
                                            <p:fltVal val="0"/>
                                          </p:val>
                                        </p:tav>
                                        <p:tav tm="100000">
                                          <p:val>
                                            <p:strVal val="#ppt_w"/>
                                          </p:val>
                                        </p:tav>
                                      </p:tavLst>
                                    </p:anim>
                                    <p:anim calcmode="lin" valueType="num">
                                      <p:cBhvr>
                                        <p:cTn id="31" dur="500" fill="hold"/>
                                        <p:tgtEl>
                                          <p:spTgt spid="142348"/>
                                        </p:tgtEl>
                                        <p:attrNameLst>
                                          <p:attrName>ppt_h</p:attrName>
                                        </p:attrNameLst>
                                      </p:cBhvr>
                                      <p:tavLst>
                                        <p:tav tm="0">
                                          <p:val>
                                            <p:fltVal val="0"/>
                                          </p:val>
                                        </p:tav>
                                        <p:tav tm="100000">
                                          <p:val>
                                            <p:strVal val="#ppt_h"/>
                                          </p:val>
                                        </p:tav>
                                      </p:tavLst>
                                    </p:anim>
                                    <p:animEffect transition="in" filter="fade">
                                      <p:cBhvr>
                                        <p:cTn id="32" dur="500"/>
                                        <p:tgtEl>
                                          <p:spTgt spid="1423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42345"/>
                                        </p:tgtEl>
                                        <p:attrNameLst>
                                          <p:attrName>style.visibility</p:attrName>
                                        </p:attrNameLst>
                                      </p:cBhvr>
                                      <p:to>
                                        <p:strVal val="visible"/>
                                      </p:to>
                                    </p:set>
                                    <p:animEffect transition="in" filter="wipe(right)">
                                      <p:cBhvr>
                                        <p:cTn id="37" dur="500"/>
                                        <p:tgtEl>
                                          <p:spTgt spid="142345"/>
                                        </p:tgtEl>
                                      </p:cBhvr>
                                    </p:animEffect>
                                  </p:childTnLst>
                                </p:cTn>
                              </p:par>
                              <p:par>
                                <p:cTn id="38" presetID="53" presetClass="entr" presetSubtype="0" fill="hold" grpId="0" nodeType="withEffect">
                                  <p:stCondLst>
                                    <p:cond delay="0"/>
                                  </p:stCondLst>
                                  <p:childTnLst>
                                    <p:set>
                                      <p:cBhvr>
                                        <p:cTn id="39" dur="1" fill="hold">
                                          <p:stCondLst>
                                            <p:cond delay="0"/>
                                          </p:stCondLst>
                                        </p:cTn>
                                        <p:tgtEl>
                                          <p:spTgt spid="142349"/>
                                        </p:tgtEl>
                                        <p:attrNameLst>
                                          <p:attrName>style.visibility</p:attrName>
                                        </p:attrNameLst>
                                      </p:cBhvr>
                                      <p:to>
                                        <p:strVal val="visible"/>
                                      </p:to>
                                    </p:set>
                                    <p:anim calcmode="lin" valueType="num">
                                      <p:cBhvr>
                                        <p:cTn id="40" dur="500" fill="hold"/>
                                        <p:tgtEl>
                                          <p:spTgt spid="142349"/>
                                        </p:tgtEl>
                                        <p:attrNameLst>
                                          <p:attrName>ppt_w</p:attrName>
                                        </p:attrNameLst>
                                      </p:cBhvr>
                                      <p:tavLst>
                                        <p:tav tm="0">
                                          <p:val>
                                            <p:fltVal val="0"/>
                                          </p:val>
                                        </p:tav>
                                        <p:tav tm="100000">
                                          <p:val>
                                            <p:strVal val="#ppt_w"/>
                                          </p:val>
                                        </p:tav>
                                      </p:tavLst>
                                    </p:anim>
                                    <p:anim calcmode="lin" valueType="num">
                                      <p:cBhvr>
                                        <p:cTn id="41" dur="500" fill="hold"/>
                                        <p:tgtEl>
                                          <p:spTgt spid="142349"/>
                                        </p:tgtEl>
                                        <p:attrNameLst>
                                          <p:attrName>ppt_h</p:attrName>
                                        </p:attrNameLst>
                                      </p:cBhvr>
                                      <p:tavLst>
                                        <p:tav tm="0">
                                          <p:val>
                                            <p:fltVal val="0"/>
                                          </p:val>
                                        </p:tav>
                                        <p:tav tm="100000">
                                          <p:val>
                                            <p:strVal val="#ppt_h"/>
                                          </p:val>
                                        </p:tav>
                                      </p:tavLst>
                                    </p:anim>
                                    <p:animEffect transition="in" filter="fade">
                                      <p:cBhvr>
                                        <p:cTn id="42" dur="500"/>
                                        <p:tgtEl>
                                          <p:spTgt spid="14234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4234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234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234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4234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42344"/>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4234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4234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423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2" grpId="0" animBg="1"/>
      <p:bldP spid="142342" grpId="1" animBg="1"/>
      <p:bldP spid="142343" grpId="0" animBg="1"/>
      <p:bldP spid="142343" grpId="1" animBg="1"/>
      <p:bldP spid="142344" grpId="0" animBg="1"/>
      <p:bldP spid="142344" grpId="1" animBg="1"/>
      <p:bldP spid="142345" grpId="0" animBg="1"/>
      <p:bldP spid="142345" grpId="1" animBg="1"/>
      <p:bldP spid="142346" grpId="0" animBg="1"/>
      <p:bldP spid="142346" grpId="1" animBg="1"/>
      <p:bldP spid="142347" grpId="0" animBg="1"/>
      <p:bldP spid="142347" grpId="1" animBg="1"/>
      <p:bldP spid="142348" grpId="0" animBg="1"/>
      <p:bldP spid="142348" grpId="1" animBg="1"/>
      <p:bldP spid="142349" grpId="0" animBg="1"/>
      <p:bldP spid="142349"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smtClean="0"/>
              <a:t>Synchronization</a:t>
            </a:r>
          </a:p>
        </p:txBody>
      </p:sp>
      <p:sp>
        <p:nvSpPr>
          <p:cNvPr id="53252" name="Rectangle 3"/>
          <p:cNvSpPr>
            <a:spLocks noGrp="1" noChangeArrowheads="1"/>
          </p:cNvSpPr>
          <p:nvPr>
            <p:ph type="body" idx="1"/>
          </p:nvPr>
        </p:nvSpPr>
        <p:spPr>
          <a:xfrm>
            <a:off x="152400" y="990600"/>
            <a:ext cx="8839200" cy="5562600"/>
          </a:xfrm>
        </p:spPr>
        <p:txBody>
          <a:bodyPr/>
          <a:lstStyle/>
          <a:p>
            <a:pPr eaLnBrk="1" hangingPunct="1"/>
            <a:endParaRPr lang="en-US" sz="2800" b="1" dirty="0" smtClean="0"/>
          </a:p>
          <a:p>
            <a:pPr eaLnBrk="1" hangingPunct="1"/>
            <a:r>
              <a:rPr lang="en-US" sz="2800" b="1" dirty="0" smtClean="0"/>
              <a:t>A race condition:</a:t>
            </a:r>
          </a:p>
          <a:p>
            <a:pPr eaLnBrk="1" hangingPunct="1">
              <a:buNone/>
            </a:pPr>
            <a:endParaRPr lang="en-US" sz="800" dirty="0" smtClean="0"/>
          </a:p>
          <a:p>
            <a:pPr lvl="1" eaLnBrk="1" hangingPunct="1">
              <a:buFont typeface="Wingdings" pitchFamily="2" charset="2"/>
              <a:buChar char="§"/>
            </a:pPr>
            <a:r>
              <a:rPr lang="en-US" sz="2400" dirty="0" smtClean="0"/>
              <a:t>can cause data corruption.</a:t>
            </a:r>
          </a:p>
          <a:p>
            <a:pPr lvl="1" eaLnBrk="1" hangingPunct="1">
              <a:buFont typeface="Wingdings" pitchFamily="2" charset="2"/>
              <a:buChar char="§"/>
            </a:pPr>
            <a:r>
              <a:rPr lang="en-US" sz="2400" dirty="0" smtClean="0"/>
              <a:t>occurs when two or more threads attempt to access the same data or shared resource and do not take into account what the other thread or threads are doing.</a:t>
            </a:r>
          </a:p>
          <a:p>
            <a:pPr lvl="1" eaLnBrk="1" hangingPunct="1">
              <a:buFont typeface="Wingdings" pitchFamily="2" charset="2"/>
              <a:buChar char="§"/>
            </a:pPr>
            <a:r>
              <a:rPr lang="en-US" sz="2400" dirty="0" smtClean="0"/>
              <a:t>does not exist if threads are simply viewing data or a shared resource. </a:t>
            </a:r>
          </a:p>
          <a:p>
            <a:pPr lvl="1" eaLnBrk="1" hangingPunct="1">
              <a:buFont typeface="Wingdings" pitchFamily="2" charset="2"/>
              <a:buChar char="§"/>
            </a:pPr>
            <a:r>
              <a:rPr lang="en-US" sz="2400" dirty="0" smtClean="0"/>
              <a:t>MAY occur only when the state of the shared resource changes. </a:t>
            </a:r>
          </a:p>
          <a:p>
            <a:pPr eaLnBrk="1" hangingPunct="1">
              <a:buNone/>
            </a:pPr>
            <a:r>
              <a:rPr lang="en-US" sz="2800" dirty="0" smtClean="0"/>
              <a:t>			Timing is everything!</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119</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558158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ct val="90000"/>
              </a:lnSpc>
            </a:pPr>
            <a:r>
              <a:rPr lang="en-US" sz="2800" dirty="0" smtClean="0"/>
              <a:t>A pure abstract class and an interface are essentially 100% equivalent.</a:t>
            </a:r>
          </a:p>
          <a:p>
            <a:pPr eaLnBrk="1" hangingPunct="1">
              <a:lnSpc>
                <a:spcPct val="90000"/>
              </a:lnSpc>
              <a:buNone/>
            </a:pPr>
            <a:endParaRPr lang="en-US" sz="800" dirty="0" smtClean="0"/>
          </a:p>
          <a:p>
            <a:pPr eaLnBrk="1" hangingPunct="1">
              <a:lnSpc>
                <a:spcPct val="90000"/>
              </a:lnSpc>
            </a:pPr>
            <a:r>
              <a:rPr lang="en-US" sz="2800" dirty="0" smtClean="0"/>
              <a:t>Inheriting from a base class creates an “is-a” relationship.</a:t>
            </a:r>
          </a:p>
          <a:p>
            <a:pPr eaLnBrk="1" hangingPunct="1">
              <a:lnSpc>
                <a:spcPct val="90000"/>
              </a:lnSpc>
              <a:buNone/>
            </a:pPr>
            <a:endParaRPr lang="en-US" sz="800" dirty="0" smtClean="0"/>
          </a:p>
          <a:p>
            <a:pPr eaLnBrk="1" hangingPunct="1">
              <a:lnSpc>
                <a:spcPct val="90000"/>
              </a:lnSpc>
            </a:pPr>
            <a:r>
              <a:rPr lang="en-US" sz="2800" dirty="0" smtClean="0"/>
              <a:t>Inheriting from an interface creates an “implements” relationship.</a:t>
            </a:r>
          </a:p>
          <a:p>
            <a:endParaRPr lang="en-US" dirty="0"/>
          </a:p>
        </p:txBody>
      </p:sp>
      <p:sp>
        <p:nvSpPr>
          <p:cNvPr id="3" name="Title 2"/>
          <p:cNvSpPr>
            <a:spLocks noGrp="1"/>
          </p:cNvSpPr>
          <p:nvPr>
            <p:ph type="title"/>
          </p:nvPr>
        </p:nvSpPr>
        <p:spPr/>
        <p:txBody>
          <a:bodyPr>
            <a:normAutofit fontScale="90000"/>
          </a:bodyPr>
          <a:lstStyle/>
          <a:p>
            <a:r>
              <a:rPr lang="en-US" dirty="0" smtClean="0"/>
              <a:t>Introduction to Interfaces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12</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smtClean="0"/>
              <a:t>Synchronization</a:t>
            </a:r>
          </a:p>
        </p:txBody>
      </p:sp>
      <p:sp>
        <p:nvSpPr>
          <p:cNvPr id="56324" name="Rectangle 3"/>
          <p:cNvSpPr>
            <a:spLocks noGrp="1" noChangeArrowheads="1"/>
          </p:cNvSpPr>
          <p:nvPr>
            <p:ph type="body" idx="1"/>
          </p:nvPr>
        </p:nvSpPr>
        <p:spPr>
          <a:xfrm>
            <a:off x="152400" y="990600"/>
            <a:ext cx="8839200" cy="5562600"/>
          </a:xfrm>
        </p:spPr>
        <p:txBody>
          <a:bodyPr/>
          <a:lstStyle/>
          <a:p>
            <a:pPr eaLnBrk="1" hangingPunct="1"/>
            <a:endParaRPr lang="en-US" sz="2800" dirty="0" smtClean="0"/>
          </a:p>
          <a:p>
            <a:pPr eaLnBrk="1" hangingPunct="1"/>
            <a:r>
              <a:rPr lang="en-US" sz="2800" dirty="0" smtClean="0"/>
              <a:t>It is not possible to predict the exact times that different threads will encounter different instructions.</a:t>
            </a:r>
          </a:p>
          <a:p>
            <a:pPr lvl="1" eaLnBrk="1" hangingPunct="1"/>
            <a:r>
              <a:rPr lang="en-US" sz="2400" dirty="0" smtClean="0"/>
              <a:t>This includes running the threads multiple times on the same machine.</a:t>
            </a:r>
          </a:p>
          <a:p>
            <a:pPr eaLnBrk="1" hangingPunct="1"/>
            <a:r>
              <a:rPr lang="en-US" sz="2800" dirty="0" smtClean="0"/>
              <a:t>The recommended options to synchronize a common resource among multiple threads are:</a:t>
            </a:r>
          </a:p>
          <a:p>
            <a:pPr lvl="1" eaLnBrk="1" hangingPunct="1"/>
            <a:r>
              <a:rPr lang="en-US" sz="2400" dirty="0" smtClean="0"/>
              <a:t>Monitors</a:t>
            </a:r>
          </a:p>
          <a:p>
            <a:pPr lvl="1" eaLnBrk="1" hangingPunct="1"/>
            <a:r>
              <a:rPr lang="en-US" sz="2400" dirty="0" smtClean="0"/>
              <a:t>The C# </a:t>
            </a:r>
            <a:r>
              <a:rPr lang="en-US" sz="2400" b="1" dirty="0" smtClean="0">
                <a:solidFill>
                  <a:schemeClr val="hlink"/>
                </a:solidFill>
                <a:latin typeface="Courier New" pitchFamily="49" charset="0"/>
              </a:rPr>
              <a:t>lock</a:t>
            </a:r>
            <a:r>
              <a:rPr lang="en-US" sz="2400" dirty="0" smtClean="0"/>
              <a:t> keyword</a:t>
            </a:r>
          </a:p>
          <a:p>
            <a:pPr lvl="1" eaLnBrk="1" hangingPunct="1"/>
            <a:r>
              <a:rPr lang="en-US" sz="2400" dirty="0" err="1" smtClean="0"/>
              <a:t>Mutexes</a:t>
            </a:r>
            <a:endParaRPr lang="en-US" sz="2400" dirty="0" smtClean="0"/>
          </a:p>
          <a:p>
            <a:pPr lvl="1" eaLnBrk="1" hangingPunct="1"/>
            <a:r>
              <a:rPr lang="en-US" sz="2400" b="1" dirty="0" smtClean="0">
                <a:solidFill>
                  <a:schemeClr val="hlink"/>
                </a:solidFill>
                <a:latin typeface="Courier New" pitchFamily="49" charset="0"/>
              </a:rPr>
              <a:t>Interlocked</a:t>
            </a:r>
            <a:r>
              <a:rPr lang="en-US" sz="2400" dirty="0" smtClean="0"/>
              <a:t> class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120</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85579286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normAutofit fontScale="90000"/>
          </a:bodyPr>
          <a:lstStyle/>
          <a:p>
            <a:pPr eaLnBrk="1" hangingPunct="1"/>
            <a:r>
              <a:rPr lang="en-US" dirty="0" smtClean="0"/>
              <a:t>Thread Synchronization Options</a:t>
            </a:r>
          </a:p>
        </p:txBody>
      </p:sp>
      <p:sp>
        <p:nvSpPr>
          <p:cNvPr id="78852" name="Rectangle 3"/>
          <p:cNvSpPr>
            <a:spLocks noGrp="1" noChangeArrowheads="1"/>
          </p:cNvSpPr>
          <p:nvPr>
            <p:ph type="body" idx="1"/>
          </p:nvPr>
        </p:nvSpPr>
        <p:spPr>
          <a:xfrm>
            <a:off x="152400" y="990600"/>
            <a:ext cx="8839200" cy="5562600"/>
          </a:xfrm>
        </p:spPr>
        <p:txBody>
          <a:bodyPr/>
          <a:lstStyle/>
          <a:p>
            <a:pPr eaLnBrk="1" hangingPunct="1">
              <a:lnSpc>
                <a:spcPct val="90000"/>
              </a:lnSpc>
            </a:pPr>
            <a:endParaRPr lang="en-US" sz="2400" dirty="0" smtClean="0"/>
          </a:p>
          <a:p>
            <a:pPr eaLnBrk="1" hangingPunct="1">
              <a:lnSpc>
                <a:spcPct val="90000"/>
              </a:lnSpc>
            </a:pPr>
            <a:r>
              <a:rPr lang="en-US" sz="2800" dirty="0" smtClean="0"/>
              <a:t>Use the </a:t>
            </a:r>
            <a:r>
              <a:rPr lang="en-US" sz="2800" b="1" dirty="0" smtClean="0">
                <a:solidFill>
                  <a:schemeClr val="hlink"/>
                </a:solidFill>
                <a:latin typeface="Courier New" pitchFamily="49" charset="0"/>
              </a:rPr>
              <a:t>Interlocked</a:t>
            </a:r>
            <a:r>
              <a:rPr lang="en-US" sz="2800" dirty="0" smtClean="0"/>
              <a:t> class whenever possible. </a:t>
            </a:r>
          </a:p>
          <a:p>
            <a:pPr lvl="1" eaLnBrk="1" hangingPunct="1">
              <a:lnSpc>
                <a:spcPct val="90000"/>
              </a:lnSpc>
            </a:pPr>
            <a:r>
              <a:rPr lang="en-US" sz="2400" dirty="0" smtClean="0"/>
              <a:t>The operations in this class do not block threads.</a:t>
            </a:r>
          </a:p>
          <a:p>
            <a:pPr lvl="1" eaLnBrk="1" hangingPunct="1">
              <a:lnSpc>
                <a:spcPct val="90000"/>
              </a:lnSpc>
            </a:pPr>
            <a:r>
              <a:rPr lang="en-US" sz="2400" dirty="0" smtClean="0"/>
              <a:t>Ensure that race conditions don’t occur. </a:t>
            </a:r>
          </a:p>
          <a:p>
            <a:pPr lvl="1" eaLnBrk="1" hangingPunct="1">
              <a:lnSpc>
                <a:spcPct val="90000"/>
              </a:lnSpc>
            </a:pPr>
            <a:r>
              <a:rPr lang="en-US" sz="2400" dirty="0" smtClean="0"/>
              <a:t>This method of synchronization has the best performance.</a:t>
            </a:r>
          </a:p>
          <a:p>
            <a:pPr lvl="1" eaLnBrk="1" hangingPunct="1">
              <a:lnSpc>
                <a:spcPct val="90000"/>
              </a:lnSpc>
              <a:buNone/>
            </a:pPr>
            <a:endParaRPr lang="en-US" sz="800" dirty="0" smtClean="0"/>
          </a:p>
          <a:p>
            <a:pPr eaLnBrk="1" hangingPunct="1">
              <a:lnSpc>
                <a:spcPct val="90000"/>
              </a:lnSpc>
            </a:pPr>
            <a:r>
              <a:rPr lang="en-US" sz="2800" dirty="0" smtClean="0"/>
              <a:t>Use the </a:t>
            </a:r>
            <a:r>
              <a:rPr lang="en-US" sz="2800" b="1" dirty="0" smtClean="0">
                <a:solidFill>
                  <a:schemeClr val="hlink"/>
                </a:solidFill>
                <a:latin typeface="Courier New" pitchFamily="49" charset="0"/>
              </a:rPr>
              <a:t>lock</a:t>
            </a:r>
            <a:r>
              <a:rPr lang="en-US" sz="2800" dirty="0" smtClean="0"/>
              <a:t> keyword if:</a:t>
            </a:r>
          </a:p>
          <a:p>
            <a:pPr lvl="1" eaLnBrk="1" hangingPunct="1">
              <a:lnSpc>
                <a:spcPct val="90000"/>
              </a:lnSpc>
            </a:pPr>
            <a:r>
              <a:rPr lang="en-US" sz="2400" dirty="0" smtClean="0"/>
              <a:t>There are critical sections of code.</a:t>
            </a:r>
          </a:p>
          <a:p>
            <a:pPr lvl="1" eaLnBrk="1" hangingPunct="1">
              <a:lnSpc>
                <a:spcPct val="90000"/>
              </a:lnSpc>
            </a:pPr>
            <a:r>
              <a:rPr lang="en-US" sz="2400" dirty="0" smtClean="0"/>
              <a:t>Keep these sections as small as possible. </a:t>
            </a:r>
          </a:p>
          <a:p>
            <a:pPr lvl="1" eaLnBrk="1" hangingPunct="1">
              <a:lnSpc>
                <a:spcPct val="90000"/>
              </a:lnSpc>
            </a:pPr>
            <a:r>
              <a:rPr lang="en-US" sz="2400" dirty="0" smtClean="0"/>
              <a:t>Performance is not as good as </a:t>
            </a:r>
            <a:r>
              <a:rPr lang="en-US" sz="2400" b="1" dirty="0" smtClean="0">
                <a:solidFill>
                  <a:schemeClr val="hlink"/>
                </a:solidFill>
                <a:latin typeface="Courier New" pitchFamily="49" charset="0"/>
              </a:rPr>
              <a:t>Interlocked</a:t>
            </a:r>
            <a:r>
              <a:rPr lang="en-US" sz="2400" dirty="0" smtClean="0"/>
              <a:t>.</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121</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73945903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ct val="90000"/>
              </a:lnSpc>
            </a:pPr>
            <a:r>
              <a:rPr lang="en-US" sz="2800" dirty="0" smtClean="0"/>
              <a:t>Use the </a:t>
            </a:r>
            <a:r>
              <a:rPr lang="en-US" sz="2800" b="1" dirty="0" smtClean="0">
                <a:solidFill>
                  <a:schemeClr val="hlink"/>
                </a:solidFill>
                <a:latin typeface="Courier New" pitchFamily="49" charset="0"/>
              </a:rPr>
              <a:t>Monitor</a:t>
            </a:r>
            <a:r>
              <a:rPr lang="en-US" sz="2800" dirty="0" smtClean="0"/>
              <a:t> class if:</a:t>
            </a:r>
          </a:p>
          <a:p>
            <a:pPr lvl="1" eaLnBrk="1" hangingPunct="1">
              <a:lnSpc>
                <a:spcPct val="90000"/>
              </a:lnSpc>
            </a:pPr>
            <a:r>
              <a:rPr lang="en-US" sz="2400" dirty="0" smtClean="0"/>
              <a:t>More control is needed than what the </a:t>
            </a:r>
            <a:r>
              <a:rPr lang="en-US" sz="2400" b="1" dirty="0" smtClean="0">
                <a:solidFill>
                  <a:schemeClr val="hlink"/>
                </a:solidFill>
                <a:latin typeface="Courier New" pitchFamily="49" charset="0"/>
              </a:rPr>
              <a:t>lock</a:t>
            </a:r>
            <a:r>
              <a:rPr lang="en-US" sz="2400" dirty="0" smtClean="0"/>
              <a:t> keyword provides.</a:t>
            </a:r>
          </a:p>
          <a:p>
            <a:pPr lvl="1" eaLnBrk="1" hangingPunct="1">
              <a:lnSpc>
                <a:spcPct val="90000"/>
              </a:lnSpc>
            </a:pPr>
            <a:r>
              <a:rPr lang="en-US" sz="2400" dirty="0" smtClean="0"/>
              <a:t>Exceptions must be handled in the critical section of code.</a:t>
            </a:r>
          </a:p>
          <a:p>
            <a:pPr lvl="1" eaLnBrk="1" hangingPunct="1">
              <a:lnSpc>
                <a:spcPct val="90000"/>
              </a:lnSpc>
            </a:pPr>
            <a:r>
              <a:rPr lang="en-US" sz="2400" dirty="0" smtClean="0"/>
              <a:t>Similar to </a:t>
            </a:r>
            <a:r>
              <a:rPr lang="en-US" sz="2400" b="1" dirty="0" smtClean="0">
                <a:solidFill>
                  <a:schemeClr val="hlink"/>
                </a:solidFill>
                <a:latin typeface="Courier New" pitchFamily="49" charset="0"/>
              </a:rPr>
              <a:t>lock</a:t>
            </a:r>
            <a:r>
              <a:rPr lang="en-US" sz="2400" dirty="0" smtClean="0"/>
              <a:t> in performance.</a:t>
            </a:r>
          </a:p>
          <a:p>
            <a:pPr lvl="1" eaLnBrk="1" hangingPunct="1">
              <a:lnSpc>
                <a:spcPct val="90000"/>
              </a:lnSpc>
              <a:buNone/>
            </a:pPr>
            <a:endParaRPr lang="en-US" sz="800" dirty="0" smtClean="0"/>
          </a:p>
          <a:p>
            <a:pPr eaLnBrk="1" hangingPunct="1">
              <a:lnSpc>
                <a:spcPct val="90000"/>
              </a:lnSpc>
            </a:pPr>
            <a:r>
              <a:rPr lang="en-US" sz="2800" dirty="0" smtClean="0"/>
              <a:t>Use </a:t>
            </a:r>
            <a:r>
              <a:rPr lang="en-US" sz="2800" dirty="0" err="1" smtClean="0"/>
              <a:t>Mutexes</a:t>
            </a:r>
            <a:r>
              <a:rPr lang="en-US" sz="2800" dirty="0" smtClean="0"/>
              <a:t> if</a:t>
            </a:r>
            <a:r>
              <a:rPr lang="en-US" sz="2400" dirty="0" smtClean="0"/>
              <a:t>:</a:t>
            </a:r>
          </a:p>
          <a:p>
            <a:pPr lvl="1" eaLnBrk="1" hangingPunct="1">
              <a:lnSpc>
                <a:spcPct val="90000"/>
              </a:lnSpc>
            </a:pPr>
            <a:r>
              <a:rPr lang="en-US" sz="2400" dirty="0" smtClean="0"/>
              <a:t>Inter-process synchronization is needed.</a:t>
            </a:r>
          </a:p>
          <a:p>
            <a:pPr lvl="1" eaLnBrk="1" hangingPunct="1">
              <a:lnSpc>
                <a:spcPct val="90000"/>
              </a:lnSpc>
            </a:pPr>
            <a:r>
              <a:rPr lang="en-US" sz="2400" dirty="0" smtClean="0"/>
              <a:t>Performance is not as good as </a:t>
            </a:r>
            <a:r>
              <a:rPr lang="en-US" sz="2400" b="1" dirty="0" smtClean="0">
                <a:solidFill>
                  <a:schemeClr val="hlink"/>
                </a:solidFill>
                <a:latin typeface="Courier New" pitchFamily="49" charset="0"/>
              </a:rPr>
              <a:t>lock</a:t>
            </a:r>
            <a:r>
              <a:rPr lang="en-US" sz="2400" dirty="0" smtClean="0"/>
              <a:t> and </a:t>
            </a:r>
            <a:r>
              <a:rPr lang="en-US" sz="2400" b="1" dirty="0" smtClean="0">
                <a:solidFill>
                  <a:schemeClr val="hlink"/>
                </a:solidFill>
                <a:latin typeface="Courier New" pitchFamily="49" charset="0"/>
              </a:rPr>
              <a:t>Interlocked</a:t>
            </a:r>
            <a:r>
              <a:rPr lang="en-US" sz="2400" dirty="0" smtClean="0"/>
              <a:t>.</a:t>
            </a:r>
          </a:p>
          <a:p>
            <a:endParaRPr lang="en-US" dirty="0"/>
          </a:p>
        </p:txBody>
      </p:sp>
      <p:sp>
        <p:nvSpPr>
          <p:cNvPr id="3" name="Title 2"/>
          <p:cNvSpPr>
            <a:spLocks noGrp="1"/>
          </p:cNvSpPr>
          <p:nvPr>
            <p:ph type="title"/>
          </p:nvPr>
        </p:nvSpPr>
        <p:spPr/>
        <p:txBody>
          <a:bodyPr>
            <a:normAutofit fontScale="90000"/>
          </a:bodyPr>
          <a:lstStyle/>
          <a:p>
            <a:r>
              <a:rPr lang="en-US" dirty="0" smtClean="0"/>
              <a:t>Thread Synchronization Options</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122</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normAutofit fontScale="90000"/>
          </a:bodyPr>
          <a:lstStyle/>
          <a:p>
            <a:pPr eaLnBrk="1" hangingPunct="1"/>
            <a:r>
              <a:rPr lang="en-US" dirty="0" smtClean="0"/>
              <a:t>Foreground </a:t>
            </a:r>
            <a:r>
              <a:rPr lang="en-US" dirty="0" err="1" smtClean="0"/>
              <a:t>vs</a:t>
            </a:r>
            <a:r>
              <a:rPr lang="en-US" dirty="0" smtClean="0"/>
              <a:t> Background Threads</a:t>
            </a:r>
          </a:p>
        </p:txBody>
      </p:sp>
      <p:sp>
        <p:nvSpPr>
          <p:cNvPr id="80900" name="Rectangle 3"/>
          <p:cNvSpPr>
            <a:spLocks noGrp="1" noChangeArrowheads="1"/>
          </p:cNvSpPr>
          <p:nvPr>
            <p:ph type="body" idx="1"/>
          </p:nvPr>
        </p:nvSpPr>
        <p:spPr>
          <a:xfrm>
            <a:off x="152400" y="990600"/>
            <a:ext cx="8839200" cy="5562600"/>
          </a:xfrm>
        </p:spPr>
        <p:txBody>
          <a:bodyPr/>
          <a:lstStyle/>
          <a:p>
            <a:pPr eaLnBrk="1" hangingPunct="1"/>
            <a:endParaRPr lang="en-US" sz="2400" dirty="0" smtClean="0"/>
          </a:p>
          <a:p>
            <a:pPr eaLnBrk="1" hangingPunct="1"/>
            <a:endParaRPr lang="en-US" sz="2400" dirty="0" smtClean="0"/>
          </a:p>
          <a:p>
            <a:pPr eaLnBrk="1" hangingPunct="1"/>
            <a:r>
              <a:rPr lang="en-US" sz="2800" dirty="0" smtClean="0"/>
              <a:t>Threads that are started with the </a:t>
            </a:r>
            <a:r>
              <a:rPr lang="en-US" sz="2800" b="1" dirty="0" smtClean="0">
                <a:solidFill>
                  <a:schemeClr val="hlink"/>
                </a:solidFill>
                <a:latin typeface="Courier New" pitchFamily="49" charset="0"/>
              </a:rPr>
              <a:t>Start()</a:t>
            </a:r>
            <a:r>
              <a:rPr lang="en-US" sz="2800" dirty="0" smtClean="0"/>
              <a:t> method are foreground threads.</a:t>
            </a:r>
          </a:p>
          <a:p>
            <a:pPr eaLnBrk="1" hangingPunct="1">
              <a:buNone/>
            </a:pPr>
            <a:endParaRPr lang="en-US" sz="800" dirty="0" smtClean="0"/>
          </a:p>
          <a:p>
            <a:pPr lvl="1" eaLnBrk="1" hangingPunct="1"/>
            <a:r>
              <a:rPr lang="en-US" sz="2400" dirty="0" smtClean="0"/>
              <a:t>This means that when the application is shutting down, it blocks until all foreground threads end.</a:t>
            </a:r>
          </a:p>
          <a:p>
            <a:pPr lvl="1" eaLnBrk="1" hangingPunct="1"/>
            <a:r>
              <a:rPr lang="en-US" sz="2400" dirty="0" smtClean="0"/>
              <a:t>You can set the </a:t>
            </a:r>
            <a:r>
              <a:rPr lang="en-US" sz="2400" b="1" dirty="0" err="1" smtClean="0">
                <a:solidFill>
                  <a:srgbClr val="990033"/>
                </a:solidFill>
                <a:latin typeface="Courier New" pitchFamily="49" charset="0"/>
                <a:cs typeface="Courier New" pitchFamily="49" charset="0"/>
              </a:rPr>
              <a:t>IsBackground</a:t>
            </a:r>
            <a:r>
              <a:rPr lang="en-US" sz="2400" dirty="0" smtClean="0"/>
              <a:t> property of the thread object to </a:t>
            </a:r>
            <a:r>
              <a:rPr lang="en-US" sz="2400" b="1" dirty="0" smtClean="0">
                <a:solidFill>
                  <a:srgbClr val="990033"/>
                </a:solidFill>
                <a:latin typeface="Courier New" pitchFamily="49" charset="0"/>
                <a:cs typeface="Courier New" pitchFamily="49" charset="0"/>
              </a:rPr>
              <a:t>true</a:t>
            </a:r>
            <a:r>
              <a:rPr lang="en-US" sz="2400" dirty="0" smtClean="0"/>
              <a:t> to make it a background thread.</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123</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90777369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en-US" dirty="0" smtClean="0"/>
              <a:t>Thread Cost</a:t>
            </a:r>
          </a:p>
        </p:txBody>
      </p:sp>
      <p:sp>
        <p:nvSpPr>
          <p:cNvPr id="81924" name="Rectangle 3"/>
          <p:cNvSpPr>
            <a:spLocks noGrp="1" noChangeArrowheads="1"/>
          </p:cNvSpPr>
          <p:nvPr>
            <p:ph type="body" idx="1"/>
          </p:nvPr>
        </p:nvSpPr>
        <p:spPr>
          <a:xfrm>
            <a:off x="152400" y="990600"/>
            <a:ext cx="8839200" cy="5562600"/>
          </a:xfrm>
        </p:spPr>
        <p:txBody>
          <a:bodyPr/>
          <a:lstStyle/>
          <a:p>
            <a:pPr eaLnBrk="1" hangingPunct="1">
              <a:buNone/>
            </a:pPr>
            <a:endParaRPr lang="en-US" sz="800" dirty="0" smtClean="0"/>
          </a:p>
          <a:p>
            <a:pPr eaLnBrk="1" hangingPunct="1"/>
            <a:r>
              <a:rPr lang="en-US" sz="2800" dirty="0" smtClean="0"/>
              <a:t>Creating a thread from scratch costs time and resources</a:t>
            </a:r>
          </a:p>
          <a:p>
            <a:pPr eaLnBrk="1" hangingPunct="1">
              <a:buNone/>
            </a:pPr>
            <a:endParaRPr lang="en-US" sz="800" dirty="0" smtClean="0"/>
          </a:p>
          <a:p>
            <a:pPr eaLnBrk="1" hangingPunct="1"/>
            <a:r>
              <a:rPr lang="en-US" sz="2800" dirty="0" smtClean="0"/>
              <a:t>Creating a thread from scratch multiple times costs more time and resources.</a:t>
            </a:r>
          </a:p>
          <a:p>
            <a:pPr eaLnBrk="1" hangingPunct="1">
              <a:buNone/>
            </a:pPr>
            <a:endParaRPr lang="en-US" sz="800" dirty="0" smtClean="0"/>
          </a:p>
          <a:p>
            <a:pPr eaLnBrk="1" hangingPunct="1"/>
            <a:r>
              <a:rPr lang="en-US" sz="2800" dirty="0" smtClean="0"/>
              <a:t>Creating multiple threads from scratch multiple times costs …</a:t>
            </a:r>
          </a:p>
          <a:p>
            <a:pPr eaLnBrk="1" hangingPunct="1">
              <a:buNone/>
            </a:pPr>
            <a:endParaRPr lang="en-US" sz="800" dirty="0" smtClean="0"/>
          </a:p>
          <a:p>
            <a:pPr eaLnBrk="1" hangingPunct="1"/>
            <a:r>
              <a:rPr lang="en-US" sz="2800" dirty="0" smtClean="0"/>
              <a:t>Many applications create threads that spend a great deal of time in a sleeping or paused state, or occasionally polls for results.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124</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40956598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en-US" dirty="0" smtClean="0"/>
              <a:t>Thread Pool Advantages</a:t>
            </a:r>
          </a:p>
        </p:txBody>
      </p:sp>
      <p:sp>
        <p:nvSpPr>
          <p:cNvPr id="81924" name="Rectangle 3"/>
          <p:cNvSpPr>
            <a:spLocks noGrp="1" noChangeArrowheads="1"/>
          </p:cNvSpPr>
          <p:nvPr>
            <p:ph type="body" idx="1"/>
          </p:nvPr>
        </p:nvSpPr>
        <p:spPr>
          <a:xfrm>
            <a:off x="152400" y="990600"/>
            <a:ext cx="8839200" cy="5562600"/>
          </a:xfrm>
        </p:spPr>
        <p:txBody>
          <a:bodyPr/>
          <a:lstStyle/>
          <a:p>
            <a:pPr eaLnBrk="1" hangingPunct="1"/>
            <a:endParaRPr lang="en-US" sz="2400" dirty="0" smtClean="0"/>
          </a:p>
          <a:p>
            <a:pPr eaLnBrk="1" hangingPunct="1"/>
            <a:r>
              <a:rPr lang="en-US" sz="2800" dirty="0" smtClean="0"/>
              <a:t>An alternative to creating threads.</a:t>
            </a:r>
          </a:p>
          <a:p>
            <a:pPr eaLnBrk="1" hangingPunct="1">
              <a:buNone/>
            </a:pPr>
            <a:endParaRPr lang="en-US" sz="600" dirty="0" smtClean="0"/>
          </a:p>
          <a:p>
            <a:pPr eaLnBrk="1" hangingPunct="1"/>
            <a:r>
              <a:rPr lang="en-US" sz="2800" dirty="0" smtClean="0"/>
              <a:t>The cost is much less than creating a thread.</a:t>
            </a:r>
          </a:p>
          <a:p>
            <a:pPr eaLnBrk="1" hangingPunct="1">
              <a:buNone/>
            </a:pPr>
            <a:endParaRPr lang="en-US" sz="600" dirty="0" smtClean="0"/>
          </a:p>
          <a:p>
            <a:pPr eaLnBrk="1" hangingPunct="1"/>
            <a:r>
              <a:rPr lang="en-US" sz="2800" dirty="0" smtClean="0"/>
              <a:t>Contains a pool of threads that are reused:</a:t>
            </a:r>
          </a:p>
          <a:p>
            <a:pPr lvl="1" eaLnBrk="1" hangingPunct="1"/>
            <a:r>
              <a:rPr lang="en-US" sz="2400" dirty="0" smtClean="0"/>
              <a:t>Thread object is created once and reused as needed.</a:t>
            </a:r>
          </a:p>
          <a:p>
            <a:pPr lvl="1" eaLnBrk="1" hangingPunct="1"/>
            <a:r>
              <a:rPr lang="en-US" sz="2400" dirty="0" smtClean="0"/>
              <a:t>Garbage collector doesn’t work as hard cleaning up.</a:t>
            </a:r>
          </a:p>
          <a:p>
            <a:pPr lvl="1" eaLnBrk="1" hangingPunct="1">
              <a:buNone/>
            </a:pPr>
            <a:endParaRPr lang="en-US" sz="600" dirty="0" smtClean="0"/>
          </a:p>
          <a:p>
            <a:pPr eaLnBrk="1" hangingPunct="1"/>
            <a:r>
              <a:rPr lang="en-US" sz="2800" dirty="0" smtClean="0"/>
              <a:t>Automatically provided to each process.</a:t>
            </a:r>
          </a:p>
          <a:p>
            <a:pPr eaLnBrk="1" hangingPunct="1">
              <a:buNone/>
            </a:pPr>
            <a:endParaRPr lang="en-US" sz="600" dirty="0" smtClean="0"/>
          </a:p>
          <a:p>
            <a:pPr eaLnBrk="1" hangingPunct="1"/>
            <a:r>
              <a:rPr lang="en-US" sz="2800" dirty="0" smtClean="0"/>
              <a:t>Is optimized to make the most efficient use of threads for each process. </a:t>
            </a:r>
          </a:p>
          <a:p>
            <a:pPr eaLnBrk="1" hangingPunct="1"/>
            <a:r>
              <a:rPr lang="en-US" sz="2800" dirty="0" smtClean="0"/>
              <a:t>Is managed by the runtime.</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125</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7477647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en-US" smtClean="0"/>
              <a:t>The Thread Pool</a:t>
            </a:r>
          </a:p>
        </p:txBody>
      </p:sp>
      <p:sp>
        <p:nvSpPr>
          <p:cNvPr id="82948" name="Rectangle 3"/>
          <p:cNvSpPr>
            <a:spLocks noGrp="1" noChangeArrowheads="1"/>
          </p:cNvSpPr>
          <p:nvPr>
            <p:ph type="body" idx="1"/>
          </p:nvPr>
        </p:nvSpPr>
        <p:spPr>
          <a:xfrm>
            <a:off x="152400" y="990600"/>
            <a:ext cx="8839200" cy="5562600"/>
          </a:xfrm>
        </p:spPr>
        <p:txBody>
          <a:bodyPr/>
          <a:lstStyle/>
          <a:p>
            <a:pPr eaLnBrk="1" hangingPunct="1"/>
            <a:endParaRPr lang="en-US" sz="2800" dirty="0" smtClean="0"/>
          </a:p>
          <a:p>
            <a:pPr eaLnBrk="1" hangingPunct="1"/>
            <a:r>
              <a:rPr lang="en-US" sz="2800" dirty="0" smtClean="0"/>
              <a:t>The </a:t>
            </a:r>
            <a:r>
              <a:rPr lang="en-US" sz="2800" b="1" dirty="0" err="1" smtClean="0">
                <a:solidFill>
                  <a:schemeClr val="hlink"/>
                </a:solidFill>
                <a:latin typeface="Courier New" pitchFamily="49" charset="0"/>
              </a:rPr>
              <a:t>ThreadPool</a:t>
            </a:r>
            <a:r>
              <a:rPr lang="en-US" sz="2800" dirty="0" smtClean="0"/>
              <a:t> class is found in </a:t>
            </a:r>
            <a:r>
              <a:rPr lang="en-US" sz="2800" b="1" dirty="0" err="1" smtClean="0">
                <a:solidFill>
                  <a:schemeClr val="hlink"/>
                </a:solidFill>
                <a:latin typeface="Courier New" pitchFamily="49" charset="0"/>
              </a:rPr>
              <a:t>System.Threading</a:t>
            </a:r>
            <a:r>
              <a:rPr lang="en-US" sz="2800" dirty="0" smtClean="0"/>
              <a:t>.</a:t>
            </a:r>
          </a:p>
          <a:p>
            <a:pPr eaLnBrk="1" hangingPunct="1">
              <a:buNone/>
            </a:pPr>
            <a:endParaRPr lang="en-US" sz="800" dirty="0" smtClean="0"/>
          </a:p>
          <a:p>
            <a:pPr eaLnBrk="1" hangingPunct="1"/>
            <a:r>
              <a:rPr lang="en-US" sz="2800" dirty="0" smtClean="0"/>
              <a:t>A main way to use it is to queue up work items:</a:t>
            </a:r>
          </a:p>
          <a:p>
            <a:pPr lvl="1" eaLnBrk="1" hangingPunct="1"/>
            <a:r>
              <a:rPr lang="en-US" sz="2400" dirty="0" smtClean="0"/>
              <a:t>Submit a delegate that refers to a method to the thread pool using the </a:t>
            </a:r>
            <a:r>
              <a:rPr lang="en-US" sz="2400" b="1" dirty="0" err="1" smtClean="0">
                <a:solidFill>
                  <a:schemeClr val="hlink"/>
                </a:solidFill>
                <a:latin typeface="Courier New" pitchFamily="49" charset="0"/>
              </a:rPr>
              <a:t>QueueUserWorkItem</a:t>
            </a:r>
            <a:r>
              <a:rPr lang="en-US" sz="2400" b="1" dirty="0" smtClean="0">
                <a:solidFill>
                  <a:schemeClr val="hlink"/>
                </a:solidFill>
                <a:latin typeface="Courier New" pitchFamily="49" charset="0"/>
              </a:rPr>
              <a:t>() </a:t>
            </a:r>
            <a:r>
              <a:rPr lang="en-US" sz="2400" dirty="0" smtClean="0"/>
              <a:t>method of the </a:t>
            </a:r>
            <a:r>
              <a:rPr lang="en-US" sz="2400" b="1" dirty="0" err="1">
                <a:solidFill>
                  <a:schemeClr val="hlink"/>
                </a:solidFill>
                <a:latin typeface="Courier New" pitchFamily="49" charset="0"/>
              </a:rPr>
              <a:t>ThreadPool</a:t>
            </a:r>
            <a:r>
              <a:rPr lang="en-US" sz="2400" dirty="0"/>
              <a:t> </a:t>
            </a:r>
            <a:r>
              <a:rPr lang="en-US" sz="2400" dirty="0" smtClean="0"/>
              <a:t>class.</a:t>
            </a:r>
          </a:p>
          <a:p>
            <a:pPr lvl="1" eaLnBrk="1" hangingPunct="1"/>
            <a:r>
              <a:rPr lang="en-US" sz="2400" dirty="0" smtClean="0"/>
              <a:t>The next available background thread calls the method in the delegate that is at the top of the queue.</a:t>
            </a:r>
          </a:p>
          <a:p>
            <a:pPr lvl="1" eaLnBrk="1" hangingPunct="1"/>
            <a:r>
              <a:rPr lang="en-US" sz="2400" dirty="0" smtClean="0"/>
              <a:t>When the thread completes, it stays in the pool ready for the next work item.</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126</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3044072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r>
              <a:rPr lang="en-US" sz="2800" dirty="0" smtClean="0"/>
              <a:t>By default, the pool contains 25 threads per available processor.</a:t>
            </a:r>
          </a:p>
          <a:p>
            <a:pPr eaLnBrk="1" hangingPunct="1">
              <a:buNone/>
            </a:pPr>
            <a:endParaRPr lang="en-US" sz="900" dirty="0" smtClean="0"/>
          </a:p>
          <a:p>
            <a:pPr eaLnBrk="1" hangingPunct="1"/>
            <a:r>
              <a:rPr lang="en-US" sz="2800" dirty="0" smtClean="0"/>
              <a:t>There is one thread pool per process.</a:t>
            </a:r>
          </a:p>
          <a:p>
            <a:endParaRPr lang="en-US" dirty="0"/>
          </a:p>
        </p:txBody>
      </p:sp>
      <p:sp>
        <p:nvSpPr>
          <p:cNvPr id="3" name="Title 2"/>
          <p:cNvSpPr>
            <a:spLocks noGrp="1"/>
          </p:cNvSpPr>
          <p:nvPr>
            <p:ph type="title"/>
          </p:nvPr>
        </p:nvSpPr>
        <p:spPr/>
        <p:txBody>
          <a:bodyPr/>
          <a:lstStyle/>
          <a:p>
            <a:r>
              <a:rPr lang="en-US" dirty="0" smtClean="0"/>
              <a:t>The Thread Pool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127</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normAutofit fontScale="90000"/>
          </a:bodyPr>
          <a:lstStyle/>
          <a:p>
            <a:pPr eaLnBrk="1" hangingPunct="1"/>
            <a:r>
              <a:rPr lang="en-US" dirty="0" smtClean="0"/>
              <a:t>Debugging A Multi-Threaded Program</a:t>
            </a:r>
          </a:p>
        </p:txBody>
      </p:sp>
      <p:sp>
        <p:nvSpPr>
          <p:cNvPr id="108548" name="Rectangle 3"/>
          <p:cNvSpPr>
            <a:spLocks noGrp="1" noChangeArrowheads="1"/>
          </p:cNvSpPr>
          <p:nvPr>
            <p:ph type="body" idx="1"/>
          </p:nvPr>
        </p:nvSpPr>
        <p:spPr/>
        <p:txBody>
          <a:bodyPr/>
          <a:lstStyle/>
          <a:p>
            <a:pPr eaLnBrk="1" hangingPunct="1"/>
            <a:r>
              <a:rPr lang="en-US" sz="2800" dirty="0" smtClean="0"/>
              <a:t>With multi-threaded applications, timing is everything.</a:t>
            </a:r>
          </a:p>
          <a:p>
            <a:pPr lvl="1" eaLnBrk="1" hangingPunct="1"/>
            <a:r>
              <a:rPr lang="en-US" sz="2400" dirty="0" smtClean="0"/>
              <a:t>If you run your application on a machine that isn’t doing anything else, it may run fine.</a:t>
            </a:r>
          </a:p>
          <a:p>
            <a:pPr lvl="1" eaLnBrk="1" hangingPunct="1"/>
            <a:r>
              <a:rPr lang="en-US" sz="2400" dirty="0" smtClean="0"/>
              <a:t>No machine does nothing – activities always run.</a:t>
            </a:r>
          </a:p>
          <a:p>
            <a:pPr lvl="1" eaLnBrk="1" hangingPunct="1"/>
            <a:r>
              <a:rPr lang="en-US" sz="2400" dirty="0" smtClean="0"/>
              <a:t>Re-run the application while also starting up other applications. The timing may change.</a:t>
            </a:r>
          </a:p>
          <a:p>
            <a:pPr lvl="1" eaLnBrk="1" hangingPunct="1"/>
            <a:r>
              <a:rPr lang="en-US" sz="2400" dirty="0" smtClean="0"/>
              <a:t>Or re-run it when the virus scanner is performing a scan.</a:t>
            </a:r>
          </a:p>
          <a:p>
            <a:pPr lvl="1" eaLnBrk="1" hangingPunct="1"/>
            <a:r>
              <a:rPr lang="en-US" sz="2400" dirty="0" smtClean="0"/>
              <a:t>Even worse, start your application in debug mode and step through it.</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128</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74968164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Timing issues occur everywhere and the challenge is to debug your multi-threaded applications while simulating a realistic threading environment.</a:t>
            </a:r>
          </a:p>
          <a:p>
            <a:pPr>
              <a:buNone/>
            </a:pPr>
            <a:endParaRPr lang="en-US" sz="800" dirty="0" smtClean="0"/>
          </a:p>
          <a:p>
            <a:pPr eaLnBrk="1" hangingPunct="1">
              <a:lnSpc>
                <a:spcPct val="90000"/>
              </a:lnSpc>
            </a:pPr>
            <a:r>
              <a:rPr lang="en-US" sz="2800" dirty="0" smtClean="0"/>
              <a:t>Visual Studio contains some tools that can help debug threads (your program must be running in debug mode):</a:t>
            </a:r>
          </a:p>
          <a:p>
            <a:pPr lvl="1" eaLnBrk="1" hangingPunct="1">
              <a:lnSpc>
                <a:spcPct val="90000"/>
              </a:lnSpc>
            </a:pPr>
            <a:r>
              <a:rPr lang="en-US" sz="2400" dirty="0" smtClean="0"/>
              <a:t>The </a:t>
            </a:r>
            <a:r>
              <a:rPr lang="en-US" sz="2400" b="1" dirty="0" smtClean="0">
                <a:solidFill>
                  <a:schemeClr val="accent2"/>
                </a:solidFill>
              </a:rPr>
              <a:t>threads</a:t>
            </a:r>
            <a:r>
              <a:rPr lang="en-US" sz="2400" dirty="0" smtClean="0"/>
              <a:t> window shows you which threads are in the application, and which one is currently running. Start running in debug mode, then click the Debug Menu </a:t>
            </a:r>
            <a:r>
              <a:rPr lang="en-US" sz="2400" dirty="0" smtClean="0">
                <a:solidFill>
                  <a:schemeClr val="hlink"/>
                </a:solidFill>
                <a:sym typeface="Wingdings" pitchFamily="2" charset="2"/>
              </a:rPr>
              <a:t></a:t>
            </a:r>
            <a:r>
              <a:rPr lang="en-US" sz="2400" dirty="0" smtClean="0"/>
              <a:t> Windows </a:t>
            </a:r>
            <a:r>
              <a:rPr lang="en-US" sz="2400" dirty="0" smtClean="0">
                <a:solidFill>
                  <a:schemeClr val="hlink"/>
                </a:solidFill>
                <a:sym typeface="Wingdings" pitchFamily="2" charset="2"/>
              </a:rPr>
              <a:t></a:t>
            </a:r>
            <a:r>
              <a:rPr lang="en-US" sz="2400" dirty="0" smtClean="0"/>
              <a:t> Threads.</a:t>
            </a:r>
          </a:p>
          <a:p>
            <a:endParaRPr lang="en-US" sz="2800" dirty="0" smtClean="0"/>
          </a:p>
          <a:p>
            <a:endParaRPr lang="en-US" dirty="0"/>
          </a:p>
        </p:txBody>
      </p:sp>
      <p:sp>
        <p:nvSpPr>
          <p:cNvPr id="3" name="Title 2"/>
          <p:cNvSpPr>
            <a:spLocks noGrp="1"/>
          </p:cNvSpPr>
          <p:nvPr>
            <p:ph type="title"/>
          </p:nvPr>
        </p:nvSpPr>
        <p:spPr/>
        <p:txBody>
          <a:bodyPr>
            <a:normAutofit fontScale="90000"/>
          </a:bodyPr>
          <a:lstStyle/>
          <a:p>
            <a:r>
              <a:rPr lang="en-US" dirty="0" smtClean="0"/>
              <a:t>Debugging A Multi-Threaded Program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129</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dirty="0" smtClean="0"/>
              <a:t>Defining an Interface</a:t>
            </a:r>
          </a:p>
        </p:txBody>
      </p:sp>
      <p:sp>
        <p:nvSpPr>
          <p:cNvPr id="4101" name="Rectangle 3"/>
          <p:cNvSpPr>
            <a:spLocks noGrp="1" noChangeArrowheads="1"/>
          </p:cNvSpPr>
          <p:nvPr>
            <p:ph type="body" idx="1"/>
          </p:nvPr>
        </p:nvSpPr>
        <p:spPr/>
        <p:txBody>
          <a:bodyPr/>
          <a:lstStyle/>
          <a:p>
            <a:pPr eaLnBrk="1" hangingPunct="1">
              <a:lnSpc>
                <a:spcPct val="90000"/>
              </a:lnSpc>
            </a:pPr>
            <a:r>
              <a:rPr lang="en-US" sz="2800" dirty="0" smtClean="0"/>
              <a:t>Syntax</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800" dirty="0" smtClean="0"/>
          </a:p>
          <a:p>
            <a:pPr eaLnBrk="1" hangingPunct="1">
              <a:lnSpc>
                <a:spcPct val="90000"/>
              </a:lnSpc>
            </a:pPr>
            <a:r>
              <a:rPr lang="en-US" sz="2800" dirty="0" smtClean="0"/>
              <a:t>Naming interfaces</a:t>
            </a:r>
            <a:r>
              <a:rPr lang="en-US" sz="2400" dirty="0" smtClean="0"/>
              <a:t>:</a:t>
            </a:r>
          </a:p>
          <a:p>
            <a:pPr lvl="1" eaLnBrk="1" hangingPunct="1">
              <a:lnSpc>
                <a:spcPct val="90000"/>
              </a:lnSpc>
            </a:pPr>
            <a:r>
              <a:rPr lang="en-US" sz="2400" dirty="0" smtClean="0"/>
              <a:t>Start with a capital </a:t>
            </a:r>
            <a:r>
              <a:rPr lang="en-US" sz="2400" b="1" dirty="0" smtClean="0">
                <a:solidFill>
                  <a:schemeClr val="hlink"/>
                </a:solidFill>
                <a:latin typeface="Courier New" pitchFamily="49" charset="0"/>
              </a:rPr>
              <a:t>I</a:t>
            </a:r>
            <a:r>
              <a:rPr lang="en-US" sz="2400" dirty="0" smtClean="0"/>
              <a:t> (</a:t>
            </a:r>
            <a:r>
              <a:rPr lang="en-US" sz="2400" b="1" dirty="0" err="1" smtClean="0">
                <a:solidFill>
                  <a:schemeClr val="hlink"/>
                </a:solidFill>
                <a:latin typeface="Courier New" pitchFamily="49" charset="0"/>
              </a:rPr>
              <a:t>IBaseInterface</a:t>
            </a:r>
            <a:r>
              <a:rPr lang="en-US" sz="2400" dirty="0" smtClean="0"/>
              <a:t>, </a:t>
            </a:r>
            <a:r>
              <a:rPr lang="en-US" sz="2400" b="1" dirty="0" err="1" smtClean="0">
                <a:solidFill>
                  <a:schemeClr val="hlink"/>
                </a:solidFill>
                <a:latin typeface="Courier New" pitchFamily="49" charset="0"/>
              </a:rPr>
              <a:t>IDataAccessor</a:t>
            </a:r>
            <a:r>
              <a:rPr lang="en-US" sz="2400" dirty="0" smtClean="0"/>
              <a:t>, etc).</a:t>
            </a:r>
          </a:p>
          <a:p>
            <a:pPr lvl="1" eaLnBrk="1" hangingPunct="1">
              <a:lnSpc>
                <a:spcPct val="90000"/>
              </a:lnSpc>
            </a:pPr>
            <a:r>
              <a:rPr lang="en-US" sz="2400" dirty="0" smtClean="0"/>
              <a:t>End with –</a:t>
            </a:r>
            <a:r>
              <a:rPr lang="en-US" sz="2400" b="1" dirty="0" err="1" smtClean="0">
                <a:solidFill>
                  <a:schemeClr val="hlink"/>
                </a:solidFill>
                <a:latin typeface="Courier New" pitchFamily="49" charset="0"/>
              </a:rPr>
              <a:t>ible</a:t>
            </a:r>
            <a:r>
              <a:rPr lang="en-US" sz="2400" dirty="0" smtClean="0"/>
              <a:t>, or –</a:t>
            </a:r>
            <a:r>
              <a:rPr lang="en-US" sz="2400" b="1" dirty="0" smtClean="0">
                <a:solidFill>
                  <a:schemeClr val="hlink"/>
                </a:solidFill>
                <a:latin typeface="Courier New" pitchFamily="49" charset="0"/>
              </a:rPr>
              <a:t>able</a:t>
            </a:r>
            <a:r>
              <a:rPr lang="en-US" sz="2400" dirty="0" smtClean="0"/>
              <a:t>. En</a:t>
            </a:r>
            <a:r>
              <a:rPr lang="en-US" sz="2400" b="1" dirty="0" smtClean="0">
                <a:solidFill>
                  <a:schemeClr val="accent2"/>
                </a:solidFill>
              </a:rPr>
              <a:t>ables</a:t>
            </a:r>
            <a:r>
              <a:rPr lang="en-US" sz="2400" dirty="0" smtClean="0"/>
              <a:t> a class to implement additional functionality.</a:t>
            </a:r>
          </a:p>
        </p:txBody>
      </p:sp>
      <p:sp>
        <p:nvSpPr>
          <p:cNvPr id="4103" name="Rectangle 4"/>
          <p:cNvSpPr>
            <a:spLocks noChangeArrowheads="1"/>
          </p:cNvSpPr>
          <p:nvPr/>
        </p:nvSpPr>
        <p:spPr bwMode="auto">
          <a:xfrm>
            <a:off x="1447800" y="1828800"/>
            <a:ext cx="6096000" cy="685800"/>
          </a:xfrm>
          <a:prstGeom prst="rect">
            <a:avLst/>
          </a:prstGeom>
          <a:solidFill>
            <a:schemeClr val="bg1">
              <a:lumMod val="75000"/>
            </a:schemeClr>
          </a:solidFill>
          <a:ln w="6350" algn="ctr">
            <a:solidFill>
              <a:srgbClr val="FFFF00"/>
            </a:solidFill>
            <a:miter lim="800000"/>
            <a:headEnd/>
            <a:tailEnd/>
          </a:ln>
          <a:effectLst>
            <a:outerShdw dist="107763" dir="18900000" algn="ctr" rotWithShape="0">
              <a:schemeClr val="bg2">
                <a:alpha val="50000"/>
              </a:schemeClr>
            </a:outerShdw>
          </a:effectLst>
        </p:spPr>
        <p:txBody>
          <a:bodyPr wrap="none"/>
          <a:lstStyle/>
          <a:p>
            <a:pPr algn="l"/>
            <a:r>
              <a:rPr lang="en-US" sz="2000" b="1" i="1" dirty="0">
                <a:solidFill>
                  <a:schemeClr val="hlink"/>
                </a:solidFill>
                <a:latin typeface="Courier New" pitchFamily="49" charset="0"/>
              </a:rPr>
              <a:t>[access-modifier]</a:t>
            </a:r>
            <a:r>
              <a:rPr lang="en-US" sz="2000" b="1" dirty="0">
                <a:solidFill>
                  <a:schemeClr val="hlink"/>
                </a:solidFill>
                <a:latin typeface="Courier New" pitchFamily="49" charset="0"/>
              </a:rPr>
              <a:t> </a:t>
            </a:r>
            <a:r>
              <a:rPr lang="en-US" sz="2000" b="1" dirty="0">
                <a:solidFill>
                  <a:schemeClr val="accent2"/>
                </a:solidFill>
                <a:latin typeface="Courier New" pitchFamily="49" charset="0"/>
              </a:rPr>
              <a:t>interface</a:t>
            </a:r>
            <a:r>
              <a:rPr lang="en-US" sz="2000" b="1" dirty="0">
                <a:solidFill>
                  <a:schemeClr val="hlink"/>
                </a:solidFill>
                <a:latin typeface="Courier New" pitchFamily="49" charset="0"/>
              </a:rPr>
              <a:t> </a:t>
            </a:r>
            <a:r>
              <a:rPr lang="en-US" sz="2000" b="1" i="1" dirty="0">
                <a:solidFill>
                  <a:schemeClr val="hlink"/>
                </a:solidFill>
                <a:latin typeface="Courier New" pitchFamily="49" charset="0"/>
              </a:rPr>
              <a:t>identifier</a:t>
            </a:r>
            <a:r>
              <a:rPr lang="en-US" sz="2000" b="1" dirty="0">
                <a:solidFill>
                  <a:schemeClr val="hlink"/>
                </a:solidFill>
                <a:latin typeface="Courier New" pitchFamily="49" charset="0"/>
              </a:rPr>
              <a:t> </a:t>
            </a:r>
          </a:p>
          <a:p>
            <a:pPr algn="l"/>
            <a:r>
              <a:rPr lang="en-US" sz="2000" b="1" dirty="0">
                <a:solidFill>
                  <a:schemeClr val="hlink"/>
                </a:solidFill>
                <a:latin typeface="Courier New" pitchFamily="49" charset="0"/>
              </a:rPr>
              <a:t>    </a:t>
            </a:r>
            <a:r>
              <a:rPr lang="en-US" sz="2000" b="1" i="1" dirty="0">
                <a:solidFill>
                  <a:schemeClr val="hlink"/>
                </a:solidFill>
                <a:latin typeface="Courier New" pitchFamily="49" charset="0"/>
              </a:rPr>
              <a:t>[: base-list]</a:t>
            </a:r>
            <a:r>
              <a:rPr lang="en-US" sz="2000" b="1" dirty="0">
                <a:solidFill>
                  <a:schemeClr val="hlink"/>
                </a:solidFill>
                <a:latin typeface="Courier New" pitchFamily="49" charset="0"/>
              </a:rPr>
              <a:t> { interface body }</a:t>
            </a:r>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13</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457027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normAutofit fontScale="90000"/>
          </a:bodyPr>
          <a:lstStyle/>
          <a:p>
            <a:pPr eaLnBrk="1" hangingPunct="1"/>
            <a:r>
              <a:rPr lang="en-US" dirty="0" smtClean="0"/>
              <a:t>Debugging A Multi-Threaded Program – cont.</a:t>
            </a:r>
          </a:p>
        </p:txBody>
      </p:sp>
      <p:sp>
        <p:nvSpPr>
          <p:cNvPr id="109572" name="Rectangle 3"/>
          <p:cNvSpPr>
            <a:spLocks noGrp="1" noChangeArrowheads="1"/>
          </p:cNvSpPr>
          <p:nvPr>
            <p:ph type="body" idx="1"/>
          </p:nvPr>
        </p:nvSpPr>
        <p:spPr/>
        <p:txBody>
          <a:bodyPr/>
          <a:lstStyle/>
          <a:p>
            <a:pPr lvl="1" eaLnBrk="1" hangingPunct="1">
              <a:lnSpc>
                <a:spcPct val="90000"/>
              </a:lnSpc>
            </a:pPr>
            <a:r>
              <a:rPr lang="en-US" sz="2400" dirty="0" smtClean="0"/>
              <a:t>The </a:t>
            </a:r>
            <a:r>
              <a:rPr lang="en-US" sz="2400" b="1" dirty="0" err="1" smtClean="0">
                <a:solidFill>
                  <a:schemeClr val="accent2"/>
                </a:solidFill>
              </a:rPr>
              <a:t>callstack</a:t>
            </a:r>
            <a:r>
              <a:rPr lang="en-US" sz="2400" dirty="0" smtClean="0"/>
              <a:t> window is quite useful when working with multiple threads. You select the thread of interest in the threads window, and then open the </a:t>
            </a:r>
            <a:r>
              <a:rPr lang="en-US" sz="2400" dirty="0" err="1" smtClean="0"/>
              <a:t>callstack</a:t>
            </a:r>
            <a:r>
              <a:rPr lang="en-US" sz="2400" dirty="0" smtClean="0"/>
              <a:t> window to view the call stack for that thread. Start running in debug mode, then click the Debug Menu </a:t>
            </a:r>
            <a:r>
              <a:rPr lang="en-US" sz="2400" dirty="0" smtClean="0">
                <a:solidFill>
                  <a:schemeClr val="hlink"/>
                </a:solidFill>
                <a:sym typeface="Wingdings" pitchFamily="2" charset="2"/>
              </a:rPr>
              <a:t></a:t>
            </a:r>
            <a:r>
              <a:rPr lang="en-US" sz="2400" dirty="0" smtClean="0"/>
              <a:t> Windows </a:t>
            </a:r>
            <a:r>
              <a:rPr lang="en-US" sz="2400" dirty="0" smtClean="0">
                <a:solidFill>
                  <a:schemeClr val="hlink"/>
                </a:solidFill>
                <a:sym typeface="Wingdings" pitchFamily="2" charset="2"/>
              </a:rPr>
              <a:t></a:t>
            </a:r>
            <a:r>
              <a:rPr lang="en-US" sz="2400" dirty="0" smtClean="0"/>
              <a:t> </a:t>
            </a:r>
            <a:r>
              <a:rPr lang="en-US" sz="2400" dirty="0" err="1" smtClean="0"/>
              <a:t>Callstack</a:t>
            </a:r>
            <a:r>
              <a:rPr lang="en-US" sz="2400" dirty="0" smtClean="0"/>
              <a:t>.</a:t>
            </a:r>
          </a:p>
          <a:p>
            <a:pPr lvl="1" eaLnBrk="1" hangingPunct="1">
              <a:lnSpc>
                <a:spcPct val="90000"/>
              </a:lnSpc>
              <a:buNone/>
            </a:pPr>
            <a:endParaRPr lang="en-US" sz="800" dirty="0" smtClean="0"/>
          </a:p>
          <a:p>
            <a:pPr lvl="1" eaLnBrk="1" hangingPunct="1">
              <a:lnSpc>
                <a:spcPct val="90000"/>
              </a:lnSpc>
            </a:pPr>
            <a:r>
              <a:rPr lang="en-US" sz="2400" dirty="0" smtClean="0"/>
              <a:t>If a particular instruction is not working the way you expected, it might be useful to view the Disassembly that was created from the source code. Start running in debug mode, then click the Debug Menu </a:t>
            </a:r>
            <a:r>
              <a:rPr lang="en-US" sz="2400" dirty="0" smtClean="0">
                <a:solidFill>
                  <a:schemeClr val="hlink"/>
                </a:solidFill>
                <a:sym typeface="Wingdings" pitchFamily="2" charset="2"/>
              </a:rPr>
              <a:t></a:t>
            </a:r>
            <a:r>
              <a:rPr lang="en-US" sz="2400" dirty="0" smtClean="0"/>
              <a:t> Windows </a:t>
            </a:r>
            <a:r>
              <a:rPr lang="en-US" sz="2400" dirty="0" smtClean="0">
                <a:solidFill>
                  <a:schemeClr val="hlink"/>
                </a:solidFill>
                <a:sym typeface="Wingdings" pitchFamily="2" charset="2"/>
              </a:rPr>
              <a:t></a:t>
            </a:r>
            <a:r>
              <a:rPr lang="en-US" sz="2400" dirty="0" smtClean="0"/>
              <a:t> Disassembly.</a:t>
            </a:r>
          </a:p>
          <a:p>
            <a:pPr lvl="1" eaLnBrk="1" hangingPunct="1">
              <a:lnSpc>
                <a:spcPct val="90000"/>
              </a:lnSpc>
            </a:pPr>
            <a:endParaRPr lang="en-US" sz="1800" dirty="0" smtClean="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130</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79045360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lstStyle/>
          <a:p>
            <a:pPr eaLnBrk="1" hangingPunct="1"/>
            <a:r>
              <a:rPr lang="en-US" dirty="0" smtClean="0"/>
              <a:t>Threads Window</a:t>
            </a:r>
          </a:p>
        </p:txBody>
      </p:sp>
      <p:sp>
        <p:nvSpPr>
          <p:cNvPr id="109572" name="Rectangle 3"/>
          <p:cNvSpPr>
            <a:spLocks noGrp="1" noChangeArrowheads="1"/>
          </p:cNvSpPr>
          <p:nvPr>
            <p:ph type="body" idx="1"/>
          </p:nvPr>
        </p:nvSpPr>
        <p:spPr/>
        <p:txBody>
          <a:bodyPr/>
          <a:lstStyle/>
          <a:p>
            <a:pPr eaLnBrk="1" hangingPunct="1">
              <a:lnSpc>
                <a:spcPct val="90000"/>
              </a:lnSpc>
            </a:pPr>
            <a:r>
              <a:rPr lang="en-US" sz="2800" dirty="0" smtClean="0"/>
              <a:t>Set </a:t>
            </a:r>
            <a:r>
              <a:rPr lang="en-US" sz="2800" dirty="0"/>
              <a:t>the </a:t>
            </a:r>
            <a:r>
              <a:rPr lang="en-US" sz="2800" b="1" dirty="0">
                <a:solidFill>
                  <a:schemeClr val="hlink"/>
                </a:solidFill>
                <a:latin typeface="Courier New" pitchFamily="49" charset="0"/>
                <a:cs typeface="Courier New" pitchFamily="49" charset="0"/>
                <a:sym typeface="Wingdings" pitchFamily="2" charset="2"/>
              </a:rPr>
              <a:t>Name</a:t>
            </a:r>
            <a:r>
              <a:rPr lang="en-US" sz="2800" dirty="0"/>
              <a:t> property </a:t>
            </a:r>
            <a:r>
              <a:rPr lang="en-US" sz="2800" dirty="0" smtClean="0"/>
              <a:t>when creating threads using the </a:t>
            </a:r>
            <a:r>
              <a:rPr lang="en-US" sz="2800" b="1" dirty="0" smtClean="0">
                <a:solidFill>
                  <a:schemeClr val="hlink"/>
                </a:solidFill>
                <a:latin typeface="Courier New" pitchFamily="49" charset="0"/>
                <a:cs typeface="Courier New" pitchFamily="49" charset="0"/>
                <a:sym typeface="Wingdings" pitchFamily="2" charset="2"/>
              </a:rPr>
              <a:t>Thread</a:t>
            </a:r>
            <a:r>
              <a:rPr lang="en-US" sz="2800" dirty="0" smtClean="0"/>
              <a:t> class.</a:t>
            </a:r>
          </a:p>
          <a:p>
            <a:pPr eaLnBrk="1" hangingPunct="1">
              <a:lnSpc>
                <a:spcPct val="90000"/>
              </a:lnSpc>
              <a:buNone/>
            </a:pPr>
            <a:endParaRPr lang="en-US" sz="800" dirty="0" smtClean="0"/>
          </a:p>
          <a:p>
            <a:pPr eaLnBrk="1" hangingPunct="1">
              <a:lnSpc>
                <a:spcPct val="90000"/>
              </a:lnSpc>
            </a:pPr>
            <a:r>
              <a:rPr lang="en-US" sz="2800" dirty="0" smtClean="0"/>
              <a:t>The </a:t>
            </a:r>
            <a:r>
              <a:rPr lang="en-US" sz="2800" b="1" dirty="0" smtClean="0">
                <a:solidFill>
                  <a:schemeClr val="hlink"/>
                </a:solidFill>
                <a:latin typeface="Courier New" pitchFamily="49" charset="0"/>
                <a:cs typeface="Courier New" pitchFamily="49" charset="0"/>
                <a:sym typeface="Wingdings" pitchFamily="2" charset="2"/>
              </a:rPr>
              <a:t>Name</a:t>
            </a:r>
            <a:r>
              <a:rPr lang="en-US" sz="2800" dirty="0" smtClean="0"/>
              <a:t> property helps to identify each thread in the Threads window. </a:t>
            </a:r>
          </a:p>
          <a:p>
            <a:pPr eaLnBrk="1" hangingPunct="1">
              <a:lnSpc>
                <a:spcPct val="90000"/>
              </a:lnSpc>
              <a:buNone/>
            </a:pPr>
            <a:endParaRPr lang="en-US" sz="800" dirty="0" smtClean="0"/>
          </a:p>
          <a:p>
            <a:pPr eaLnBrk="1" hangingPunct="1">
              <a:lnSpc>
                <a:spcPct val="90000"/>
              </a:lnSpc>
            </a:pPr>
            <a:r>
              <a:rPr lang="en-US" sz="2800" dirty="0" smtClean="0"/>
              <a:t>Threads window provides the ability to freeze and thaw threads.</a:t>
            </a:r>
          </a:p>
          <a:p>
            <a:pPr eaLnBrk="1" hangingPunct="1">
              <a:lnSpc>
                <a:spcPct val="90000"/>
              </a:lnSpc>
              <a:buNone/>
            </a:pPr>
            <a:endParaRPr lang="en-US" sz="800" dirty="0" smtClean="0"/>
          </a:p>
          <a:p>
            <a:pPr eaLnBrk="1" hangingPunct="1">
              <a:lnSpc>
                <a:spcPct val="90000"/>
              </a:lnSpc>
            </a:pPr>
            <a:r>
              <a:rPr lang="en-US" sz="2800" dirty="0" smtClean="0"/>
              <a:t>The ability to freeze and thaw threads allows for concentration on debugging:</a:t>
            </a:r>
          </a:p>
          <a:p>
            <a:pPr lvl="1" eaLnBrk="1" hangingPunct="1">
              <a:lnSpc>
                <a:spcPct val="90000"/>
              </a:lnSpc>
            </a:pPr>
            <a:r>
              <a:rPr lang="en-US" sz="2400" dirty="0" smtClean="0"/>
              <a:t>A single thread.</a:t>
            </a:r>
          </a:p>
          <a:p>
            <a:pPr lvl="1" eaLnBrk="1" hangingPunct="1">
              <a:lnSpc>
                <a:spcPct val="90000"/>
              </a:lnSpc>
            </a:pPr>
            <a:r>
              <a:rPr lang="en-US" sz="2400" dirty="0" smtClean="0"/>
              <a:t>A selected group of threads.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131</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99797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ct val="90000"/>
              </a:lnSpc>
            </a:pPr>
            <a:r>
              <a:rPr lang="en-US" sz="3200" dirty="0" smtClean="0"/>
              <a:t>Implementing an interface:</a:t>
            </a:r>
          </a:p>
          <a:p>
            <a:pPr eaLnBrk="1" hangingPunct="1">
              <a:lnSpc>
                <a:spcPct val="90000"/>
              </a:lnSpc>
            </a:pPr>
            <a:endParaRPr lang="en-US" sz="2800" dirty="0" smtClean="0"/>
          </a:p>
          <a:p>
            <a:pPr eaLnBrk="1" hangingPunct="1">
              <a:lnSpc>
                <a:spcPct val="90000"/>
              </a:lnSpc>
              <a:buNone/>
            </a:pPr>
            <a:endParaRPr lang="en-US" sz="2800" dirty="0" smtClean="0"/>
          </a:p>
          <a:p>
            <a:pPr eaLnBrk="1" hangingPunct="1">
              <a:lnSpc>
                <a:spcPct val="90000"/>
              </a:lnSpc>
            </a:pPr>
            <a:endParaRPr lang="en-US" sz="2800" dirty="0" smtClean="0"/>
          </a:p>
          <a:p>
            <a:pPr eaLnBrk="1" hangingPunct="1">
              <a:lnSpc>
                <a:spcPct val="90000"/>
              </a:lnSpc>
            </a:pPr>
            <a:r>
              <a:rPr lang="en-US" sz="2800" dirty="0" smtClean="0"/>
              <a:t>A class that implements an interface MUST provide implementation of all methods and properties the interface declares.</a:t>
            </a:r>
          </a:p>
          <a:p>
            <a:endParaRPr lang="en-US" dirty="0"/>
          </a:p>
        </p:txBody>
      </p:sp>
      <p:sp>
        <p:nvSpPr>
          <p:cNvPr id="3" name="Title 2"/>
          <p:cNvSpPr>
            <a:spLocks noGrp="1"/>
          </p:cNvSpPr>
          <p:nvPr>
            <p:ph type="title"/>
          </p:nvPr>
        </p:nvSpPr>
        <p:spPr/>
        <p:txBody>
          <a:bodyPr/>
          <a:lstStyle/>
          <a:p>
            <a:r>
              <a:rPr lang="en-US" dirty="0" smtClean="0"/>
              <a:t>Implementing an Interface</a:t>
            </a:r>
            <a:endParaRPr lang="en-US" dirty="0"/>
          </a:p>
        </p:txBody>
      </p:sp>
      <p:sp>
        <p:nvSpPr>
          <p:cNvPr id="5" name="Rectangle 4"/>
          <p:cNvSpPr>
            <a:spLocks noChangeArrowheads="1"/>
          </p:cNvSpPr>
          <p:nvPr/>
        </p:nvSpPr>
        <p:spPr bwMode="auto">
          <a:xfrm>
            <a:off x="990600" y="1981200"/>
            <a:ext cx="6477000" cy="685800"/>
          </a:xfrm>
          <a:prstGeom prst="rect">
            <a:avLst/>
          </a:prstGeom>
          <a:solidFill>
            <a:schemeClr val="bg1">
              <a:lumMod val="75000"/>
            </a:schemeClr>
          </a:solidFill>
          <a:ln w="6350" algn="ctr">
            <a:solidFill>
              <a:srgbClr val="FFFF00"/>
            </a:solidFill>
            <a:miter lim="800000"/>
            <a:headEnd/>
            <a:tailEnd/>
          </a:ln>
          <a:effectLst>
            <a:outerShdw dist="107763" dir="18900000" algn="ctr" rotWithShape="0">
              <a:schemeClr val="bg2">
                <a:alpha val="50000"/>
              </a:schemeClr>
            </a:outerShdw>
          </a:effectLst>
        </p:spPr>
        <p:txBody>
          <a:bodyPr wrap="none"/>
          <a:lstStyle/>
          <a:p>
            <a:pPr algn="l"/>
            <a:r>
              <a:rPr lang="en-US" sz="2000" b="1" dirty="0">
                <a:solidFill>
                  <a:schemeClr val="hlink"/>
                </a:solidFill>
                <a:latin typeface="Courier New" pitchFamily="49" charset="0"/>
              </a:rPr>
              <a:t>[access-modifier] class identifier : </a:t>
            </a:r>
          </a:p>
          <a:p>
            <a:pPr algn="l"/>
            <a:r>
              <a:rPr lang="en-US" sz="2000" b="1" dirty="0">
                <a:solidFill>
                  <a:schemeClr val="hlink"/>
                </a:solidFill>
                <a:latin typeface="Courier New" pitchFamily="49" charset="0"/>
              </a:rPr>
              <a:t>    </a:t>
            </a:r>
            <a:r>
              <a:rPr lang="en-US" sz="2000" b="1" dirty="0" smtClean="0">
                <a:solidFill>
                  <a:schemeClr val="hlink"/>
                </a:solidFill>
                <a:latin typeface="Courier New" pitchFamily="49" charset="0"/>
              </a:rPr>
              <a:t>interface-identifier </a:t>
            </a:r>
            <a:r>
              <a:rPr lang="en-US" sz="2000" b="1" dirty="0">
                <a:solidFill>
                  <a:schemeClr val="hlink"/>
                </a:solidFill>
                <a:latin typeface="Courier New" pitchFamily="49" charset="0"/>
              </a:rPr>
              <a:t>{ class body }</a:t>
            </a:r>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mtClean="0"/>
              <a:t>Example</a:t>
            </a:r>
          </a:p>
        </p:txBody>
      </p:sp>
      <p:sp>
        <p:nvSpPr>
          <p:cNvPr id="5125" name="Rectangle 4"/>
          <p:cNvSpPr>
            <a:spLocks noChangeArrowheads="1"/>
          </p:cNvSpPr>
          <p:nvPr/>
        </p:nvSpPr>
        <p:spPr bwMode="auto">
          <a:xfrm>
            <a:off x="152400" y="1447800"/>
            <a:ext cx="8839200" cy="44958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lgn="l"/>
            <a:r>
              <a:rPr lang="en-US" sz="2000" b="1">
                <a:solidFill>
                  <a:schemeClr val="hlink"/>
                </a:solidFill>
                <a:latin typeface="Courier New" pitchFamily="49" charset="0"/>
              </a:rPr>
              <a:t>public interface IDrawable</a:t>
            </a:r>
          </a:p>
          <a:p>
            <a:pPr algn="l"/>
            <a:r>
              <a:rPr lang="en-US" sz="2000" b="1">
                <a:solidFill>
                  <a:schemeClr val="hlink"/>
                </a:solidFill>
                <a:latin typeface="Courier New" pitchFamily="49" charset="0"/>
              </a:rPr>
              <a:t>{</a:t>
            </a:r>
          </a:p>
          <a:p>
            <a:pPr algn="l"/>
            <a:r>
              <a:rPr lang="en-US" sz="2000" b="1">
                <a:solidFill>
                  <a:schemeClr val="hlink"/>
                </a:solidFill>
                <a:latin typeface="Courier New" pitchFamily="49" charset="0"/>
              </a:rPr>
              <a:t>    void Draw();</a:t>
            </a:r>
          </a:p>
          <a:p>
            <a:pPr algn="l"/>
            <a:r>
              <a:rPr lang="en-US" sz="2000" b="1">
                <a:solidFill>
                  <a:schemeClr val="hlink"/>
                </a:solidFill>
                <a:latin typeface="Courier New" pitchFamily="49" charset="0"/>
              </a:rPr>
              <a:t>}</a:t>
            </a:r>
          </a:p>
          <a:p>
            <a:pPr algn="l"/>
            <a:endParaRPr lang="en-US" sz="2000" b="1">
              <a:solidFill>
                <a:schemeClr val="hlink"/>
              </a:solidFill>
              <a:latin typeface="Courier New" pitchFamily="49" charset="0"/>
            </a:endParaRPr>
          </a:p>
          <a:p>
            <a:pPr algn="l"/>
            <a:endParaRPr lang="en-US" sz="2000" b="1">
              <a:solidFill>
                <a:schemeClr val="hlink"/>
              </a:solidFill>
              <a:latin typeface="Courier New" pitchFamily="49" charset="0"/>
            </a:endParaRPr>
          </a:p>
          <a:p>
            <a:pPr algn="l"/>
            <a:r>
              <a:rPr lang="en-US" sz="2000" b="1">
                <a:solidFill>
                  <a:schemeClr val="hlink"/>
                </a:solidFill>
                <a:latin typeface="Courier New" pitchFamily="49" charset="0"/>
              </a:rPr>
              <a:t>public class Rectangle : IDrawable</a:t>
            </a:r>
          </a:p>
          <a:p>
            <a:pPr algn="l"/>
            <a:r>
              <a:rPr lang="en-US" sz="2000" b="1">
                <a:solidFill>
                  <a:schemeClr val="hlink"/>
                </a:solidFill>
                <a:latin typeface="Courier New" pitchFamily="49" charset="0"/>
              </a:rPr>
              <a:t>{</a:t>
            </a:r>
          </a:p>
          <a:p>
            <a:pPr algn="l"/>
            <a:r>
              <a:rPr lang="en-US" sz="2000" b="1">
                <a:solidFill>
                  <a:schemeClr val="hlink"/>
                </a:solidFill>
                <a:latin typeface="Courier New" pitchFamily="49" charset="0"/>
              </a:rPr>
              <a:t>    public void Draw()</a:t>
            </a:r>
          </a:p>
          <a:p>
            <a:pPr algn="l"/>
            <a:r>
              <a:rPr lang="en-US" sz="2000" b="1">
                <a:solidFill>
                  <a:schemeClr val="hlink"/>
                </a:solidFill>
                <a:latin typeface="Courier New" pitchFamily="49" charset="0"/>
              </a:rPr>
              <a:t>    {</a:t>
            </a:r>
          </a:p>
          <a:p>
            <a:pPr algn="l"/>
            <a:r>
              <a:rPr lang="en-US" sz="2000" b="1">
                <a:solidFill>
                  <a:schemeClr val="hlink"/>
                </a:solidFill>
                <a:latin typeface="Courier New" pitchFamily="49" charset="0"/>
              </a:rPr>
              <a:t>        </a:t>
            </a:r>
            <a:r>
              <a:rPr lang="en-US" sz="2000" b="1">
                <a:solidFill>
                  <a:srgbClr val="009900"/>
                </a:solidFill>
                <a:latin typeface="Courier New" pitchFamily="49" charset="0"/>
              </a:rPr>
              <a:t>// Code goes here to draw a rectangle.</a:t>
            </a:r>
          </a:p>
          <a:p>
            <a:pPr algn="l"/>
            <a:r>
              <a:rPr lang="en-US" sz="2000" b="1">
                <a:solidFill>
                  <a:schemeClr val="hlink"/>
                </a:solidFill>
                <a:latin typeface="Courier New" pitchFamily="49" charset="0"/>
              </a:rPr>
              <a:t>    }</a:t>
            </a:r>
          </a:p>
          <a:p>
            <a:pPr algn="l"/>
            <a:r>
              <a:rPr lang="en-US" sz="2000" b="1">
                <a:solidFill>
                  <a:schemeClr val="hlink"/>
                </a:solidFill>
                <a:latin typeface="Courier New" pitchFamily="49" charset="0"/>
              </a:rPr>
              <a:t>    …</a:t>
            </a:r>
          </a:p>
          <a:p>
            <a:pPr algn="l"/>
            <a:r>
              <a:rPr lang="en-US" sz="2000" b="1">
                <a:solidFill>
                  <a:schemeClr val="hlink"/>
                </a:solidFill>
                <a:latin typeface="Courier New" pitchFamily="49" charset="0"/>
              </a:rPr>
              <a:t>}</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660087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normAutofit fontScale="90000"/>
          </a:bodyPr>
          <a:lstStyle/>
          <a:p>
            <a:pPr eaLnBrk="1" hangingPunct="1"/>
            <a:r>
              <a:rPr lang="en-US" dirty="0" smtClean="0"/>
              <a:t>Comparing Interfaces and Classes</a:t>
            </a:r>
            <a:endParaRPr lang="en-US" b="1" dirty="0" smtClean="0">
              <a:latin typeface="Courier New" pitchFamily="49" charset="0"/>
            </a:endParaRPr>
          </a:p>
        </p:txBody>
      </p:sp>
      <p:sp>
        <p:nvSpPr>
          <p:cNvPr id="6149" name="Rectangle 3"/>
          <p:cNvSpPr>
            <a:spLocks noGrp="1" noChangeArrowheads="1"/>
          </p:cNvSpPr>
          <p:nvPr>
            <p:ph type="body" idx="1"/>
          </p:nvPr>
        </p:nvSpPr>
        <p:spPr/>
        <p:txBody>
          <a:bodyPr/>
          <a:lstStyle/>
          <a:p>
            <a:pPr eaLnBrk="1" hangingPunct="1"/>
            <a:r>
              <a:rPr lang="en-US" sz="3200" dirty="0" smtClean="0"/>
              <a:t>Interfaces and abstract classes are similar.</a:t>
            </a:r>
          </a:p>
          <a:p>
            <a:pPr eaLnBrk="1" hangingPunct="1">
              <a:buNone/>
            </a:pPr>
            <a:endParaRPr lang="en-US" sz="800" dirty="0" smtClean="0"/>
          </a:p>
          <a:p>
            <a:pPr eaLnBrk="1" hangingPunct="1"/>
            <a:r>
              <a:rPr lang="en-US" sz="3200" dirty="0" smtClean="0"/>
              <a:t>They differ as follows:</a:t>
            </a:r>
          </a:p>
          <a:p>
            <a:pPr lvl="1" eaLnBrk="1" hangingPunct="1"/>
            <a:r>
              <a:rPr lang="en-US" sz="2400" dirty="0" smtClean="0"/>
              <a:t>C# does </a:t>
            </a:r>
            <a:r>
              <a:rPr lang="en-US" sz="2400" u="sng" dirty="0" smtClean="0"/>
              <a:t>not</a:t>
            </a:r>
            <a:r>
              <a:rPr lang="en-US" sz="2400" dirty="0" smtClean="0"/>
              <a:t> support multiple inheritance with classes. </a:t>
            </a:r>
          </a:p>
          <a:p>
            <a:pPr lvl="1" eaLnBrk="1" hangingPunct="1">
              <a:buNone/>
            </a:pPr>
            <a:endParaRPr lang="en-US" sz="800" dirty="0" smtClean="0"/>
          </a:p>
          <a:p>
            <a:pPr lvl="1" eaLnBrk="1" hangingPunct="1"/>
            <a:r>
              <a:rPr lang="en-US" sz="2400" dirty="0" smtClean="0"/>
              <a:t>C# does support multiple interface implementation.</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301018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eaLnBrk="1" hangingPunct="1"/>
            <a:r>
              <a:rPr lang="en-US" sz="2400" dirty="0" smtClean="0"/>
              <a:t>Abstract classes can contain implementation and data. </a:t>
            </a:r>
          </a:p>
          <a:p>
            <a:pPr lvl="1" eaLnBrk="1" hangingPunct="1">
              <a:buNone/>
            </a:pPr>
            <a:endParaRPr lang="en-US" sz="800" dirty="0" smtClean="0"/>
          </a:p>
          <a:p>
            <a:pPr lvl="1" eaLnBrk="1" hangingPunct="1"/>
            <a:r>
              <a:rPr lang="en-US" sz="2400" dirty="0" smtClean="0"/>
              <a:t>Interfaces are “pure” abstract classes because they contain no implementation and no data.</a:t>
            </a:r>
          </a:p>
          <a:p>
            <a:endParaRPr lang="en-US" dirty="0"/>
          </a:p>
        </p:txBody>
      </p:sp>
      <p:sp>
        <p:nvSpPr>
          <p:cNvPr id="3" name="Title 2"/>
          <p:cNvSpPr>
            <a:spLocks noGrp="1"/>
          </p:cNvSpPr>
          <p:nvPr>
            <p:ph type="title"/>
          </p:nvPr>
        </p:nvSpPr>
        <p:spPr/>
        <p:txBody>
          <a:bodyPr>
            <a:normAutofit fontScale="90000"/>
          </a:bodyPr>
          <a:lstStyle/>
          <a:p>
            <a:r>
              <a:rPr lang="en-US" dirty="0" smtClean="0"/>
              <a:t>Comparing Interfaces and Classes</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smtClean="0"/>
              <a:t>Interface Notes</a:t>
            </a:r>
          </a:p>
        </p:txBody>
      </p:sp>
      <p:sp>
        <p:nvSpPr>
          <p:cNvPr id="7173" name="Rectangle 3"/>
          <p:cNvSpPr>
            <a:spLocks noGrp="1" noChangeArrowheads="1"/>
          </p:cNvSpPr>
          <p:nvPr>
            <p:ph type="body" idx="1"/>
          </p:nvPr>
        </p:nvSpPr>
        <p:spPr/>
        <p:txBody>
          <a:bodyPr/>
          <a:lstStyle/>
          <a:p>
            <a:pPr eaLnBrk="1" hangingPunct="1"/>
            <a:r>
              <a:rPr lang="en-US" sz="2800" dirty="0" smtClean="0"/>
              <a:t>Interfaces should not be tied to a specific class or classes.</a:t>
            </a:r>
          </a:p>
          <a:p>
            <a:pPr lvl="1" eaLnBrk="1" hangingPunct="1"/>
            <a:r>
              <a:rPr lang="en-US" sz="2400" b="1" dirty="0" err="1" smtClean="0">
                <a:solidFill>
                  <a:schemeClr val="hlink"/>
                </a:solidFill>
                <a:latin typeface="Courier New" pitchFamily="49" charset="0"/>
              </a:rPr>
              <a:t>IDrawable</a:t>
            </a:r>
            <a:r>
              <a:rPr lang="en-US" sz="2400" dirty="0" smtClean="0"/>
              <a:t> enables drawing whether the implementing class is a geometric shape, graphic, or a control. </a:t>
            </a:r>
          </a:p>
          <a:p>
            <a:pPr lvl="1" eaLnBrk="1" hangingPunct="1">
              <a:buNone/>
            </a:pPr>
            <a:endParaRPr lang="en-US" sz="800" dirty="0" smtClean="0"/>
          </a:p>
          <a:p>
            <a:pPr lvl="1" eaLnBrk="1" hangingPunct="1"/>
            <a:r>
              <a:rPr lang="en-US" sz="2400" dirty="0" smtClean="0"/>
              <a:t>The shape class, graphic class, and control class are not closely related, but all can be drawn in their own way.</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18</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615941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mtClean="0"/>
              <a:t>Summary</a:t>
            </a:r>
          </a:p>
        </p:txBody>
      </p:sp>
      <p:sp>
        <p:nvSpPr>
          <p:cNvPr id="8197" name="Rectangle 3"/>
          <p:cNvSpPr>
            <a:spLocks noGrp="1" noChangeArrowheads="1"/>
          </p:cNvSpPr>
          <p:nvPr>
            <p:ph type="body" idx="1"/>
          </p:nvPr>
        </p:nvSpPr>
        <p:spPr/>
        <p:txBody>
          <a:bodyPr/>
          <a:lstStyle/>
          <a:p>
            <a:pPr eaLnBrk="1" hangingPunct="1"/>
            <a:r>
              <a:rPr lang="en-US" sz="2800" dirty="0" smtClean="0"/>
              <a:t>An interface is a contract. </a:t>
            </a:r>
          </a:p>
          <a:p>
            <a:pPr eaLnBrk="1" hangingPunct="1"/>
            <a:r>
              <a:rPr lang="en-US" sz="2800" dirty="0" smtClean="0"/>
              <a:t>Once created and used, it cannot change. </a:t>
            </a:r>
          </a:p>
          <a:p>
            <a:pPr eaLnBrk="1" hangingPunct="1"/>
            <a:r>
              <a:rPr lang="en-US" sz="2800" dirty="0" smtClean="0"/>
              <a:t>If a change must be made to an interface, a whole new one must be created.</a:t>
            </a:r>
          </a:p>
          <a:p>
            <a:pPr eaLnBrk="1" hangingPunct="1"/>
            <a:r>
              <a:rPr lang="en-US" sz="2800" dirty="0" smtClean="0"/>
              <a:t>A change to an existing interface can break existing class implementations.</a:t>
            </a:r>
          </a:p>
          <a:p>
            <a:pPr eaLnBrk="1" hangingPunct="1"/>
            <a:r>
              <a:rPr lang="en-US" sz="2800" dirty="0" smtClean="0"/>
              <a:t>Use classes if updates need to be made to the base class.</a:t>
            </a:r>
          </a:p>
          <a:p>
            <a:pPr eaLnBrk="1" hangingPunct="1"/>
            <a:r>
              <a:rPr lang="en-US" sz="2800" dirty="0" smtClean="0"/>
              <a:t>Classes can only inherit from one class. </a:t>
            </a:r>
          </a:p>
          <a:p>
            <a:pPr eaLnBrk="1" hangingPunct="1"/>
            <a:r>
              <a:rPr lang="en-US" sz="2800" dirty="0" smtClean="0"/>
              <a:t>Classes can implement multiple interfaces.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76520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p:txBody>
          <a:bodyPr/>
          <a:lstStyle/>
          <a:p>
            <a:pPr lvl="0"/>
            <a:r>
              <a:rPr lang="en-US" sz="2800" dirty="0" smtClean="0"/>
              <a:t>Use the File class to display specific file information. </a:t>
            </a:r>
          </a:p>
          <a:p>
            <a:pPr lvl="0">
              <a:buNone/>
            </a:pPr>
            <a:endParaRPr lang="en-US" sz="1000" dirty="0" smtClean="0"/>
          </a:p>
          <a:p>
            <a:pPr lvl="0"/>
            <a:r>
              <a:rPr lang="en-US" sz="2800" dirty="0" smtClean="0"/>
              <a:t>Implement polymorphism using an interface.</a:t>
            </a:r>
          </a:p>
          <a:p>
            <a:pPr lvl="0">
              <a:buNone/>
            </a:pPr>
            <a:endParaRPr lang="en-US" sz="1000" dirty="0" smtClean="0"/>
          </a:p>
          <a:p>
            <a:pPr lvl="0"/>
            <a:r>
              <a:rPr lang="en-US" sz="2800" dirty="0" smtClean="0"/>
              <a:t>Set up a class that will raise an event to the subscriber when a specific situation occurs, and set up the subscriber to employ a given action when the event occurs.</a:t>
            </a:r>
          </a:p>
          <a:p>
            <a:pPr eaLnBrk="1" hangingPunct="1"/>
            <a:endParaRPr lang="en-US" dirty="0" smtClean="0"/>
          </a:p>
        </p:txBody>
      </p:sp>
      <p:sp>
        <p:nvSpPr>
          <p:cNvPr id="3" name="Title 2"/>
          <p:cNvSpPr>
            <a:spLocks noGrp="1"/>
          </p:cNvSpPr>
          <p:nvPr>
            <p:ph type="title"/>
          </p:nvPr>
        </p:nvSpPr>
        <p:spPr/>
        <p:txBody>
          <a:bodyPr/>
          <a:lstStyle/>
          <a:p>
            <a:pPr eaLnBrk="1" fontAlgn="auto" hangingPunct="1">
              <a:spcAft>
                <a:spcPts val="0"/>
              </a:spcAft>
              <a:defRPr/>
            </a:pPr>
            <a:r>
              <a:rPr lang="en-US" dirty="0" smtClean="0"/>
              <a:t>Course Objectives</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mtClean="0"/>
              <a:t>Summary</a:t>
            </a:r>
          </a:p>
        </p:txBody>
      </p:sp>
      <p:sp>
        <p:nvSpPr>
          <p:cNvPr id="9221" name="Rectangle 3"/>
          <p:cNvSpPr>
            <a:spLocks noGrp="1" noChangeArrowheads="1"/>
          </p:cNvSpPr>
          <p:nvPr>
            <p:ph type="body" idx="1"/>
          </p:nvPr>
        </p:nvSpPr>
        <p:spPr/>
        <p:txBody>
          <a:bodyPr/>
          <a:lstStyle/>
          <a:p>
            <a:pPr eaLnBrk="1" hangingPunct="1">
              <a:lnSpc>
                <a:spcPct val="90000"/>
              </a:lnSpc>
            </a:pPr>
            <a:r>
              <a:rPr lang="en-US" sz="2800" dirty="0" smtClean="0"/>
              <a:t>Abstract classes should be used for objects that are </a:t>
            </a:r>
            <a:r>
              <a:rPr lang="en-US" sz="2800" b="1" dirty="0" smtClean="0">
                <a:solidFill>
                  <a:schemeClr val="accent2"/>
                </a:solidFill>
              </a:rPr>
              <a:t>closely</a:t>
            </a:r>
            <a:r>
              <a:rPr lang="en-US" sz="2800" dirty="0" smtClean="0"/>
              <a:t> related.</a:t>
            </a:r>
          </a:p>
          <a:p>
            <a:pPr marL="742950" lvl="2" indent="-342900" eaLnBrk="1" hangingPunct="1">
              <a:lnSpc>
                <a:spcPct val="90000"/>
              </a:lnSpc>
              <a:buSzPct val="90000"/>
            </a:pPr>
            <a:r>
              <a:rPr lang="en-US" sz="2400" dirty="0" smtClean="0"/>
              <a:t>Abstract class example: a </a:t>
            </a:r>
            <a:r>
              <a:rPr lang="en-US" sz="2400" b="1" dirty="0" smtClean="0">
                <a:solidFill>
                  <a:schemeClr val="hlink"/>
                </a:solidFill>
                <a:latin typeface="Courier New" pitchFamily="49" charset="0"/>
              </a:rPr>
              <a:t>Shape</a:t>
            </a:r>
            <a:r>
              <a:rPr lang="en-US" sz="2400" dirty="0" smtClean="0"/>
              <a:t> class that is inherited by other RELATED shaped-based classes.</a:t>
            </a:r>
          </a:p>
          <a:p>
            <a:pPr marL="742950" lvl="2" indent="-342900" eaLnBrk="1" hangingPunct="1">
              <a:lnSpc>
                <a:spcPct val="90000"/>
              </a:lnSpc>
              <a:buSzPct val="90000"/>
              <a:buNone/>
            </a:pPr>
            <a:endParaRPr lang="en-US" sz="800" dirty="0" smtClean="0"/>
          </a:p>
          <a:p>
            <a:pPr eaLnBrk="1" hangingPunct="1">
              <a:lnSpc>
                <a:spcPct val="90000"/>
              </a:lnSpc>
            </a:pPr>
            <a:r>
              <a:rPr lang="en-US" sz="2800" dirty="0" smtClean="0"/>
              <a:t>Interfaces are best suited for providing common functionality to unrelated classes.</a:t>
            </a:r>
          </a:p>
          <a:p>
            <a:pPr lvl="1" eaLnBrk="1" hangingPunct="1">
              <a:lnSpc>
                <a:spcPct val="90000"/>
              </a:lnSpc>
            </a:pPr>
            <a:r>
              <a:rPr lang="en-US" sz="2400" dirty="0" smtClean="0"/>
              <a:t>Interface example: </a:t>
            </a:r>
            <a:r>
              <a:rPr lang="en-US" sz="2400" b="1" dirty="0" err="1" smtClean="0">
                <a:solidFill>
                  <a:schemeClr val="hlink"/>
                </a:solidFill>
                <a:latin typeface="Courier New" pitchFamily="49" charset="0"/>
              </a:rPr>
              <a:t>IDisposable</a:t>
            </a:r>
            <a:r>
              <a:rPr lang="en-US" sz="2400" dirty="0" smtClean="0"/>
              <a:t> that declares a </a:t>
            </a:r>
            <a:r>
              <a:rPr lang="en-US" sz="2400" b="1" dirty="0" smtClean="0">
                <a:solidFill>
                  <a:schemeClr val="hlink"/>
                </a:solidFill>
                <a:latin typeface="Courier New" pitchFamily="49" charset="0"/>
              </a:rPr>
              <a:t>Dispose()</a:t>
            </a:r>
            <a:r>
              <a:rPr lang="en-US" sz="2400" dirty="0" smtClean="0"/>
              <a:t> method where multiple UNRELATED classes can implement this method.</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20</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177960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ct val="90000"/>
              </a:lnSpc>
            </a:pPr>
            <a:r>
              <a:rPr lang="en-US" sz="2800" dirty="0" smtClean="0"/>
              <a:t>Abstract classes can have some implementation.</a:t>
            </a:r>
          </a:p>
          <a:p>
            <a:pPr eaLnBrk="1" hangingPunct="1">
              <a:lnSpc>
                <a:spcPct val="90000"/>
              </a:lnSpc>
              <a:buNone/>
            </a:pPr>
            <a:endParaRPr lang="en-US" sz="800" dirty="0" smtClean="0"/>
          </a:p>
          <a:p>
            <a:pPr eaLnBrk="1" hangingPunct="1">
              <a:lnSpc>
                <a:spcPct val="90000"/>
              </a:lnSpc>
            </a:pPr>
            <a:r>
              <a:rPr lang="en-US" sz="2800" dirty="0" smtClean="0"/>
              <a:t>Interfaces contain no implementation for any members. </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21</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normAutofit fontScale="90000"/>
          </a:bodyPr>
          <a:lstStyle/>
          <a:p>
            <a:pPr eaLnBrk="1" hangingPunct="1"/>
            <a:r>
              <a:rPr lang="en-US" dirty="0" smtClean="0"/>
              <a:t>Implementing Multiple Interfaces</a:t>
            </a:r>
          </a:p>
        </p:txBody>
      </p:sp>
      <p:sp>
        <p:nvSpPr>
          <p:cNvPr id="10245" name="Rectangle 3"/>
          <p:cNvSpPr>
            <a:spLocks noGrp="1" noChangeArrowheads="1"/>
          </p:cNvSpPr>
          <p:nvPr>
            <p:ph type="body" idx="1"/>
          </p:nvPr>
        </p:nvSpPr>
        <p:spPr>
          <a:xfrm>
            <a:off x="152400" y="1066800"/>
            <a:ext cx="8839200" cy="5486400"/>
          </a:xfrm>
        </p:spPr>
        <p:txBody>
          <a:bodyPr/>
          <a:lstStyle/>
          <a:p>
            <a:pPr eaLnBrk="1" hangingPunct="1"/>
            <a:endParaRPr lang="en-US" sz="2800" dirty="0" smtClean="0"/>
          </a:p>
          <a:p>
            <a:pPr eaLnBrk="1" hangingPunct="1"/>
            <a:r>
              <a:rPr lang="en-US" sz="2800" dirty="0" smtClean="0"/>
              <a:t>C# does </a:t>
            </a:r>
            <a:r>
              <a:rPr lang="en-US" sz="2800" u="sng" dirty="0" smtClean="0"/>
              <a:t>not</a:t>
            </a:r>
            <a:r>
              <a:rPr lang="en-US" sz="2800" dirty="0" smtClean="0"/>
              <a:t> allow multiple inheritance among classes.</a:t>
            </a:r>
          </a:p>
          <a:p>
            <a:pPr lvl="1" eaLnBrk="1" hangingPunct="1"/>
            <a:r>
              <a:rPr lang="en-US" sz="2400" dirty="0" smtClean="0"/>
              <a:t>A derived class can only inherit from a single base class.</a:t>
            </a:r>
          </a:p>
          <a:p>
            <a:pPr lvl="1" eaLnBrk="1" hangingPunct="1">
              <a:buNone/>
            </a:pPr>
            <a:endParaRPr lang="en-US" sz="800" dirty="0" smtClean="0"/>
          </a:p>
          <a:p>
            <a:pPr eaLnBrk="1" hangingPunct="1"/>
            <a:r>
              <a:rPr lang="en-US" sz="2800" dirty="0" smtClean="0"/>
              <a:t>C# does allow multiple interface implementations.</a:t>
            </a:r>
          </a:p>
          <a:p>
            <a:pPr lvl="1" eaLnBrk="1" hangingPunct="1"/>
            <a:r>
              <a:rPr lang="en-US" sz="2400" dirty="0" smtClean="0"/>
              <a:t>The class indicates what interfaces it will implement.</a:t>
            </a:r>
          </a:p>
          <a:p>
            <a:pPr lvl="1" eaLnBrk="1" hangingPunct="1">
              <a:buNone/>
            </a:pPr>
            <a:endParaRPr lang="en-US" sz="800" dirty="0" smtClean="0"/>
          </a:p>
          <a:p>
            <a:pPr lvl="1" eaLnBrk="1" hangingPunct="1"/>
            <a:r>
              <a:rPr lang="en-US" sz="2400" dirty="0" smtClean="0"/>
              <a:t>The class is required to implement every method in each interface specified on the declaration line.</a:t>
            </a:r>
          </a:p>
          <a:p>
            <a:pPr eaLnBrk="1" hangingPunct="1">
              <a:buNone/>
            </a:pPr>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994312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r>
              <a:rPr lang="en-US" sz="3200" dirty="0" smtClean="0"/>
              <a:t>Example:</a:t>
            </a:r>
          </a:p>
          <a:p>
            <a:pPr eaLnBrk="1" hangingPunct="1"/>
            <a:endParaRPr lang="en-US" sz="2800" dirty="0" smtClean="0"/>
          </a:p>
          <a:p>
            <a:pPr eaLnBrk="1" hangingPunct="1"/>
            <a:endParaRPr lang="en-US" sz="2800" dirty="0" smtClean="0"/>
          </a:p>
          <a:p>
            <a:pPr eaLnBrk="1" hangingPunct="1"/>
            <a:endParaRPr lang="en-US" sz="2800" dirty="0" smtClean="0"/>
          </a:p>
          <a:p>
            <a:pPr eaLnBrk="1" hangingPunct="1">
              <a:buNone/>
            </a:pPr>
            <a:endParaRPr lang="en-US" sz="2800" dirty="0" smtClean="0"/>
          </a:p>
          <a:p>
            <a:pPr eaLnBrk="1" hangingPunct="1"/>
            <a:r>
              <a:rPr lang="en-US" sz="2800" dirty="0" smtClean="0"/>
              <a:t>Interfaces from different sources can be implemented by a single class.</a:t>
            </a:r>
          </a:p>
          <a:p>
            <a:pPr eaLnBrk="1" hangingPunct="1"/>
            <a:endParaRPr lang="en-US" sz="2800" dirty="0" smtClean="0"/>
          </a:p>
          <a:p>
            <a:pPr eaLnBrk="1" hangingPunct="1"/>
            <a:endParaRPr lang="en-US" sz="2800" dirty="0" smtClean="0"/>
          </a:p>
          <a:p>
            <a:pPr eaLnBrk="1" hangingPunct="1"/>
            <a:endParaRPr lang="en-US" sz="2800" dirty="0" smtClean="0"/>
          </a:p>
          <a:p>
            <a:pPr>
              <a:buNone/>
            </a:pPr>
            <a:endParaRPr lang="en-US" dirty="0"/>
          </a:p>
        </p:txBody>
      </p:sp>
      <p:sp>
        <p:nvSpPr>
          <p:cNvPr id="3" name="Title 2"/>
          <p:cNvSpPr>
            <a:spLocks noGrp="1"/>
          </p:cNvSpPr>
          <p:nvPr>
            <p:ph type="title"/>
          </p:nvPr>
        </p:nvSpPr>
        <p:spPr/>
        <p:txBody>
          <a:bodyPr>
            <a:normAutofit fontScale="90000"/>
          </a:bodyPr>
          <a:lstStyle/>
          <a:p>
            <a:r>
              <a:rPr lang="en-US" dirty="0" smtClean="0"/>
              <a:t>Implementing Multiple Interfaces</a:t>
            </a:r>
            <a:endParaRPr lang="en-US" dirty="0"/>
          </a:p>
        </p:txBody>
      </p:sp>
      <p:sp>
        <p:nvSpPr>
          <p:cNvPr id="5" name="Rectangle 4"/>
          <p:cNvSpPr>
            <a:spLocks noChangeArrowheads="1"/>
          </p:cNvSpPr>
          <p:nvPr/>
        </p:nvSpPr>
        <p:spPr bwMode="auto">
          <a:xfrm>
            <a:off x="914400" y="2133600"/>
            <a:ext cx="7696200" cy="1295400"/>
          </a:xfrm>
          <a:prstGeom prst="rect">
            <a:avLst/>
          </a:prstGeom>
          <a:solidFill>
            <a:schemeClr val="bg1">
              <a:lumMod val="75000"/>
            </a:schemeClr>
          </a:solidFill>
          <a:ln w="6350" algn="ctr">
            <a:solidFill>
              <a:srgbClr val="FFFF00"/>
            </a:solidFill>
            <a:miter lim="800000"/>
            <a:headEnd/>
            <a:tailEnd/>
          </a:ln>
          <a:effectLst>
            <a:outerShdw dist="107763" dir="18900000" algn="ctr" rotWithShape="0">
              <a:schemeClr val="bg2">
                <a:alpha val="50000"/>
              </a:schemeClr>
            </a:outerShdw>
          </a:effectLst>
        </p:spPr>
        <p:txBody>
          <a:bodyPr wrap="none"/>
          <a:lstStyle/>
          <a:p>
            <a:pPr algn="l"/>
            <a:r>
              <a:rPr lang="en-US" sz="2000" b="1" dirty="0">
                <a:solidFill>
                  <a:schemeClr val="hlink"/>
                </a:solidFill>
                <a:latin typeface="Courier New" pitchFamily="49" charset="0"/>
              </a:rPr>
              <a:t>public class Document : </a:t>
            </a:r>
            <a:r>
              <a:rPr lang="en-US" sz="2000" b="1" dirty="0" err="1">
                <a:solidFill>
                  <a:schemeClr val="hlink"/>
                </a:solidFill>
                <a:latin typeface="Courier New" pitchFamily="49" charset="0"/>
              </a:rPr>
              <a:t>IStorable</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ICompressible</a:t>
            </a:r>
            <a:endParaRPr lang="en-US" sz="2000" b="1" dirty="0">
              <a:solidFill>
                <a:schemeClr val="hlink"/>
              </a:solidFill>
              <a:latin typeface="Courier New" pitchFamily="49" charset="0"/>
            </a:endParaRPr>
          </a:p>
          <a:p>
            <a:pPr algn="l"/>
            <a:r>
              <a:rPr lang="en-US" sz="2000" b="1" dirty="0">
                <a:solidFill>
                  <a:schemeClr val="hlink"/>
                </a:solidFill>
                <a:latin typeface="Courier New" pitchFamily="49" charset="0"/>
              </a:rPr>
              <a:t>{</a:t>
            </a:r>
          </a:p>
          <a:p>
            <a:pPr algn="l"/>
            <a:r>
              <a:rPr lang="en-US" sz="2000" b="1" dirty="0">
                <a:solidFill>
                  <a:schemeClr val="hlink"/>
                </a:solidFill>
                <a:latin typeface="Courier New" pitchFamily="49" charset="0"/>
              </a:rPr>
              <a:t>    …</a:t>
            </a:r>
          </a:p>
          <a:p>
            <a:pPr algn="l"/>
            <a:r>
              <a:rPr lang="en-US" sz="2000" b="1" dirty="0">
                <a:solidFill>
                  <a:schemeClr val="hlink"/>
                </a:solidFill>
                <a:latin typeface="Courier New" pitchFamily="49" charset="0"/>
              </a:rPr>
              <a:t>}</a:t>
            </a:r>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dirty="0" smtClean="0"/>
              <a:t>Extending Interfaces</a:t>
            </a:r>
          </a:p>
        </p:txBody>
      </p:sp>
      <p:sp>
        <p:nvSpPr>
          <p:cNvPr id="11269" name="Rectangle 3"/>
          <p:cNvSpPr>
            <a:spLocks noGrp="1" noChangeArrowheads="1"/>
          </p:cNvSpPr>
          <p:nvPr>
            <p:ph type="body" idx="1"/>
          </p:nvPr>
        </p:nvSpPr>
        <p:spPr/>
        <p:txBody>
          <a:bodyPr/>
          <a:lstStyle/>
          <a:p>
            <a:pPr eaLnBrk="1" hangingPunct="1">
              <a:lnSpc>
                <a:spcPct val="80000"/>
              </a:lnSpc>
            </a:pPr>
            <a:r>
              <a:rPr lang="en-US" sz="2800" dirty="0" smtClean="0"/>
              <a:t>An interface can inherit from another.</a:t>
            </a:r>
          </a:p>
          <a:p>
            <a:pPr eaLnBrk="1" hangingPunct="1">
              <a:lnSpc>
                <a:spcPct val="80000"/>
              </a:lnSpc>
              <a:buNone/>
            </a:pPr>
            <a:endParaRPr lang="en-US" sz="900" dirty="0" smtClean="0"/>
          </a:p>
          <a:p>
            <a:pPr eaLnBrk="1" hangingPunct="1">
              <a:lnSpc>
                <a:spcPct val="80000"/>
              </a:lnSpc>
            </a:pPr>
            <a:r>
              <a:rPr lang="en-US" sz="2800" dirty="0" smtClean="0"/>
              <a:t>The derived interface can add new methods or members, or can hide base methods using the </a:t>
            </a:r>
            <a:r>
              <a:rPr lang="en-US" sz="2800" b="1" dirty="0" smtClean="0">
                <a:solidFill>
                  <a:schemeClr val="hlink"/>
                </a:solidFill>
                <a:latin typeface="Courier New" pitchFamily="49" charset="0"/>
              </a:rPr>
              <a:t>new</a:t>
            </a:r>
            <a:r>
              <a:rPr lang="en-US" sz="2800" dirty="0" smtClean="0"/>
              <a:t> keyword.</a:t>
            </a:r>
          </a:p>
          <a:p>
            <a:pPr eaLnBrk="1" hangingPunct="1">
              <a:lnSpc>
                <a:spcPct val="80000"/>
              </a:lnSpc>
              <a:buNone/>
            </a:pPr>
            <a:endParaRPr lang="en-US" sz="800" dirty="0" smtClean="0"/>
          </a:p>
          <a:p>
            <a:pPr lvl="1" eaLnBrk="1" hangingPunct="1">
              <a:lnSpc>
                <a:spcPct val="80000"/>
              </a:lnSpc>
            </a:pPr>
            <a:r>
              <a:rPr lang="en-US" sz="2400" b="1" dirty="0" smtClean="0">
                <a:solidFill>
                  <a:schemeClr val="accent2"/>
                </a:solidFill>
              </a:rPr>
              <a:t>Possible use:</a:t>
            </a:r>
            <a:r>
              <a:rPr lang="en-US" sz="2400" dirty="0" smtClean="0">
                <a:solidFill>
                  <a:schemeClr val="accent2"/>
                </a:solidFill>
              </a:rPr>
              <a:t> once released, an interface should not be modified. Suppose there is a method naming ambiguity between the base and derived interfaces. An ambiguity will occur if the methods have the same signature. Without the </a:t>
            </a:r>
            <a:r>
              <a:rPr lang="en-US" sz="2400" b="1" dirty="0" smtClean="0">
                <a:solidFill>
                  <a:srgbClr val="990033"/>
                </a:solidFill>
                <a:latin typeface="Courier New" pitchFamily="49" charset="0"/>
                <a:cs typeface="Courier New" pitchFamily="49" charset="0"/>
              </a:rPr>
              <a:t>new</a:t>
            </a:r>
            <a:r>
              <a:rPr lang="en-US" sz="2400" dirty="0" smtClean="0">
                <a:solidFill>
                  <a:schemeClr val="accent2"/>
                </a:solidFill>
              </a:rPr>
              <a:t> keyword, a compiler warning will appear.</a:t>
            </a:r>
          </a:p>
          <a:p>
            <a:pPr eaLnBrk="1" hangingPunct="1">
              <a:lnSpc>
                <a:spcPct val="80000"/>
              </a:lnSpc>
              <a:buNone/>
            </a:pPr>
            <a:endParaRPr lang="en-US" sz="2400" dirty="0" smtClean="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577079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ct val="80000"/>
              </a:lnSpc>
            </a:pPr>
            <a:r>
              <a:rPr lang="en-US" sz="2800" dirty="0" smtClean="0"/>
              <a:t>Example</a:t>
            </a:r>
            <a:r>
              <a:rPr lang="en-US" sz="2400" dirty="0" smtClean="0"/>
              <a:t>:</a:t>
            </a:r>
          </a:p>
          <a:p>
            <a:pPr eaLnBrk="1" hangingPunct="1">
              <a:lnSpc>
                <a:spcPct val="80000"/>
              </a:lnSpc>
              <a:buNone/>
            </a:pPr>
            <a:endParaRPr lang="en-US" sz="2400" dirty="0" smtClean="0"/>
          </a:p>
          <a:p>
            <a:pPr lvl="1" eaLnBrk="1" hangingPunct="1">
              <a:lnSpc>
                <a:spcPct val="80000"/>
              </a:lnSpc>
              <a:buFont typeface="Wingdings" pitchFamily="2" charset="2"/>
              <a:buNone/>
            </a:pPr>
            <a:endParaRPr lang="en-US" sz="2000" b="1" dirty="0" smtClean="0">
              <a:solidFill>
                <a:schemeClr val="hlink"/>
              </a:solidFill>
              <a:latin typeface="Courier New" pitchFamily="49" charset="0"/>
            </a:endParaRPr>
          </a:p>
          <a:p>
            <a:pPr eaLnBrk="1" hangingPunct="1">
              <a:lnSpc>
                <a:spcPct val="80000"/>
              </a:lnSpc>
              <a:spcBef>
                <a:spcPts val="600"/>
              </a:spcBef>
              <a:spcAft>
                <a:spcPts val="600"/>
              </a:spcAft>
            </a:pPr>
            <a:r>
              <a:rPr lang="en-US" sz="2800" dirty="0" smtClean="0"/>
              <a:t>A class can implement </a:t>
            </a:r>
            <a:r>
              <a:rPr lang="en-US" sz="2800" b="1" dirty="0" err="1" smtClean="0">
                <a:solidFill>
                  <a:schemeClr val="hlink"/>
                </a:solidFill>
                <a:latin typeface="Courier New" pitchFamily="49" charset="0"/>
              </a:rPr>
              <a:t>IDimensionable</a:t>
            </a:r>
            <a:r>
              <a:rPr lang="en-US" sz="2800" dirty="0" smtClean="0"/>
              <a:t> or </a:t>
            </a:r>
            <a:r>
              <a:rPr lang="en-US" sz="2800" b="1" dirty="0" err="1" smtClean="0">
                <a:solidFill>
                  <a:schemeClr val="hlink"/>
                </a:solidFill>
                <a:latin typeface="Courier New" pitchFamily="49" charset="0"/>
              </a:rPr>
              <a:t>IThreeDimensionable</a:t>
            </a:r>
            <a:r>
              <a:rPr lang="en-US" sz="2800" dirty="0" smtClean="0"/>
              <a:t>.</a:t>
            </a:r>
          </a:p>
          <a:p>
            <a:pPr eaLnBrk="1" hangingPunct="1">
              <a:lnSpc>
                <a:spcPct val="80000"/>
              </a:lnSpc>
              <a:spcBef>
                <a:spcPts val="600"/>
              </a:spcBef>
              <a:spcAft>
                <a:spcPts val="600"/>
              </a:spcAft>
              <a:buNone/>
            </a:pPr>
            <a:endParaRPr lang="en-US" sz="900" dirty="0" smtClean="0"/>
          </a:p>
          <a:p>
            <a:pPr eaLnBrk="1" hangingPunct="1">
              <a:lnSpc>
                <a:spcPct val="80000"/>
              </a:lnSpc>
              <a:spcBef>
                <a:spcPts val="600"/>
              </a:spcBef>
              <a:spcAft>
                <a:spcPts val="600"/>
              </a:spcAft>
            </a:pPr>
            <a:r>
              <a:rPr lang="en-US" sz="2800" dirty="0" smtClean="0"/>
              <a:t>A class that implements </a:t>
            </a:r>
            <a:r>
              <a:rPr lang="en-US" sz="2800" b="1" dirty="0" err="1" smtClean="0">
                <a:solidFill>
                  <a:schemeClr val="hlink"/>
                </a:solidFill>
                <a:latin typeface="Courier New" pitchFamily="49" charset="0"/>
              </a:rPr>
              <a:t>IThreeDimensionable</a:t>
            </a:r>
            <a:r>
              <a:rPr lang="en-US" sz="2800" b="1" dirty="0" smtClean="0">
                <a:solidFill>
                  <a:schemeClr val="hlink"/>
                </a:solidFill>
                <a:latin typeface="Courier New" pitchFamily="49" charset="0"/>
              </a:rPr>
              <a:t> </a:t>
            </a:r>
            <a:r>
              <a:rPr lang="en-US" sz="2800" dirty="0" smtClean="0"/>
              <a:t>must implement all methods declared in </a:t>
            </a:r>
            <a:r>
              <a:rPr lang="en-US" sz="2800" b="1" dirty="0" err="1" smtClean="0">
                <a:solidFill>
                  <a:schemeClr val="hlink"/>
                </a:solidFill>
                <a:latin typeface="Courier New" pitchFamily="49" charset="0"/>
              </a:rPr>
              <a:t>IDimensionable</a:t>
            </a:r>
            <a:r>
              <a:rPr lang="en-US" sz="2800" dirty="0" smtClean="0"/>
              <a:t> and </a:t>
            </a:r>
            <a:r>
              <a:rPr lang="en-US" sz="2800" b="1" dirty="0" err="1" smtClean="0">
                <a:solidFill>
                  <a:schemeClr val="hlink"/>
                </a:solidFill>
                <a:latin typeface="Courier New" pitchFamily="49" charset="0"/>
              </a:rPr>
              <a:t>IThreeDimensionable</a:t>
            </a:r>
            <a:r>
              <a:rPr lang="en-US" sz="2800" dirty="0" smtClean="0"/>
              <a:t>.</a:t>
            </a:r>
          </a:p>
          <a:p>
            <a:endParaRPr lang="en-US" dirty="0"/>
          </a:p>
        </p:txBody>
      </p:sp>
      <p:sp>
        <p:nvSpPr>
          <p:cNvPr id="3" name="Title 2"/>
          <p:cNvSpPr>
            <a:spLocks noGrp="1"/>
          </p:cNvSpPr>
          <p:nvPr>
            <p:ph type="title"/>
          </p:nvPr>
        </p:nvSpPr>
        <p:spPr/>
        <p:txBody>
          <a:bodyPr/>
          <a:lstStyle/>
          <a:p>
            <a:r>
              <a:rPr lang="en-US" dirty="0" smtClean="0"/>
              <a:t>Extending Interfaces</a:t>
            </a:r>
            <a:endParaRPr lang="en-US" dirty="0"/>
          </a:p>
        </p:txBody>
      </p:sp>
      <p:sp>
        <p:nvSpPr>
          <p:cNvPr id="5" name="Rectangle 4"/>
          <p:cNvSpPr>
            <a:spLocks noChangeArrowheads="1"/>
          </p:cNvSpPr>
          <p:nvPr/>
        </p:nvSpPr>
        <p:spPr bwMode="auto">
          <a:xfrm>
            <a:off x="533400" y="1828800"/>
            <a:ext cx="8229600" cy="381000"/>
          </a:xfrm>
          <a:prstGeom prst="rect">
            <a:avLst/>
          </a:prstGeom>
          <a:solidFill>
            <a:schemeClr val="bg1">
              <a:lumMod val="75000"/>
            </a:schemeClr>
          </a:solidFill>
          <a:ln w="6350" algn="ctr">
            <a:solidFill>
              <a:srgbClr val="FFFF00"/>
            </a:solidFill>
            <a:miter lim="800000"/>
            <a:headEnd/>
            <a:tailEnd/>
          </a:ln>
          <a:effectLst>
            <a:outerShdw dist="107763" dir="18900000" algn="ctr" rotWithShape="0">
              <a:schemeClr val="bg2">
                <a:alpha val="50000"/>
              </a:schemeClr>
            </a:outerShdw>
          </a:effectLst>
        </p:spPr>
        <p:txBody>
          <a:bodyPr wrap="none"/>
          <a:lstStyle/>
          <a:p>
            <a:pPr algn="l"/>
            <a:r>
              <a:rPr lang="en-US" sz="2000" b="1" dirty="0">
                <a:solidFill>
                  <a:srgbClr val="990033"/>
                </a:solidFill>
                <a:latin typeface="Courier New" pitchFamily="49" charset="0"/>
              </a:rPr>
              <a:t>interface </a:t>
            </a:r>
            <a:r>
              <a:rPr lang="en-US" sz="2000" b="1" dirty="0" err="1">
                <a:solidFill>
                  <a:srgbClr val="990033"/>
                </a:solidFill>
                <a:latin typeface="Courier New" pitchFamily="49" charset="0"/>
              </a:rPr>
              <a:t>IThreeDimensionable</a:t>
            </a:r>
            <a:r>
              <a:rPr lang="en-US" sz="2000" b="1" dirty="0">
                <a:solidFill>
                  <a:srgbClr val="990033"/>
                </a:solidFill>
                <a:latin typeface="Courier New" pitchFamily="49" charset="0"/>
              </a:rPr>
              <a:t> : </a:t>
            </a:r>
            <a:r>
              <a:rPr lang="en-US" sz="2000" b="1" dirty="0" err="1">
                <a:solidFill>
                  <a:srgbClr val="990033"/>
                </a:solidFill>
                <a:latin typeface="Courier New" pitchFamily="49" charset="0"/>
              </a:rPr>
              <a:t>IDimensionable</a:t>
            </a:r>
            <a:r>
              <a:rPr lang="en-US" sz="2000" b="1" dirty="0">
                <a:solidFill>
                  <a:srgbClr val="990033"/>
                </a:solidFill>
                <a:latin typeface="Courier New" pitchFamily="49" charset="0"/>
              </a:rPr>
              <a:t> { … }</a:t>
            </a:r>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ChangeArrowheads="1"/>
          </p:cNvSpPr>
          <p:nvPr/>
        </p:nvSpPr>
        <p:spPr bwMode="auto">
          <a:xfrm>
            <a:off x="762000" y="1143000"/>
            <a:ext cx="7772400" cy="4724400"/>
          </a:xfrm>
          <a:prstGeom prst="rect">
            <a:avLst/>
          </a:prstGeom>
          <a:solidFill>
            <a:srgbClr val="FFFFFF"/>
          </a:solidFill>
          <a:ln w="6350" algn="ctr">
            <a:noFill/>
            <a:miter lim="800000"/>
            <a:headEnd/>
            <a:tailEnd/>
          </a:ln>
          <a:effectLst>
            <a:outerShdw dist="107763" dir="18900000" algn="ctr" rotWithShape="0">
              <a:schemeClr val="bg2">
                <a:alpha val="50000"/>
              </a:schemeClr>
            </a:outerShdw>
          </a:effectLst>
        </p:spPr>
        <p:txBody>
          <a:bodyPr wrap="none"/>
          <a:lstStyle/>
          <a:p>
            <a:pPr algn="l"/>
            <a:r>
              <a:rPr lang="en-US" sz="2000" b="1" dirty="0">
                <a:solidFill>
                  <a:srgbClr val="990033"/>
                </a:solidFill>
                <a:latin typeface="Courier New" pitchFamily="49" charset="0"/>
              </a:rPr>
              <a:t>public interface </a:t>
            </a:r>
            <a:r>
              <a:rPr lang="en-US" sz="2000" b="1" dirty="0" err="1">
                <a:solidFill>
                  <a:srgbClr val="990033"/>
                </a:solidFill>
                <a:latin typeface="Courier New" pitchFamily="49" charset="0"/>
              </a:rPr>
              <a:t>IImplementable</a:t>
            </a:r>
            <a:endParaRPr lang="en-US" sz="2000" b="1" dirty="0">
              <a:solidFill>
                <a:srgbClr val="990033"/>
              </a:solidFill>
              <a:latin typeface="Courier New" pitchFamily="49" charset="0"/>
            </a:endParaRPr>
          </a:p>
          <a:p>
            <a:pPr algn="l"/>
            <a:r>
              <a:rPr lang="en-US" sz="2000" b="1" dirty="0">
                <a:solidFill>
                  <a:srgbClr val="990033"/>
                </a:solidFill>
                <a:latin typeface="Courier New" pitchFamily="49" charset="0"/>
              </a:rPr>
              <a:t>{</a:t>
            </a:r>
          </a:p>
          <a:p>
            <a:pPr algn="l"/>
            <a:r>
              <a:rPr lang="en-US" sz="2000" b="1" dirty="0">
                <a:solidFill>
                  <a:srgbClr val="990033"/>
                </a:solidFill>
                <a:latin typeface="Courier New" pitchFamily="49" charset="0"/>
              </a:rPr>
              <a:t>    void Implement ();</a:t>
            </a:r>
          </a:p>
          <a:p>
            <a:pPr algn="l"/>
            <a:r>
              <a:rPr lang="en-US" sz="2000" b="1" dirty="0">
                <a:solidFill>
                  <a:srgbClr val="990033"/>
                </a:solidFill>
                <a:latin typeface="Courier New" pitchFamily="49" charset="0"/>
              </a:rPr>
              <a:t>}</a:t>
            </a:r>
          </a:p>
          <a:p>
            <a:pPr algn="l"/>
            <a:r>
              <a:rPr lang="en-US" sz="2000" b="1" dirty="0">
                <a:solidFill>
                  <a:srgbClr val="990033"/>
                </a:solidFill>
                <a:latin typeface="Courier New" pitchFamily="49" charset="0"/>
              </a:rPr>
              <a:t>public interface IImplementable2 : </a:t>
            </a:r>
            <a:r>
              <a:rPr lang="en-US" sz="2000" b="1" dirty="0" err="1">
                <a:solidFill>
                  <a:srgbClr val="990033"/>
                </a:solidFill>
                <a:latin typeface="Courier New" pitchFamily="49" charset="0"/>
              </a:rPr>
              <a:t>IImplementable</a:t>
            </a:r>
            <a:endParaRPr lang="en-US" sz="2000" b="1" dirty="0">
              <a:solidFill>
                <a:srgbClr val="990033"/>
              </a:solidFill>
              <a:latin typeface="Courier New" pitchFamily="49" charset="0"/>
            </a:endParaRPr>
          </a:p>
          <a:p>
            <a:pPr algn="l"/>
            <a:r>
              <a:rPr lang="en-US" sz="2000" b="1" dirty="0">
                <a:solidFill>
                  <a:srgbClr val="990033"/>
                </a:solidFill>
                <a:latin typeface="Courier New" pitchFamily="49" charset="0"/>
              </a:rPr>
              <a:t>{</a:t>
            </a:r>
          </a:p>
          <a:p>
            <a:pPr algn="l"/>
            <a:r>
              <a:rPr lang="en-US" sz="2000" b="1" dirty="0">
                <a:solidFill>
                  <a:srgbClr val="990033"/>
                </a:solidFill>
                <a:latin typeface="Courier New" pitchFamily="49" charset="0"/>
              </a:rPr>
              <a:t>    </a:t>
            </a:r>
            <a:r>
              <a:rPr lang="en-US" sz="2000" b="1" dirty="0">
                <a:solidFill>
                  <a:srgbClr val="009900"/>
                </a:solidFill>
                <a:latin typeface="Courier New" pitchFamily="49" charset="0"/>
              </a:rPr>
              <a:t>// Hide the base interface’s method.</a:t>
            </a:r>
          </a:p>
          <a:p>
            <a:pPr algn="l"/>
            <a:r>
              <a:rPr lang="en-US" sz="2000" b="1" dirty="0">
                <a:solidFill>
                  <a:srgbClr val="990033"/>
                </a:solidFill>
                <a:latin typeface="Courier New" pitchFamily="49" charset="0"/>
              </a:rPr>
              <a:t>    </a:t>
            </a:r>
            <a:r>
              <a:rPr lang="en-US" sz="2000" b="1" dirty="0">
                <a:solidFill>
                  <a:srgbClr val="FF0000"/>
                </a:solidFill>
                <a:latin typeface="Courier New" pitchFamily="49" charset="0"/>
              </a:rPr>
              <a:t>new void Implement ();</a:t>
            </a:r>
          </a:p>
          <a:p>
            <a:pPr algn="l"/>
            <a:r>
              <a:rPr lang="en-US" sz="2000" b="1" dirty="0">
                <a:solidFill>
                  <a:srgbClr val="990033"/>
                </a:solidFill>
                <a:latin typeface="Courier New" pitchFamily="49" charset="0"/>
              </a:rPr>
              <a:t>}</a:t>
            </a:r>
          </a:p>
          <a:p>
            <a:pPr algn="l"/>
            <a:r>
              <a:rPr lang="en-US" sz="2000" b="1" dirty="0">
                <a:solidFill>
                  <a:srgbClr val="990033"/>
                </a:solidFill>
                <a:latin typeface="Courier New" pitchFamily="49" charset="0"/>
              </a:rPr>
              <a:t>public class </a:t>
            </a:r>
            <a:r>
              <a:rPr lang="en-US" sz="2000" b="1" dirty="0" err="1">
                <a:solidFill>
                  <a:srgbClr val="990033"/>
                </a:solidFill>
                <a:latin typeface="Courier New" pitchFamily="49" charset="0"/>
              </a:rPr>
              <a:t>TestClass</a:t>
            </a:r>
            <a:r>
              <a:rPr lang="en-US" sz="2000" b="1" dirty="0">
                <a:solidFill>
                  <a:srgbClr val="990033"/>
                </a:solidFill>
                <a:latin typeface="Courier New" pitchFamily="49" charset="0"/>
              </a:rPr>
              <a:t> : IImplementable2</a:t>
            </a:r>
          </a:p>
          <a:p>
            <a:pPr algn="l"/>
            <a:r>
              <a:rPr lang="en-US" sz="2000" b="1" dirty="0">
                <a:solidFill>
                  <a:srgbClr val="990033"/>
                </a:solidFill>
                <a:latin typeface="Courier New" pitchFamily="49" charset="0"/>
              </a:rPr>
              <a:t>{</a:t>
            </a:r>
          </a:p>
          <a:p>
            <a:pPr algn="l"/>
            <a:r>
              <a:rPr lang="en-US" sz="2000" b="1" dirty="0">
                <a:solidFill>
                  <a:srgbClr val="990033"/>
                </a:solidFill>
                <a:latin typeface="Courier New" pitchFamily="49" charset="0"/>
              </a:rPr>
              <a:t>    public void Implement ()</a:t>
            </a:r>
          </a:p>
          <a:p>
            <a:pPr algn="l"/>
            <a:r>
              <a:rPr lang="en-US" sz="2000" b="1" dirty="0">
                <a:solidFill>
                  <a:srgbClr val="990033"/>
                </a:solidFill>
                <a:latin typeface="Courier New" pitchFamily="49" charset="0"/>
              </a:rPr>
              <a:t>    {</a:t>
            </a:r>
          </a:p>
          <a:p>
            <a:pPr algn="l"/>
            <a:r>
              <a:rPr lang="en-US" sz="2000" b="1" dirty="0">
                <a:solidFill>
                  <a:srgbClr val="990033"/>
                </a:solidFill>
                <a:latin typeface="Courier New" pitchFamily="49" charset="0"/>
              </a:rPr>
              <a:t>        </a:t>
            </a:r>
            <a:r>
              <a:rPr lang="en-US" sz="2000" b="1" dirty="0">
                <a:solidFill>
                  <a:srgbClr val="009900"/>
                </a:solidFill>
                <a:latin typeface="Courier New" pitchFamily="49" charset="0"/>
              </a:rPr>
              <a:t>// Implementation goes here.</a:t>
            </a:r>
          </a:p>
          <a:p>
            <a:pPr algn="l"/>
            <a:r>
              <a:rPr lang="en-US" sz="2000" b="1" dirty="0">
                <a:solidFill>
                  <a:srgbClr val="990033"/>
                </a:solidFill>
                <a:latin typeface="Courier New" pitchFamily="49" charset="0"/>
              </a:rPr>
              <a:t>    }</a:t>
            </a:r>
          </a:p>
          <a:p>
            <a:pPr algn="l"/>
            <a:r>
              <a:rPr lang="en-US" sz="2000" b="1" dirty="0">
                <a:solidFill>
                  <a:srgbClr val="990033"/>
                </a:solidFill>
                <a:latin typeface="Courier New" pitchFamily="49" charset="0"/>
              </a:rPr>
              <a:t>}</a:t>
            </a:r>
          </a:p>
        </p:txBody>
      </p:sp>
      <p:sp>
        <p:nvSpPr>
          <p:cNvPr id="12292" name="Rectangle 2"/>
          <p:cNvSpPr>
            <a:spLocks noGrp="1" noChangeArrowheads="1"/>
          </p:cNvSpPr>
          <p:nvPr>
            <p:ph type="title"/>
          </p:nvPr>
        </p:nvSpPr>
        <p:spPr/>
        <p:txBody>
          <a:bodyPr/>
          <a:lstStyle/>
          <a:p>
            <a:pPr eaLnBrk="1" hangingPunct="1"/>
            <a:r>
              <a:rPr lang="en-US" smtClean="0"/>
              <a:t>Extending Interfaces</a:t>
            </a:r>
          </a:p>
        </p:txBody>
      </p:sp>
      <p:sp>
        <p:nvSpPr>
          <p:cNvPr id="49159" name="AutoShape 7"/>
          <p:cNvSpPr>
            <a:spLocks noChangeArrowheads="1"/>
          </p:cNvSpPr>
          <p:nvPr/>
        </p:nvSpPr>
        <p:spPr bwMode="auto">
          <a:xfrm>
            <a:off x="5562600" y="1447800"/>
            <a:ext cx="3048000" cy="1447800"/>
          </a:xfrm>
          <a:prstGeom prst="wedgeRoundRectCallout">
            <a:avLst>
              <a:gd name="adj1" fmla="val -61981"/>
              <a:gd name="adj2" fmla="val 92435"/>
              <a:gd name="adj3" fmla="val 16667"/>
            </a:avLst>
          </a:prstGeom>
          <a:solidFill>
            <a:schemeClr val="accent1">
              <a:lumMod val="40000"/>
              <a:lumOff val="60000"/>
            </a:schemeClr>
          </a:solidFill>
          <a:ln w="28575" algn="ctr">
            <a:solidFill>
              <a:schemeClr val="bg2"/>
            </a:solidFill>
            <a:miter lim="800000"/>
            <a:headEnd/>
            <a:tailEnd/>
          </a:ln>
        </p:spPr>
        <p:txBody>
          <a:bodyPr anchor="ctr"/>
          <a:lstStyle/>
          <a:p>
            <a:r>
              <a:rPr lang="en-US" sz="2000" dirty="0">
                <a:solidFill>
                  <a:srgbClr val="000000"/>
                </a:solidFill>
              </a:rPr>
              <a:t>If the </a:t>
            </a:r>
            <a:r>
              <a:rPr lang="en-US" sz="2000" b="1" dirty="0">
                <a:solidFill>
                  <a:srgbClr val="990033"/>
                </a:solidFill>
                <a:latin typeface="Courier New" pitchFamily="49" charset="0"/>
              </a:rPr>
              <a:t>new</a:t>
            </a:r>
            <a:r>
              <a:rPr lang="en-US" sz="2000" dirty="0">
                <a:solidFill>
                  <a:srgbClr val="000000"/>
                </a:solidFill>
              </a:rPr>
              <a:t> keyword was not specified, a warning would appear.</a:t>
            </a:r>
          </a:p>
        </p:txBody>
      </p:sp>
      <p:sp>
        <p:nvSpPr>
          <p:cNvPr id="8" name="Slide Number Placeholder 7"/>
          <p:cNvSpPr>
            <a:spLocks noGrp="1"/>
          </p:cNvSpPr>
          <p:nvPr>
            <p:ph type="sldNum" sz="quarter" idx="12"/>
          </p:nvPr>
        </p:nvSpPr>
        <p:spPr/>
        <p:txBody>
          <a:bodyPr/>
          <a:lstStyle/>
          <a:p>
            <a:pPr>
              <a:defRPr/>
            </a:pPr>
            <a:fld id="{660E456F-E570-4FB0-BB5E-CB753F6E2897}" type="slidenum">
              <a:rPr lang="en-US" smtClean="0"/>
              <a:pPr>
                <a:defRPr/>
              </a:pPr>
              <a:t>26</a:t>
            </a:fld>
            <a:endParaRPr lang="en-US"/>
          </a:p>
        </p:txBody>
      </p:sp>
      <p:sp>
        <p:nvSpPr>
          <p:cNvPr id="9" name="Footer Placeholder 8"/>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473350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9159"/>
                                        </p:tgtEl>
                                        <p:attrNameLst>
                                          <p:attrName>style.visibility</p:attrName>
                                        </p:attrNameLst>
                                      </p:cBhvr>
                                      <p:to>
                                        <p:strVal val="visible"/>
                                      </p:to>
                                    </p:set>
                                    <p:anim calcmode="lin" valueType="num">
                                      <p:cBhvr>
                                        <p:cTn id="7" dur="500" fill="hold"/>
                                        <p:tgtEl>
                                          <p:spTgt spid="49159"/>
                                        </p:tgtEl>
                                        <p:attrNameLst>
                                          <p:attrName>ppt_w</p:attrName>
                                        </p:attrNameLst>
                                      </p:cBhvr>
                                      <p:tavLst>
                                        <p:tav tm="0">
                                          <p:val>
                                            <p:fltVal val="0"/>
                                          </p:val>
                                        </p:tav>
                                        <p:tav tm="100000">
                                          <p:val>
                                            <p:strVal val="#ppt_w"/>
                                          </p:val>
                                        </p:tav>
                                      </p:tavLst>
                                    </p:anim>
                                    <p:anim calcmode="lin" valueType="num">
                                      <p:cBhvr>
                                        <p:cTn id="8" dur="500" fill="hold"/>
                                        <p:tgtEl>
                                          <p:spTgt spid="49159"/>
                                        </p:tgtEl>
                                        <p:attrNameLst>
                                          <p:attrName>ppt_h</p:attrName>
                                        </p:attrNameLst>
                                      </p:cBhvr>
                                      <p:tavLst>
                                        <p:tav tm="0">
                                          <p:val>
                                            <p:fltVal val="0"/>
                                          </p:val>
                                        </p:tav>
                                        <p:tav tm="100000">
                                          <p:val>
                                            <p:strVal val="#ppt_h"/>
                                          </p:val>
                                        </p:tav>
                                      </p:tavLst>
                                    </p:anim>
                                    <p:animEffect transition="in" filter="fade">
                                      <p:cBhvr>
                                        <p:cTn id="9" dur="500"/>
                                        <p:tgtEl>
                                          <p:spTgt spid="4915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0" fill="hold" grpId="1" nodeType="clickEffect">
                                  <p:stCondLst>
                                    <p:cond delay="0"/>
                                  </p:stCondLst>
                                  <p:childTnLst>
                                    <p:anim calcmode="lin" valueType="num">
                                      <p:cBhvr>
                                        <p:cTn id="13" dur="500"/>
                                        <p:tgtEl>
                                          <p:spTgt spid="49159"/>
                                        </p:tgtEl>
                                        <p:attrNameLst>
                                          <p:attrName>ppt_w</p:attrName>
                                        </p:attrNameLst>
                                      </p:cBhvr>
                                      <p:tavLst>
                                        <p:tav tm="0">
                                          <p:val>
                                            <p:strVal val="ppt_w"/>
                                          </p:val>
                                        </p:tav>
                                        <p:tav tm="100000">
                                          <p:val>
                                            <p:fltVal val="0"/>
                                          </p:val>
                                        </p:tav>
                                      </p:tavLst>
                                    </p:anim>
                                    <p:anim calcmode="lin" valueType="num">
                                      <p:cBhvr>
                                        <p:cTn id="14" dur="500"/>
                                        <p:tgtEl>
                                          <p:spTgt spid="49159"/>
                                        </p:tgtEl>
                                        <p:attrNameLst>
                                          <p:attrName>ppt_h</p:attrName>
                                        </p:attrNameLst>
                                      </p:cBhvr>
                                      <p:tavLst>
                                        <p:tav tm="0">
                                          <p:val>
                                            <p:strVal val="ppt_h"/>
                                          </p:val>
                                        </p:tav>
                                        <p:tav tm="100000">
                                          <p:val>
                                            <p:fltVal val="0"/>
                                          </p:val>
                                        </p:tav>
                                      </p:tavLst>
                                    </p:anim>
                                    <p:animEffect transition="out" filter="fade">
                                      <p:cBhvr>
                                        <p:cTn id="15" dur="500"/>
                                        <p:tgtEl>
                                          <p:spTgt spid="49159"/>
                                        </p:tgtEl>
                                      </p:cBhvr>
                                    </p:animEffect>
                                    <p:set>
                                      <p:cBhvr>
                                        <p:cTn id="16" dur="1" fill="hold">
                                          <p:stCondLst>
                                            <p:cond delay="499"/>
                                          </p:stCondLst>
                                        </p:cTn>
                                        <p:tgtEl>
                                          <p:spTgt spid="491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animBg="1"/>
      <p:bldP spid="4915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dirty="0" smtClean="0"/>
              <a:t>Combining Interfaces</a:t>
            </a:r>
          </a:p>
        </p:txBody>
      </p:sp>
      <p:sp>
        <p:nvSpPr>
          <p:cNvPr id="13317" name="Rectangle 3"/>
          <p:cNvSpPr>
            <a:spLocks noGrp="1" noChangeArrowheads="1"/>
          </p:cNvSpPr>
          <p:nvPr>
            <p:ph type="body" idx="1"/>
          </p:nvPr>
        </p:nvSpPr>
        <p:spPr/>
        <p:txBody>
          <a:bodyPr/>
          <a:lstStyle/>
          <a:p>
            <a:pPr eaLnBrk="1" hangingPunct="1">
              <a:lnSpc>
                <a:spcPct val="90000"/>
              </a:lnSpc>
            </a:pPr>
            <a:r>
              <a:rPr lang="en-US" sz="2800" dirty="0" smtClean="0"/>
              <a:t>New interfaces can combine existing interfaces.</a:t>
            </a:r>
          </a:p>
          <a:p>
            <a:pPr eaLnBrk="1" hangingPunct="1">
              <a:lnSpc>
                <a:spcPct val="90000"/>
              </a:lnSpc>
            </a:pPr>
            <a:r>
              <a:rPr lang="en-US" sz="2800" dirty="0" smtClean="0"/>
              <a:t>The new interface can:</a:t>
            </a:r>
          </a:p>
          <a:p>
            <a:pPr lvl="1" eaLnBrk="1" hangingPunct="1">
              <a:lnSpc>
                <a:spcPct val="90000"/>
              </a:lnSpc>
            </a:pPr>
            <a:r>
              <a:rPr lang="en-US" sz="2400" dirty="0" smtClean="0"/>
              <a:t>Add new methods or members, or </a:t>
            </a:r>
          </a:p>
          <a:p>
            <a:pPr lvl="1" eaLnBrk="1" hangingPunct="1">
              <a:lnSpc>
                <a:spcPct val="90000"/>
              </a:lnSpc>
            </a:pPr>
            <a:r>
              <a:rPr lang="en-US" sz="2400" dirty="0" smtClean="0"/>
              <a:t>Hide methods in the base interface.</a:t>
            </a:r>
          </a:p>
          <a:p>
            <a:pPr eaLnBrk="1" hangingPunct="1">
              <a:lnSpc>
                <a:spcPct val="90000"/>
              </a:lnSpc>
            </a:pPr>
            <a:r>
              <a:rPr lang="en-US" sz="2800" dirty="0" smtClean="0"/>
              <a:t>Example:</a:t>
            </a:r>
          </a:p>
          <a:p>
            <a:pPr lvl="1" eaLnBrk="1" hangingPunct="1">
              <a:lnSpc>
                <a:spcPct val="90000"/>
              </a:lnSpc>
              <a:buFont typeface="Wingdings" pitchFamily="2" charset="2"/>
              <a:buNone/>
            </a:pPr>
            <a:endParaRPr lang="en-US" sz="2400" b="1" dirty="0" smtClean="0">
              <a:solidFill>
                <a:schemeClr val="hlink"/>
              </a:solidFill>
              <a:latin typeface="Courier New" pitchFamily="49" charset="0"/>
            </a:endParaRPr>
          </a:p>
          <a:p>
            <a:pPr lvl="1" eaLnBrk="1" hangingPunct="1">
              <a:lnSpc>
                <a:spcPct val="90000"/>
              </a:lnSpc>
              <a:buFont typeface="Wingdings" pitchFamily="2" charset="2"/>
              <a:buNone/>
            </a:pPr>
            <a:endParaRPr lang="en-US" sz="2400" b="1" dirty="0" smtClean="0">
              <a:solidFill>
                <a:schemeClr val="hlink"/>
              </a:solidFill>
              <a:latin typeface="Courier New" pitchFamily="49" charset="0"/>
            </a:endParaRPr>
          </a:p>
          <a:p>
            <a:pPr lvl="1" eaLnBrk="1" hangingPunct="1">
              <a:lnSpc>
                <a:spcPct val="90000"/>
              </a:lnSpc>
            </a:pPr>
            <a:r>
              <a:rPr lang="en-US" sz="2400" dirty="0" smtClean="0"/>
              <a:t>A class can choose to implement any of the four interfaces. </a:t>
            </a:r>
          </a:p>
          <a:p>
            <a:pPr lvl="1" eaLnBrk="1" hangingPunct="1">
              <a:lnSpc>
                <a:spcPct val="90000"/>
              </a:lnSpc>
            </a:pPr>
            <a:r>
              <a:rPr lang="en-US" sz="2400" dirty="0" smtClean="0"/>
              <a:t>A class that implements </a:t>
            </a:r>
            <a:r>
              <a:rPr lang="en-US" sz="2400" b="1" dirty="0" err="1" smtClean="0">
                <a:solidFill>
                  <a:schemeClr val="hlink"/>
                </a:solidFill>
                <a:latin typeface="Courier New" pitchFamily="49" charset="0"/>
              </a:rPr>
              <a:t>IDimensionable</a:t>
            </a:r>
            <a:r>
              <a:rPr lang="en-US" sz="2400" dirty="0" smtClean="0"/>
              <a:t>, must implement all methods found in all four 			interfaces.</a:t>
            </a:r>
          </a:p>
        </p:txBody>
      </p:sp>
      <p:sp>
        <p:nvSpPr>
          <p:cNvPr id="13318" name="Rectangle 4"/>
          <p:cNvSpPr>
            <a:spLocks noChangeArrowheads="1"/>
          </p:cNvSpPr>
          <p:nvPr/>
        </p:nvSpPr>
        <p:spPr bwMode="auto">
          <a:xfrm>
            <a:off x="609600" y="3886200"/>
            <a:ext cx="8229600" cy="74295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lgn="l"/>
            <a:r>
              <a:rPr lang="it-IT" sz="2000" b="1">
                <a:solidFill>
                  <a:srgbClr val="990033"/>
                </a:solidFill>
                <a:latin typeface="Courier New" pitchFamily="49" charset="0"/>
              </a:rPr>
              <a:t>interface IDimensionable : IScaleable, IStretchable,</a:t>
            </a:r>
          </a:p>
          <a:p>
            <a:pPr algn="l"/>
            <a:r>
              <a:rPr lang="it-IT" sz="2000" b="1">
                <a:solidFill>
                  <a:srgbClr val="990033"/>
                </a:solidFill>
                <a:latin typeface="Courier New" pitchFamily="49" charset="0"/>
              </a:rPr>
              <a:t>    IZoomable { … }</a:t>
            </a:r>
            <a:endParaRPr lang="en-US" sz="2000" b="1">
              <a:solidFill>
                <a:srgbClr val="990033"/>
              </a:solidFill>
              <a:latin typeface="Courier New" pitchFamily="49" charset="0"/>
            </a:endParaRPr>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05818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dirty="0" smtClean="0"/>
              <a:t>Accessing Interface Methods</a:t>
            </a:r>
          </a:p>
        </p:txBody>
      </p:sp>
      <p:sp>
        <p:nvSpPr>
          <p:cNvPr id="14341" name="Rectangle 3"/>
          <p:cNvSpPr>
            <a:spLocks noGrp="1" noChangeArrowheads="1"/>
          </p:cNvSpPr>
          <p:nvPr>
            <p:ph type="body" idx="1"/>
          </p:nvPr>
        </p:nvSpPr>
        <p:spPr/>
        <p:txBody>
          <a:bodyPr/>
          <a:lstStyle/>
          <a:p>
            <a:pPr eaLnBrk="1" hangingPunct="1"/>
            <a:r>
              <a:rPr lang="en-US" sz="2800" dirty="0" smtClean="0"/>
              <a:t>Why cast the object to an interface type?</a:t>
            </a:r>
          </a:p>
          <a:p>
            <a:pPr eaLnBrk="1" hangingPunct="1">
              <a:buNone/>
            </a:pPr>
            <a:endParaRPr lang="en-US" sz="900" dirty="0" smtClean="0"/>
          </a:p>
          <a:p>
            <a:pPr lvl="1" eaLnBrk="1" hangingPunct="1"/>
            <a:r>
              <a:rPr lang="en-US" sz="2400" dirty="0" smtClean="0"/>
              <a:t>When calling methods through the interface reference, you will not be able to get to any methods that are not declared in the interface.</a:t>
            </a:r>
          </a:p>
          <a:p>
            <a:pPr lvl="1" eaLnBrk="1" hangingPunct="1"/>
            <a:r>
              <a:rPr lang="en-US" sz="2400" dirty="0" smtClean="0"/>
              <a:t>Can treat the interface </a:t>
            </a:r>
            <a:r>
              <a:rPr lang="en-US" sz="2400" dirty="0" err="1" smtClean="0"/>
              <a:t>polymorphically</a:t>
            </a:r>
            <a:r>
              <a:rPr lang="en-US" sz="2400" dirty="0" smtClean="0"/>
              <a:t>. Ex.- if you define a method that accepted a parameter of the interface type, you could pass in any object of a class type  that implements that interface, even if it implemented other interfaces.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92046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800" dirty="0" smtClean="0"/>
          </a:p>
          <a:p>
            <a:r>
              <a:rPr lang="en-US" sz="2800" dirty="0" smtClean="0"/>
              <a:t>Once the cast is made, the interface type can only access the object’s methods that are defined in the interface. This is a key point for objects that implement multiple interfaces.</a:t>
            </a:r>
          </a:p>
          <a:p>
            <a:endParaRPr lang="en-US" dirty="0"/>
          </a:p>
        </p:txBody>
      </p:sp>
      <p:sp>
        <p:nvSpPr>
          <p:cNvPr id="3" name="Title 2"/>
          <p:cNvSpPr>
            <a:spLocks noGrp="1"/>
          </p:cNvSpPr>
          <p:nvPr>
            <p:ph type="title"/>
          </p:nvPr>
        </p:nvSpPr>
        <p:spPr/>
        <p:txBody>
          <a:bodyPr/>
          <a:lstStyle/>
          <a:p>
            <a:r>
              <a:rPr lang="en-US" dirty="0" smtClean="0"/>
              <a:t>Accessing Interface Methods</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29</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dirty="0" smtClean="0"/>
          </a:p>
          <a:p>
            <a:pPr lvl="0"/>
            <a:r>
              <a:rPr lang="en-US" sz="2800" dirty="0" smtClean="0"/>
              <a:t>Set up a multi-threaded application that employs synchronization of common resources and ensures that the application will end only after all threads have completed processing.</a:t>
            </a:r>
          </a:p>
          <a:p>
            <a:endParaRPr lang="en-US" dirty="0"/>
          </a:p>
        </p:txBody>
      </p:sp>
      <p:sp>
        <p:nvSpPr>
          <p:cNvPr id="3" name="Title 2"/>
          <p:cNvSpPr>
            <a:spLocks noGrp="1"/>
          </p:cNvSpPr>
          <p:nvPr>
            <p:ph type="title"/>
          </p:nvPr>
        </p:nvSpPr>
        <p:spPr/>
        <p:txBody>
          <a:bodyPr/>
          <a:lstStyle/>
          <a:p>
            <a:r>
              <a:rPr lang="en-US" dirty="0" smtClean="0"/>
              <a:t>Course Objectives – cont.</a:t>
            </a:r>
            <a:endParaRPr lang="en-US" dirty="0"/>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3</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dirty="0" smtClean="0"/>
              <a:t>Interface Notes</a:t>
            </a:r>
          </a:p>
        </p:txBody>
      </p:sp>
      <p:sp>
        <p:nvSpPr>
          <p:cNvPr id="15365" name="Rectangle 3"/>
          <p:cNvSpPr>
            <a:spLocks noGrp="1" noChangeArrowheads="1"/>
          </p:cNvSpPr>
          <p:nvPr>
            <p:ph type="body" idx="1"/>
          </p:nvPr>
        </p:nvSpPr>
        <p:spPr/>
        <p:txBody>
          <a:bodyPr/>
          <a:lstStyle/>
          <a:p>
            <a:pPr eaLnBrk="1" hangingPunct="1">
              <a:lnSpc>
                <a:spcPct val="90000"/>
              </a:lnSpc>
            </a:pPr>
            <a:r>
              <a:rPr lang="en-US" sz="2800" b="1" dirty="0" err="1" smtClean="0">
                <a:solidFill>
                  <a:schemeClr val="hlink"/>
                </a:solidFill>
                <a:latin typeface="Courier New" pitchFamily="49" charset="0"/>
              </a:rPr>
              <a:t>struct</a:t>
            </a:r>
            <a:r>
              <a:rPr lang="en-US" sz="2800" dirty="0" err="1" smtClean="0"/>
              <a:t>s</a:t>
            </a:r>
            <a:r>
              <a:rPr lang="en-US" sz="2800" dirty="0" smtClean="0"/>
              <a:t> can implement interfaces as well. It is recommended that implemented methods be accessed through the </a:t>
            </a:r>
            <a:r>
              <a:rPr lang="en-US" sz="2800" b="1" dirty="0" err="1" smtClean="0">
                <a:solidFill>
                  <a:schemeClr val="hlink"/>
                </a:solidFill>
                <a:latin typeface="Courier New" pitchFamily="49" charset="0"/>
              </a:rPr>
              <a:t>struct</a:t>
            </a:r>
            <a:r>
              <a:rPr lang="en-US" sz="2800" dirty="0" smtClean="0"/>
              <a:t> variable rather than casting the </a:t>
            </a:r>
            <a:r>
              <a:rPr lang="en-US" sz="2800" b="1" dirty="0" err="1" smtClean="0">
                <a:solidFill>
                  <a:schemeClr val="hlink"/>
                </a:solidFill>
                <a:latin typeface="Courier New" pitchFamily="49" charset="0"/>
              </a:rPr>
              <a:t>struct</a:t>
            </a:r>
            <a:r>
              <a:rPr lang="en-US" sz="2800" dirty="0" smtClean="0"/>
              <a:t> to an interface variable (if possible, don’t use explicit implementation).</a:t>
            </a:r>
          </a:p>
          <a:p>
            <a:pPr eaLnBrk="1" hangingPunct="1">
              <a:lnSpc>
                <a:spcPct val="90000"/>
              </a:lnSpc>
              <a:buNone/>
            </a:pPr>
            <a:endParaRPr lang="en-US" sz="800" dirty="0" smtClean="0"/>
          </a:p>
          <a:p>
            <a:pPr lvl="1" eaLnBrk="1" hangingPunct="1">
              <a:lnSpc>
                <a:spcPct val="90000"/>
              </a:lnSpc>
            </a:pPr>
            <a:r>
              <a:rPr lang="en-US" sz="2800" dirty="0" smtClean="0"/>
              <a:t>The cast causes a boxing operation because the data is being copied from a value type to a reference type.</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30</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246211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125" lvl="1" indent="-255588">
              <a:spcBef>
                <a:spcPts val="400"/>
              </a:spcBef>
              <a:buSzPct val="68000"/>
              <a:buFont typeface="Wingdings 3" pitchFamily="18" charset="2"/>
              <a:buChar char=""/>
            </a:pPr>
            <a:endParaRPr lang="en-US" sz="2800" dirty="0" smtClean="0"/>
          </a:p>
          <a:p>
            <a:pPr marL="365125" lvl="1" indent="-255588">
              <a:spcBef>
                <a:spcPts val="400"/>
              </a:spcBef>
              <a:buSzPct val="68000"/>
              <a:buFont typeface="Wingdings 3" pitchFamily="18" charset="2"/>
              <a:buChar char=""/>
            </a:pPr>
            <a:r>
              <a:rPr lang="en-US" sz="2800" dirty="0" smtClean="0"/>
              <a:t>If you use the interface to modify the object, it is the boxed object, not the original value, that is modified. If you change the value type, the boxed object will not change – you are dealing with two copies of the data.</a:t>
            </a:r>
          </a:p>
          <a:p>
            <a:endParaRPr lang="en-US" dirty="0"/>
          </a:p>
        </p:txBody>
      </p:sp>
      <p:sp>
        <p:nvSpPr>
          <p:cNvPr id="3" name="Title 2"/>
          <p:cNvSpPr>
            <a:spLocks noGrp="1"/>
          </p:cNvSpPr>
          <p:nvPr>
            <p:ph type="title"/>
          </p:nvPr>
        </p:nvSpPr>
        <p:spPr/>
        <p:txBody>
          <a:bodyPr/>
          <a:lstStyle/>
          <a:p>
            <a:r>
              <a:rPr lang="en-US" dirty="0" smtClean="0"/>
              <a:t>Interface Notes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smtClean="0"/>
              <a:t>Interfaces and Boxing</a:t>
            </a:r>
          </a:p>
        </p:txBody>
      </p:sp>
      <p:sp>
        <p:nvSpPr>
          <p:cNvPr id="73733" name="Rectangle 5"/>
          <p:cNvSpPr>
            <a:spLocks noChangeArrowheads="1"/>
          </p:cNvSpPr>
          <p:nvPr/>
        </p:nvSpPr>
        <p:spPr bwMode="auto">
          <a:xfrm>
            <a:off x="5105400" y="1143000"/>
            <a:ext cx="3886200" cy="19812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lgn="l"/>
            <a:r>
              <a:rPr lang="en-US" sz="2000" b="1">
                <a:solidFill>
                  <a:schemeClr val="hlink"/>
                </a:solidFill>
                <a:latin typeface="Courier New" pitchFamily="49" charset="0"/>
              </a:rPr>
              <a:t>public struct MyStruct : </a:t>
            </a:r>
          </a:p>
          <a:p>
            <a:pPr algn="l"/>
            <a:r>
              <a:rPr lang="en-US" sz="2000" b="1">
                <a:solidFill>
                  <a:schemeClr val="hlink"/>
                </a:solidFill>
                <a:latin typeface="Courier New" pitchFamily="49" charset="0"/>
              </a:rPr>
              <a:t>    IStorable</a:t>
            </a:r>
          </a:p>
          <a:p>
            <a:pPr algn="l"/>
            <a:r>
              <a:rPr lang="en-US" sz="2000" b="1">
                <a:solidFill>
                  <a:schemeClr val="hlink"/>
                </a:solidFill>
                <a:latin typeface="Courier New" pitchFamily="49" charset="0"/>
              </a:rPr>
              <a:t>{</a:t>
            </a:r>
          </a:p>
          <a:p>
            <a:pPr algn="l"/>
            <a:r>
              <a:rPr lang="en-US" sz="2000" b="1">
                <a:solidFill>
                  <a:schemeClr val="hlink"/>
                </a:solidFill>
                <a:latin typeface="Courier New" pitchFamily="49" charset="0"/>
              </a:rPr>
              <a:t>  public bool</a:t>
            </a:r>
          </a:p>
          <a:p>
            <a:pPr algn="l"/>
            <a:r>
              <a:rPr lang="en-US" sz="2000" b="1">
                <a:solidFill>
                  <a:schemeClr val="hlink"/>
                </a:solidFill>
                <a:latin typeface="Courier New" pitchFamily="49" charset="0"/>
              </a:rPr>
              <a:t>    ReadyToWrite </a:t>
            </a:r>
            <a:r>
              <a:rPr lang="en-US" sz="1900" b="1">
                <a:solidFill>
                  <a:schemeClr val="hlink"/>
                </a:solidFill>
                <a:latin typeface="Courier New" pitchFamily="49" charset="0"/>
              </a:rPr>
              <a:t>= false;</a:t>
            </a:r>
          </a:p>
          <a:p>
            <a:pPr algn="l"/>
            <a:r>
              <a:rPr lang="en-US" sz="2000" b="1">
                <a:solidFill>
                  <a:schemeClr val="hlink"/>
                </a:solidFill>
                <a:latin typeface="Courier New" pitchFamily="49" charset="0"/>
              </a:rPr>
              <a:t>}</a:t>
            </a:r>
          </a:p>
        </p:txBody>
      </p:sp>
      <p:sp>
        <p:nvSpPr>
          <p:cNvPr id="73734" name="Rectangle 6"/>
          <p:cNvSpPr>
            <a:spLocks noChangeArrowheads="1"/>
          </p:cNvSpPr>
          <p:nvPr/>
        </p:nvSpPr>
        <p:spPr bwMode="auto">
          <a:xfrm>
            <a:off x="5105400" y="3352800"/>
            <a:ext cx="3886200" cy="762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lgn="l"/>
            <a:r>
              <a:rPr lang="en-US" sz="2000" b="1">
                <a:solidFill>
                  <a:schemeClr val="hlink"/>
                </a:solidFill>
                <a:latin typeface="Courier New" pitchFamily="49" charset="0"/>
              </a:rPr>
              <a:t>MyStruct myStruct = </a:t>
            </a:r>
          </a:p>
          <a:p>
            <a:pPr algn="l"/>
            <a:r>
              <a:rPr lang="en-US" sz="2000" b="1">
                <a:solidFill>
                  <a:schemeClr val="hlink"/>
                </a:solidFill>
                <a:latin typeface="Courier New" pitchFamily="49" charset="0"/>
              </a:rPr>
              <a:t>    new MyStruct();</a:t>
            </a:r>
          </a:p>
        </p:txBody>
      </p:sp>
      <p:sp>
        <p:nvSpPr>
          <p:cNvPr id="73735" name="Rectangle 7"/>
          <p:cNvSpPr>
            <a:spLocks noChangeArrowheads="1"/>
          </p:cNvSpPr>
          <p:nvPr/>
        </p:nvSpPr>
        <p:spPr bwMode="auto">
          <a:xfrm>
            <a:off x="5105400" y="4572000"/>
            <a:ext cx="3886200" cy="762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lgn="l"/>
            <a:r>
              <a:rPr lang="en-US" sz="2000" b="1">
                <a:solidFill>
                  <a:schemeClr val="hlink"/>
                </a:solidFill>
                <a:latin typeface="Courier New" pitchFamily="49" charset="0"/>
              </a:rPr>
              <a:t>IStorable store = </a:t>
            </a:r>
          </a:p>
          <a:p>
            <a:pPr algn="l"/>
            <a:r>
              <a:rPr lang="en-US" sz="2000" b="1">
                <a:solidFill>
                  <a:schemeClr val="hlink"/>
                </a:solidFill>
                <a:latin typeface="Courier New" pitchFamily="49" charset="0"/>
              </a:rPr>
              <a:t>  (IStorable) myStruct;</a:t>
            </a:r>
          </a:p>
        </p:txBody>
      </p:sp>
      <p:sp>
        <p:nvSpPr>
          <p:cNvPr id="73736" name="Rectangle 8"/>
          <p:cNvSpPr>
            <a:spLocks noChangeArrowheads="1"/>
          </p:cNvSpPr>
          <p:nvPr/>
        </p:nvSpPr>
        <p:spPr bwMode="auto">
          <a:xfrm>
            <a:off x="5105400" y="5638800"/>
            <a:ext cx="3886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lgn="l"/>
            <a:r>
              <a:rPr lang="en-US" sz="2000" b="1">
                <a:solidFill>
                  <a:schemeClr val="hlink"/>
                </a:solidFill>
                <a:latin typeface="Courier New" pitchFamily="49" charset="0"/>
              </a:rPr>
              <a:t>store.ReadyToWrite=true;</a:t>
            </a:r>
          </a:p>
        </p:txBody>
      </p:sp>
      <p:sp>
        <p:nvSpPr>
          <p:cNvPr id="16393" name="Rectangle 9"/>
          <p:cNvSpPr>
            <a:spLocks noChangeArrowheads="1"/>
          </p:cNvSpPr>
          <p:nvPr/>
        </p:nvSpPr>
        <p:spPr bwMode="auto">
          <a:xfrm>
            <a:off x="142875" y="1524000"/>
            <a:ext cx="2133600" cy="480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4" name="Rectangle 10"/>
          <p:cNvSpPr>
            <a:spLocks noChangeArrowheads="1"/>
          </p:cNvSpPr>
          <p:nvPr/>
        </p:nvSpPr>
        <p:spPr bwMode="auto">
          <a:xfrm>
            <a:off x="2886075" y="1524000"/>
            <a:ext cx="2133600" cy="480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5" name="Text Box 11"/>
          <p:cNvSpPr txBox="1">
            <a:spLocks noChangeArrowheads="1"/>
          </p:cNvSpPr>
          <p:nvPr/>
        </p:nvSpPr>
        <p:spPr bwMode="auto">
          <a:xfrm>
            <a:off x="142875" y="1079500"/>
            <a:ext cx="901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4200">
                <a:solidFill>
                  <a:schemeClr val="tx2"/>
                </a:solidFill>
                <a:latin typeface="Trebuchet MS" pitchFamily="34" charset="0"/>
              </a:defRPr>
            </a:lvl1pPr>
            <a:lvl2pPr marL="742950" indent="-285750" eaLnBrk="0" hangingPunct="0">
              <a:defRPr sz="4200">
                <a:solidFill>
                  <a:schemeClr val="tx2"/>
                </a:solidFill>
                <a:latin typeface="Trebuchet MS" pitchFamily="34" charset="0"/>
              </a:defRPr>
            </a:lvl2pPr>
            <a:lvl3pPr marL="1143000" indent="-228600" eaLnBrk="0" hangingPunct="0">
              <a:defRPr sz="4200">
                <a:solidFill>
                  <a:schemeClr val="tx2"/>
                </a:solidFill>
                <a:latin typeface="Trebuchet MS" pitchFamily="34" charset="0"/>
              </a:defRPr>
            </a:lvl3pPr>
            <a:lvl4pPr marL="1600200" indent="-228600" eaLnBrk="0" hangingPunct="0">
              <a:defRPr sz="4200">
                <a:solidFill>
                  <a:schemeClr val="tx2"/>
                </a:solidFill>
                <a:latin typeface="Trebuchet MS" pitchFamily="34" charset="0"/>
              </a:defRPr>
            </a:lvl4pPr>
            <a:lvl5pPr marL="2057400" indent="-228600" eaLnBrk="0" hangingPunct="0">
              <a:defRPr sz="4200">
                <a:solidFill>
                  <a:schemeClr val="tx2"/>
                </a:solidFill>
                <a:latin typeface="Trebuchet MS" pitchFamily="34" charset="0"/>
              </a:defRPr>
            </a:lvl5pPr>
            <a:lvl6pPr marL="2514600" indent="-228600" algn="ctr" eaLnBrk="0" fontAlgn="base" hangingPunct="0">
              <a:spcBef>
                <a:spcPct val="0"/>
              </a:spcBef>
              <a:spcAft>
                <a:spcPct val="0"/>
              </a:spcAft>
              <a:defRPr sz="4200">
                <a:solidFill>
                  <a:schemeClr val="tx2"/>
                </a:solidFill>
                <a:latin typeface="Trebuchet MS" pitchFamily="34" charset="0"/>
              </a:defRPr>
            </a:lvl6pPr>
            <a:lvl7pPr marL="2971800" indent="-228600" algn="ctr" eaLnBrk="0" fontAlgn="base" hangingPunct="0">
              <a:spcBef>
                <a:spcPct val="0"/>
              </a:spcBef>
              <a:spcAft>
                <a:spcPct val="0"/>
              </a:spcAft>
              <a:defRPr sz="4200">
                <a:solidFill>
                  <a:schemeClr val="tx2"/>
                </a:solidFill>
                <a:latin typeface="Trebuchet MS" pitchFamily="34" charset="0"/>
              </a:defRPr>
            </a:lvl7pPr>
            <a:lvl8pPr marL="3429000" indent="-228600" algn="ctr" eaLnBrk="0" fontAlgn="base" hangingPunct="0">
              <a:spcBef>
                <a:spcPct val="0"/>
              </a:spcBef>
              <a:spcAft>
                <a:spcPct val="0"/>
              </a:spcAft>
              <a:defRPr sz="4200">
                <a:solidFill>
                  <a:schemeClr val="tx2"/>
                </a:solidFill>
                <a:latin typeface="Trebuchet MS" pitchFamily="34" charset="0"/>
              </a:defRPr>
            </a:lvl8pPr>
            <a:lvl9pPr marL="3886200" indent="-228600" algn="ctr" eaLnBrk="0" fontAlgn="base" hangingPunct="0">
              <a:spcBef>
                <a:spcPct val="0"/>
              </a:spcBef>
              <a:spcAft>
                <a:spcPct val="0"/>
              </a:spcAft>
              <a:defRPr sz="4200">
                <a:solidFill>
                  <a:schemeClr val="tx2"/>
                </a:solidFill>
                <a:latin typeface="Trebuchet MS" pitchFamily="34" charset="0"/>
              </a:defRPr>
            </a:lvl9pPr>
          </a:lstStyle>
          <a:p>
            <a:pPr eaLnBrk="1" hangingPunct="1"/>
            <a:r>
              <a:rPr lang="en-US" sz="2000">
                <a:solidFill>
                  <a:schemeClr val="tx1"/>
                </a:solidFill>
              </a:rPr>
              <a:t>STACK</a:t>
            </a:r>
          </a:p>
        </p:txBody>
      </p:sp>
      <p:sp>
        <p:nvSpPr>
          <p:cNvPr id="16396" name="Text Box 12"/>
          <p:cNvSpPr txBox="1">
            <a:spLocks noChangeArrowheads="1"/>
          </p:cNvSpPr>
          <p:nvPr/>
        </p:nvSpPr>
        <p:spPr bwMode="auto">
          <a:xfrm>
            <a:off x="4241800" y="1079500"/>
            <a:ext cx="777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4200">
                <a:solidFill>
                  <a:schemeClr val="tx2"/>
                </a:solidFill>
                <a:latin typeface="Trebuchet MS" pitchFamily="34" charset="0"/>
              </a:defRPr>
            </a:lvl1pPr>
            <a:lvl2pPr marL="742950" indent="-285750" eaLnBrk="0" hangingPunct="0">
              <a:defRPr sz="4200">
                <a:solidFill>
                  <a:schemeClr val="tx2"/>
                </a:solidFill>
                <a:latin typeface="Trebuchet MS" pitchFamily="34" charset="0"/>
              </a:defRPr>
            </a:lvl2pPr>
            <a:lvl3pPr marL="1143000" indent="-228600" eaLnBrk="0" hangingPunct="0">
              <a:defRPr sz="4200">
                <a:solidFill>
                  <a:schemeClr val="tx2"/>
                </a:solidFill>
                <a:latin typeface="Trebuchet MS" pitchFamily="34" charset="0"/>
              </a:defRPr>
            </a:lvl3pPr>
            <a:lvl4pPr marL="1600200" indent="-228600" eaLnBrk="0" hangingPunct="0">
              <a:defRPr sz="4200">
                <a:solidFill>
                  <a:schemeClr val="tx2"/>
                </a:solidFill>
                <a:latin typeface="Trebuchet MS" pitchFamily="34" charset="0"/>
              </a:defRPr>
            </a:lvl4pPr>
            <a:lvl5pPr marL="2057400" indent="-228600" eaLnBrk="0" hangingPunct="0">
              <a:defRPr sz="4200">
                <a:solidFill>
                  <a:schemeClr val="tx2"/>
                </a:solidFill>
                <a:latin typeface="Trebuchet MS" pitchFamily="34" charset="0"/>
              </a:defRPr>
            </a:lvl5pPr>
            <a:lvl6pPr marL="2514600" indent="-228600" algn="ctr" eaLnBrk="0" fontAlgn="base" hangingPunct="0">
              <a:spcBef>
                <a:spcPct val="0"/>
              </a:spcBef>
              <a:spcAft>
                <a:spcPct val="0"/>
              </a:spcAft>
              <a:defRPr sz="4200">
                <a:solidFill>
                  <a:schemeClr val="tx2"/>
                </a:solidFill>
                <a:latin typeface="Trebuchet MS" pitchFamily="34" charset="0"/>
              </a:defRPr>
            </a:lvl6pPr>
            <a:lvl7pPr marL="2971800" indent="-228600" algn="ctr" eaLnBrk="0" fontAlgn="base" hangingPunct="0">
              <a:spcBef>
                <a:spcPct val="0"/>
              </a:spcBef>
              <a:spcAft>
                <a:spcPct val="0"/>
              </a:spcAft>
              <a:defRPr sz="4200">
                <a:solidFill>
                  <a:schemeClr val="tx2"/>
                </a:solidFill>
                <a:latin typeface="Trebuchet MS" pitchFamily="34" charset="0"/>
              </a:defRPr>
            </a:lvl7pPr>
            <a:lvl8pPr marL="3429000" indent="-228600" algn="ctr" eaLnBrk="0" fontAlgn="base" hangingPunct="0">
              <a:spcBef>
                <a:spcPct val="0"/>
              </a:spcBef>
              <a:spcAft>
                <a:spcPct val="0"/>
              </a:spcAft>
              <a:defRPr sz="4200">
                <a:solidFill>
                  <a:schemeClr val="tx2"/>
                </a:solidFill>
                <a:latin typeface="Trebuchet MS" pitchFamily="34" charset="0"/>
              </a:defRPr>
            </a:lvl8pPr>
            <a:lvl9pPr marL="3886200" indent="-228600" algn="ctr" eaLnBrk="0" fontAlgn="base" hangingPunct="0">
              <a:spcBef>
                <a:spcPct val="0"/>
              </a:spcBef>
              <a:spcAft>
                <a:spcPct val="0"/>
              </a:spcAft>
              <a:defRPr sz="4200">
                <a:solidFill>
                  <a:schemeClr val="tx2"/>
                </a:solidFill>
                <a:latin typeface="Trebuchet MS" pitchFamily="34" charset="0"/>
              </a:defRPr>
            </a:lvl9pPr>
          </a:lstStyle>
          <a:p>
            <a:pPr eaLnBrk="1" hangingPunct="1"/>
            <a:r>
              <a:rPr lang="en-US" sz="2000">
                <a:solidFill>
                  <a:schemeClr val="tx1"/>
                </a:solidFill>
              </a:rPr>
              <a:t>HEAP</a:t>
            </a:r>
          </a:p>
        </p:txBody>
      </p:sp>
      <p:grpSp>
        <p:nvGrpSpPr>
          <p:cNvPr id="2" name="Group 13"/>
          <p:cNvGrpSpPr>
            <a:grpSpLocks/>
          </p:cNvGrpSpPr>
          <p:nvPr/>
        </p:nvGrpSpPr>
        <p:grpSpPr bwMode="auto">
          <a:xfrm>
            <a:off x="320675" y="1905000"/>
            <a:ext cx="1779588" cy="3200400"/>
            <a:chOff x="352" y="1200"/>
            <a:chExt cx="1121" cy="2016"/>
          </a:xfrm>
        </p:grpSpPr>
        <p:grpSp>
          <p:nvGrpSpPr>
            <p:cNvPr id="16405" name="Group 14"/>
            <p:cNvGrpSpPr>
              <a:grpSpLocks/>
            </p:cNvGrpSpPr>
            <p:nvPr/>
          </p:nvGrpSpPr>
          <p:grpSpPr bwMode="auto">
            <a:xfrm>
              <a:off x="352" y="1200"/>
              <a:ext cx="1121" cy="2016"/>
              <a:chOff x="352" y="1200"/>
              <a:chExt cx="1121" cy="2016"/>
            </a:xfrm>
          </p:grpSpPr>
          <p:sp>
            <p:nvSpPr>
              <p:cNvPr id="16407" name="Rectangle 15"/>
              <p:cNvSpPr>
                <a:spLocks noChangeArrowheads="1"/>
              </p:cNvSpPr>
              <p:nvPr/>
            </p:nvSpPr>
            <p:spPr bwMode="auto">
              <a:xfrm>
                <a:off x="384" y="1200"/>
                <a:ext cx="1056" cy="2016"/>
              </a:xfrm>
              <a:prstGeom prst="rect">
                <a:avLst/>
              </a:prstGeom>
              <a:gradFill rotWithShape="1">
                <a:gsLst>
                  <a:gs pos="0">
                    <a:schemeClr val="tx2"/>
                  </a:gs>
                  <a:gs pos="100000">
                    <a:schemeClr val="hlink"/>
                  </a:gs>
                </a:gsLst>
                <a:lin ang="5400000" scaled="1"/>
              </a:gradFill>
              <a:ln w="12700" cap="sq">
                <a:solidFill>
                  <a:schemeClr val="tx1"/>
                </a:solidFill>
                <a:miter lim="800000"/>
                <a:headEnd type="none" w="sm" len="sm"/>
                <a:tailEnd type="none" w="sm" len="sm"/>
              </a:ln>
            </p:spPr>
            <p:txBody>
              <a:bodyPr wrap="none" anchor="ctr"/>
              <a:lstStyle/>
              <a:p>
                <a:endParaRPr lang="en-US" sz="2000">
                  <a:solidFill>
                    <a:schemeClr val="bg1"/>
                  </a:solidFill>
                </a:endParaRPr>
              </a:p>
            </p:txBody>
          </p:sp>
          <p:sp>
            <p:nvSpPr>
              <p:cNvPr id="16408" name="Text Box 16"/>
              <p:cNvSpPr txBox="1">
                <a:spLocks noChangeArrowheads="1"/>
              </p:cNvSpPr>
              <p:nvPr/>
            </p:nvSpPr>
            <p:spPr bwMode="auto">
              <a:xfrm>
                <a:off x="352" y="2504"/>
                <a:ext cx="112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4200">
                    <a:solidFill>
                      <a:schemeClr val="tx2"/>
                    </a:solidFill>
                    <a:latin typeface="Trebuchet MS" pitchFamily="34" charset="0"/>
                  </a:defRPr>
                </a:lvl1pPr>
                <a:lvl2pPr marL="742950" indent="-285750" eaLnBrk="0" hangingPunct="0">
                  <a:defRPr sz="4200">
                    <a:solidFill>
                      <a:schemeClr val="tx2"/>
                    </a:solidFill>
                    <a:latin typeface="Trebuchet MS" pitchFamily="34" charset="0"/>
                  </a:defRPr>
                </a:lvl2pPr>
                <a:lvl3pPr marL="1143000" indent="-228600" eaLnBrk="0" hangingPunct="0">
                  <a:defRPr sz="4200">
                    <a:solidFill>
                      <a:schemeClr val="tx2"/>
                    </a:solidFill>
                    <a:latin typeface="Trebuchet MS" pitchFamily="34" charset="0"/>
                  </a:defRPr>
                </a:lvl3pPr>
                <a:lvl4pPr marL="1600200" indent="-228600" eaLnBrk="0" hangingPunct="0">
                  <a:defRPr sz="4200">
                    <a:solidFill>
                      <a:schemeClr val="tx2"/>
                    </a:solidFill>
                    <a:latin typeface="Trebuchet MS" pitchFamily="34" charset="0"/>
                  </a:defRPr>
                </a:lvl4pPr>
                <a:lvl5pPr marL="2057400" indent="-228600" eaLnBrk="0" hangingPunct="0">
                  <a:defRPr sz="4200">
                    <a:solidFill>
                      <a:schemeClr val="tx2"/>
                    </a:solidFill>
                    <a:latin typeface="Trebuchet MS" pitchFamily="34" charset="0"/>
                  </a:defRPr>
                </a:lvl5pPr>
                <a:lvl6pPr marL="2514600" indent="-228600" algn="ctr" eaLnBrk="0" fontAlgn="base" hangingPunct="0">
                  <a:spcBef>
                    <a:spcPct val="0"/>
                  </a:spcBef>
                  <a:spcAft>
                    <a:spcPct val="0"/>
                  </a:spcAft>
                  <a:defRPr sz="4200">
                    <a:solidFill>
                      <a:schemeClr val="tx2"/>
                    </a:solidFill>
                    <a:latin typeface="Trebuchet MS" pitchFamily="34" charset="0"/>
                  </a:defRPr>
                </a:lvl6pPr>
                <a:lvl7pPr marL="2971800" indent="-228600" algn="ctr" eaLnBrk="0" fontAlgn="base" hangingPunct="0">
                  <a:spcBef>
                    <a:spcPct val="0"/>
                  </a:spcBef>
                  <a:spcAft>
                    <a:spcPct val="0"/>
                  </a:spcAft>
                  <a:defRPr sz="4200">
                    <a:solidFill>
                      <a:schemeClr val="tx2"/>
                    </a:solidFill>
                    <a:latin typeface="Trebuchet MS" pitchFamily="34" charset="0"/>
                  </a:defRPr>
                </a:lvl7pPr>
                <a:lvl8pPr marL="3429000" indent="-228600" algn="ctr" eaLnBrk="0" fontAlgn="base" hangingPunct="0">
                  <a:spcBef>
                    <a:spcPct val="0"/>
                  </a:spcBef>
                  <a:spcAft>
                    <a:spcPct val="0"/>
                  </a:spcAft>
                  <a:defRPr sz="4200">
                    <a:solidFill>
                      <a:schemeClr val="tx2"/>
                    </a:solidFill>
                    <a:latin typeface="Trebuchet MS" pitchFamily="34" charset="0"/>
                  </a:defRPr>
                </a:lvl8pPr>
                <a:lvl9pPr marL="3886200" indent="-228600" algn="ctr" eaLnBrk="0" fontAlgn="base" hangingPunct="0">
                  <a:spcBef>
                    <a:spcPct val="0"/>
                  </a:spcBef>
                  <a:spcAft>
                    <a:spcPct val="0"/>
                  </a:spcAft>
                  <a:defRPr sz="4200">
                    <a:solidFill>
                      <a:schemeClr val="tx2"/>
                    </a:solidFill>
                    <a:latin typeface="Trebuchet MS" pitchFamily="34" charset="0"/>
                  </a:defRPr>
                </a:lvl9pPr>
              </a:lstStyle>
              <a:p>
                <a:pPr eaLnBrk="1" hangingPunct="1"/>
                <a:r>
                  <a:rPr lang="en-US" sz="2000">
                    <a:solidFill>
                      <a:schemeClr val="bg1"/>
                    </a:solidFill>
                  </a:rPr>
                  <a:t>ReadyToWrite</a:t>
                </a:r>
              </a:p>
              <a:p>
                <a:pPr eaLnBrk="1" hangingPunct="1"/>
                <a:r>
                  <a:rPr lang="en-US" sz="2000">
                    <a:solidFill>
                      <a:schemeClr val="bg1"/>
                    </a:solidFill>
                  </a:rPr>
                  <a:t>=</a:t>
                </a:r>
              </a:p>
              <a:p>
                <a:pPr eaLnBrk="1" hangingPunct="1"/>
                <a:r>
                  <a:rPr lang="en-US" sz="2000">
                    <a:solidFill>
                      <a:schemeClr val="bg1"/>
                    </a:solidFill>
                  </a:rPr>
                  <a:t>false</a:t>
                </a:r>
              </a:p>
            </p:txBody>
          </p:sp>
        </p:grpSp>
        <p:sp>
          <p:nvSpPr>
            <p:cNvPr id="16406" name="Text Box 17"/>
            <p:cNvSpPr txBox="1">
              <a:spLocks noChangeArrowheads="1"/>
            </p:cNvSpPr>
            <p:nvPr/>
          </p:nvSpPr>
          <p:spPr bwMode="auto">
            <a:xfrm>
              <a:off x="533" y="1592"/>
              <a:ext cx="7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4200">
                  <a:solidFill>
                    <a:schemeClr val="tx2"/>
                  </a:solidFill>
                  <a:latin typeface="Trebuchet MS" pitchFamily="34" charset="0"/>
                </a:defRPr>
              </a:lvl1pPr>
              <a:lvl2pPr marL="742950" indent="-285750" eaLnBrk="0" hangingPunct="0">
                <a:defRPr sz="4200">
                  <a:solidFill>
                    <a:schemeClr val="tx2"/>
                  </a:solidFill>
                  <a:latin typeface="Trebuchet MS" pitchFamily="34" charset="0"/>
                </a:defRPr>
              </a:lvl2pPr>
              <a:lvl3pPr marL="1143000" indent="-228600" eaLnBrk="0" hangingPunct="0">
                <a:defRPr sz="4200">
                  <a:solidFill>
                    <a:schemeClr val="tx2"/>
                  </a:solidFill>
                  <a:latin typeface="Trebuchet MS" pitchFamily="34" charset="0"/>
                </a:defRPr>
              </a:lvl3pPr>
              <a:lvl4pPr marL="1600200" indent="-228600" eaLnBrk="0" hangingPunct="0">
                <a:defRPr sz="4200">
                  <a:solidFill>
                    <a:schemeClr val="tx2"/>
                  </a:solidFill>
                  <a:latin typeface="Trebuchet MS" pitchFamily="34" charset="0"/>
                </a:defRPr>
              </a:lvl4pPr>
              <a:lvl5pPr marL="2057400" indent="-228600" eaLnBrk="0" hangingPunct="0">
                <a:defRPr sz="4200">
                  <a:solidFill>
                    <a:schemeClr val="tx2"/>
                  </a:solidFill>
                  <a:latin typeface="Trebuchet MS" pitchFamily="34" charset="0"/>
                </a:defRPr>
              </a:lvl5pPr>
              <a:lvl6pPr marL="2514600" indent="-228600" algn="ctr" eaLnBrk="0" fontAlgn="base" hangingPunct="0">
                <a:spcBef>
                  <a:spcPct val="0"/>
                </a:spcBef>
                <a:spcAft>
                  <a:spcPct val="0"/>
                </a:spcAft>
                <a:defRPr sz="4200">
                  <a:solidFill>
                    <a:schemeClr val="tx2"/>
                  </a:solidFill>
                  <a:latin typeface="Trebuchet MS" pitchFamily="34" charset="0"/>
                </a:defRPr>
              </a:lvl6pPr>
              <a:lvl7pPr marL="2971800" indent="-228600" algn="ctr" eaLnBrk="0" fontAlgn="base" hangingPunct="0">
                <a:spcBef>
                  <a:spcPct val="0"/>
                </a:spcBef>
                <a:spcAft>
                  <a:spcPct val="0"/>
                </a:spcAft>
                <a:defRPr sz="4200">
                  <a:solidFill>
                    <a:schemeClr val="tx2"/>
                  </a:solidFill>
                  <a:latin typeface="Trebuchet MS" pitchFamily="34" charset="0"/>
                </a:defRPr>
              </a:lvl7pPr>
              <a:lvl8pPr marL="3429000" indent="-228600" algn="ctr" eaLnBrk="0" fontAlgn="base" hangingPunct="0">
                <a:spcBef>
                  <a:spcPct val="0"/>
                </a:spcBef>
                <a:spcAft>
                  <a:spcPct val="0"/>
                </a:spcAft>
                <a:defRPr sz="4200">
                  <a:solidFill>
                    <a:schemeClr val="tx2"/>
                  </a:solidFill>
                  <a:latin typeface="Trebuchet MS" pitchFamily="34" charset="0"/>
                </a:defRPr>
              </a:lvl8pPr>
              <a:lvl9pPr marL="3886200" indent="-228600" algn="ctr" eaLnBrk="0" fontAlgn="base" hangingPunct="0">
                <a:spcBef>
                  <a:spcPct val="0"/>
                </a:spcBef>
                <a:spcAft>
                  <a:spcPct val="0"/>
                </a:spcAft>
                <a:defRPr sz="4200">
                  <a:solidFill>
                    <a:schemeClr val="tx2"/>
                  </a:solidFill>
                  <a:latin typeface="Trebuchet MS" pitchFamily="34" charset="0"/>
                </a:defRPr>
              </a:lvl9pPr>
            </a:lstStyle>
            <a:p>
              <a:pPr eaLnBrk="1" hangingPunct="1"/>
              <a:r>
                <a:rPr lang="en-US" sz="2000">
                  <a:solidFill>
                    <a:schemeClr val="bg1"/>
                  </a:solidFill>
                </a:rPr>
                <a:t>myStruct</a:t>
              </a:r>
              <a:endParaRPr lang="en-US" sz="2000">
                <a:solidFill>
                  <a:schemeClr val="tx1"/>
                </a:solidFill>
              </a:endParaRPr>
            </a:p>
          </p:txBody>
        </p:sp>
      </p:grpSp>
      <p:grpSp>
        <p:nvGrpSpPr>
          <p:cNvPr id="4" name="Group 18"/>
          <p:cNvGrpSpPr>
            <a:grpSpLocks/>
          </p:cNvGrpSpPr>
          <p:nvPr/>
        </p:nvGrpSpPr>
        <p:grpSpPr bwMode="auto">
          <a:xfrm>
            <a:off x="3114675" y="1866900"/>
            <a:ext cx="1676400" cy="3238500"/>
            <a:chOff x="2112" y="1176"/>
            <a:chExt cx="1056" cy="2040"/>
          </a:xfrm>
        </p:grpSpPr>
        <p:sp>
          <p:nvSpPr>
            <p:cNvPr id="16403" name="Rectangle 19"/>
            <p:cNvSpPr>
              <a:spLocks noChangeArrowheads="1"/>
            </p:cNvSpPr>
            <p:nvPr/>
          </p:nvSpPr>
          <p:spPr bwMode="auto">
            <a:xfrm>
              <a:off x="2112" y="1176"/>
              <a:ext cx="1056" cy="2040"/>
            </a:xfrm>
            <a:prstGeom prst="rect">
              <a:avLst/>
            </a:prstGeom>
            <a:gradFill rotWithShape="1">
              <a:gsLst>
                <a:gs pos="0">
                  <a:schemeClr val="hlink"/>
                </a:gs>
                <a:gs pos="100000">
                  <a:schemeClr val="tx2"/>
                </a:gs>
              </a:gsLst>
              <a:lin ang="5400000" scaled="1"/>
            </a:gradFill>
            <a:ln w="12700" cap="sq">
              <a:solidFill>
                <a:schemeClr val="tx1"/>
              </a:solidFill>
              <a:miter lim="800000"/>
              <a:headEnd type="none" w="sm" len="sm"/>
              <a:tailEnd type="none" w="sm" len="sm"/>
            </a:ln>
          </p:spPr>
          <p:txBody>
            <a:bodyPr wrap="none" anchor="ctr"/>
            <a:lstStyle/>
            <a:p>
              <a:endParaRPr lang="en-US" sz="2000">
                <a:solidFill>
                  <a:schemeClr val="bg1"/>
                </a:solidFill>
              </a:endParaRPr>
            </a:p>
          </p:txBody>
        </p:sp>
        <p:sp>
          <p:nvSpPr>
            <p:cNvPr id="16404" name="Text Box 20"/>
            <p:cNvSpPr txBox="1">
              <a:spLocks noChangeArrowheads="1"/>
            </p:cNvSpPr>
            <p:nvPr/>
          </p:nvSpPr>
          <p:spPr bwMode="auto">
            <a:xfrm>
              <a:off x="2257" y="1584"/>
              <a:ext cx="759" cy="250"/>
            </a:xfrm>
            <a:prstGeom prst="rect">
              <a:avLst/>
            </a:prstGeom>
            <a:gradFill rotWithShape="1">
              <a:gsLst>
                <a:gs pos="0">
                  <a:schemeClr val="hlink"/>
                </a:gs>
                <a:gs pos="100000">
                  <a:schemeClr val="tx2"/>
                </a:gs>
              </a:gsLst>
              <a:lin ang="540000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4200">
                  <a:solidFill>
                    <a:schemeClr val="tx2"/>
                  </a:solidFill>
                  <a:latin typeface="Trebuchet MS" pitchFamily="34" charset="0"/>
                </a:defRPr>
              </a:lvl1pPr>
              <a:lvl2pPr marL="742950" indent="-285750" eaLnBrk="0" hangingPunct="0">
                <a:defRPr sz="4200">
                  <a:solidFill>
                    <a:schemeClr val="tx2"/>
                  </a:solidFill>
                  <a:latin typeface="Trebuchet MS" pitchFamily="34" charset="0"/>
                </a:defRPr>
              </a:lvl2pPr>
              <a:lvl3pPr marL="1143000" indent="-228600" eaLnBrk="0" hangingPunct="0">
                <a:defRPr sz="4200">
                  <a:solidFill>
                    <a:schemeClr val="tx2"/>
                  </a:solidFill>
                  <a:latin typeface="Trebuchet MS" pitchFamily="34" charset="0"/>
                </a:defRPr>
              </a:lvl3pPr>
              <a:lvl4pPr marL="1600200" indent="-228600" eaLnBrk="0" hangingPunct="0">
                <a:defRPr sz="4200">
                  <a:solidFill>
                    <a:schemeClr val="tx2"/>
                  </a:solidFill>
                  <a:latin typeface="Trebuchet MS" pitchFamily="34" charset="0"/>
                </a:defRPr>
              </a:lvl4pPr>
              <a:lvl5pPr marL="2057400" indent="-228600" eaLnBrk="0" hangingPunct="0">
                <a:defRPr sz="4200">
                  <a:solidFill>
                    <a:schemeClr val="tx2"/>
                  </a:solidFill>
                  <a:latin typeface="Trebuchet MS" pitchFamily="34" charset="0"/>
                </a:defRPr>
              </a:lvl5pPr>
              <a:lvl6pPr marL="2514600" indent="-228600" algn="ctr" eaLnBrk="0" fontAlgn="base" hangingPunct="0">
                <a:spcBef>
                  <a:spcPct val="0"/>
                </a:spcBef>
                <a:spcAft>
                  <a:spcPct val="0"/>
                </a:spcAft>
                <a:defRPr sz="4200">
                  <a:solidFill>
                    <a:schemeClr val="tx2"/>
                  </a:solidFill>
                  <a:latin typeface="Trebuchet MS" pitchFamily="34" charset="0"/>
                </a:defRPr>
              </a:lvl6pPr>
              <a:lvl7pPr marL="2971800" indent="-228600" algn="ctr" eaLnBrk="0" fontAlgn="base" hangingPunct="0">
                <a:spcBef>
                  <a:spcPct val="0"/>
                </a:spcBef>
                <a:spcAft>
                  <a:spcPct val="0"/>
                </a:spcAft>
                <a:defRPr sz="4200">
                  <a:solidFill>
                    <a:schemeClr val="tx2"/>
                  </a:solidFill>
                  <a:latin typeface="Trebuchet MS" pitchFamily="34" charset="0"/>
                </a:defRPr>
              </a:lvl7pPr>
              <a:lvl8pPr marL="3429000" indent="-228600" algn="ctr" eaLnBrk="0" fontAlgn="base" hangingPunct="0">
                <a:spcBef>
                  <a:spcPct val="0"/>
                </a:spcBef>
                <a:spcAft>
                  <a:spcPct val="0"/>
                </a:spcAft>
                <a:defRPr sz="4200">
                  <a:solidFill>
                    <a:schemeClr val="tx2"/>
                  </a:solidFill>
                  <a:latin typeface="Trebuchet MS" pitchFamily="34" charset="0"/>
                </a:defRPr>
              </a:lvl8pPr>
              <a:lvl9pPr marL="3886200" indent="-228600" algn="ctr" eaLnBrk="0" fontAlgn="base" hangingPunct="0">
                <a:spcBef>
                  <a:spcPct val="0"/>
                </a:spcBef>
                <a:spcAft>
                  <a:spcPct val="0"/>
                </a:spcAft>
                <a:defRPr sz="4200">
                  <a:solidFill>
                    <a:schemeClr val="tx2"/>
                  </a:solidFill>
                  <a:latin typeface="Trebuchet MS" pitchFamily="34" charset="0"/>
                </a:defRPr>
              </a:lvl9pPr>
            </a:lstStyle>
            <a:p>
              <a:pPr eaLnBrk="1" hangingPunct="1"/>
              <a:r>
                <a:rPr lang="en-US" sz="2000">
                  <a:solidFill>
                    <a:schemeClr val="bg1"/>
                  </a:solidFill>
                </a:rPr>
                <a:t>myStruct</a:t>
              </a:r>
              <a:endParaRPr lang="en-US" sz="2000">
                <a:solidFill>
                  <a:schemeClr val="tx1"/>
                </a:solidFill>
              </a:endParaRPr>
            </a:p>
          </p:txBody>
        </p:sp>
      </p:grpSp>
      <p:sp>
        <p:nvSpPr>
          <p:cNvPr id="73749" name="Text Box 21"/>
          <p:cNvSpPr txBox="1">
            <a:spLocks noChangeArrowheads="1"/>
          </p:cNvSpPr>
          <p:nvPr/>
        </p:nvSpPr>
        <p:spPr bwMode="auto">
          <a:xfrm>
            <a:off x="3062288" y="3962400"/>
            <a:ext cx="17795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4200">
                <a:solidFill>
                  <a:schemeClr val="tx2"/>
                </a:solidFill>
                <a:latin typeface="Trebuchet MS" pitchFamily="34" charset="0"/>
              </a:defRPr>
            </a:lvl1pPr>
            <a:lvl2pPr marL="742950" indent="-285750" eaLnBrk="0" hangingPunct="0">
              <a:defRPr sz="4200">
                <a:solidFill>
                  <a:schemeClr val="tx2"/>
                </a:solidFill>
                <a:latin typeface="Trebuchet MS" pitchFamily="34" charset="0"/>
              </a:defRPr>
            </a:lvl2pPr>
            <a:lvl3pPr marL="1143000" indent="-228600" eaLnBrk="0" hangingPunct="0">
              <a:defRPr sz="4200">
                <a:solidFill>
                  <a:schemeClr val="tx2"/>
                </a:solidFill>
                <a:latin typeface="Trebuchet MS" pitchFamily="34" charset="0"/>
              </a:defRPr>
            </a:lvl3pPr>
            <a:lvl4pPr marL="1600200" indent="-228600" eaLnBrk="0" hangingPunct="0">
              <a:defRPr sz="4200">
                <a:solidFill>
                  <a:schemeClr val="tx2"/>
                </a:solidFill>
                <a:latin typeface="Trebuchet MS" pitchFamily="34" charset="0"/>
              </a:defRPr>
            </a:lvl4pPr>
            <a:lvl5pPr marL="2057400" indent="-228600" eaLnBrk="0" hangingPunct="0">
              <a:defRPr sz="4200">
                <a:solidFill>
                  <a:schemeClr val="tx2"/>
                </a:solidFill>
                <a:latin typeface="Trebuchet MS" pitchFamily="34" charset="0"/>
              </a:defRPr>
            </a:lvl5pPr>
            <a:lvl6pPr marL="2514600" indent="-228600" algn="ctr" eaLnBrk="0" fontAlgn="base" hangingPunct="0">
              <a:spcBef>
                <a:spcPct val="0"/>
              </a:spcBef>
              <a:spcAft>
                <a:spcPct val="0"/>
              </a:spcAft>
              <a:defRPr sz="4200">
                <a:solidFill>
                  <a:schemeClr val="tx2"/>
                </a:solidFill>
                <a:latin typeface="Trebuchet MS" pitchFamily="34" charset="0"/>
              </a:defRPr>
            </a:lvl6pPr>
            <a:lvl7pPr marL="2971800" indent="-228600" algn="ctr" eaLnBrk="0" fontAlgn="base" hangingPunct="0">
              <a:spcBef>
                <a:spcPct val="0"/>
              </a:spcBef>
              <a:spcAft>
                <a:spcPct val="0"/>
              </a:spcAft>
              <a:defRPr sz="4200">
                <a:solidFill>
                  <a:schemeClr val="tx2"/>
                </a:solidFill>
                <a:latin typeface="Trebuchet MS" pitchFamily="34" charset="0"/>
              </a:defRPr>
            </a:lvl7pPr>
            <a:lvl8pPr marL="3429000" indent="-228600" algn="ctr" eaLnBrk="0" fontAlgn="base" hangingPunct="0">
              <a:spcBef>
                <a:spcPct val="0"/>
              </a:spcBef>
              <a:spcAft>
                <a:spcPct val="0"/>
              </a:spcAft>
              <a:defRPr sz="4200">
                <a:solidFill>
                  <a:schemeClr val="tx2"/>
                </a:solidFill>
                <a:latin typeface="Trebuchet MS" pitchFamily="34" charset="0"/>
              </a:defRPr>
            </a:lvl8pPr>
            <a:lvl9pPr marL="3886200" indent="-228600" algn="ctr" eaLnBrk="0" fontAlgn="base" hangingPunct="0">
              <a:spcBef>
                <a:spcPct val="0"/>
              </a:spcBef>
              <a:spcAft>
                <a:spcPct val="0"/>
              </a:spcAft>
              <a:defRPr sz="4200">
                <a:solidFill>
                  <a:schemeClr val="tx2"/>
                </a:solidFill>
                <a:latin typeface="Trebuchet MS" pitchFamily="34" charset="0"/>
              </a:defRPr>
            </a:lvl9pPr>
          </a:lstStyle>
          <a:p>
            <a:pPr eaLnBrk="1" hangingPunct="1"/>
            <a:r>
              <a:rPr lang="en-US" sz="2000">
                <a:solidFill>
                  <a:schemeClr val="bg1"/>
                </a:solidFill>
              </a:rPr>
              <a:t>ReadyToWrite</a:t>
            </a:r>
          </a:p>
          <a:p>
            <a:pPr eaLnBrk="1" hangingPunct="1"/>
            <a:r>
              <a:rPr lang="en-US" sz="2000">
                <a:solidFill>
                  <a:schemeClr val="bg1"/>
                </a:solidFill>
              </a:rPr>
              <a:t>=</a:t>
            </a:r>
          </a:p>
          <a:p>
            <a:pPr eaLnBrk="1" hangingPunct="1"/>
            <a:r>
              <a:rPr lang="en-US" sz="2000">
                <a:solidFill>
                  <a:schemeClr val="bg1"/>
                </a:solidFill>
              </a:rPr>
              <a:t>true</a:t>
            </a:r>
          </a:p>
        </p:txBody>
      </p:sp>
      <p:sp>
        <p:nvSpPr>
          <p:cNvPr id="73750" name="AutoShape 22"/>
          <p:cNvSpPr>
            <a:spLocks noChangeArrowheads="1"/>
          </p:cNvSpPr>
          <p:nvPr/>
        </p:nvSpPr>
        <p:spPr bwMode="auto">
          <a:xfrm>
            <a:off x="1209675" y="1066800"/>
            <a:ext cx="3200400" cy="1295400"/>
          </a:xfrm>
          <a:prstGeom prst="curvedDownArrow">
            <a:avLst>
              <a:gd name="adj1" fmla="val 49412"/>
              <a:gd name="adj2" fmla="val 98824"/>
              <a:gd name="adj3" fmla="val 33333"/>
            </a:avLst>
          </a:prstGeom>
          <a:gradFill rotWithShape="1">
            <a:gsLst>
              <a:gs pos="0">
                <a:schemeClr val="accent1"/>
              </a:gs>
              <a:gs pos="100000">
                <a:schemeClr val="bg1"/>
              </a:gs>
            </a:gsLst>
            <a:lin ang="5400000" scaled="1"/>
          </a:gradFill>
          <a:ln w="12700" cap="sq">
            <a:solidFill>
              <a:schemeClr val="tx1"/>
            </a:solidFill>
            <a:miter lim="800000"/>
            <a:headEnd type="none" w="sm" len="sm"/>
            <a:tailEnd type="none" w="sm" len="sm"/>
          </a:ln>
        </p:spPr>
        <p:txBody>
          <a:bodyPr wrap="none" anchor="ctr"/>
          <a:lstStyle/>
          <a:p>
            <a:endParaRPr lang="en-US"/>
          </a:p>
        </p:txBody>
      </p:sp>
      <p:sp>
        <p:nvSpPr>
          <p:cNvPr id="73751" name="AutoShape 23"/>
          <p:cNvSpPr>
            <a:spLocks noChangeArrowheads="1"/>
          </p:cNvSpPr>
          <p:nvPr/>
        </p:nvSpPr>
        <p:spPr bwMode="auto">
          <a:xfrm rot="10800000">
            <a:off x="752475" y="4953000"/>
            <a:ext cx="3200400" cy="1295400"/>
          </a:xfrm>
          <a:prstGeom prst="curvedDownArrow">
            <a:avLst>
              <a:gd name="adj1" fmla="val 49412"/>
              <a:gd name="adj2" fmla="val 98824"/>
              <a:gd name="adj3" fmla="val 33333"/>
            </a:avLst>
          </a:prstGeom>
          <a:solidFill>
            <a:schemeClr val="folHlink"/>
          </a:solidFill>
          <a:ln w="12700" cap="sq">
            <a:solidFill>
              <a:schemeClr val="tx1"/>
            </a:solidFill>
            <a:miter lim="800000"/>
            <a:headEnd type="none" w="sm" len="sm"/>
            <a:tailEnd type="none" w="sm" len="sm"/>
          </a:ln>
        </p:spPr>
        <p:txBody>
          <a:bodyPr wrap="none" anchor="ctr"/>
          <a:lstStyle/>
          <a:p>
            <a:endParaRPr lang="en-US"/>
          </a:p>
        </p:txBody>
      </p:sp>
      <p:sp>
        <p:nvSpPr>
          <p:cNvPr id="25" name="Slide Number Placeholder 24"/>
          <p:cNvSpPr>
            <a:spLocks noGrp="1"/>
          </p:cNvSpPr>
          <p:nvPr>
            <p:ph type="sldNum" sz="quarter" idx="12"/>
          </p:nvPr>
        </p:nvSpPr>
        <p:spPr/>
        <p:txBody>
          <a:bodyPr/>
          <a:lstStyle/>
          <a:p>
            <a:pPr>
              <a:defRPr/>
            </a:pPr>
            <a:fld id="{660E456F-E570-4FB0-BB5E-CB753F6E2897}" type="slidenum">
              <a:rPr lang="en-US" smtClean="0"/>
              <a:pPr>
                <a:defRPr/>
              </a:pPr>
              <a:t>32</a:t>
            </a:fld>
            <a:endParaRPr lang="en-US"/>
          </a:p>
        </p:txBody>
      </p:sp>
      <p:sp>
        <p:nvSpPr>
          <p:cNvPr id="26" name="Footer Placeholder 25"/>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833717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 calcmode="lin" valueType="num">
                                      <p:cBhvr>
                                        <p:cTn id="7" dur="500" fill="hold"/>
                                        <p:tgtEl>
                                          <p:spTgt spid="73733"/>
                                        </p:tgtEl>
                                        <p:attrNameLst>
                                          <p:attrName>ppt_w</p:attrName>
                                        </p:attrNameLst>
                                      </p:cBhvr>
                                      <p:tavLst>
                                        <p:tav tm="0">
                                          <p:val>
                                            <p:fltVal val="0"/>
                                          </p:val>
                                        </p:tav>
                                        <p:tav tm="100000">
                                          <p:val>
                                            <p:strVal val="#ppt_w"/>
                                          </p:val>
                                        </p:tav>
                                      </p:tavLst>
                                    </p:anim>
                                    <p:anim calcmode="lin" valueType="num">
                                      <p:cBhvr>
                                        <p:cTn id="8" dur="500" fill="hold"/>
                                        <p:tgtEl>
                                          <p:spTgt spid="73733"/>
                                        </p:tgtEl>
                                        <p:attrNameLst>
                                          <p:attrName>ppt_h</p:attrName>
                                        </p:attrNameLst>
                                      </p:cBhvr>
                                      <p:tavLst>
                                        <p:tav tm="0">
                                          <p:val>
                                            <p:fltVal val="0"/>
                                          </p:val>
                                        </p:tav>
                                        <p:tav tm="100000">
                                          <p:val>
                                            <p:strVal val="#ppt_h"/>
                                          </p:val>
                                        </p:tav>
                                      </p:tavLst>
                                    </p:anim>
                                    <p:animEffect transition="in" filter="fade">
                                      <p:cBhvr>
                                        <p:cTn id="9" dur="500"/>
                                        <p:tgtEl>
                                          <p:spTgt spid="73733"/>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73734"/>
                                        </p:tgtEl>
                                        <p:attrNameLst>
                                          <p:attrName>style.visibility</p:attrName>
                                        </p:attrNameLst>
                                      </p:cBhvr>
                                      <p:to>
                                        <p:strVal val="visible"/>
                                      </p:to>
                                    </p:set>
                                    <p:anim calcmode="lin" valueType="num">
                                      <p:cBhvr>
                                        <p:cTn id="13" dur="500" fill="hold"/>
                                        <p:tgtEl>
                                          <p:spTgt spid="73734"/>
                                        </p:tgtEl>
                                        <p:attrNameLst>
                                          <p:attrName>ppt_w</p:attrName>
                                        </p:attrNameLst>
                                      </p:cBhvr>
                                      <p:tavLst>
                                        <p:tav tm="0">
                                          <p:val>
                                            <p:fltVal val="0"/>
                                          </p:val>
                                        </p:tav>
                                        <p:tav tm="100000">
                                          <p:val>
                                            <p:strVal val="#ppt_w"/>
                                          </p:val>
                                        </p:tav>
                                      </p:tavLst>
                                    </p:anim>
                                    <p:anim calcmode="lin" valueType="num">
                                      <p:cBhvr>
                                        <p:cTn id="14" dur="500" fill="hold"/>
                                        <p:tgtEl>
                                          <p:spTgt spid="73734"/>
                                        </p:tgtEl>
                                        <p:attrNameLst>
                                          <p:attrName>ppt_h</p:attrName>
                                        </p:attrNameLst>
                                      </p:cBhvr>
                                      <p:tavLst>
                                        <p:tav tm="0">
                                          <p:val>
                                            <p:fltVal val="0"/>
                                          </p:val>
                                        </p:tav>
                                        <p:tav tm="100000">
                                          <p:val>
                                            <p:strVal val="#ppt_h"/>
                                          </p:val>
                                        </p:tav>
                                      </p:tavLst>
                                    </p:anim>
                                    <p:animEffect transition="in" filter="fade">
                                      <p:cBhvr>
                                        <p:cTn id="15" dur="500"/>
                                        <p:tgtEl>
                                          <p:spTgt spid="73734"/>
                                        </p:tgtEl>
                                      </p:cBhvr>
                                    </p:animEffect>
                                  </p:childTnLst>
                                </p:cTn>
                              </p:par>
                            </p:childTnLst>
                          </p:cTn>
                        </p:par>
                        <p:par>
                          <p:cTn id="16" fill="hold" nodeType="afterGroup">
                            <p:stCondLst>
                              <p:cond delay="1000"/>
                            </p:stCondLst>
                            <p:childTnLst>
                              <p:par>
                                <p:cTn id="17" presetID="53"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73735"/>
                                        </p:tgtEl>
                                        <p:attrNameLst>
                                          <p:attrName>style.visibility</p:attrName>
                                        </p:attrNameLst>
                                      </p:cBhvr>
                                      <p:to>
                                        <p:strVal val="visible"/>
                                      </p:to>
                                    </p:set>
                                    <p:anim calcmode="lin" valueType="num">
                                      <p:cBhvr>
                                        <p:cTn id="26" dur="500" fill="hold"/>
                                        <p:tgtEl>
                                          <p:spTgt spid="73735"/>
                                        </p:tgtEl>
                                        <p:attrNameLst>
                                          <p:attrName>ppt_w</p:attrName>
                                        </p:attrNameLst>
                                      </p:cBhvr>
                                      <p:tavLst>
                                        <p:tav tm="0">
                                          <p:val>
                                            <p:fltVal val="0"/>
                                          </p:val>
                                        </p:tav>
                                        <p:tav tm="100000">
                                          <p:val>
                                            <p:strVal val="#ppt_w"/>
                                          </p:val>
                                        </p:tav>
                                      </p:tavLst>
                                    </p:anim>
                                    <p:anim calcmode="lin" valueType="num">
                                      <p:cBhvr>
                                        <p:cTn id="27" dur="500" fill="hold"/>
                                        <p:tgtEl>
                                          <p:spTgt spid="73735"/>
                                        </p:tgtEl>
                                        <p:attrNameLst>
                                          <p:attrName>ppt_h</p:attrName>
                                        </p:attrNameLst>
                                      </p:cBhvr>
                                      <p:tavLst>
                                        <p:tav tm="0">
                                          <p:val>
                                            <p:fltVal val="0"/>
                                          </p:val>
                                        </p:tav>
                                        <p:tav tm="100000">
                                          <p:val>
                                            <p:strVal val="#ppt_h"/>
                                          </p:val>
                                        </p:tav>
                                      </p:tavLst>
                                    </p:anim>
                                    <p:animEffect transition="in" filter="fade">
                                      <p:cBhvr>
                                        <p:cTn id="28" dur="500"/>
                                        <p:tgtEl>
                                          <p:spTgt spid="73735"/>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73750"/>
                                        </p:tgtEl>
                                        <p:attrNameLst>
                                          <p:attrName>style.visibility</p:attrName>
                                        </p:attrNameLst>
                                      </p:cBhvr>
                                      <p:to>
                                        <p:strVal val="visible"/>
                                      </p:to>
                                    </p:set>
                                    <p:animEffect transition="in" filter="wipe(left)">
                                      <p:cBhvr>
                                        <p:cTn id="32" dur="500"/>
                                        <p:tgtEl>
                                          <p:spTgt spid="73750"/>
                                        </p:tgtEl>
                                      </p:cBhvr>
                                    </p:animEffect>
                                  </p:childTnLst>
                                </p:cTn>
                              </p:par>
                            </p:childTnLst>
                          </p:cTn>
                        </p:par>
                        <p:par>
                          <p:cTn id="33" fill="hold" nodeType="afterGroup">
                            <p:stCondLst>
                              <p:cond delay="1000"/>
                            </p:stCondLst>
                            <p:childTnLst>
                              <p:par>
                                <p:cTn id="34" presetID="53" presetClass="entr" presetSubtype="0"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73736"/>
                                        </p:tgtEl>
                                        <p:attrNameLst>
                                          <p:attrName>style.visibility</p:attrName>
                                        </p:attrNameLst>
                                      </p:cBhvr>
                                      <p:to>
                                        <p:strVal val="visible"/>
                                      </p:to>
                                    </p:set>
                                    <p:anim calcmode="lin" valueType="num">
                                      <p:cBhvr>
                                        <p:cTn id="43" dur="500" fill="hold"/>
                                        <p:tgtEl>
                                          <p:spTgt spid="73736"/>
                                        </p:tgtEl>
                                        <p:attrNameLst>
                                          <p:attrName>ppt_w</p:attrName>
                                        </p:attrNameLst>
                                      </p:cBhvr>
                                      <p:tavLst>
                                        <p:tav tm="0">
                                          <p:val>
                                            <p:fltVal val="0"/>
                                          </p:val>
                                        </p:tav>
                                        <p:tav tm="100000">
                                          <p:val>
                                            <p:strVal val="#ppt_w"/>
                                          </p:val>
                                        </p:tav>
                                      </p:tavLst>
                                    </p:anim>
                                    <p:anim calcmode="lin" valueType="num">
                                      <p:cBhvr>
                                        <p:cTn id="44" dur="500" fill="hold"/>
                                        <p:tgtEl>
                                          <p:spTgt spid="73736"/>
                                        </p:tgtEl>
                                        <p:attrNameLst>
                                          <p:attrName>ppt_h</p:attrName>
                                        </p:attrNameLst>
                                      </p:cBhvr>
                                      <p:tavLst>
                                        <p:tav tm="0">
                                          <p:val>
                                            <p:fltVal val="0"/>
                                          </p:val>
                                        </p:tav>
                                        <p:tav tm="100000">
                                          <p:val>
                                            <p:strVal val="#ppt_h"/>
                                          </p:val>
                                        </p:tav>
                                      </p:tavLst>
                                    </p:anim>
                                    <p:animEffect transition="in" filter="fade">
                                      <p:cBhvr>
                                        <p:cTn id="45" dur="500"/>
                                        <p:tgtEl>
                                          <p:spTgt spid="73736"/>
                                        </p:tgtEl>
                                      </p:cBhvr>
                                    </p:animEffect>
                                  </p:childTnLst>
                                </p:cTn>
                              </p:par>
                            </p:childTnLst>
                          </p:cTn>
                        </p:par>
                        <p:par>
                          <p:cTn id="46" fill="hold" nodeType="afterGroup">
                            <p:stCondLst>
                              <p:cond delay="500"/>
                            </p:stCondLst>
                            <p:childTnLst>
                              <p:par>
                                <p:cTn id="47" presetID="53" presetClass="entr" presetSubtype="0" fill="hold" grpId="0" nodeType="afterEffect">
                                  <p:stCondLst>
                                    <p:cond delay="0"/>
                                  </p:stCondLst>
                                  <p:childTnLst>
                                    <p:set>
                                      <p:cBhvr>
                                        <p:cTn id="48" dur="1" fill="hold">
                                          <p:stCondLst>
                                            <p:cond delay="0"/>
                                          </p:stCondLst>
                                        </p:cTn>
                                        <p:tgtEl>
                                          <p:spTgt spid="73749"/>
                                        </p:tgtEl>
                                        <p:attrNameLst>
                                          <p:attrName>style.visibility</p:attrName>
                                        </p:attrNameLst>
                                      </p:cBhvr>
                                      <p:to>
                                        <p:strVal val="visible"/>
                                      </p:to>
                                    </p:set>
                                    <p:anim calcmode="lin" valueType="num">
                                      <p:cBhvr>
                                        <p:cTn id="49" dur="500" fill="hold"/>
                                        <p:tgtEl>
                                          <p:spTgt spid="73749"/>
                                        </p:tgtEl>
                                        <p:attrNameLst>
                                          <p:attrName>ppt_w</p:attrName>
                                        </p:attrNameLst>
                                      </p:cBhvr>
                                      <p:tavLst>
                                        <p:tav tm="0">
                                          <p:val>
                                            <p:fltVal val="0"/>
                                          </p:val>
                                        </p:tav>
                                        <p:tav tm="100000">
                                          <p:val>
                                            <p:strVal val="#ppt_w"/>
                                          </p:val>
                                        </p:tav>
                                      </p:tavLst>
                                    </p:anim>
                                    <p:anim calcmode="lin" valueType="num">
                                      <p:cBhvr>
                                        <p:cTn id="50" dur="500" fill="hold"/>
                                        <p:tgtEl>
                                          <p:spTgt spid="73749"/>
                                        </p:tgtEl>
                                        <p:attrNameLst>
                                          <p:attrName>ppt_h</p:attrName>
                                        </p:attrNameLst>
                                      </p:cBhvr>
                                      <p:tavLst>
                                        <p:tav tm="0">
                                          <p:val>
                                            <p:fltVal val="0"/>
                                          </p:val>
                                        </p:tav>
                                        <p:tav tm="100000">
                                          <p:val>
                                            <p:strVal val="#ppt_h"/>
                                          </p:val>
                                        </p:tav>
                                      </p:tavLst>
                                    </p:anim>
                                    <p:animEffect transition="in" filter="fade">
                                      <p:cBhvr>
                                        <p:cTn id="51" dur="500"/>
                                        <p:tgtEl>
                                          <p:spTgt spid="73749"/>
                                        </p:tgtEl>
                                      </p:cBhvr>
                                    </p:animEffect>
                                  </p:childTnLst>
                                </p:cTn>
                              </p:par>
                            </p:childTnLst>
                          </p:cTn>
                        </p:par>
                        <p:par>
                          <p:cTn id="52" fill="hold" nodeType="afterGroup">
                            <p:stCondLst>
                              <p:cond delay="1000"/>
                            </p:stCondLst>
                            <p:childTnLst>
                              <p:par>
                                <p:cTn id="53" presetID="22" presetClass="entr" presetSubtype="2" fill="hold" grpId="0" nodeType="afterEffect">
                                  <p:stCondLst>
                                    <p:cond delay="0"/>
                                  </p:stCondLst>
                                  <p:childTnLst>
                                    <p:set>
                                      <p:cBhvr>
                                        <p:cTn id="54" dur="1" fill="hold">
                                          <p:stCondLst>
                                            <p:cond delay="0"/>
                                          </p:stCondLst>
                                        </p:cTn>
                                        <p:tgtEl>
                                          <p:spTgt spid="73751"/>
                                        </p:tgtEl>
                                        <p:attrNameLst>
                                          <p:attrName>style.visibility</p:attrName>
                                        </p:attrNameLst>
                                      </p:cBhvr>
                                      <p:to>
                                        <p:strVal val="visible"/>
                                      </p:to>
                                    </p:set>
                                    <p:animEffect transition="in" filter="wipe(right)">
                                      <p:cBhvr>
                                        <p:cTn id="55" dur="500"/>
                                        <p:tgtEl>
                                          <p:spTgt spid="73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p:bldP spid="73734" grpId="0" animBg="1"/>
      <p:bldP spid="73735" grpId="0" animBg="1"/>
      <p:bldP spid="73736" grpId="0" animBg="1"/>
      <p:bldP spid="73749" grpId="0"/>
      <p:bldP spid="73750" grpId="0" animBg="1"/>
      <p:bldP spid="7375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 y="76200"/>
            <a:ext cx="8839200" cy="1371600"/>
          </a:xfrm>
        </p:spPr>
        <p:txBody>
          <a:bodyPr/>
          <a:lstStyle/>
          <a:p>
            <a:pPr eaLnBrk="1" hangingPunct="1"/>
            <a:r>
              <a:rPr lang="en-US" smtClean="0"/>
              <a:t>Explicit vs Implicit Interface Implementation</a:t>
            </a:r>
          </a:p>
        </p:txBody>
      </p:sp>
      <p:sp>
        <p:nvSpPr>
          <p:cNvPr id="17413" name="Rectangle 3"/>
          <p:cNvSpPr>
            <a:spLocks noGrp="1" noChangeArrowheads="1"/>
          </p:cNvSpPr>
          <p:nvPr>
            <p:ph type="body" idx="1"/>
          </p:nvPr>
        </p:nvSpPr>
        <p:spPr>
          <a:xfrm>
            <a:off x="152400" y="1905000"/>
            <a:ext cx="8839200" cy="4572000"/>
          </a:xfrm>
        </p:spPr>
        <p:txBody>
          <a:bodyPr/>
          <a:lstStyle/>
          <a:p>
            <a:pPr eaLnBrk="1" hangingPunct="1">
              <a:lnSpc>
                <a:spcPct val="90000"/>
              </a:lnSpc>
            </a:pPr>
            <a:r>
              <a:rPr lang="en-US" sz="2800" dirty="0" smtClean="0"/>
              <a:t>Implicit implementation of an interface allows the user to use the methods via an object instance of the implementing class.</a:t>
            </a:r>
          </a:p>
          <a:p>
            <a:pPr eaLnBrk="1" hangingPunct="1">
              <a:lnSpc>
                <a:spcPct val="90000"/>
              </a:lnSpc>
              <a:buNone/>
            </a:pPr>
            <a:endParaRPr lang="en-US" sz="900" dirty="0" smtClean="0"/>
          </a:p>
          <a:p>
            <a:pPr eaLnBrk="1" hangingPunct="1">
              <a:lnSpc>
                <a:spcPct val="90000"/>
              </a:lnSpc>
            </a:pPr>
            <a:r>
              <a:rPr lang="en-US" sz="2800" dirty="0" smtClean="0"/>
              <a:t>Explicit implementation of an interface requires the client to cast the object instance of the implementing class to an interface type. </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415113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fontScale="90000"/>
          </a:bodyPr>
          <a:lstStyle/>
          <a:p>
            <a:pPr eaLnBrk="1" hangingPunct="1"/>
            <a:r>
              <a:rPr lang="en-US" smtClean="0"/>
              <a:t>Explicit Interface Implementation</a:t>
            </a:r>
          </a:p>
        </p:txBody>
      </p:sp>
      <p:sp>
        <p:nvSpPr>
          <p:cNvPr id="18437" name="Rectangle 3"/>
          <p:cNvSpPr>
            <a:spLocks noGrp="1" noChangeArrowheads="1"/>
          </p:cNvSpPr>
          <p:nvPr>
            <p:ph type="body" idx="1"/>
          </p:nvPr>
        </p:nvSpPr>
        <p:spPr/>
        <p:txBody>
          <a:bodyPr/>
          <a:lstStyle/>
          <a:p>
            <a:pPr eaLnBrk="1" hangingPunct="1"/>
            <a:r>
              <a:rPr lang="en-US" sz="2800" dirty="0" smtClean="0"/>
              <a:t>What would happen if you wrote a class that implemented two interfaces, and there was a method in each interface that had the same signature as the other?</a:t>
            </a:r>
          </a:p>
          <a:p>
            <a:pPr lvl="1" eaLnBrk="1" hangingPunct="1"/>
            <a:r>
              <a:rPr lang="en-US" sz="2400" dirty="0" smtClean="0"/>
              <a:t>The compiler wouldn’t know which one was implemented in the class.</a:t>
            </a:r>
          </a:p>
          <a:p>
            <a:pPr eaLnBrk="1" hangingPunct="1"/>
            <a:r>
              <a:rPr lang="en-US" sz="2800" dirty="0" smtClean="0"/>
              <a:t>Define one of the methods with explicit implementation.</a:t>
            </a:r>
          </a:p>
          <a:p>
            <a:pPr eaLnBrk="1" hangingPunct="1"/>
            <a:r>
              <a:rPr lang="en-US" sz="2800" dirty="0" smtClean="0"/>
              <a:t>Indicates to the compiler which interface each method corresponds to.</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531975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fontScale="90000"/>
          </a:bodyPr>
          <a:lstStyle/>
          <a:p>
            <a:pPr eaLnBrk="1" hangingPunct="1"/>
            <a:r>
              <a:rPr lang="en-US" smtClean="0"/>
              <a:t>Explicit Interface Implementation</a:t>
            </a:r>
          </a:p>
        </p:txBody>
      </p:sp>
      <p:sp>
        <p:nvSpPr>
          <p:cNvPr id="19461" name="Rectangle 3"/>
          <p:cNvSpPr>
            <a:spLocks noGrp="1" noChangeArrowheads="1"/>
          </p:cNvSpPr>
          <p:nvPr>
            <p:ph type="body" idx="1"/>
          </p:nvPr>
        </p:nvSpPr>
        <p:spPr/>
        <p:txBody>
          <a:bodyPr/>
          <a:lstStyle/>
          <a:p>
            <a:pPr eaLnBrk="1" hangingPunct="1"/>
            <a:r>
              <a:rPr lang="en-US" sz="2800" dirty="0" smtClean="0"/>
              <a:t>Example</a:t>
            </a:r>
            <a:r>
              <a:rPr lang="en-US" sz="3200" dirty="0" smtClean="0"/>
              <a:t>:</a:t>
            </a:r>
          </a:p>
          <a:p>
            <a:pPr lvl="1" eaLnBrk="1" hangingPunct="1"/>
            <a:r>
              <a:rPr lang="en-US" sz="2400" dirty="0" smtClean="0"/>
              <a:t>If two interfaces </a:t>
            </a:r>
            <a:r>
              <a:rPr lang="en-US" sz="2400" b="1" dirty="0" err="1" smtClean="0">
                <a:solidFill>
                  <a:schemeClr val="hlink"/>
                </a:solidFill>
                <a:latin typeface="Courier New" pitchFamily="49" charset="0"/>
              </a:rPr>
              <a:t>IStorable</a:t>
            </a:r>
            <a:r>
              <a:rPr lang="en-US" sz="2400" dirty="0" smtClean="0"/>
              <a:t> and </a:t>
            </a:r>
            <a:r>
              <a:rPr lang="en-US" sz="2400" b="1" dirty="0" err="1" smtClean="0">
                <a:solidFill>
                  <a:schemeClr val="hlink"/>
                </a:solidFill>
                <a:latin typeface="Courier New" pitchFamily="49" charset="0"/>
              </a:rPr>
              <a:t>ISpeakable</a:t>
            </a:r>
            <a:r>
              <a:rPr lang="en-US" sz="2400" dirty="0" smtClean="0"/>
              <a:t> had methods with this same method signature:</a:t>
            </a:r>
          </a:p>
          <a:p>
            <a:pPr eaLnBrk="1" hangingPunct="1"/>
            <a:endParaRPr lang="en-US" sz="3200" dirty="0" smtClean="0"/>
          </a:p>
          <a:p>
            <a:pPr lvl="1" eaLnBrk="1" hangingPunct="1"/>
            <a:r>
              <a:rPr lang="en-US" sz="2400" dirty="0" smtClean="0"/>
              <a:t>The implementing class could do the following:</a:t>
            </a:r>
          </a:p>
          <a:p>
            <a:pPr eaLnBrk="1" hangingPunct="1"/>
            <a:endParaRPr lang="en-US" sz="3200" dirty="0" smtClean="0"/>
          </a:p>
          <a:p>
            <a:pPr eaLnBrk="1" hangingPunct="1"/>
            <a:endParaRPr lang="en-US" sz="3200" dirty="0" smtClean="0"/>
          </a:p>
          <a:p>
            <a:pPr eaLnBrk="1" hangingPunct="1"/>
            <a:r>
              <a:rPr lang="en-US" sz="2800" dirty="0" smtClean="0"/>
              <a:t>Implementing the methods with explicit references to their associated interfaces eliminates the name ambiguity.</a:t>
            </a:r>
          </a:p>
        </p:txBody>
      </p:sp>
      <p:sp>
        <p:nvSpPr>
          <p:cNvPr id="19462" name="Rectangle 4"/>
          <p:cNvSpPr>
            <a:spLocks noChangeArrowheads="1"/>
          </p:cNvSpPr>
          <p:nvPr/>
        </p:nvSpPr>
        <p:spPr bwMode="auto">
          <a:xfrm>
            <a:off x="2286000" y="2743200"/>
            <a:ext cx="3733800" cy="400050"/>
          </a:xfrm>
          <a:prstGeom prst="rect">
            <a:avLst/>
          </a:prstGeom>
          <a:solidFill>
            <a:schemeClr val="bg1">
              <a:lumMod val="75000"/>
            </a:schemeClr>
          </a:solidFill>
          <a:ln w="6350" algn="ctr">
            <a:solidFill>
              <a:srgbClr val="FFFF00"/>
            </a:solidFill>
            <a:miter lim="800000"/>
            <a:headEnd/>
            <a:tailEnd/>
          </a:ln>
          <a:effectLst>
            <a:outerShdw dist="107763" dir="18900000" algn="ctr" rotWithShape="0">
              <a:schemeClr val="bg2">
                <a:alpha val="50000"/>
              </a:schemeClr>
            </a:outerShdw>
          </a:effectLst>
        </p:spPr>
        <p:txBody>
          <a:bodyPr wrap="none"/>
          <a:lstStyle/>
          <a:p>
            <a:pPr algn="l"/>
            <a:r>
              <a:rPr lang="en-US" sz="2000" b="1">
                <a:solidFill>
                  <a:schemeClr val="hlink"/>
                </a:solidFill>
                <a:latin typeface="Courier New" pitchFamily="49" charset="0"/>
              </a:rPr>
              <a:t>void Read();</a:t>
            </a:r>
          </a:p>
        </p:txBody>
      </p:sp>
      <p:sp>
        <p:nvSpPr>
          <p:cNvPr id="19463" name="Rectangle 5"/>
          <p:cNvSpPr>
            <a:spLocks noChangeArrowheads="1"/>
          </p:cNvSpPr>
          <p:nvPr/>
        </p:nvSpPr>
        <p:spPr bwMode="auto">
          <a:xfrm>
            <a:off x="2362200" y="3810000"/>
            <a:ext cx="4876800" cy="685800"/>
          </a:xfrm>
          <a:prstGeom prst="rect">
            <a:avLst/>
          </a:prstGeom>
          <a:solidFill>
            <a:schemeClr val="bg1">
              <a:lumMod val="75000"/>
            </a:schemeClr>
          </a:solidFill>
          <a:ln w="6350" algn="ctr">
            <a:solidFill>
              <a:srgbClr val="FFFF00"/>
            </a:solidFill>
            <a:miter lim="800000"/>
            <a:headEnd/>
            <a:tailEnd/>
          </a:ln>
          <a:effectLst>
            <a:outerShdw dist="107763" dir="18900000" algn="ctr" rotWithShape="0">
              <a:schemeClr val="bg2">
                <a:alpha val="50000"/>
              </a:schemeClr>
            </a:outerShdw>
          </a:effectLst>
        </p:spPr>
        <p:txBody>
          <a:bodyPr wrap="none"/>
          <a:lstStyle/>
          <a:p>
            <a:pPr algn="l"/>
            <a:r>
              <a:rPr lang="en-US" sz="2000" b="1">
                <a:solidFill>
                  <a:schemeClr val="hlink"/>
                </a:solidFill>
                <a:latin typeface="Courier New" pitchFamily="49" charset="0"/>
              </a:rPr>
              <a:t>void IStorable.Read () { … }</a:t>
            </a:r>
          </a:p>
          <a:p>
            <a:pPr algn="l"/>
            <a:r>
              <a:rPr lang="en-US" sz="2000" b="1">
                <a:solidFill>
                  <a:schemeClr val="hlink"/>
                </a:solidFill>
                <a:latin typeface="Courier New" pitchFamily="49" charset="0"/>
              </a:rPr>
              <a:t>void ISpeakable.Read () { … }</a:t>
            </a:r>
          </a:p>
        </p:txBody>
      </p:sp>
      <p:sp>
        <p:nvSpPr>
          <p:cNvPr id="8" name="Slide Number Placeholder 7"/>
          <p:cNvSpPr>
            <a:spLocks noGrp="1"/>
          </p:cNvSpPr>
          <p:nvPr>
            <p:ph type="sldNum" sz="quarter" idx="12"/>
          </p:nvPr>
        </p:nvSpPr>
        <p:spPr/>
        <p:txBody>
          <a:bodyPr/>
          <a:lstStyle/>
          <a:p>
            <a:pPr>
              <a:defRPr/>
            </a:pPr>
            <a:fld id="{660E456F-E570-4FB0-BB5E-CB753F6E2897}" type="slidenum">
              <a:rPr lang="en-US" smtClean="0"/>
              <a:pPr>
                <a:defRPr/>
              </a:pPr>
              <a:t>35</a:t>
            </a:fld>
            <a:endParaRPr lang="en-US"/>
          </a:p>
        </p:txBody>
      </p:sp>
      <p:sp>
        <p:nvSpPr>
          <p:cNvPr id="9" name="Footer Placeholder 8"/>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293149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rmAutofit fontScale="90000"/>
          </a:bodyPr>
          <a:lstStyle/>
          <a:p>
            <a:pPr eaLnBrk="1" hangingPunct="1"/>
            <a:r>
              <a:rPr lang="en-US" smtClean="0"/>
              <a:t>Explicit Interface Implementation</a:t>
            </a:r>
          </a:p>
        </p:txBody>
      </p:sp>
      <p:sp>
        <p:nvSpPr>
          <p:cNvPr id="20485" name="Rectangle 3"/>
          <p:cNvSpPr>
            <a:spLocks noGrp="1" noChangeArrowheads="1"/>
          </p:cNvSpPr>
          <p:nvPr>
            <p:ph type="body" idx="1"/>
          </p:nvPr>
        </p:nvSpPr>
        <p:spPr/>
        <p:txBody>
          <a:bodyPr/>
          <a:lstStyle/>
          <a:p>
            <a:pPr eaLnBrk="1" hangingPunct="1"/>
            <a:r>
              <a:rPr lang="en-US" sz="2800" dirty="0" smtClean="0"/>
              <a:t>There is no need to use explicit implementation with both methods. </a:t>
            </a:r>
          </a:p>
          <a:p>
            <a:pPr lvl="1" eaLnBrk="1" hangingPunct="1"/>
            <a:r>
              <a:rPr lang="en-US" sz="2400" dirty="0" smtClean="0"/>
              <a:t>Applying it to the </a:t>
            </a:r>
            <a:r>
              <a:rPr lang="en-US" sz="2400" b="1" dirty="0" smtClean="0">
                <a:solidFill>
                  <a:schemeClr val="hlink"/>
                </a:solidFill>
                <a:latin typeface="Courier New" pitchFamily="49" charset="0"/>
              </a:rPr>
              <a:t>Read()</a:t>
            </a:r>
            <a:r>
              <a:rPr lang="en-US" sz="2400" dirty="0" smtClean="0"/>
              <a:t> method for </a:t>
            </a:r>
            <a:r>
              <a:rPr lang="en-US" sz="2400" b="1" dirty="0" err="1" smtClean="0">
                <a:solidFill>
                  <a:schemeClr val="hlink"/>
                </a:solidFill>
                <a:latin typeface="Courier New" pitchFamily="49" charset="0"/>
              </a:rPr>
              <a:t>ISpeakable</a:t>
            </a:r>
            <a:r>
              <a:rPr lang="en-US" sz="2400" dirty="0" smtClean="0"/>
              <a:t> indicates to the compiler that the other </a:t>
            </a:r>
            <a:r>
              <a:rPr lang="en-US" sz="2400" b="1" dirty="0" smtClean="0">
                <a:solidFill>
                  <a:schemeClr val="hlink"/>
                </a:solidFill>
                <a:latin typeface="Courier New" pitchFamily="49" charset="0"/>
              </a:rPr>
              <a:t>Read()</a:t>
            </a:r>
            <a:r>
              <a:rPr lang="en-US" sz="2400" dirty="0" smtClean="0"/>
              <a:t> method correlates to </a:t>
            </a:r>
            <a:r>
              <a:rPr lang="en-US" sz="2400" b="1" dirty="0" err="1" smtClean="0">
                <a:solidFill>
                  <a:schemeClr val="hlink"/>
                </a:solidFill>
                <a:latin typeface="Courier New" pitchFamily="49" charset="0"/>
              </a:rPr>
              <a:t>IStorable</a:t>
            </a:r>
            <a:r>
              <a:rPr lang="en-US" sz="2400" dirty="0" smtClean="0"/>
              <a:t>. </a:t>
            </a:r>
          </a:p>
          <a:p>
            <a:pPr lvl="1" eaLnBrk="1" hangingPunct="1">
              <a:buNone/>
            </a:pPr>
            <a:endParaRPr lang="en-US" sz="800" dirty="0" smtClean="0"/>
          </a:p>
          <a:p>
            <a:pPr lvl="1" eaLnBrk="1" hangingPunct="1"/>
            <a:r>
              <a:rPr lang="en-US" sz="2400" dirty="0" smtClean="0"/>
              <a:t>It is good practice to use explicit implementation on both methods.</a:t>
            </a:r>
          </a:p>
          <a:p>
            <a:pPr lvl="1" eaLnBrk="1" hangingPunct="1">
              <a:buNone/>
            </a:pPr>
            <a:endParaRPr lang="en-US" sz="800" dirty="0" smtClean="0"/>
          </a:p>
          <a:p>
            <a:pPr eaLnBrk="1" hangingPunct="1"/>
            <a:r>
              <a:rPr lang="en-US" sz="2800" dirty="0" smtClean="0"/>
              <a:t>The explicit implementation cannot have an access modifier – it is implicitly </a:t>
            </a:r>
            <a:r>
              <a:rPr lang="en-US" sz="2800" b="1" dirty="0" smtClean="0">
                <a:solidFill>
                  <a:schemeClr val="hlink"/>
                </a:solidFill>
                <a:latin typeface="Courier New" pitchFamily="49" charset="0"/>
              </a:rPr>
              <a:t>public</a:t>
            </a:r>
            <a:r>
              <a:rPr lang="en-US" sz="2800" dirty="0" smtClean="0"/>
              <a:t>.</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36</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072406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fontScale="90000"/>
          </a:bodyPr>
          <a:lstStyle/>
          <a:p>
            <a:pPr eaLnBrk="1" hangingPunct="1"/>
            <a:r>
              <a:rPr lang="en-US" smtClean="0"/>
              <a:t>Explicit Interface Implementation</a:t>
            </a:r>
          </a:p>
        </p:txBody>
      </p:sp>
      <p:sp>
        <p:nvSpPr>
          <p:cNvPr id="21509" name="Rectangle 3"/>
          <p:cNvSpPr>
            <a:spLocks noGrp="1" noChangeArrowheads="1"/>
          </p:cNvSpPr>
          <p:nvPr>
            <p:ph type="body" idx="1"/>
          </p:nvPr>
        </p:nvSpPr>
        <p:spPr/>
        <p:txBody>
          <a:bodyPr/>
          <a:lstStyle/>
          <a:p>
            <a:pPr eaLnBrk="1" hangingPunct="1">
              <a:lnSpc>
                <a:spcPct val="90000"/>
              </a:lnSpc>
            </a:pPr>
            <a:r>
              <a:rPr lang="en-US" sz="2800" dirty="0" smtClean="0"/>
              <a:t>You cannot access the explicitly implemented method implicitly through an object instance itself.</a:t>
            </a:r>
          </a:p>
          <a:p>
            <a:pPr lvl="1" eaLnBrk="1" hangingPunct="1">
              <a:lnSpc>
                <a:spcPct val="90000"/>
              </a:lnSpc>
            </a:pPr>
            <a:r>
              <a:rPr lang="en-US" sz="2400" dirty="0" smtClean="0"/>
              <a:t>The compiler would assume you were trying to call the implicitly implemented method. </a:t>
            </a:r>
          </a:p>
          <a:p>
            <a:pPr lvl="1" eaLnBrk="1" hangingPunct="1">
              <a:lnSpc>
                <a:spcPct val="90000"/>
              </a:lnSpc>
              <a:buNone/>
            </a:pPr>
            <a:endParaRPr lang="en-US" sz="800" dirty="0" smtClean="0"/>
          </a:p>
          <a:p>
            <a:pPr eaLnBrk="1" hangingPunct="1">
              <a:lnSpc>
                <a:spcPct val="90000"/>
              </a:lnSpc>
            </a:pPr>
            <a:r>
              <a:rPr lang="en-US" sz="2800" dirty="0" smtClean="0"/>
              <a:t>Use interface casting to call the explicitly implemented method.</a:t>
            </a:r>
          </a:p>
          <a:p>
            <a:pPr eaLnBrk="1" hangingPunct="1">
              <a:lnSpc>
                <a:spcPct val="90000"/>
              </a:lnSpc>
              <a:buNone/>
            </a:pPr>
            <a:endParaRPr lang="en-US" sz="800" dirty="0" smtClean="0"/>
          </a:p>
          <a:p>
            <a:pPr eaLnBrk="1" hangingPunct="1">
              <a:lnSpc>
                <a:spcPct val="90000"/>
              </a:lnSpc>
            </a:pPr>
            <a:r>
              <a:rPr lang="en-US" sz="2800" dirty="0" smtClean="0"/>
              <a:t>Use explicit implementation for all methods:</a:t>
            </a:r>
          </a:p>
          <a:p>
            <a:pPr lvl="1" eaLnBrk="1" hangingPunct="1">
              <a:lnSpc>
                <a:spcPct val="90000"/>
              </a:lnSpc>
            </a:pPr>
            <a:r>
              <a:rPr lang="en-US" sz="2400" dirty="0" smtClean="0"/>
              <a:t>Forces interface casting resulting in safe code.</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338589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fontScale="90000"/>
          </a:bodyPr>
          <a:lstStyle/>
          <a:p>
            <a:pPr eaLnBrk="1" hangingPunct="1"/>
            <a:r>
              <a:rPr lang="en-US" sz="3800" dirty="0" smtClean="0"/>
              <a:t>Exposing Selected Interface Methods</a:t>
            </a:r>
          </a:p>
        </p:txBody>
      </p:sp>
      <p:sp>
        <p:nvSpPr>
          <p:cNvPr id="22533" name="Rectangle 3"/>
          <p:cNvSpPr>
            <a:spLocks noGrp="1" noChangeArrowheads="1"/>
          </p:cNvSpPr>
          <p:nvPr>
            <p:ph type="body" idx="1"/>
          </p:nvPr>
        </p:nvSpPr>
        <p:spPr/>
        <p:txBody>
          <a:bodyPr/>
          <a:lstStyle/>
          <a:p>
            <a:pPr eaLnBrk="1" hangingPunct="1"/>
            <a:endParaRPr lang="en-US" sz="2800" dirty="0" smtClean="0"/>
          </a:p>
          <a:p>
            <a:pPr eaLnBrk="1" hangingPunct="1"/>
            <a:r>
              <a:rPr lang="en-US" sz="2800" dirty="0" smtClean="0"/>
              <a:t>What if you wanted to implement an interface, but you only wanted to allow certain methods to be accessible through your class while others are required to be accessed through the interface?</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92785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endParaRPr lang="en-US" sz="2800" dirty="0" smtClean="0"/>
          </a:p>
          <a:p>
            <a:pPr eaLnBrk="1" hangingPunct="1"/>
            <a:r>
              <a:rPr lang="en-US" sz="2800" dirty="0" smtClean="0"/>
              <a:t>You can use explicit interface implementation to do this.</a:t>
            </a:r>
          </a:p>
          <a:p>
            <a:pPr eaLnBrk="1" hangingPunct="1">
              <a:buNone/>
            </a:pPr>
            <a:endParaRPr lang="en-US" sz="800" dirty="0" smtClean="0"/>
          </a:p>
          <a:p>
            <a:pPr lvl="1" eaLnBrk="1" hangingPunct="1"/>
            <a:r>
              <a:rPr lang="en-US" sz="2400" dirty="0" smtClean="0"/>
              <a:t>Methods that are not implemented explicitly using the interface are accessed through your class or an interface reference.</a:t>
            </a:r>
          </a:p>
          <a:p>
            <a:pPr lvl="1" eaLnBrk="1" hangingPunct="1">
              <a:buNone/>
            </a:pPr>
            <a:endParaRPr lang="en-US" sz="800" dirty="0" smtClean="0"/>
          </a:p>
          <a:p>
            <a:pPr lvl="1" eaLnBrk="1" hangingPunct="1"/>
            <a:r>
              <a:rPr lang="en-US" sz="2400" dirty="0" smtClean="0"/>
              <a:t>Methods that are implemented explicitly using the interface can only be accessed through an interface cast of the object.</a:t>
            </a:r>
          </a:p>
          <a:p>
            <a:endParaRPr lang="en-US" dirty="0"/>
          </a:p>
        </p:txBody>
      </p:sp>
      <p:sp>
        <p:nvSpPr>
          <p:cNvPr id="3" name="Title 2"/>
          <p:cNvSpPr>
            <a:spLocks noGrp="1"/>
          </p:cNvSpPr>
          <p:nvPr>
            <p:ph type="title"/>
          </p:nvPr>
        </p:nvSpPr>
        <p:spPr/>
        <p:txBody>
          <a:bodyPr>
            <a:normAutofit fontScale="90000"/>
          </a:bodyPr>
          <a:lstStyle/>
          <a:p>
            <a:r>
              <a:rPr lang="en-US" sz="4400" dirty="0" smtClean="0"/>
              <a:t>Exposing Selected Interface Methods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39</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p:txBody>
          <a:bodyPr/>
          <a:lstStyle/>
          <a:p>
            <a:pPr lvl="0"/>
            <a:r>
              <a:rPr lang="en-US" sz="2800" b="1" dirty="0" smtClean="0"/>
              <a:t>Use the File class to display specific file information. </a:t>
            </a:r>
          </a:p>
          <a:p>
            <a:pPr lvl="0">
              <a:buNone/>
            </a:pPr>
            <a:endParaRPr lang="en-US" b="1" dirty="0" smtClean="0"/>
          </a:p>
          <a:p>
            <a:pPr lvl="1">
              <a:buFont typeface="Wingdings" pitchFamily="2" charset="2"/>
              <a:buChar char="§"/>
            </a:pPr>
            <a:r>
              <a:rPr lang="en-US" sz="2400" dirty="0" smtClean="0"/>
              <a:t>Use the File class to retrieve information about a file.</a:t>
            </a:r>
          </a:p>
          <a:p>
            <a:pPr lvl="1">
              <a:buNone/>
            </a:pPr>
            <a:endParaRPr lang="en-US" sz="800" dirty="0" smtClean="0"/>
          </a:p>
          <a:p>
            <a:pPr lvl="1">
              <a:buFont typeface="Wingdings" pitchFamily="2" charset="2"/>
              <a:buChar char="§"/>
            </a:pPr>
            <a:r>
              <a:rPr lang="en-US" sz="2400" dirty="0" smtClean="0"/>
              <a:t>Implement serialization to store an object instance into a file.</a:t>
            </a:r>
          </a:p>
          <a:p>
            <a:pPr lvl="1">
              <a:buNone/>
            </a:pPr>
            <a:endParaRPr lang="en-US" sz="800" dirty="0" smtClean="0"/>
          </a:p>
          <a:p>
            <a:pPr lvl="1">
              <a:buFont typeface="Wingdings" pitchFamily="2" charset="2"/>
              <a:buChar char="§"/>
            </a:pPr>
            <a:r>
              <a:rPr lang="en-US" sz="2400" dirty="0" smtClean="0"/>
              <a:t>Implement </a:t>
            </a:r>
            <a:r>
              <a:rPr lang="en-US" sz="2400" dirty="0" smtClean="0">
                <a:solidFill>
                  <a:srgbClr val="FF0000"/>
                </a:solidFill>
              </a:rPr>
              <a:t>de</a:t>
            </a:r>
            <a:r>
              <a:rPr lang="en-US" sz="2400" dirty="0" smtClean="0"/>
              <a:t>serialization to retrieve an object instance stored in a file.</a:t>
            </a:r>
          </a:p>
          <a:p>
            <a:pPr lvl="0">
              <a:buNone/>
            </a:pPr>
            <a:endParaRPr lang="en-US" dirty="0" smtClean="0"/>
          </a:p>
        </p:txBody>
      </p:sp>
      <p:sp>
        <p:nvSpPr>
          <p:cNvPr id="3" name="Title 2"/>
          <p:cNvSpPr>
            <a:spLocks noGrp="1"/>
          </p:cNvSpPr>
          <p:nvPr>
            <p:ph type="title"/>
          </p:nvPr>
        </p:nvSpPr>
        <p:spPr/>
        <p:txBody>
          <a:bodyPr/>
          <a:lstStyle/>
          <a:p>
            <a:pPr eaLnBrk="1" fontAlgn="auto" hangingPunct="1">
              <a:spcAft>
                <a:spcPts val="0"/>
              </a:spcAft>
              <a:defRPr/>
            </a:pPr>
            <a:r>
              <a:rPr lang="en-US" dirty="0" smtClean="0"/>
              <a:t>Objective 1</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Set up a class that will raise an event to the subscriber when a specific situation occurs, and set up the subscriber to employ a given action when the event occurs.</a:t>
            </a:r>
          </a:p>
          <a:p>
            <a:pPr lvl="0">
              <a:buNone/>
            </a:pPr>
            <a:endParaRPr lang="en-US" sz="800" dirty="0" smtClean="0"/>
          </a:p>
          <a:p>
            <a:pPr lvl="1">
              <a:buFont typeface="Wingdings" pitchFamily="2" charset="2"/>
              <a:buChar char="§"/>
            </a:pPr>
            <a:r>
              <a:rPr lang="en-US" sz="2400" dirty="0" smtClean="0"/>
              <a:t>Declare and use a delegate referencing existing and anonymous methods.</a:t>
            </a:r>
          </a:p>
          <a:p>
            <a:pPr lvl="1">
              <a:buNone/>
            </a:pPr>
            <a:endParaRPr lang="en-US" sz="800" dirty="0" smtClean="0"/>
          </a:p>
          <a:p>
            <a:pPr lvl="1">
              <a:buFont typeface="Wingdings" pitchFamily="2" charset="2"/>
              <a:buChar char="§"/>
            </a:pPr>
            <a:r>
              <a:rPr lang="en-US" sz="2400" dirty="0" smtClean="0"/>
              <a:t>Implement a callback using a delegate.</a:t>
            </a:r>
          </a:p>
          <a:p>
            <a:pPr lvl="1">
              <a:buNone/>
            </a:pPr>
            <a:endParaRPr lang="en-US" sz="800" dirty="0" smtClean="0"/>
          </a:p>
          <a:p>
            <a:pPr lvl="1">
              <a:buFont typeface="Wingdings" pitchFamily="2" charset="2"/>
              <a:buChar char="§"/>
            </a:pPr>
            <a:r>
              <a:rPr lang="en-US" sz="2400" dirty="0" smtClean="0"/>
              <a:t>Implement a multicast delegate containing references to methods that return a value.</a:t>
            </a:r>
          </a:p>
          <a:p>
            <a:pPr lvl="1">
              <a:buNone/>
            </a:pPr>
            <a:endParaRPr lang="en-US" sz="2400" dirty="0" smtClean="0"/>
          </a:p>
          <a:p>
            <a:pPr>
              <a:buNone/>
            </a:pPr>
            <a:endParaRPr lang="en-US" dirty="0"/>
          </a:p>
        </p:txBody>
      </p:sp>
      <p:sp>
        <p:nvSpPr>
          <p:cNvPr id="3" name="Title 2"/>
          <p:cNvSpPr>
            <a:spLocks noGrp="1"/>
          </p:cNvSpPr>
          <p:nvPr>
            <p:ph type="title"/>
          </p:nvPr>
        </p:nvSpPr>
        <p:spPr/>
        <p:txBody>
          <a:bodyPr/>
          <a:lstStyle/>
          <a:p>
            <a:r>
              <a:rPr lang="en-US" dirty="0" smtClean="0"/>
              <a:t>Objective 3</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40</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buFont typeface="Wingdings" pitchFamily="2" charset="2"/>
              <a:buChar char="§"/>
            </a:pPr>
            <a:endParaRPr lang="en-US" sz="2400" dirty="0" smtClean="0"/>
          </a:p>
          <a:p>
            <a:pPr lvl="1">
              <a:buFont typeface="Wingdings" pitchFamily="2" charset="2"/>
              <a:buChar char="§"/>
            </a:pPr>
            <a:r>
              <a:rPr lang="en-US" sz="2400" dirty="0" smtClean="0"/>
              <a:t>Apply covariance and contra variance when using a delegate.</a:t>
            </a:r>
          </a:p>
          <a:p>
            <a:pPr lvl="1">
              <a:buNone/>
            </a:pPr>
            <a:endParaRPr lang="en-US" sz="800" dirty="0" smtClean="0"/>
          </a:p>
          <a:p>
            <a:pPr lvl="1">
              <a:buFont typeface="Wingdings" pitchFamily="2" charset="2"/>
              <a:buChar char="§"/>
            </a:pPr>
            <a:r>
              <a:rPr lang="en-US" sz="2400" dirty="0" smtClean="0"/>
              <a:t>Declare and use an event that contains a reference to a custom </a:t>
            </a:r>
            <a:r>
              <a:rPr lang="en-US" sz="2400" dirty="0" err="1" smtClean="0"/>
              <a:t>EventArgs</a:t>
            </a:r>
            <a:r>
              <a:rPr lang="en-US" sz="2400" dirty="0" smtClean="0"/>
              <a:t> class.</a:t>
            </a:r>
            <a:endParaRPr lang="en-US" dirty="0"/>
          </a:p>
        </p:txBody>
      </p:sp>
      <p:sp>
        <p:nvSpPr>
          <p:cNvPr id="3" name="Title 2"/>
          <p:cNvSpPr>
            <a:spLocks noGrp="1"/>
          </p:cNvSpPr>
          <p:nvPr>
            <p:ph type="title"/>
          </p:nvPr>
        </p:nvSpPr>
        <p:spPr/>
        <p:txBody>
          <a:bodyPr/>
          <a:lstStyle/>
          <a:p>
            <a:r>
              <a:rPr lang="en-US" dirty="0" smtClean="0"/>
              <a:t>Objective 3 – cont.</a:t>
            </a:r>
            <a:endParaRPr lang="en-US" dirty="0"/>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41</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mtClean="0"/>
              <a:t>Real World Delegate Example </a:t>
            </a:r>
          </a:p>
        </p:txBody>
      </p:sp>
      <p:sp>
        <p:nvSpPr>
          <p:cNvPr id="43034" name="Text Box 26"/>
          <p:cNvSpPr txBox="1">
            <a:spLocks noChangeArrowheads="1"/>
          </p:cNvSpPr>
          <p:nvPr/>
        </p:nvSpPr>
        <p:spPr bwMode="auto">
          <a:xfrm>
            <a:off x="5757863" y="1001713"/>
            <a:ext cx="3276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sz="2000">
                <a:solidFill>
                  <a:schemeClr val="tx2"/>
                </a:solidFill>
                <a:latin typeface="Trebuchet MS" pitchFamily="34" charset="0"/>
              </a:defRPr>
            </a:lvl1pPr>
            <a:lvl2pPr marL="742950" indent="-285750" eaLnBrk="0" hangingPunct="0">
              <a:defRPr sz="2000">
                <a:solidFill>
                  <a:schemeClr val="tx2"/>
                </a:solidFill>
                <a:latin typeface="Trebuchet MS" pitchFamily="34" charset="0"/>
              </a:defRPr>
            </a:lvl2pPr>
            <a:lvl3pPr marL="1143000" indent="-228600" eaLnBrk="0" hangingPunct="0">
              <a:defRPr sz="2000">
                <a:solidFill>
                  <a:schemeClr val="tx2"/>
                </a:solidFill>
                <a:latin typeface="Trebuchet MS" pitchFamily="34" charset="0"/>
              </a:defRPr>
            </a:lvl3pPr>
            <a:lvl4pPr marL="1600200" indent="-228600" eaLnBrk="0" hangingPunct="0">
              <a:defRPr sz="2000">
                <a:solidFill>
                  <a:schemeClr val="tx2"/>
                </a:solidFill>
                <a:latin typeface="Trebuchet MS" pitchFamily="34" charset="0"/>
              </a:defRPr>
            </a:lvl4pPr>
            <a:lvl5pPr marL="2057400" indent="-228600" eaLnBrk="0" hangingPunct="0">
              <a:defRPr sz="2000">
                <a:solidFill>
                  <a:schemeClr val="tx2"/>
                </a:solidFill>
                <a:latin typeface="Trebuchet MS" pitchFamily="34" charset="0"/>
              </a:defRPr>
            </a:lvl5pPr>
            <a:lvl6pPr marL="2514600" indent="-228600" algn="ctr" eaLnBrk="0" fontAlgn="base" hangingPunct="0">
              <a:spcBef>
                <a:spcPct val="0"/>
              </a:spcBef>
              <a:spcAft>
                <a:spcPct val="0"/>
              </a:spcAft>
              <a:defRPr sz="2000">
                <a:solidFill>
                  <a:schemeClr val="tx2"/>
                </a:solidFill>
                <a:latin typeface="Trebuchet MS" pitchFamily="34" charset="0"/>
              </a:defRPr>
            </a:lvl6pPr>
            <a:lvl7pPr marL="2971800" indent="-228600" algn="ctr" eaLnBrk="0" fontAlgn="base" hangingPunct="0">
              <a:spcBef>
                <a:spcPct val="0"/>
              </a:spcBef>
              <a:spcAft>
                <a:spcPct val="0"/>
              </a:spcAft>
              <a:defRPr sz="2000">
                <a:solidFill>
                  <a:schemeClr val="tx2"/>
                </a:solidFill>
                <a:latin typeface="Trebuchet MS" pitchFamily="34" charset="0"/>
              </a:defRPr>
            </a:lvl7pPr>
            <a:lvl8pPr marL="3429000" indent="-228600" algn="ctr" eaLnBrk="0" fontAlgn="base" hangingPunct="0">
              <a:spcBef>
                <a:spcPct val="0"/>
              </a:spcBef>
              <a:spcAft>
                <a:spcPct val="0"/>
              </a:spcAft>
              <a:defRPr sz="2000">
                <a:solidFill>
                  <a:schemeClr val="tx2"/>
                </a:solidFill>
                <a:latin typeface="Trebuchet MS" pitchFamily="34" charset="0"/>
              </a:defRPr>
            </a:lvl8pPr>
            <a:lvl9pPr marL="3886200" indent="-228600" algn="ctr" eaLnBrk="0" fontAlgn="base" hangingPunct="0">
              <a:spcBef>
                <a:spcPct val="0"/>
              </a:spcBef>
              <a:spcAft>
                <a:spcPct val="0"/>
              </a:spcAft>
              <a:defRPr sz="2000">
                <a:solidFill>
                  <a:schemeClr val="tx2"/>
                </a:solidFill>
                <a:latin typeface="Trebuchet MS" pitchFamily="34" charset="0"/>
              </a:defRPr>
            </a:lvl9pPr>
          </a:lstStyle>
          <a:p>
            <a:pPr algn="l" eaLnBrk="1" hangingPunct="1"/>
            <a:r>
              <a:rPr lang="en-US" sz="1600" dirty="0">
                <a:solidFill>
                  <a:schemeClr val="tx1"/>
                </a:solidFill>
              </a:rPr>
              <a:t>You want hardwood floors at a good price! You </a:t>
            </a:r>
            <a:r>
              <a:rPr lang="en-US" sz="1600" b="1" dirty="0">
                <a:solidFill>
                  <a:srgbClr val="FF0000"/>
                </a:solidFill>
              </a:rPr>
              <a:t>delegate</a:t>
            </a:r>
            <a:r>
              <a:rPr lang="en-US" sz="1600" dirty="0">
                <a:solidFill>
                  <a:schemeClr val="tx1"/>
                </a:solidFill>
              </a:rPr>
              <a:t> the responsibility of finding good hardwood at a reasonable price to the Builder.</a:t>
            </a:r>
          </a:p>
        </p:txBody>
      </p:sp>
      <p:sp>
        <p:nvSpPr>
          <p:cNvPr id="43036" name="Text Box 28"/>
          <p:cNvSpPr txBox="1">
            <a:spLocks noChangeArrowheads="1"/>
          </p:cNvSpPr>
          <p:nvPr/>
        </p:nvSpPr>
        <p:spPr bwMode="auto">
          <a:xfrm>
            <a:off x="738188" y="2840038"/>
            <a:ext cx="14890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sz="2000">
                <a:solidFill>
                  <a:schemeClr val="tx2"/>
                </a:solidFill>
                <a:latin typeface="Trebuchet MS" pitchFamily="34" charset="0"/>
              </a:defRPr>
            </a:lvl1pPr>
            <a:lvl2pPr marL="742950" indent="-285750" eaLnBrk="0" hangingPunct="0">
              <a:defRPr sz="2000">
                <a:solidFill>
                  <a:schemeClr val="tx2"/>
                </a:solidFill>
                <a:latin typeface="Trebuchet MS" pitchFamily="34" charset="0"/>
              </a:defRPr>
            </a:lvl2pPr>
            <a:lvl3pPr marL="1143000" indent="-228600" eaLnBrk="0" hangingPunct="0">
              <a:defRPr sz="2000">
                <a:solidFill>
                  <a:schemeClr val="tx2"/>
                </a:solidFill>
                <a:latin typeface="Trebuchet MS" pitchFamily="34" charset="0"/>
              </a:defRPr>
            </a:lvl3pPr>
            <a:lvl4pPr marL="1600200" indent="-228600" eaLnBrk="0" hangingPunct="0">
              <a:defRPr sz="2000">
                <a:solidFill>
                  <a:schemeClr val="tx2"/>
                </a:solidFill>
                <a:latin typeface="Trebuchet MS" pitchFamily="34" charset="0"/>
              </a:defRPr>
            </a:lvl4pPr>
            <a:lvl5pPr marL="2057400" indent="-228600" eaLnBrk="0" hangingPunct="0">
              <a:defRPr sz="2000">
                <a:solidFill>
                  <a:schemeClr val="tx2"/>
                </a:solidFill>
                <a:latin typeface="Trebuchet MS" pitchFamily="34" charset="0"/>
              </a:defRPr>
            </a:lvl5pPr>
            <a:lvl6pPr marL="2514600" indent="-228600" algn="ctr" eaLnBrk="0" fontAlgn="base" hangingPunct="0">
              <a:spcBef>
                <a:spcPct val="0"/>
              </a:spcBef>
              <a:spcAft>
                <a:spcPct val="0"/>
              </a:spcAft>
              <a:defRPr sz="2000">
                <a:solidFill>
                  <a:schemeClr val="tx2"/>
                </a:solidFill>
                <a:latin typeface="Trebuchet MS" pitchFamily="34" charset="0"/>
              </a:defRPr>
            </a:lvl6pPr>
            <a:lvl7pPr marL="2971800" indent="-228600" algn="ctr" eaLnBrk="0" fontAlgn="base" hangingPunct="0">
              <a:spcBef>
                <a:spcPct val="0"/>
              </a:spcBef>
              <a:spcAft>
                <a:spcPct val="0"/>
              </a:spcAft>
              <a:defRPr sz="2000">
                <a:solidFill>
                  <a:schemeClr val="tx2"/>
                </a:solidFill>
                <a:latin typeface="Trebuchet MS" pitchFamily="34" charset="0"/>
              </a:defRPr>
            </a:lvl7pPr>
            <a:lvl8pPr marL="3429000" indent="-228600" algn="ctr" eaLnBrk="0" fontAlgn="base" hangingPunct="0">
              <a:spcBef>
                <a:spcPct val="0"/>
              </a:spcBef>
              <a:spcAft>
                <a:spcPct val="0"/>
              </a:spcAft>
              <a:defRPr sz="2000">
                <a:solidFill>
                  <a:schemeClr val="tx2"/>
                </a:solidFill>
                <a:latin typeface="Trebuchet MS" pitchFamily="34" charset="0"/>
              </a:defRPr>
            </a:lvl8pPr>
            <a:lvl9pPr marL="3886200" indent="-228600" algn="ctr" eaLnBrk="0" fontAlgn="base" hangingPunct="0">
              <a:spcBef>
                <a:spcPct val="0"/>
              </a:spcBef>
              <a:spcAft>
                <a:spcPct val="0"/>
              </a:spcAft>
              <a:defRPr sz="2000">
                <a:solidFill>
                  <a:schemeClr val="tx2"/>
                </a:solidFill>
                <a:latin typeface="Trebuchet MS" pitchFamily="34" charset="0"/>
              </a:defRPr>
            </a:lvl9pPr>
          </a:lstStyle>
          <a:p>
            <a:pPr eaLnBrk="1" hangingPunct="1"/>
            <a:r>
              <a:rPr lang="en-US">
                <a:solidFill>
                  <a:schemeClr val="tx1"/>
                </a:solidFill>
              </a:rPr>
              <a:t>The builder</a:t>
            </a:r>
          </a:p>
          <a:p>
            <a:pPr eaLnBrk="1" hangingPunct="1"/>
            <a:r>
              <a:rPr lang="en-US">
                <a:solidFill>
                  <a:schemeClr val="tx1"/>
                </a:solidFill>
              </a:rPr>
              <a:t>is the</a:t>
            </a:r>
          </a:p>
          <a:p>
            <a:pPr eaLnBrk="1" hangingPunct="1"/>
            <a:r>
              <a:rPr lang="en-US">
                <a:solidFill>
                  <a:schemeClr val="tx1"/>
                </a:solidFill>
              </a:rPr>
              <a:t>delegate.</a:t>
            </a:r>
          </a:p>
        </p:txBody>
      </p:sp>
      <p:sp>
        <p:nvSpPr>
          <p:cNvPr id="43039" name="Text Box 31"/>
          <p:cNvSpPr txBox="1">
            <a:spLocks noChangeArrowheads="1"/>
          </p:cNvSpPr>
          <p:nvPr/>
        </p:nvSpPr>
        <p:spPr bwMode="auto">
          <a:xfrm>
            <a:off x="6983413" y="2390775"/>
            <a:ext cx="18113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eaLnBrk="0" hangingPunct="0">
              <a:defRPr sz="2000">
                <a:solidFill>
                  <a:schemeClr val="tx2"/>
                </a:solidFill>
                <a:latin typeface="Trebuchet MS" pitchFamily="34" charset="0"/>
              </a:defRPr>
            </a:lvl1pPr>
            <a:lvl2pPr marL="742950" indent="-285750" eaLnBrk="0" hangingPunct="0">
              <a:defRPr sz="2000">
                <a:solidFill>
                  <a:schemeClr val="tx2"/>
                </a:solidFill>
                <a:latin typeface="Trebuchet MS" pitchFamily="34" charset="0"/>
              </a:defRPr>
            </a:lvl2pPr>
            <a:lvl3pPr marL="1143000" indent="-228600" eaLnBrk="0" hangingPunct="0">
              <a:defRPr sz="2000">
                <a:solidFill>
                  <a:schemeClr val="tx2"/>
                </a:solidFill>
                <a:latin typeface="Trebuchet MS" pitchFamily="34" charset="0"/>
              </a:defRPr>
            </a:lvl3pPr>
            <a:lvl4pPr marL="1600200" indent="-228600" eaLnBrk="0" hangingPunct="0">
              <a:defRPr sz="2000">
                <a:solidFill>
                  <a:schemeClr val="tx2"/>
                </a:solidFill>
                <a:latin typeface="Trebuchet MS" pitchFamily="34" charset="0"/>
              </a:defRPr>
            </a:lvl4pPr>
            <a:lvl5pPr marL="2057400" indent="-228600" eaLnBrk="0" hangingPunct="0">
              <a:defRPr sz="2000">
                <a:solidFill>
                  <a:schemeClr val="tx2"/>
                </a:solidFill>
                <a:latin typeface="Trebuchet MS" pitchFamily="34" charset="0"/>
              </a:defRPr>
            </a:lvl5pPr>
            <a:lvl6pPr marL="2514600" indent="-228600" algn="ctr" eaLnBrk="0" fontAlgn="base" hangingPunct="0">
              <a:spcBef>
                <a:spcPct val="0"/>
              </a:spcBef>
              <a:spcAft>
                <a:spcPct val="0"/>
              </a:spcAft>
              <a:defRPr sz="2000">
                <a:solidFill>
                  <a:schemeClr val="tx2"/>
                </a:solidFill>
                <a:latin typeface="Trebuchet MS" pitchFamily="34" charset="0"/>
              </a:defRPr>
            </a:lvl6pPr>
            <a:lvl7pPr marL="2971800" indent="-228600" algn="ctr" eaLnBrk="0" fontAlgn="base" hangingPunct="0">
              <a:spcBef>
                <a:spcPct val="0"/>
              </a:spcBef>
              <a:spcAft>
                <a:spcPct val="0"/>
              </a:spcAft>
              <a:defRPr sz="2000">
                <a:solidFill>
                  <a:schemeClr val="tx2"/>
                </a:solidFill>
                <a:latin typeface="Trebuchet MS" pitchFamily="34" charset="0"/>
              </a:defRPr>
            </a:lvl7pPr>
            <a:lvl8pPr marL="3429000" indent="-228600" algn="ctr" eaLnBrk="0" fontAlgn="base" hangingPunct="0">
              <a:spcBef>
                <a:spcPct val="0"/>
              </a:spcBef>
              <a:spcAft>
                <a:spcPct val="0"/>
              </a:spcAft>
              <a:defRPr sz="2000">
                <a:solidFill>
                  <a:schemeClr val="tx2"/>
                </a:solidFill>
                <a:latin typeface="Trebuchet MS" pitchFamily="34" charset="0"/>
              </a:defRPr>
            </a:lvl8pPr>
            <a:lvl9pPr marL="3886200" indent="-228600" algn="ctr" eaLnBrk="0" fontAlgn="base" hangingPunct="0">
              <a:spcBef>
                <a:spcPct val="0"/>
              </a:spcBef>
              <a:spcAft>
                <a:spcPct val="0"/>
              </a:spcAft>
              <a:defRPr sz="2000">
                <a:solidFill>
                  <a:schemeClr val="tx2"/>
                </a:solidFill>
                <a:latin typeface="Trebuchet MS" pitchFamily="34" charset="0"/>
              </a:defRPr>
            </a:lvl9pPr>
          </a:lstStyle>
          <a:p>
            <a:pPr eaLnBrk="1" hangingPunct="1"/>
            <a:r>
              <a:rPr lang="en-US" dirty="0">
                <a:solidFill>
                  <a:schemeClr val="tx1"/>
                </a:solidFill>
              </a:rPr>
              <a:t>The builder</a:t>
            </a:r>
          </a:p>
          <a:p>
            <a:pPr eaLnBrk="1" hangingPunct="1"/>
            <a:r>
              <a:rPr lang="en-US" dirty="0">
                <a:solidFill>
                  <a:schemeClr val="tx1"/>
                </a:solidFill>
              </a:rPr>
              <a:t>doesn’t</a:t>
            </a:r>
          </a:p>
          <a:p>
            <a:pPr eaLnBrk="1" hangingPunct="1"/>
            <a:r>
              <a:rPr lang="en-US" dirty="0">
                <a:solidFill>
                  <a:schemeClr val="tx1"/>
                </a:solidFill>
              </a:rPr>
              <a:t>install the</a:t>
            </a:r>
          </a:p>
          <a:p>
            <a:pPr eaLnBrk="1" hangingPunct="1"/>
            <a:r>
              <a:rPr lang="en-US" dirty="0">
                <a:solidFill>
                  <a:schemeClr val="tx1"/>
                </a:solidFill>
              </a:rPr>
              <a:t>floor, but</a:t>
            </a:r>
          </a:p>
          <a:p>
            <a:pPr eaLnBrk="1" hangingPunct="1"/>
            <a:r>
              <a:rPr lang="en-US" dirty="0">
                <a:solidFill>
                  <a:schemeClr val="tx1"/>
                </a:solidFill>
              </a:rPr>
              <a:t>finds someone</a:t>
            </a:r>
          </a:p>
          <a:p>
            <a:pPr eaLnBrk="1" hangingPunct="1"/>
            <a:r>
              <a:rPr lang="en-US" dirty="0">
                <a:solidFill>
                  <a:schemeClr val="tx1"/>
                </a:solidFill>
              </a:rPr>
              <a:t>who can.</a:t>
            </a:r>
          </a:p>
        </p:txBody>
      </p:sp>
      <p:sp>
        <p:nvSpPr>
          <p:cNvPr id="3080" name="Rectangle 17"/>
          <p:cNvSpPr>
            <a:spLocks noChangeArrowheads="1"/>
          </p:cNvSpPr>
          <p:nvPr/>
        </p:nvSpPr>
        <p:spPr bwMode="auto">
          <a:xfrm>
            <a:off x="3429000" y="1219200"/>
            <a:ext cx="2286000" cy="838200"/>
          </a:xfrm>
          <a:prstGeom prst="rect">
            <a:avLst/>
          </a:prstGeom>
          <a:gradFill rotWithShape="1">
            <a:gsLst>
              <a:gs pos="0">
                <a:srgbClr val="FFCCFF"/>
              </a:gs>
              <a:gs pos="100000">
                <a:srgbClr val="CC3399"/>
              </a:gs>
            </a:gsLst>
            <a:lin ang="5400000" scaled="1"/>
          </a:gradFill>
          <a:ln w="12700" cap="sq" algn="ctr">
            <a:solidFill>
              <a:schemeClr val="tx1"/>
            </a:solidFill>
            <a:miter lim="800000"/>
            <a:headEnd/>
            <a:tailEnd/>
          </a:ln>
        </p:spPr>
        <p:txBody>
          <a:bodyPr wrap="none" anchor="ctr"/>
          <a:lstStyle/>
          <a:p>
            <a:pPr algn="ctr"/>
            <a:r>
              <a:rPr lang="en-US" sz="2400" b="1" dirty="0"/>
              <a:t>You’re building</a:t>
            </a:r>
          </a:p>
          <a:p>
            <a:pPr algn="ctr"/>
            <a:r>
              <a:rPr lang="en-US" sz="2400" b="1" dirty="0"/>
              <a:t>a house</a:t>
            </a:r>
          </a:p>
        </p:txBody>
      </p:sp>
      <p:sp>
        <p:nvSpPr>
          <p:cNvPr id="23" name="Rectangle 18"/>
          <p:cNvSpPr>
            <a:spLocks noChangeArrowheads="1"/>
          </p:cNvSpPr>
          <p:nvPr/>
        </p:nvSpPr>
        <p:spPr bwMode="auto">
          <a:xfrm>
            <a:off x="3733800" y="2514600"/>
            <a:ext cx="1676400" cy="838200"/>
          </a:xfrm>
          <a:prstGeom prst="rect">
            <a:avLst/>
          </a:prstGeom>
          <a:gradFill rotWithShape="1">
            <a:gsLst>
              <a:gs pos="0">
                <a:srgbClr val="99FFCC"/>
              </a:gs>
              <a:gs pos="100000">
                <a:srgbClr val="009900"/>
              </a:gs>
            </a:gsLst>
            <a:lin ang="5400000" scaled="1"/>
          </a:gradFill>
          <a:ln w="12700" cap="sq" algn="ctr">
            <a:solidFill>
              <a:schemeClr val="tx1"/>
            </a:solidFill>
            <a:miter lim="800000"/>
            <a:headEnd/>
            <a:tailEnd/>
          </a:ln>
        </p:spPr>
        <p:txBody>
          <a:bodyPr wrap="none" anchor="ctr"/>
          <a:lstStyle/>
          <a:p>
            <a:pPr algn="ctr"/>
            <a:r>
              <a:rPr lang="en-US" sz="2400" b="1" dirty="0"/>
              <a:t>Builder</a:t>
            </a:r>
          </a:p>
        </p:txBody>
      </p:sp>
      <p:sp>
        <p:nvSpPr>
          <p:cNvPr id="24" name="Oval 19"/>
          <p:cNvSpPr>
            <a:spLocks noChangeArrowheads="1"/>
          </p:cNvSpPr>
          <p:nvPr/>
        </p:nvSpPr>
        <p:spPr bwMode="auto">
          <a:xfrm>
            <a:off x="2209800" y="4114800"/>
            <a:ext cx="1600200" cy="1600200"/>
          </a:xfrm>
          <a:prstGeom prst="ellipse">
            <a:avLst/>
          </a:prstGeom>
          <a:gradFill rotWithShape="1">
            <a:gsLst>
              <a:gs pos="0">
                <a:schemeClr val="folHlink"/>
              </a:gs>
              <a:gs pos="100000">
                <a:srgbClr val="FF0000"/>
              </a:gs>
            </a:gsLst>
            <a:lin ang="5400000" scaled="1"/>
          </a:gradFill>
          <a:ln w="12700" cap="sq" algn="ctr">
            <a:solidFill>
              <a:schemeClr val="tx1"/>
            </a:solidFill>
            <a:round/>
            <a:headEnd/>
            <a:tailEnd/>
          </a:ln>
        </p:spPr>
        <p:txBody>
          <a:bodyPr wrap="none" anchor="ctr"/>
          <a:lstStyle/>
          <a:p>
            <a:pPr algn="ctr"/>
            <a:r>
              <a:rPr lang="en-US" sz="2400" b="1" dirty="0"/>
              <a:t>Flooring</a:t>
            </a:r>
          </a:p>
          <a:p>
            <a:pPr algn="ctr"/>
            <a:r>
              <a:rPr lang="en-US" sz="2400" b="1" dirty="0"/>
              <a:t>company</a:t>
            </a:r>
          </a:p>
          <a:p>
            <a:pPr algn="ctr"/>
            <a:r>
              <a:rPr lang="en-US" sz="2400" b="1" dirty="0"/>
              <a:t>#1</a:t>
            </a:r>
          </a:p>
        </p:txBody>
      </p:sp>
      <p:sp>
        <p:nvSpPr>
          <p:cNvPr id="25" name="Oval 20"/>
          <p:cNvSpPr>
            <a:spLocks noChangeArrowheads="1"/>
          </p:cNvSpPr>
          <p:nvPr/>
        </p:nvSpPr>
        <p:spPr bwMode="auto">
          <a:xfrm>
            <a:off x="3886200" y="4038600"/>
            <a:ext cx="1600200" cy="1600200"/>
          </a:xfrm>
          <a:prstGeom prst="ellipse">
            <a:avLst/>
          </a:prstGeom>
          <a:gradFill rotWithShape="1">
            <a:gsLst>
              <a:gs pos="0">
                <a:srgbClr val="DDDDDD"/>
              </a:gs>
              <a:gs pos="100000">
                <a:srgbClr val="0000FF"/>
              </a:gs>
            </a:gsLst>
            <a:lin ang="5400000" scaled="1"/>
          </a:gradFill>
          <a:ln w="12700" cap="sq" algn="ctr">
            <a:solidFill>
              <a:schemeClr val="tx1"/>
            </a:solidFill>
            <a:round/>
            <a:headEnd/>
            <a:tailEnd/>
          </a:ln>
        </p:spPr>
        <p:txBody>
          <a:bodyPr wrap="none" anchor="ctr"/>
          <a:lstStyle/>
          <a:p>
            <a:pPr algn="ctr"/>
            <a:r>
              <a:rPr lang="en-US" sz="2400" b="1" dirty="0"/>
              <a:t>Flooring</a:t>
            </a:r>
          </a:p>
          <a:p>
            <a:pPr algn="ctr"/>
            <a:r>
              <a:rPr lang="en-US" sz="2400" b="1" dirty="0"/>
              <a:t>company</a:t>
            </a:r>
          </a:p>
          <a:p>
            <a:pPr algn="ctr"/>
            <a:r>
              <a:rPr lang="en-US" sz="2400" b="1" dirty="0"/>
              <a:t>#2</a:t>
            </a:r>
          </a:p>
        </p:txBody>
      </p:sp>
      <p:sp>
        <p:nvSpPr>
          <p:cNvPr id="26" name="Oval 21"/>
          <p:cNvSpPr>
            <a:spLocks noChangeArrowheads="1"/>
          </p:cNvSpPr>
          <p:nvPr/>
        </p:nvSpPr>
        <p:spPr bwMode="auto">
          <a:xfrm>
            <a:off x="5562600" y="4038600"/>
            <a:ext cx="1600200" cy="1600200"/>
          </a:xfrm>
          <a:prstGeom prst="ellipse">
            <a:avLst/>
          </a:prstGeom>
          <a:gradFill rotWithShape="1">
            <a:gsLst>
              <a:gs pos="0">
                <a:srgbClr val="DDDDDD"/>
              </a:gs>
              <a:gs pos="100000">
                <a:srgbClr val="FFFF00"/>
              </a:gs>
            </a:gsLst>
            <a:lin ang="5400000" scaled="1"/>
          </a:gradFill>
          <a:ln w="12700" cap="sq" algn="ctr">
            <a:solidFill>
              <a:schemeClr val="tx1"/>
            </a:solidFill>
            <a:round/>
            <a:headEnd/>
            <a:tailEnd/>
          </a:ln>
        </p:spPr>
        <p:txBody>
          <a:bodyPr wrap="none" anchor="ctr"/>
          <a:lstStyle/>
          <a:p>
            <a:pPr algn="ctr"/>
            <a:r>
              <a:rPr lang="en-US" sz="2400" b="1" dirty="0"/>
              <a:t>Flooring</a:t>
            </a:r>
          </a:p>
          <a:p>
            <a:pPr algn="ctr"/>
            <a:r>
              <a:rPr lang="en-US" sz="2400" b="1" dirty="0"/>
              <a:t>company</a:t>
            </a:r>
          </a:p>
          <a:p>
            <a:pPr algn="ctr"/>
            <a:r>
              <a:rPr lang="en-US" sz="2400" b="1" dirty="0"/>
              <a:t>#3</a:t>
            </a:r>
          </a:p>
        </p:txBody>
      </p:sp>
      <p:cxnSp>
        <p:nvCxnSpPr>
          <p:cNvPr id="27" name="AutoShape 22"/>
          <p:cNvCxnSpPr>
            <a:cxnSpLocks noChangeShapeType="1"/>
            <a:stCxn id="3080" idx="2"/>
            <a:endCxn id="23" idx="0"/>
          </p:cNvCxnSpPr>
          <p:nvPr/>
        </p:nvCxnSpPr>
        <p:spPr bwMode="auto">
          <a:xfrm rot="5400000">
            <a:off x="4343400" y="2286000"/>
            <a:ext cx="457200" cy="1588"/>
          </a:xfrm>
          <a:prstGeom prst="straightConnector1">
            <a:avLst/>
          </a:prstGeom>
          <a:noFill/>
          <a:ln w="28575" cap="sq">
            <a:solidFill>
              <a:schemeClr val="hlink"/>
            </a:solidFill>
            <a:round/>
            <a:headEnd/>
            <a:tailEnd type="stealth" w="lg" len="lg"/>
          </a:ln>
          <a:extLst>
            <a:ext uri="{909E8E84-426E-40DD-AFC4-6F175D3DCCD1}">
              <a14:hiddenFill xmlns:a14="http://schemas.microsoft.com/office/drawing/2010/main">
                <a:noFill/>
              </a14:hiddenFill>
            </a:ext>
          </a:extLst>
        </p:spPr>
      </p:cxnSp>
      <p:cxnSp>
        <p:nvCxnSpPr>
          <p:cNvPr id="28" name="AutoShape 23"/>
          <p:cNvCxnSpPr>
            <a:cxnSpLocks noChangeShapeType="1"/>
            <a:stCxn id="23" idx="2"/>
            <a:endCxn id="24" idx="0"/>
          </p:cNvCxnSpPr>
          <p:nvPr/>
        </p:nvCxnSpPr>
        <p:spPr bwMode="auto">
          <a:xfrm rot="5400000">
            <a:off x="3409950" y="2952750"/>
            <a:ext cx="762000" cy="1562100"/>
          </a:xfrm>
          <a:prstGeom prst="straightConnector1">
            <a:avLst/>
          </a:prstGeom>
          <a:noFill/>
          <a:ln w="28575" cap="sq">
            <a:solidFill>
              <a:schemeClr val="hlink"/>
            </a:solidFill>
            <a:round/>
            <a:headEnd/>
            <a:tailEnd type="stealth" w="lg" len="lg"/>
          </a:ln>
          <a:extLst>
            <a:ext uri="{909E8E84-426E-40DD-AFC4-6F175D3DCCD1}">
              <a14:hiddenFill xmlns:a14="http://schemas.microsoft.com/office/drawing/2010/main">
                <a:noFill/>
              </a14:hiddenFill>
            </a:ext>
          </a:extLst>
        </p:spPr>
      </p:cxnSp>
      <p:cxnSp>
        <p:nvCxnSpPr>
          <p:cNvPr id="30" name="AutoShape 25"/>
          <p:cNvCxnSpPr>
            <a:cxnSpLocks noChangeShapeType="1"/>
          </p:cNvCxnSpPr>
          <p:nvPr/>
        </p:nvCxnSpPr>
        <p:spPr bwMode="auto">
          <a:xfrm rot="16200000" flipH="1">
            <a:off x="5200650" y="2800350"/>
            <a:ext cx="685800" cy="1790700"/>
          </a:xfrm>
          <a:prstGeom prst="straightConnector1">
            <a:avLst/>
          </a:prstGeom>
          <a:noFill/>
          <a:ln w="28575" cap="sq">
            <a:solidFill>
              <a:schemeClr val="hlink"/>
            </a:solidFill>
            <a:round/>
            <a:headEnd/>
            <a:tailEnd type="stealth" w="lg" len="lg"/>
          </a:ln>
          <a:extLst>
            <a:ext uri="{909E8E84-426E-40DD-AFC4-6F175D3DCCD1}">
              <a14:hiddenFill xmlns:a14="http://schemas.microsoft.com/office/drawing/2010/main">
                <a:noFill/>
              </a14:hiddenFill>
            </a:ext>
          </a:extLst>
        </p:spPr>
      </p:cxnSp>
      <p:sp>
        <p:nvSpPr>
          <p:cNvPr id="31" name="Line 27"/>
          <p:cNvSpPr>
            <a:spLocks noChangeShapeType="1"/>
          </p:cNvSpPr>
          <p:nvPr/>
        </p:nvSpPr>
        <p:spPr bwMode="auto">
          <a:xfrm>
            <a:off x="2209800" y="3124200"/>
            <a:ext cx="1447800" cy="0"/>
          </a:xfrm>
          <a:prstGeom prst="line">
            <a:avLst/>
          </a:prstGeom>
          <a:noFill/>
          <a:ln w="57150" cap="sq">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30"/>
          <p:cNvSpPr>
            <a:spLocks noChangeShapeType="1"/>
          </p:cNvSpPr>
          <p:nvPr/>
        </p:nvSpPr>
        <p:spPr bwMode="auto">
          <a:xfrm flipH="1">
            <a:off x="5562600" y="3581400"/>
            <a:ext cx="1447800" cy="0"/>
          </a:xfrm>
          <a:prstGeom prst="line">
            <a:avLst/>
          </a:prstGeom>
          <a:noFill/>
          <a:ln w="57150" cap="sq">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8" name="AutoShape 22"/>
          <p:cNvCxnSpPr>
            <a:cxnSpLocks noChangeShapeType="1"/>
          </p:cNvCxnSpPr>
          <p:nvPr/>
        </p:nvCxnSpPr>
        <p:spPr bwMode="auto">
          <a:xfrm rot="5400000">
            <a:off x="4229894" y="3694906"/>
            <a:ext cx="685800" cy="1588"/>
          </a:xfrm>
          <a:prstGeom prst="straightConnector1">
            <a:avLst/>
          </a:prstGeom>
          <a:noFill/>
          <a:ln w="28575" cap="sq">
            <a:solidFill>
              <a:schemeClr val="hlink"/>
            </a:solidFill>
            <a:round/>
            <a:headEnd/>
            <a:tailEnd type="stealth" w="lg" len="lg"/>
          </a:ln>
          <a:extLst>
            <a:ext uri="{909E8E84-426E-40DD-AFC4-6F175D3DCCD1}">
              <a14:hiddenFill xmlns:a14="http://schemas.microsoft.com/office/drawing/2010/main">
                <a:noFill/>
              </a14:hiddenFill>
            </a:ext>
          </a:extLst>
        </p:spPr>
      </p:cxnSp>
      <p:sp>
        <p:nvSpPr>
          <p:cNvPr id="20" name="Slide Number Placeholder 19"/>
          <p:cNvSpPr>
            <a:spLocks noGrp="1"/>
          </p:cNvSpPr>
          <p:nvPr>
            <p:ph type="sldNum" sz="quarter" idx="12"/>
          </p:nvPr>
        </p:nvSpPr>
        <p:spPr/>
        <p:txBody>
          <a:bodyPr/>
          <a:lstStyle/>
          <a:p>
            <a:pPr>
              <a:defRPr/>
            </a:pPr>
            <a:fld id="{660E456F-E570-4FB0-BB5E-CB753F6E2897}" type="slidenum">
              <a:rPr lang="en-US" smtClean="0"/>
              <a:pPr>
                <a:defRPr/>
              </a:pPr>
              <a:t>42</a:t>
            </a:fld>
            <a:endParaRPr lang="en-US"/>
          </a:p>
        </p:txBody>
      </p:sp>
      <p:sp>
        <p:nvSpPr>
          <p:cNvPr id="21" name="Footer Placeholder 20"/>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969611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3034"/>
                                        </p:tgtEl>
                                        <p:attrNameLst>
                                          <p:attrName>style.visibility</p:attrName>
                                        </p:attrNameLst>
                                      </p:cBhvr>
                                      <p:to>
                                        <p:strVal val="visible"/>
                                      </p:to>
                                    </p:set>
                                    <p:anim calcmode="lin" valueType="num">
                                      <p:cBhvr>
                                        <p:cTn id="7" dur="500" fill="hold"/>
                                        <p:tgtEl>
                                          <p:spTgt spid="43034"/>
                                        </p:tgtEl>
                                        <p:attrNameLst>
                                          <p:attrName>ppt_w</p:attrName>
                                        </p:attrNameLst>
                                      </p:cBhvr>
                                      <p:tavLst>
                                        <p:tav tm="0">
                                          <p:val>
                                            <p:fltVal val="0"/>
                                          </p:val>
                                        </p:tav>
                                        <p:tav tm="100000">
                                          <p:val>
                                            <p:strVal val="#ppt_w"/>
                                          </p:val>
                                        </p:tav>
                                      </p:tavLst>
                                    </p:anim>
                                    <p:anim calcmode="lin" valueType="num">
                                      <p:cBhvr>
                                        <p:cTn id="8" dur="500" fill="hold"/>
                                        <p:tgtEl>
                                          <p:spTgt spid="43034"/>
                                        </p:tgtEl>
                                        <p:attrNameLst>
                                          <p:attrName>ppt_h</p:attrName>
                                        </p:attrNameLst>
                                      </p:cBhvr>
                                      <p:tavLst>
                                        <p:tav tm="0">
                                          <p:val>
                                            <p:fltVal val="0"/>
                                          </p:val>
                                        </p:tav>
                                        <p:tav tm="100000">
                                          <p:val>
                                            <p:strVal val="#ppt_h"/>
                                          </p:val>
                                        </p:tav>
                                      </p:tavLst>
                                    </p:anim>
                                    <p:animEffect transition="in" filter="fade">
                                      <p:cBhvr>
                                        <p:cTn id="9" dur="500"/>
                                        <p:tgtEl>
                                          <p:spTgt spid="4303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par>
                          <p:cTn id="24" fill="hold" nodeType="afterGroup">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par>
                          <p:cTn id="28" fill="hold" nodeType="afterGroup">
                            <p:stCondLst>
                              <p:cond delay="1000"/>
                            </p:stCondLst>
                            <p:childTnLst>
                              <p:par>
                                <p:cTn id="29" presetID="9"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childTnLst>
                          </p:cTn>
                        </p:par>
                        <p:par>
                          <p:cTn id="32" fill="hold" nodeType="afterGroup">
                            <p:stCondLst>
                              <p:cond delay="1500"/>
                            </p:stCondLst>
                            <p:childTnLst>
                              <p:par>
                                <p:cTn id="33" presetID="22" presetClass="entr" presetSubtype="1"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up)">
                                      <p:cBhvr>
                                        <p:cTn id="35" dur="500"/>
                                        <p:tgtEl>
                                          <p:spTgt spid="30"/>
                                        </p:tgtEl>
                                      </p:cBhvr>
                                    </p:animEffect>
                                  </p:childTnLst>
                                </p:cTn>
                              </p:par>
                            </p:childTnLst>
                          </p:cTn>
                        </p:par>
                        <p:par>
                          <p:cTn id="36" fill="hold" nodeType="afterGroup">
                            <p:stCondLst>
                              <p:cond delay="2000"/>
                            </p:stCondLst>
                            <p:childTnLst>
                              <p:par>
                                <p:cTn id="37" presetID="9"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dissolve">
                                      <p:cBhvr>
                                        <p:cTn id="39" dur="500"/>
                                        <p:tgtEl>
                                          <p:spTgt spid="2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0" fill="hold" grpId="0" nodeType="clickEffect">
                                  <p:stCondLst>
                                    <p:cond delay="0"/>
                                  </p:stCondLst>
                                  <p:childTnLst>
                                    <p:set>
                                      <p:cBhvr>
                                        <p:cTn id="43" dur="1" fill="hold">
                                          <p:stCondLst>
                                            <p:cond delay="0"/>
                                          </p:stCondLst>
                                        </p:cTn>
                                        <p:tgtEl>
                                          <p:spTgt spid="43036"/>
                                        </p:tgtEl>
                                        <p:attrNameLst>
                                          <p:attrName>style.visibility</p:attrName>
                                        </p:attrNameLst>
                                      </p:cBhvr>
                                      <p:to>
                                        <p:strVal val="visible"/>
                                      </p:to>
                                    </p:set>
                                    <p:anim calcmode="lin" valueType="num">
                                      <p:cBhvr>
                                        <p:cTn id="44" dur="500" fill="hold"/>
                                        <p:tgtEl>
                                          <p:spTgt spid="43036"/>
                                        </p:tgtEl>
                                        <p:attrNameLst>
                                          <p:attrName>ppt_w</p:attrName>
                                        </p:attrNameLst>
                                      </p:cBhvr>
                                      <p:tavLst>
                                        <p:tav tm="0">
                                          <p:val>
                                            <p:fltVal val="0"/>
                                          </p:val>
                                        </p:tav>
                                        <p:tav tm="100000">
                                          <p:val>
                                            <p:strVal val="#ppt_w"/>
                                          </p:val>
                                        </p:tav>
                                      </p:tavLst>
                                    </p:anim>
                                    <p:anim calcmode="lin" valueType="num">
                                      <p:cBhvr>
                                        <p:cTn id="45" dur="500" fill="hold"/>
                                        <p:tgtEl>
                                          <p:spTgt spid="43036"/>
                                        </p:tgtEl>
                                        <p:attrNameLst>
                                          <p:attrName>ppt_h</p:attrName>
                                        </p:attrNameLst>
                                      </p:cBhvr>
                                      <p:tavLst>
                                        <p:tav tm="0">
                                          <p:val>
                                            <p:fltVal val="0"/>
                                          </p:val>
                                        </p:tav>
                                        <p:tav tm="100000">
                                          <p:val>
                                            <p:strVal val="#ppt_h"/>
                                          </p:val>
                                        </p:tav>
                                      </p:tavLst>
                                    </p:anim>
                                    <p:animEffect transition="in" filter="fade">
                                      <p:cBhvr>
                                        <p:cTn id="46" dur="500"/>
                                        <p:tgtEl>
                                          <p:spTgt spid="43036"/>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childTnLst>
                          </p:cTn>
                        </p:par>
                        <p:par>
                          <p:cTn id="51" fill="hold" nodeType="afterGroup">
                            <p:stCondLst>
                              <p:cond delay="1000"/>
                            </p:stCondLst>
                            <p:childTnLst>
                              <p:par>
                                <p:cTn id="52" presetID="53" presetClass="entr" presetSubtype="0" fill="hold" grpId="0" nodeType="afterEffect">
                                  <p:stCondLst>
                                    <p:cond delay="0"/>
                                  </p:stCondLst>
                                  <p:childTnLst>
                                    <p:set>
                                      <p:cBhvr>
                                        <p:cTn id="53" dur="1" fill="hold">
                                          <p:stCondLst>
                                            <p:cond delay="0"/>
                                          </p:stCondLst>
                                        </p:cTn>
                                        <p:tgtEl>
                                          <p:spTgt spid="43039"/>
                                        </p:tgtEl>
                                        <p:attrNameLst>
                                          <p:attrName>style.visibility</p:attrName>
                                        </p:attrNameLst>
                                      </p:cBhvr>
                                      <p:to>
                                        <p:strVal val="visible"/>
                                      </p:to>
                                    </p:set>
                                    <p:anim calcmode="lin" valueType="num">
                                      <p:cBhvr>
                                        <p:cTn id="54" dur="500" fill="hold"/>
                                        <p:tgtEl>
                                          <p:spTgt spid="43039"/>
                                        </p:tgtEl>
                                        <p:attrNameLst>
                                          <p:attrName>ppt_w</p:attrName>
                                        </p:attrNameLst>
                                      </p:cBhvr>
                                      <p:tavLst>
                                        <p:tav tm="0">
                                          <p:val>
                                            <p:fltVal val="0"/>
                                          </p:val>
                                        </p:tav>
                                        <p:tav tm="100000">
                                          <p:val>
                                            <p:strVal val="#ppt_w"/>
                                          </p:val>
                                        </p:tav>
                                      </p:tavLst>
                                    </p:anim>
                                    <p:anim calcmode="lin" valueType="num">
                                      <p:cBhvr>
                                        <p:cTn id="55" dur="500" fill="hold"/>
                                        <p:tgtEl>
                                          <p:spTgt spid="43039"/>
                                        </p:tgtEl>
                                        <p:attrNameLst>
                                          <p:attrName>ppt_h</p:attrName>
                                        </p:attrNameLst>
                                      </p:cBhvr>
                                      <p:tavLst>
                                        <p:tav tm="0">
                                          <p:val>
                                            <p:fltVal val="0"/>
                                          </p:val>
                                        </p:tav>
                                        <p:tav tm="100000">
                                          <p:val>
                                            <p:strVal val="#ppt_h"/>
                                          </p:val>
                                        </p:tav>
                                      </p:tavLst>
                                    </p:anim>
                                    <p:animEffect transition="in" filter="fade">
                                      <p:cBhvr>
                                        <p:cTn id="56" dur="500"/>
                                        <p:tgtEl>
                                          <p:spTgt spid="43039"/>
                                        </p:tgtEl>
                                      </p:cBhvr>
                                    </p:animEffect>
                                  </p:childTnLst>
                                </p:cTn>
                              </p:par>
                            </p:childTnLst>
                          </p:cTn>
                        </p:par>
                        <p:par>
                          <p:cTn id="57" fill="hold" nodeType="afterGroup">
                            <p:stCondLst>
                              <p:cond delay="1500"/>
                            </p:stCondLst>
                            <p:childTnLst>
                              <p:par>
                                <p:cTn id="58" presetID="22" presetClass="entr" presetSubtype="2"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right)">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wipe(up)">
                                      <p:cBhvr>
                                        <p:cTn id="6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4" grpId="0"/>
      <p:bldP spid="43036" grpId="0"/>
      <p:bldP spid="43039" grpId="0"/>
      <p:bldP spid="23" grpId="0" animBg="1"/>
      <p:bldP spid="24" grpId="0" animBg="1"/>
      <p:bldP spid="25" grpId="0" animBg="1"/>
      <p:bldP spid="26" grpId="0" animBg="1"/>
      <p:bldP spid="31" grpId="0" animBg="1"/>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Introduction</a:t>
            </a:r>
          </a:p>
        </p:txBody>
      </p:sp>
      <p:sp>
        <p:nvSpPr>
          <p:cNvPr id="3076" name="Rectangle 3"/>
          <p:cNvSpPr>
            <a:spLocks noGrp="1" noChangeArrowheads="1"/>
          </p:cNvSpPr>
          <p:nvPr>
            <p:ph type="body" idx="1"/>
          </p:nvPr>
        </p:nvSpPr>
        <p:spPr/>
        <p:txBody>
          <a:bodyPr/>
          <a:lstStyle/>
          <a:p>
            <a:pPr eaLnBrk="1" hangingPunct="1">
              <a:defRPr/>
            </a:pPr>
            <a:r>
              <a:rPr lang="en-US" sz="2800" dirty="0" smtClean="0"/>
              <a:t>What does an abstract method look like?</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sz="2800" dirty="0" smtClean="0"/>
          </a:p>
          <a:p>
            <a:pPr eaLnBrk="1" hangingPunct="1">
              <a:defRPr/>
            </a:pPr>
            <a:r>
              <a:rPr lang="en-US" sz="2800" dirty="0" smtClean="0"/>
              <a:t>What does a method in an interface look like</a:t>
            </a:r>
            <a:r>
              <a:rPr lang="en-US" dirty="0" smtClean="0"/>
              <a:t>?</a:t>
            </a:r>
          </a:p>
          <a:p>
            <a:pPr eaLnBrk="1" hangingPunct="1">
              <a:defRPr/>
            </a:pPr>
            <a:endParaRPr lang="en-US" dirty="0" smtClean="0"/>
          </a:p>
          <a:p>
            <a:pPr eaLnBrk="1" hangingPunct="1">
              <a:defRPr/>
            </a:pPr>
            <a:endParaRPr lang="en-US" dirty="0" smtClean="0"/>
          </a:p>
          <a:p>
            <a:pPr eaLnBrk="1" hangingPunct="1">
              <a:buNone/>
              <a:defRPr/>
            </a:pPr>
            <a:endParaRPr lang="en-US" sz="800" dirty="0" smtClean="0"/>
          </a:p>
        </p:txBody>
      </p:sp>
      <p:sp>
        <p:nvSpPr>
          <p:cNvPr id="4101" name="Rectangle 4"/>
          <p:cNvSpPr>
            <a:spLocks noChangeArrowheads="1"/>
          </p:cNvSpPr>
          <p:nvPr/>
        </p:nvSpPr>
        <p:spPr bwMode="auto">
          <a:xfrm>
            <a:off x="1905000" y="1905000"/>
            <a:ext cx="5791200" cy="1371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lgn="l"/>
            <a:r>
              <a:rPr lang="en-US" b="1" dirty="0">
                <a:solidFill>
                  <a:schemeClr val="hlink"/>
                </a:solidFill>
                <a:latin typeface="Courier New" pitchFamily="49" charset="0"/>
              </a:rPr>
              <a:t>public </a:t>
            </a:r>
            <a:r>
              <a:rPr lang="en-US" b="1" dirty="0">
                <a:solidFill>
                  <a:srgbClr val="FF0000"/>
                </a:solidFill>
                <a:latin typeface="Courier New" pitchFamily="49" charset="0"/>
              </a:rPr>
              <a:t>abstract</a:t>
            </a:r>
            <a:r>
              <a:rPr lang="en-US" b="1" dirty="0">
                <a:solidFill>
                  <a:schemeClr val="hlink"/>
                </a:solidFill>
                <a:latin typeface="Courier New" pitchFamily="49" charset="0"/>
              </a:rPr>
              <a:t> class Person</a:t>
            </a:r>
          </a:p>
          <a:p>
            <a:pPr algn="l"/>
            <a:r>
              <a:rPr lang="en-US" b="1" dirty="0">
                <a:solidFill>
                  <a:schemeClr val="hlink"/>
                </a:solidFill>
                <a:latin typeface="Courier New" pitchFamily="49" charset="0"/>
              </a:rPr>
              <a:t>{</a:t>
            </a:r>
          </a:p>
          <a:p>
            <a:pPr algn="l"/>
            <a:r>
              <a:rPr lang="en-US" b="1" dirty="0">
                <a:solidFill>
                  <a:schemeClr val="hlink"/>
                </a:solidFill>
                <a:latin typeface="Courier New" pitchFamily="49" charset="0"/>
              </a:rPr>
              <a:t>   public </a:t>
            </a:r>
            <a:r>
              <a:rPr lang="en-US" b="1" dirty="0">
                <a:solidFill>
                  <a:srgbClr val="FF0000"/>
                </a:solidFill>
                <a:latin typeface="Courier New" pitchFamily="49" charset="0"/>
              </a:rPr>
              <a:t>abstract</a:t>
            </a:r>
            <a:r>
              <a:rPr lang="en-US" b="1" dirty="0">
                <a:solidFill>
                  <a:schemeClr val="hlink"/>
                </a:solidFill>
                <a:latin typeface="Courier New" pitchFamily="49" charset="0"/>
              </a:rPr>
              <a:t> void Walk (</a:t>
            </a:r>
            <a:r>
              <a:rPr lang="en-US" b="1" dirty="0" err="1">
                <a:solidFill>
                  <a:schemeClr val="hlink"/>
                </a:solidFill>
                <a:latin typeface="Courier New" pitchFamily="49" charset="0"/>
              </a:rPr>
              <a:t>int</a:t>
            </a:r>
            <a:r>
              <a:rPr lang="en-US" b="1" dirty="0">
                <a:solidFill>
                  <a:schemeClr val="hlink"/>
                </a:solidFill>
                <a:latin typeface="Courier New" pitchFamily="49" charset="0"/>
              </a:rPr>
              <a:t> feet);</a:t>
            </a:r>
          </a:p>
          <a:p>
            <a:pPr algn="l"/>
            <a:r>
              <a:rPr lang="en-US" b="1" dirty="0">
                <a:solidFill>
                  <a:schemeClr val="hlink"/>
                </a:solidFill>
                <a:latin typeface="Courier New" pitchFamily="49" charset="0"/>
              </a:rPr>
              <a:t>}</a:t>
            </a:r>
          </a:p>
        </p:txBody>
      </p:sp>
      <p:sp>
        <p:nvSpPr>
          <p:cNvPr id="4102" name="Rectangle 4"/>
          <p:cNvSpPr>
            <a:spLocks noChangeArrowheads="1"/>
          </p:cNvSpPr>
          <p:nvPr/>
        </p:nvSpPr>
        <p:spPr bwMode="auto">
          <a:xfrm>
            <a:off x="1981200" y="4419600"/>
            <a:ext cx="3429000" cy="1371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lgn="l"/>
            <a:r>
              <a:rPr lang="en-US" b="1" dirty="0">
                <a:solidFill>
                  <a:schemeClr val="hlink"/>
                </a:solidFill>
                <a:latin typeface="Courier New" pitchFamily="49" charset="0"/>
              </a:rPr>
              <a:t>public </a:t>
            </a:r>
            <a:r>
              <a:rPr lang="en-US" b="1" dirty="0" smtClean="0">
                <a:solidFill>
                  <a:srgbClr val="FF0000"/>
                </a:solidFill>
                <a:latin typeface="Courier New" pitchFamily="49" charset="0"/>
              </a:rPr>
              <a:t>interface</a:t>
            </a:r>
            <a:r>
              <a:rPr lang="en-US" b="1" dirty="0" smtClean="0">
                <a:solidFill>
                  <a:schemeClr val="hlink"/>
                </a:solidFill>
                <a:latin typeface="Courier New" pitchFamily="49" charset="0"/>
              </a:rPr>
              <a:t> </a:t>
            </a:r>
            <a:r>
              <a:rPr lang="en-US" b="1" dirty="0" err="1">
                <a:solidFill>
                  <a:schemeClr val="hlink"/>
                </a:solidFill>
                <a:latin typeface="Courier New" pitchFamily="49" charset="0"/>
              </a:rPr>
              <a:t>ISort</a:t>
            </a:r>
            <a:endParaRPr lang="en-US" b="1" dirty="0">
              <a:solidFill>
                <a:schemeClr val="hlink"/>
              </a:solidFill>
              <a:latin typeface="Courier New" pitchFamily="49" charset="0"/>
            </a:endParaRPr>
          </a:p>
          <a:p>
            <a:pPr algn="l"/>
            <a:r>
              <a:rPr lang="en-US" b="1" dirty="0">
                <a:solidFill>
                  <a:schemeClr val="hlink"/>
                </a:solidFill>
                <a:latin typeface="Courier New" pitchFamily="49" charset="0"/>
              </a:rPr>
              <a:t>{</a:t>
            </a:r>
          </a:p>
          <a:p>
            <a:pPr algn="l"/>
            <a:r>
              <a:rPr lang="en-US" b="1" dirty="0">
                <a:solidFill>
                  <a:schemeClr val="hlink"/>
                </a:solidFill>
                <a:latin typeface="Courier New" pitchFamily="49" charset="0"/>
              </a:rPr>
              <a:t>   void </a:t>
            </a:r>
            <a:r>
              <a:rPr lang="en-US" b="1" dirty="0" err="1">
                <a:solidFill>
                  <a:schemeClr val="hlink"/>
                </a:solidFill>
                <a:latin typeface="Courier New" pitchFamily="49" charset="0"/>
              </a:rPr>
              <a:t>SortData</a:t>
            </a:r>
            <a:r>
              <a:rPr lang="en-US" b="1" dirty="0">
                <a:solidFill>
                  <a:schemeClr val="hlink"/>
                </a:solidFill>
                <a:latin typeface="Courier New" pitchFamily="49" charset="0"/>
              </a:rPr>
              <a:t> ();</a:t>
            </a:r>
          </a:p>
          <a:p>
            <a:pPr algn="l"/>
            <a:r>
              <a:rPr lang="en-US" b="1" dirty="0">
                <a:solidFill>
                  <a:schemeClr val="hlink"/>
                </a:solidFill>
                <a:latin typeface="Courier New" pitchFamily="49" charset="0"/>
              </a:rPr>
              <a:t>}</a:t>
            </a:r>
          </a:p>
        </p:txBody>
      </p:sp>
      <p:sp>
        <p:nvSpPr>
          <p:cNvPr id="8" name="Slide Number Placeholder 7"/>
          <p:cNvSpPr>
            <a:spLocks noGrp="1"/>
          </p:cNvSpPr>
          <p:nvPr>
            <p:ph type="sldNum" sz="quarter" idx="12"/>
          </p:nvPr>
        </p:nvSpPr>
        <p:spPr/>
        <p:txBody>
          <a:bodyPr/>
          <a:lstStyle/>
          <a:p>
            <a:pPr>
              <a:defRPr/>
            </a:pPr>
            <a:fld id="{660E456F-E570-4FB0-BB5E-CB753F6E2897}" type="slidenum">
              <a:rPr lang="en-US" smtClean="0"/>
              <a:pPr>
                <a:defRPr/>
              </a:pPr>
              <a:t>43</a:t>
            </a:fld>
            <a:endParaRPr lang="en-US"/>
          </a:p>
        </p:txBody>
      </p:sp>
      <p:sp>
        <p:nvSpPr>
          <p:cNvPr id="9" name="Footer Placeholder 8"/>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255362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defRPr/>
            </a:pPr>
            <a:endParaRPr lang="en-US" sz="3200" dirty="0" smtClean="0"/>
          </a:p>
          <a:p>
            <a:pPr eaLnBrk="1" hangingPunct="1">
              <a:defRPr/>
            </a:pPr>
            <a:r>
              <a:rPr lang="en-US" sz="3200" dirty="0" smtClean="0"/>
              <a:t>What does a delegate look like?</a:t>
            </a:r>
          </a:p>
          <a:p>
            <a:pPr eaLnBrk="1" hangingPunct="1">
              <a:buNone/>
              <a:defRPr/>
            </a:pPr>
            <a:endParaRPr lang="en-US" sz="3200" dirty="0" smtClean="0"/>
          </a:p>
          <a:p>
            <a:pPr eaLnBrk="1" hangingPunct="1">
              <a:buNone/>
              <a:defRPr/>
            </a:pPr>
            <a:endParaRPr lang="en-US" sz="3200" dirty="0" smtClean="0"/>
          </a:p>
          <a:p>
            <a:pPr marL="0" indent="0" eaLnBrk="1" hangingPunct="1">
              <a:spcBef>
                <a:spcPts val="0"/>
              </a:spcBef>
              <a:buFont typeface="Wingdings" pitchFamily="2" charset="2"/>
              <a:buNone/>
              <a:defRPr/>
            </a:pPr>
            <a:r>
              <a:rPr lang="en-US" sz="2800" dirty="0" smtClean="0"/>
              <a:t>     </a:t>
            </a:r>
          </a:p>
          <a:p>
            <a:pPr marL="0" indent="0" eaLnBrk="1" hangingPunct="1">
              <a:spcBef>
                <a:spcPts val="0"/>
              </a:spcBef>
              <a:buFont typeface="Wingdings" pitchFamily="2" charset="2"/>
              <a:buNone/>
              <a:defRPr/>
            </a:pPr>
            <a:r>
              <a:rPr lang="en-US" sz="2000" i="1" dirty="0" smtClean="0"/>
              <a:t>Note: Strictly an example of many ways to define a delegate. </a:t>
            </a:r>
          </a:p>
          <a:p>
            <a:pPr>
              <a:buNone/>
            </a:pPr>
            <a:endParaRPr lang="en-US" dirty="0"/>
          </a:p>
        </p:txBody>
      </p:sp>
      <p:sp>
        <p:nvSpPr>
          <p:cNvPr id="3" name="Title 2"/>
          <p:cNvSpPr>
            <a:spLocks noGrp="1"/>
          </p:cNvSpPr>
          <p:nvPr>
            <p:ph type="title"/>
          </p:nvPr>
        </p:nvSpPr>
        <p:spPr/>
        <p:txBody>
          <a:bodyPr/>
          <a:lstStyle/>
          <a:p>
            <a:r>
              <a:rPr lang="en-US" dirty="0" smtClean="0"/>
              <a:t>Introduction – cont.</a:t>
            </a:r>
            <a:endParaRPr lang="en-US" dirty="0"/>
          </a:p>
        </p:txBody>
      </p:sp>
      <p:sp>
        <p:nvSpPr>
          <p:cNvPr id="5" name="Rectangle 4"/>
          <p:cNvSpPr>
            <a:spLocks noChangeArrowheads="1"/>
          </p:cNvSpPr>
          <p:nvPr/>
        </p:nvSpPr>
        <p:spPr bwMode="auto">
          <a:xfrm>
            <a:off x="1981200" y="2819400"/>
            <a:ext cx="488315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lgn="l"/>
            <a:r>
              <a:rPr lang="en-US" b="1" dirty="0">
                <a:solidFill>
                  <a:schemeClr val="hlink"/>
                </a:solidFill>
                <a:latin typeface="Courier New" pitchFamily="49" charset="0"/>
              </a:rPr>
              <a:t>public </a:t>
            </a:r>
            <a:r>
              <a:rPr lang="en-US" b="1" dirty="0">
                <a:solidFill>
                  <a:srgbClr val="FF0000"/>
                </a:solidFill>
                <a:latin typeface="Courier New" pitchFamily="49" charset="0"/>
              </a:rPr>
              <a:t>delegate</a:t>
            </a:r>
            <a:r>
              <a:rPr lang="en-US" b="1" dirty="0">
                <a:solidFill>
                  <a:schemeClr val="hlink"/>
                </a:solidFill>
                <a:latin typeface="Courier New" pitchFamily="49" charset="0"/>
              </a:rPr>
              <a:t> void </a:t>
            </a:r>
            <a:r>
              <a:rPr lang="en-US" b="1" dirty="0" err="1">
                <a:solidFill>
                  <a:schemeClr val="hlink"/>
                </a:solidFill>
                <a:latin typeface="Courier New" pitchFamily="49" charset="0"/>
              </a:rPr>
              <a:t>SortData</a:t>
            </a:r>
            <a:r>
              <a:rPr lang="en-US" b="1" dirty="0">
                <a:solidFill>
                  <a:schemeClr val="hlink"/>
                </a:solidFill>
                <a:latin typeface="Courier New" pitchFamily="49" charset="0"/>
              </a:rPr>
              <a:t> ();</a:t>
            </a:r>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mtClean="0"/>
              <a:t>Delegates</a:t>
            </a:r>
          </a:p>
        </p:txBody>
      </p:sp>
      <p:sp>
        <p:nvSpPr>
          <p:cNvPr id="5124" name="Rectangle 3"/>
          <p:cNvSpPr>
            <a:spLocks noGrp="1" noChangeArrowheads="1"/>
          </p:cNvSpPr>
          <p:nvPr>
            <p:ph type="body" idx="1"/>
          </p:nvPr>
        </p:nvSpPr>
        <p:spPr/>
        <p:txBody>
          <a:bodyPr/>
          <a:lstStyle/>
          <a:p>
            <a:pPr eaLnBrk="1" hangingPunct="1"/>
            <a:r>
              <a:rPr lang="en-US" sz="2800" dirty="0" smtClean="0"/>
              <a:t>A delegate is similar to an abstract or interface method.</a:t>
            </a:r>
          </a:p>
          <a:p>
            <a:pPr eaLnBrk="1" hangingPunct="1">
              <a:buNone/>
            </a:pPr>
            <a:endParaRPr lang="en-US" sz="800" dirty="0" smtClean="0"/>
          </a:p>
          <a:p>
            <a:pPr eaLnBrk="1" hangingPunct="1"/>
            <a:r>
              <a:rPr lang="en-US" sz="2800" dirty="0" smtClean="0"/>
              <a:t>An abstract method defines the return type and parameters that the method takes with no implementation. </a:t>
            </a:r>
          </a:p>
          <a:p>
            <a:pPr eaLnBrk="1" hangingPunct="1">
              <a:buNone/>
            </a:pPr>
            <a:endParaRPr lang="en-US" sz="800" dirty="0" smtClean="0"/>
          </a:p>
          <a:p>
            <a:pPr eaLnBrk="1" hangingPunct="1"/>
            <a:r>
              <a:rPr lang="en-US" sz="2800" dirty="0" smtClean="0"/>
              <a:t>The same is true with each interface member. </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622170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r>
              <a:rPr lang="en-US" sz="2800" dirty="0" smtClean="0"/>
              <a:t>Abstract classes and interfaces can specify multiple methods.</a:t>
            </a:r>
          </a:p>
          <a:p>
            <a:pPr eaLnBrk="1" hangingPunct="1">
              <a:buNone/>
            </a:pPr>
            <a:endParaRPr lang="en-US" sz="800" dirty="0" smtClean="0"/>
          </a:p>
          <a:p>
            <a:pPr eaLnBrk="1" hangingPunct="1"/>
            <a:r>
              <a:rPr lang="en-US" sz="2800" dirty="0" smtClean="0"/>
              <a:t>A delegate definition can only specify a single form of a method: return type and parameter list.</a:t>
            </a:r>
          </a:p>
          <a:p>
            <a:pPr eaLnBrk="1" hangingPunct="1">
              <a:buNone/>
            </a:pPr>
            <a:endParaRPr lang="en-US" sz="800" dirty="0" smtClean="0"/>
          </a:p>
          <a:p>
            <a:pPr eaLnBrk="1" hangingPunct="1"/>
            <a:r>
              <a:rPr lang="en-US" sz="2800" dirty="0" smtClean="0"/>
              <a:t>Multiple methods with different names that match the delegate definition can be stored in a delegate.</a:t>
            </a:r>
          </a:p>
          <a:p>
            <a:endParaRPr lang="en-US" dirty="0"/>
          </a:p>
        </p:txBody>
      </p:sp>
      <p:sp>
        <p:nvSpPr>
          <p:cNvPr id="3" name="Title 2"/>
          <p:cNvSpPr>
            <a:spLocks noGrp="1"/>
          </p:cNvSpPr>
          <p:nvPr>
            <p:ph type="title"/>
          </p:nvPr>
        </p:nvSpPr>
        <p:spPr/>
        <p:txBody>
          <a:bodyPr/>
          <a:lstStyle/>
          <a:p>
            <a:r>
              <a:rPr lang="en-US" dirty="0" smtClean="0"/>
              <a:t>Delegates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46</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Delegates – cont.</a:t>
            </a:r>
          </a:p>
        </p:txBody>
      </p:sp>
      <p:sp>
        <p:nvSpPr>
          <p:cNvPr id="6148" name="Rectangle 3"/>
          <p:cNvSpPr>
            <a:spLocks noGrp="1" noChangeArrowheads="1"/>
          </p:cNvSpPr>
          <p:nvPr>
            <p:ph type="body" idx="1"/>
          </p:nvPr>
        </p:nvSpPr>
        <p:spPr/>
        <p:txBody>
          <a:bodyPr/>
          <a:lstStyle/>
          <a:p>
            <a:pPr eaLnBrk="1" hangingPunct="1"/>
            <a:r>
              <a:rPr lang="en-US" sz="2800" dirty="0" smtClean="0"/>
              <a:t>A delegate, like an abstract method, specifies the form of a method signature.</a:t>
            </a:r>
          </a:p>
          <a:p>
            <a:pPr eaLnBrk="1" hangingPunct="1">
              <a:buNone/>
            </a:pPr>
            <a:endParaRPr lang="en-US" sz="800" dirty="0" smtClean="0"/>
          </a:p>
          <a:p>
            <a:pPr eaLnBrk="1" hangingPunct="1"/>
            <a:r>
              <a:rPr lang="en-US" sz="2800" dirty="0" smtClean="0"/>
              <a:t>A real method must be assigned to the delegate at the time an </a:t>
            </a:r>
            <a:r>
              <a:rPr lang="en-US" sz="2800" b="1" u="sng" dirty="0" smtClean="0">
                <a:solidFill>
                  <a:schemeClr val="hlink"/>
                </a:solidFill>
              </a:rPr>
              <a:t>instance</a:t>
            </a:r>
            <a:r>
              <a:rPr lang="en-US" sz="2800" dirty="0" smtClean="0"/>
              <a:t> or </a:t>
            </a:r>
            <a:r>
              <a:rPr lang="en-US" sz="2800" b="1" u="sng" dirty="0" smtClean="0">
                <a:solidFill>
                  <a:srgbClr val="A50021"/>
                </a:solidFill>
              </a:rPr>
              <a:t>object</a:t>
            </a:r>
            <a:r>
              <a:rPr lang="en-US" sz="2800" dirty="0" smtClean="0"/>
              <a:t> of the delegate is created.</a:t>
            </a:r>
          </a:p>
          <a:p>
            <a:pPr eaLnBrk="1" hangingPunct="1">
              <a:buNone/>
            </a:pPr>
            <a:endParaRPr lang="en-US" sz="800" dirty="0" smtClean="0"/>
          </a:p>
          <a:p>
            <a:pPr eaLnBrk="1" hangingPunct="1"/>
            <a:r>
              <a:rPr lang="en-US" sz="2800" dirty="0" smtClean="0"/>
              <a:t>The method must have the </a:t>
            </a:r>
            <a:r>
              <a:rPr lang="en-US" sz="2800" b="1" dirty="0" smtClean="0">
                <a:solidFill>
                  <a:schemeClr val="accent2"/>
                </a:solidFill>
              </a:rPr>
              <a:t>same return type</a:t>
            </a:r>
            <a:r>
              <a:rPr lang="en-US" sz="2800" dirty="0" smtClean="0"/>
              <a:t> </a:t>
            </a:r>
            <a:r>
              <a:rPr lang="en-US" sz="2800" b="1" dirty="0" smtClean="0">
                <a:solidFill>
                  <a:schemeClr val="accent2"/>
                </a:solidFill>
              </a:rPr>
              <a:t>and argument list (number, order and types)</a:t>
            </a:r>
            <a:r>
              <a:rPr lang="en-US" sz="2800" dirty="0" smtClean="0"/>
              <a:t> as those specified for the delegate.</a:t>
            </a:r>
          </a:p>
          <a:p>
            <a:pPr lvl="1" eaLnBrk="1" hangingPunct="1"/>
            <a:r>
              <a:rPr lang="en-US" sz="2400" dirty="0" smtClean="0"/>
              <a:t>The name of the method does not need to match the name of the delegate, nor do the names of 			the arguments.</a:t>
            </a:r>
          </a:p>
          <a:p>
            <a:pPr eaLnBrk="1" hangingPunct="1"/>
            <a:endParaRPr lang="en-US" sz="2600" dirty="0" smtClean="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73729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r>
              <a:rPr lang="en-US" sz="2800" dirty="0" smtClean="0"/>
              <a:t>The delegate encapsulates the method. </a:t>
            </a:r>
          </a:p>
          <a:p>
            <a:pPr eaLnBrk="1" hangingPunct="1">
              <a:buNone/>
            </a:pPr>
            <a:endParaRPr lang="en-US" sz="800" dirty="0" smtClean="0"/>
          </a:p>
          <a:p>
            <a:pPr eaLnBrk="1" hangingPunct="1"/>
            <a:r>
              <a:rPr lang="en-US" sz="2800" dirty="0" smtClean="0"/>
              <a:t>At runtime, when the delegate is called, it will in turn call the method that it encapsulates.</a:t>
            </a:r>
            <a:endParaRPr lang="en-US" dirty="0"/>
          </a:p>
        </p:txBody>
      </p:sp>
      <p:sp>
        <p:nvSpPr>
          <p:cNvPr id="3" name="Title 2"/>
          <p:cNvSpPr>
            <a:spLocks noGrp="1"/>
          </p:cNvSpPr>
          <p:nvPr>
            <p:ph type="title"/>
          </p:nvPr>
        </p:nvSpPr>
        <p:spPr/>
        <p:txBody>
          <a:bodyPr/>
          <a:lstStyle/>
          <a:p>
            <a:r>
              <a:rPr lang="en-US" dirty="0" smtClean="0"/>
              <a:t>Delegates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48</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dirty="0" smtClean="0"/>
              <a:t>Delegates – cont.</a:t>
            </a:r>
          </a:p>
        </p:txBody>
      </p:sp>
      <p:sp>
        <p:nvSpPr>
          <p:cNvPr id="7172" name="Rectangle 3"/>
          <p:cNvSpPr>
            <a:spLocks noGrp="1" noChangeArrowheads="1"/>
          </p:cNvSpPr>
          <p:nvPr>
            <p:ph type="body" idx="1"/>
          </p:nvPr>
        </p:nvSpPr>
        <p:spPr>
          <a:xfrm>
            <a:off x="304800" y="1295400"/>
            <a:ext cx="8839200" cy="5410200"/>
          </a:xfrm>
        </p:spPr>
        <p:txBody>
          <a:bodyPr/>
          <a:lstStyle/>
          <a:p>
            <a:pPr eaLnBrk="1" hangingPunct="1">
              <a:lnSpc>
                <a:spcPct val="80000"/>
              </a:lnSpc>
            </a:pPr>
            <a:r>
              <a:rPr lang="en-US" sz="2800" dirty="0" smtClean="0"/>
              <a:t>Think of a delegate as a function pointer, only it’s a type-safe class with variables and methods. </a:t>
            </a:r>
          </a:p>
          <a:p>
            <a:pPr eaLnBrk="1" hangingPunct="1">
              <a:lnSpc>
                <a:spcPct val="80000"/>
              </a:lnSpc>
              <a:buNone/>
            </a:pPr>
            <a:endParaRPr lang="en-US" sz="800" dirty="0" smtClean="0"/>
          </a:p>
          <a:p>
            <a:pPr eaLnBrk="1" hangingPunct="1">
              <a:lnSpc>
                <a:spcPct val="80000"/>
              </a:lnSpc>
            </a:pPr>
            <a:r>
              <a:rPr lang="en-US" sz="2800" dirty="0" smtClean="0"/>
              <a:t>Instances of the delegate need to be created at run time.</a:t>
            </a:r>
          </a:p>
          <a:p>
            <a:pPr eaLnBrk="1" hangingPunct="1">
              <a:lnSpc>
                <a:spcPct val="80000"/>
              </a:lnSpc>
              <a:buNone/>
            </a:pPr>
            <a:endParaRPr lang="en-US" sz="800" dirty="0" smtClean="0"/>
          </a:p>
          <a:p>
            <a:pPr eaLnBrk="1" hangingPunct="1">
              <a:lnSpc>
                <a:spcPct val="80000"/>
              </a:lnSpc>
            </a:pPr>
            <a:r>
              <a:rPr lang="en-US" sz="2800" dirty="0" smtClean="0"/>
              <a:t>Delegates are useful when: </a:t>
            </a:r>
          </a:p>
          <a:p>
            <a:pPr lvl="1" eaLnBrk="1" hangingPunct="1">
              <a:lnSpc>
                <a:spcPct val="80000"/>
              </a:lnSpc>
            </a:pPr>
            <a:r>
              <a:rPr lang="en-US" sz="2400" dirty="0" smtClean="0"/>
              <a:t>We know that an action must happen at a particular place, but don’t know or care about the actual implementation.</a:t>
            </a:r>
          </a:p>
          <a:p>
            <a:pPr lvl="1" eaLnBrk="1" hangingPunct="1">
              <a:lnSpc>
                <a:spcPct val="80000"/>
              </a:lnSpc>
            </a:pPr>
            <a:r>
              <a:rPr lang="en-US" sz="2400" dirty="0" smtClean="0"/>
              <a:t>We want to leave the implementation up to someone/something else. </a:t>
            </a:r>
          </a:p>
          <a:p>
            <a:pPr lvl="1" eaLnBrk="1" hangingPunct="1">
              <a:lnSpc>
                <a:spcPct val="80000"/>
              </a:lnSpc>
            </a:pPr>
            <a:r>
              <a:rPr lang="en-US" sz="2400" dirty="0" smtClean="0"/>
              <a:t>We may provide a default implementation, but it can be customized as well.</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734977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normAutofit/>
          </a:bodyPr>
          <a:lstStyle/>
          <a:p>
            <a:pPr eaLnBrk="1" hangingPunct="1"/>
            <a:r>
              <a:rPr lang="en-US" sz="4000" dirty="0" smtClean="0"/>
              <a:t>Introduction to Serialization</a:t>
            </a:r>
          </a:p>
        </p:txBody>
      </p:sp>
      <p:sp>
        <p:nvSpPr>
          <p:cNvPr id="3077" name="Rectangle 3"/>
          <p:cNvSpPr>
            <a:spLocks noGrp="1" noChangeArrowheads="1"/>
          </p:cNvSpPr>
          <p:nvPr>
            <p:ph type="body" idx="1"/>
          </p:nvPr>
        </p:nvSpPr>
        <p:spPr/>
        <p:txBody>
          <a:bodyPr/>
          <a:lstStyle/>
          <a:p>
            <a:pPr eaLnBrk="1" hangingPunct="1">
              <a:lnSpc>
                <a:spcPct val="90000"/>
              </a:lnSpc>
            </a:pPr>
            <a:r>
              <a:rPr lang="en-US" sz="2800" dirty="0" smtClean="0"/>
              <a:t>Persists state of object instances into a file.</a:t>
            </a:r>
          </a:p>
          <a:p>
            <a:pPr eaLnBrk="1" hangingPunct="1">
              <a:lnSpc>
                <a:spcPct val="90000"/>
              </a:lnSpc>
              <a:buNone/>
            </a:pPr>
            <a:endParaRPr lang="en-US" sz="800" dirty="0" smtClean="0"/>
          </a:p>
          <a:p>
            <a:pPr eaLnBrk="1" hangingPunct="1">
              <a:lnSpc>
                <a:spcPct val="90000"/>
              </a:lnSpc>
            </a:pPr>
            <a:r>
              <a:rPr lang="en-US" sz="2800" dirty="0" smtClean="0"/>
              <a:t>Each object instance is saved as an object graph.</a:t>
            </a:r>
          </a:p>
          <a:p>
            <a:pPr eaLnBrk="1" hangingPunct="1">
              <a:lnSpc>
                <a:spcPct val="90000"/>
              </a:lnSpc>
            </a:pPr>
            <a:endParaRPr lang="en-US" sz="800" dirty="0" smtClean="0"/>
          </a:p>
          <a:p>
            <a:pPr eaLnBrk="1" hangingPunct="1">
              <a:lnSpc>
                <a:spcPct val="90000"/>
              </a:lnSpc>
            </a:pPr>
            <a:r>
              <a:rPr lang="en-US" sz="2800" dirty="0" smtClean="0"/>
              <a:t>Each object graph includes state at all levels in the hierarchy of the object instance.</a:t>
            </a:r>
          </a:p>
          <a:p>
            <a:pPr eaLnBrk="1" hangingPunct="1">
              <a:lnSpc>
                <a:spcPct val="90000"/>
              </a:lnSpc>
            </a:pPr>
            <a:endParaRPr lang="en-US" sz="800" dirty="0" smtClean="0"/>
          </a:p>
          <a:p>
            <a:pPr eaLnBrk="1" hangingPunct="1">
              <a:lnSpc>
                <a:spcPct val="90000"/>
              </a:lnSpc>
            </a:pPr>
            <a:r>
              <a:rPr lang="en-US" sz="2800" dirty="0" smtClean="0"/>
              <a:t>Three  formatter options for serializing:</a:t>
            </a:r>
          </a:p>
          <a:p>
            <a:pPr lvl="1" eaLnBrk="1" hangingPunct="1">
              <a:lnSpc>
                <a:spcPct val="90000"/>
              </a:lnSpc>
            </a:pPr>
            <a:r>
              <a:rPr lang="en-US" sz="2400" dirty="0" err="1" smtClean="0"/>
              <a:t>BinaryFormatter</a:t>
            </a:r>
            <a:endParaRPr lang="en-US" sz="2400" dirty="0" smtClean="0"/>
          </a:p>
          <a:p>
            <a:pPr lvl="1" eaLnBrk="1" hangingPunct="1">
              <a:lnSpc>
                <a:spcPct val="90000"/>
              </a:lnSpc>
            </a:pPr>
            <a:r>
              <a:rPr lang="en-US" sz="2400" dirty="0" err="1" smtClean="0"/>
              <a:t>SoapFormatter</a:t>
            </a:r>
            <a:endParaRPr lang="en-US" sz="2400" dirty="0" smtClean="0"/>
          </a:p>
          <a:p>
            <a:pPr lvl="1" eaLnBrk="1" hangingPunct="1">
              <a:lnSpc>
                <a:spcPct val="90000"/>
              </a:lnSpc>
            </a:pPr>
            <a:r>
              <a:rPr lang="en-US" sz="2400" dirty="0" err="1" smtClean="0"/>
              <a:t>XmlSerializer</a:t>
            </a:r>
            <a:endParaRPr lang="en-US" sz="2400" dirty="0" smtClean="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5</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537896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smtClean="0"/>
              <a:t>Delegates – cont.</a:t>
            </a:r>
          </a:p>
        </p:txBody>
      </p:sp>
      <p:sp>
        <p:nvSpPr>
          <p:cNvPr id="8196" name="Rectangle 3"/>
          <p:cNvSpPr>
            <a:spLocks noGrp="1" noChangeArrowheads="1"/>
          </p:cNvSpPr>
          <p:nvPr>
            <p:ph type="body" idx="1"/>
          </p:nvPr>
        </p:nvSpPr>
        <p:spPr/>
        <p:txBody>
          <a:bodyPr/>
          <a:lstStyle/>
          <a:p>
            <a:pPr eaLnBrk="1" hangingPunct="1">
              <a:lnSpc>
                <a:spcPct val="80000"/>
              </a:lnSpc>
            </a:pPr>
            <a:r>
              <a:rPr lang="en-US" sz="2800" dirty="0" smtClean="0"/>
              <a:t>A delegate is a type just like a class. </a:t>
            </a:r>
          </a:p>
          <a:p>
            <a:pPr eaLnBrk="1" hangingPunct="1">
              <a:lnSpc>
                <a:spcPct val="80000"/>
              </a:lnSpc>
              <a:buNone/>
            </a:pPr>
            <a:endParaRPr lang="en-US" sz="800" dirty="0" smtClean="0"/>
          </a:p>
          <a:p>
            <a:pPr eaLnBrk="1" hangingPunct="1">
              <a:lnSpc>
                <a:spcPct val="80000"/>
              </a:lnSpc>
            </a:pPr>
            <a:r>
              <a:rPr lang="en-US" sz="2800" dirty="0" smtClean="0"/>
              <a:t>A delegate must be declared before it can be used.</a:t>
            </a:r>
          </a:p>
          <a:p>
            <a:pPr eaLnBrk="1" hangingPunct="1">
              <a:lnSpc>
                <a:spcPct val="80000"/>
              </a:lnSpc>
              <a:buNone/>
            </a:pPr>
            <a:endParaRPr lang="en-US" sz="800" dirty="0" smtClean="0"/>
          </a:p>
          <a:p>
            <a:pPr eaLnBrk="1" hangingPunct="1">
              <a:lnSpc>
                <a:spcPct val="80000"/>
              </a:lnSpc>
            </a:pPr>
            <a:r>
              <a:rPr lang="en-US" sz="2800" dirty="0" smtClean="0"/>
              <a:t>A delegate can be declared in the same place that a class can be declared.</a:t>
            </a:r>
          </a:p>
          <a:p>
            <a:pPr eaLnBrk="1" hangingPunct="1">
              <a:lnSpc>
                <a:spcPct val="80000"/>
              </a:lnSpc>
              <a:buNone/>
            </a:pPr>
            <a:endParaRPr lang="en-US" sz="800" dirty="0" smtClean="0"/>
          </a:p>
          <a:p>
            <a:pPr eaLnBrk="1" hangingPunct="1">
              <a:lnSpc>
                <a:spcPct val="80000"/>
              </a:lnSpc>
            </a:pPr>
            <a:r>
              <a:rPr lang="en-US" sz="2800" dirty="0" smtClean="0"/>
              <a:t>An instance of a delegate can refer to any instance or </a:t>
            </a:r>
            <a:r>
              <a:rPr lang="en-US" sz="2800" b="1" dirty="0" smtClean="0">
                <a:solidFill>
                  <a:schemeClr val="hlink"/>
                </a:solidFill>
                <a:latin typeface="Courier New" pitchFamily="49" charset="0"/>
              </a:rPr>
              <a:t>static</a:t>
            </a:r>
            <a:r>
              <a:rPr lang="en-US" sz="2800" dirty="0" smtClean="0"/>
              <a:t> method as long the signature matches.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50</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413902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smtClean="0"/>
              <a:t>Delegates – cont.</a:t>
            </a:r>
          </a:p>
        </p:txBody>
      </p:sp>
      <p:sp>
        <p:nvSpPr>
          <p:cNvPr id="9220" name="Rectangle 3"/>
          <p:cNvSpPr>
            <a:spLocks noGrp="1" noChangeArrowheads="1"/>
          </p:cNvSpPr>
          <p:nvPr>
            <p:ph type="body" idx="1"/>
          </p:nvPr>
        </p:nvSpPr>
        <p:spPr/>
        <p:txBody>
          <a:bodyPr/>
          <a:lstStyle/>
          <a:p>
            <a:pPr eaLnBrk="1" hangingPunct="1"/>
            <a:r>
              <a:rPr lang="en-US" sz="2800" dirty="0" smtClean="0"/>
              <a:t>Delegates are designed to let the client choose the target method with the most appropriate implementation.</a:t>
            </a:r>
          </a:p>
          <a:p>
            <a:pPr eaLnBrk="1" hangingPunct="1">
              <a:buNone/>
            </a:pPr>
            <a:endParaRPr lang="en-US" sz="800" dirty="0" smtClean="0"/>
          </a:p>
          <a:p>
            <a:pPr eaLnBrk="1" hangingPunct="1"/>
            <a:r>
              <a:rPr lang="en-US" sz="2800" dirty="0" smtClean="0"/>
              <a:t>This flexibility prevents the client from having to use a pre-defined solution that may not meet the desired result.</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070977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smtClean="0"/>
              <a:t>Delegates – cont.</a:t>
            </a:r>
          </a:p>
        </p:txBody>
      </p:sp>
      <p:sp>
        <p:nvSpPr>
          <p:cNvPr id="10244" name="Rectangle 3"/>
          <p:cNvSpPr>
            <a:spLocks noGrp="1" noChangeArrowheads="1"/>
          </p:cNvSpPr>
          <p:nvPr>
            <p:ph type="body" idx="1"/>
          </p:nvPr>
        </p:nvSpPr>
        <p:spPr>
          <a:xfrm>
            <a:off x="152400" y="990600"/>
            <a:ext cx="8839200" cy="5715000"/>
          </a:xfrm>
        </p:spPr>
        <p:txBody>
          <a:bodyPr/>
          <a:lstStyle/>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r>
              <a:rPr lang="en-US" sz="2800" dirty="0" smtClean="0"/>
              <a:t>Delegates are used to:</a:t>
            </a:r>
          </a:p>
          <a:p>
            <a:pPr eaLnBrk="1" hangingPunct="1">
              <a:lnSpc>
                <a:spcPct val="90000"/>
              </a:lnSpc>
              <a:buNone/>
            </a:pPr>
            <a:endParaRPr lang="en-US" sz="800" dirty="0" smtClean="0"/>
          </a:p>
          <a:p>
            <a:pPr lvl="1" eaLnBrk="1" hangingPunct="1">
              <a:lnSpc>
                <a:spcPct val="90000"/>
              </a:lnSpc>
            </a:pPr>
            <a:r>
              <a:rPr lang="en-US" sz="2400" dirty="0" smtClean="0"/>
              <a:t>Drop in a different implementation at runtime.</a:t>
            </a:r>
          </a:p>
          <a:p>
            <a:pPr lvl="1" eaLnBrk="1" hangingPunct="1">
              <a:lnSpc>
                <a:spcPct val="90000"/>
              </a:lnSpc>
              <a:buNone/>
            </a:pPr>
            <a:endParaRPr lang="en-US" sz="800" dirty="0" smtClean="0"/>
          </a:p>
          <a:p>
            <a:pPr lvl="1" eaLnBrk="1" hangingPunct="1">
              <a:lnSpc>
                <a:spcPct val="90000"/>
              </a:lnSpc>
            </a:pPr>
            <a:r>
              <a:rPr lang="en-US" sz="2400" dirty="0" smtClean="0"/>
              <a:t>Execute a callback function when work is completed.</a:t>
            </a:r>
          </a:p>
          <a:p>
            <a:pPr lvl="1" eaLnBrk="1" hangingPunct="1">
              <a:lnSpc>
                <a:spcPct val="90000"/>
              </a:lnSpc>
              <a:buNone/>
            </a:pPr>
            <a:endParaRPr lang="en-US" sz="800" dirty="0" smtClean="0"/>
          </a:p>
          <a:p>
            <a:pPr lvl="1" eaLnBrk="1" hangingPunct="1">
              <a:lnSpc>
                <a:spcPct val="90000"/>
              </a:lnSpc>
            </a:pPr>
            <a:r>
              <a:rPr lang="en-US" sz="2400" dirty="0" smtClean="0"/>
              <a:t>Implement events.</a:t>
            </a:r>
          </a:p>
          <a:p>
            <a:pPr lvl="1" eaLnBrk="1" hangingPunct="1">
              <a:lnSpc>
                <a:spcPct val="90000"/>
              </a:lnSpc>
              <a:buNone/>
            </a:pPr>
            <a:endParaRPr lang="en-US" sz="800" dirty="0" smtClean="0"/>
          </a:p>
          <a:p>
            <a:pPr lvl="1" eaLnBrk="1" hangingPunct="1">
              <a:lnSpc>
                <a:spcPct val="90000"/>
              </a:lnSpc>
            </a:pPr>
            <a:r>
              <a:rPr lang="en-US" sz="2400" dirty="0" smtClean="0"/>
              <a:t>Start a new thread of execution.</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52</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339468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smtClean="0"/>
              <a:t>Anonymous Methods</a:t>
            </a:r>
          </a:p>
        </p:txBody>
      </p:sp>
      <p:sp>
        <p:nvSpPr>
          <p:cNvPr id="11268" name="Rectangle 3"/>
          <p:cNvSpPr>
            <a:spLocks noGrp="1" noChangeArrowheads="1"/>
          </p:cNvSpPr>
          <p:nvPr>
            <p:ph type="body" idx="1"/>
          </p:nvPr>
        </p:nvSpPr>
        <p:spPr/>
        <p:txBody>
          <a:bodyPr/>
          <a:lstStyle/>
          <a:p>
            <a:pPr eaLnBrk="1" hangingPunct="1"/>
            <a:r>
              <a:rPr lang="en-US" sz="2800" dirty="0" smtClean="0"/>
              <a:t>Write a method that didn’t correspond to a particular class in our solution?</a:t>
            </a:r>
          </a:p>
          <a:p>
            <a:pPr eaLnBrk="1" hangingPunct="1">
              <a:buNone/>
            </a:pPr>
            <a:endParaRPr lang="en-US" sz="800" dirty="0" smtClean="0"/>
          </a:p>
          <a:p>
            <a:pPr lvl="1" eaLnBrk="1" hangingPunct="1"/>
            <a:r>
              <a:rPr lang="en-US" sz="2400" dirty="0" smtClean="0"/>
              <a:t>A class has a specific role within a solution.</a:t>
            </a:r>
          </a:p>
          <a:p>
            <a:pPr lvl="1" eaLnBrk="1" hangingPunct="1"/>
            <a:r>
              <a:rPr lang="en-US" sz="2400" dirty="0" smtClean="0"/>
              <a:t>Don’t convolute a class with implementation that doesn’t support its role.</a:t>
            </a:r>
          </a:p>
          <a:p>
            <a:pPr lvl="1" eaLnBrk="1" hangingPunct="1">
              <a:buNone/>
            </a:pPr>
            <a:endParaRPr lang="en-US" sz="800" dirty="0" smtClean="0"/>
          </a:p>
          <a:p>
            <a:pPr eaLnBrk="1" hangingPunct="1"/>
            <a:r>
              <a:rPr lang="en-US" sz="2800" dirty="0" smtClean="0"/>
              <a:t>Developers will write a “utility” class or a “helper” class.</a:t>
            </a:r>
          </a:p>
          <a:p>
            <a:pPr lvl="1" eaLnBrk="1" hangingPunct="1"/>
            <a:r>
              <a:rPr lang="en-US" sz="2400" dirty="0" smtClean="0"/>
              <a:t>Often a dumping ground for miscellaneous methods and other functionality.</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638211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buNone/>
            </a:pPr>
            <a:endParaRPr lang="en-US" sz="2800" dirty="0" smtClean="0"/>
          </a:p>
          <a:p>
            <a:pPr eaLnBrk="1" hangingPunct="1"/>
            <a:r>
              <a:rPr lang="en-US" sz="2800" dirty="0" smtClean="0"/>
              <a:t>If we didn’t use a general class, we would have to create multiple classes that didn’t have solid roles in our application.</a:t>
            </a:r>
          </a:p>
          <a:p>
            <a:pPr eaLnBrk="1" hangingPunct="1">
              <a:buNone/>
            </a:pPr>
            <a:endParaRPr lang="en-US" sz="800" dirty="0" smtClean="0"/>
          </a:p>
          <a:p>
            <a:pPr eaLnBrk="1" hangingPunct="1"/>
            <a:r>
              <a:rPr lang="en-US" sz="2800" dirty="0" smtClean="0"/>
              <a:t>An anonymous method may be a solution to this problem.</a:t>
            </a:r>
          </a:p>
          <a:p>
            <a:pPr eaLnBrk="1" hangingPunct="1">
              <a:buNone/>
            </a:pPr>
            <a:endParaRPr lang="en-US" sz="800" dirty="0" smtClean="0"/>
          </a:p>
          <a:p>
            <a:pPr eaLnBrk="1" hangingPunct="1"/>
            <a:r>
              <a:rPr lang="en-US" sz="2800" dirty="0" smtClean="0"/>
              <a:t>It is an “in-line” function.</a:t>
            </a:r>
          </a:p>
          <a:p>
            <a:endParaRPr lang="en-US" dirty="0"/>
          </a:p>
        </p:txBody>
      </p:sp>
      <p:sp>
        <p:nvSpPr>
          <p:cNvPr id="3" name="Title 2"/>
          <p:cNvSpPr>
            <a:spLocks noGrp="1"/>
          </p:cNvSpPr>
          <p:nvPr>
            <p:ph type="title"/>
          </p:nvPr>
        </p:nvSpPr>
        <p:spPr/>
        <p:txBody>
          <a:bodyPr/>
          <a:lstStyle/>
          <a:p>
            <a:r>
              <a:rPr lang="en-US" dirty="0" smtClean="0"/>
              <a:t>Anonymous Methods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54</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dirty="0" smtClean="0"/>
              <a:t>Anonymous Methods – cont.</a:t>
            </a:r>
          </a:p>
        </p:txBody>
      </p:sp>
      <p:sp>
        <p:nvSpPr>
          <p:cNvPr id="12292" name="Rectangle 3"/>
          <p:cNvSpPr>
            <a:spLocks noGrp="1" noChangeArrowheads="1"/>
          </p:cNvSpPr>
          <p:nvPr>
            <p:ph type="body" idx="1"/>
          </p:nvPr>
        </p:nvSpPr>
        <p:spPr>
          <a:xfrm>
            <a:off x="152400" y="990600"/>
            <a:ext cx="8839200" cy="5715000"/>
          </a:xfrm>
        </p:spPr>
        <p:txBody>
          <a:bodyPr/>
          <a:lstStyle/>
          <a:p>
            <a:pPr eaLnBrk="1" hangingPunct="1">
              <a:lnSpc>
                <a:spcPct val="90000"/>
              </a:lnSpc>
              <a:buNone/>
            </a:pPr>
            <a:endParaRPr lang="en-US" dirty="0" smtClean="0"/>
          </a:p>
          <a:p>
            <a:pPr eaLnBrk="1" hangingPunct="1">
              <a:lnSpc>
                <a:spcPct val="90000"/>
              </a:lnSpc>
            </a:pPr>
            <a:r>
              <a:rPr lang="en-US" sz="2800" dirty="0" smtClean="0"/>
              <a:t>An </a:t>
            </a:r>
            <a:r>
              <a:rPr lang="en-US" sz="2800" b="1" dirty="0" smtClean="0">
                <a:solidFill>
                  <a:schemeClr val="accent2"/>
                </a:solidFill>
              </a:rPr>
              <a:t>anonymous method</a:t>
            </a:r>
            <a:r>
              <a:rPr lang="en-US" sz="2800" dirty="0" smtClean="0"/>
              <a:t> is a block of code that is used as the argument for the delegate.</a:t>
            </a:r>
          </a:p>
          <a:p>
            <a:pPr eaLnBrk="1" hangingPunct="1">
              <a:lnSpc>
                <a:spcPct val="90000"/>
              </a:lnSpc>
              <a:buNone/>
            </a:pPr>
            <a:endParaRPr lang="en-US" sz="800" dirty="0" smtClean="0"/>
          </a:p>
          <a:p>
            <a:pPr lvl="1" eaLnBrk="1" hangingPunct="1">
              <a:lnSpc>
                <a:spcPct val="90000"/>
              </a:lnSpc>
            </a:pPr>
            <a:r>
              <a:rPr lang="en-US" sz="2400" dirty="0" smtClean="0"/>
              <a:t>Rather than providing a method name, we provide the actual code in its place.</a:t>
            </a:r>
          </a:p>
          <a:p>
            <a:pPr lvl="1" eaLnBrk="1" hangingPunct="1">
              <a:lnSpc>
                <a:spcPct val="90000"/>
              </a:lnSpc>
              <a:buNone/>
            </a:pPr>
            <a:endParaRPr lang="en-US" sz="800" dirty="0" smtClean="0"/>
          </a:p>
          <a:p>
            <a:pPr eaLnBrk="1" hangingPunct="1">
              <a:lnSpc>
                <a:spcPct val="90000"/>
              </a:lnSpc>
            </a:pPr>
            <a:r>
              <a:rPr lang="en-US" sz="2800" dirty="0" smtClean="0"/>
              <a:t>The syntax for declaring the delegate type doesn’t change.</a:t>
            </a:r>
          </a:p>
          <a:p>
            <a:pPr eaLnBrk="1" hangingPunct="1">
              <a:lnSpc>
                <a:spcPct val="90000"/>
              </a:lnSpc>
              <a:buNone/>
            </a:pPr>
            <a:endParaRPr lang="en-US" sz="800" dirty="0" smtClean="0"/>
          </a:p>
          <a:p>
            <a:pPr eaLnBrk="1" hangingPunct="1">
              <a:lnSpc>
                <a:spcPct val="90000"/>
              </a:lnSpc>
            </a:pPr>
            <a:r>
              <a:rPr lang="en-US" sz="2800" dirty="0" smtClean="0"/>
              <a:t>The syntax for creating the delegate object changes.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997606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Anonymous Method Benefits</a:t>
            </a:r>
          </a:p>
        </p:txBody>
      </p:sp>
      <p:sp>
        <p:nvSpPr>
          <p:cNvPr id="13316" name="Rectangle 3"/>
          <p:cNvSpPr>
            <a:spLocks noGrp="1" noChangeArrowheads="1"/>
          </p:cNvSpPr>
          <p:nvPr>
            <p:ph type="body" idx="1"/>
          </p:nvPr>
        </p:nvSpPr>
        <p:spPr>
          <a:xfrm>
            <a:off x="152400" y="990600"/>
            <a:ext cx="8839200" cy="5715000"/>
          </a:xfrm>
        </p:spPr>
        <p:txBody>
          <a:bodyPr/>
          <a:lstStyle/>
          <a:p>
            <a:pPr eaLnBrk="1" hangingPunct="1"/>
            <a:endParaRPr lang="en-US" sz="2400" dirty="0" smtClean="0"/>
          </a:p>
          <a:p>
            <a:pPr eaLnBrk="1" hangingPunct="1"/>
            <a:r>
              <a:rPr lang="en-US" sz="2800" dirty="0" smtClean="0"/>
              <a:t>Reduce overhead.</a:t>
            </a:r>
          </a:p>
          <a:p>
            <a:pPr lvl="1" eaLnBrk="1" hangingPunct="1"/>
            <a:r>
              <a:rPr lang="en-US" sz="2400" dirty="0" smtClean="0"/>
              <a:t>A proper method doesn’t have to be defined just to be used by the delegate.</a:t>
            </a:r>
          </a:p>
          <a:p>
            <a:pPr lvl="1" eaLnBrk="1" hangingPunct="1">
              <a:buNone/>
            </a:pPr>
            <a:endParaRPr lang="en-US" sz="900" dirty="0" smtClean="0"/>
          </a:p>
          <a:p>
            <a:pPr eaLnBrk="1" hangingPunct="1"/>
            <a:r>
              <a:rPr lang="en-US" sz="2800" dirty="0" smtClean="0"/>
              <a:t>Help reduce complexity of code by minimizing utility classes or multiple classes with one or two methods.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56</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34139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Anonymous Method Rules</a:t>
            </a:r>
          </a:p>
        </p:txBody>
      </p:sp>
      <p:sp>
        <p:nvSpPr>
          <p:cNvPr id="14340" name="Rectangle 3"/>
          <p:cNvSpPr>
            <a:spLocks noGrp="1" noChangeArrowheads="1"/>
          </p:cNvSpPr>
          <p:nvPr>
            <p:ph type="body" idx="1"/>
          </p:nvPr>
        </p:nvSpPr>
        <p:spPr>
          <a:xfrm>
            <a:off x="152400" y="990600"/>
            <a:ext cx="8839200" cy="5715000"/>
          </a:xfrm>
        </p:spPr>
        <p:txBody>
          <a:bodyPr/>
          <a:lstStyle/>
          <a:p>
            <a:pPr eaLnBrk="1" hangingPunct="1"/>
            <a:endParaRPr lang="en-US" sz="2200" dirty="0" smtClean="0"/>
          </a:p>
          <a:p>
            <a:pPr eaLnBrk="1" hangingPunct="1"/>
            <a:r>
              <a:rPr lang="en-US" sz="2800" dirty="0" smtClean="0"/>
              <a:t>You can’t have a jump statement (</a:t>
            </a:r>
            <a:r>
              <a:rPr lang="en-US" sz="2400" b="1" dirty="0" smtClean="0">
                <a:solidFill>
                  <a:schemeClr val="hlink"/>
                </a:solidFill>
                <a:latin typeface="Courier New" pitchFamily="49" charset="0"/>
              </a:rPr>
              <a:t>break</a:t>
            </a:r>
            <a:r>
              <a:rPr lang="en-US" sz="2400" dirty="0" smtClean="0"/>
              <a:t>, </a:t>
            </a:r>
            <a:r>
              <a:rPr lang="en-US" sz="2400" b="1" dirty="0" err="1" smtClean="0">
                <a:solidFill>
                  <a:schemeClr val="hlink"/>
                </a:solidFill>
                <a:latin typeface="Courier New" pitchFamily="49" charset="0"/>
              </a:rPr>
              <a:t>goto</a:t>
            </a:r>
            <a:r>
              <a:rPr lang="en-US" sz="2400" dirty="0" smtClean="0"/>
              <a:t>, or </a:t>
            </a:r>
            <a:r>
              <a:rPr lang="en-US" sz="2400" b="1" dirty="0" smtClean="0">
                <a:solidFill>
                  <a:schemeClr val="hlink"/>
                </a:solidFill>
                <a:latin typeface="Courier New" pitchFamily="49" charset="0"/>
              </a:rPr>
              <a:t>continue</a:t>
            </a:r>
            <a:r>
              <a:rPr lang="en-US" sz="2400" dirty="0" smtClean="0"/>
              <a:t>)</a:t>
            </a:r>
            <a:r>
              <a:rPr lang="en-US" sz="2800" dirty="0" smtClean="0"/>
              <a:t> in an anonymous method that has a target outside of the anonymous method.</a:t>
            </a:r>
          </a:p>
          <a:p>
            <a:pPr eaLnBrk="1" hangingPunct="1">
              <a:buNone/>
            </a:pPr>
            <a:endParaRPr lang="en-US" sz="2800" dirty="0" smtClean="0"/>
          </a:p>
          <a:p>
            <a:pPr eaLnBrk="1" hangingPunct="1"/>
            <a:r>
              <a:rPr lang="en-US" sz="2800" dirty="0" smtClean="0"/>
              <a:t>A jump statement outside of an anonymous method cannot have a target inside the method.</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57</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4202036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endParaRPr lang="en-US" sz="2800" dirty="0" smtClean="0"/>
          </a:p>
          <a:p>
            <a:pPr eaLnBrk="1" hangingPunct="1"/>
            <a:r>
              <a:rPr lang="en-US" sz="2800" dirty="0" smtClean="0"/>
              <a:t>Variables defined outside the anonymous method CAN be used inside of it.</a:t>
            </a:r>
          </a:p>
          <a:p>
            <a:pPr eaLnBrk="1" hangingPunct="1">
              <a:buNone/>
            </a:pPr>
            <a:endParaRPr lang="en-US" sz="1000" dirty="0" smtClean="0"/>
          </a:p>
          <a:p>
            <a:pPr eaLnBrk="1" hangingPunct="1"/>
            <a:r>
              <a:rPr lang="en-US" sz="2800" dirty="0" smtClean="0"/>
              <a:t>If the anonymous method takes no arguments, the delegate’s parentheses can be left out of 	the definition.</a:t>
            </a:r>
          </a:p>
          <a:p>
            <a:endParaRPr lang="en-US" dirty="0"/>
          </a:p>
        </p:txBody>
      </p:sp>
      <p:sp>
        <p:nvSpPr>
          <p:cNvPr id="3" name="Title 2"/>
          <p:cNvSpPr>
            <a:spLocks noGrp="1"/>
          </p:cNvSpPr>
          <p:nvPr>
            <p:ph type="title"/>
          </p:nvPr>
        </p:nvSpPr>
        <p:spPr/>
        <p:txBody>
          <a:bodyPr>
            <a:normAutofit fontScale="90000"/>
          </a:bodyPr>
          <a:lstStyle/>
          <a:p>
            <a:r>
              <a:rPr lang="en-US" dirty="0" smtClean="0"/>
              <a:t>Anonymous Method Rules-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58</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52400" y="76200"/>
            <a:ext cx="8839200" cy="1066800"/>
          </a:xfrm>
        </p:spPr>
        <p:txBody>
          <a:bodyPr>
            <a:normAutofit fontScale="90000"/>
          </a:bodyPr>
          <a:lstStyle/>
          <a:p>
            <a:pPr eaLnBrk="1" hangingPunct="1"/>
            <a:r>
              <a:rPr lang="en-US" dirty="0" smtClean="0"/>
              <a:t>Dropping In Implementation at Runtime</a:t>
            </a:r>
          </a:p>
        </p:txBody>
      </p:sp>
      <p:sp>
        <p:nvSpPr>
          <p:cNvPr id="15364" name="Rectangle 3"/>
          <p:cNvSpPr>
            <a:spLocks noGrp="1" noChangeArrowheads="1"/>
          </p:cNvSpPr>
          <p:nvPr>
            <p:ph type="body" idx="1"/>
          </p:nvPr>
        </p:nvSpPr>
        <p:spPr>
          <a:xfrm>
            <a:off x="152400" y="1219200"/>
            <a:ext cx="8839200" cy="5257800"/>
          </a:xfrm>
        </p:spPr>
        <p:txBody>
          <a:bodyPr/>
          <a:lstStyle/>
          <a:p>
            <a:pPr eaLnBrk="1" hangingPunct="1"/>
            <a:endParaRPr lang="en-US" sz="2800" dirty="0" smtClean="0"/>
          </a:p>
          <a:p>
            <a:pPr eaLnBrk="1" hangingPunct="1"/>
            <a:r>
              <a:rPr lang="en-US" sz="2800" dirty="0" smtClean="0"/>
              <a:t>Advantages for using delegates:</a:t>
            </a:r>
          </a:p>
          <a:p>
            <a:pPr lvl="1" eaLnBrk="1" hangingPunct="1"/>
            <a:r>
              <a:rPr lang="en-US" sz="2400" dirty="0" smtClean="0"/>
              <a:t>Any kind of code can be dropped in as long as the method signature is the same as the delegate signature.</a:t>
            </a:r>
          </a:p>
          <a:p>
            <a:pPr lvl="1" eaLnBrk="1" hangingPunct="1">
              <a:buNone/>
            </a:pPr>
            <a:endParaRPr lang="en-US" sz="800" dirty="0" smtClean="0"/>
          </a:p>
          <a:p>
            <a:pPr lvl="1" eaLnBrk="1" hangingPunct="1"/>
            <a:r>
              <a:rPr lang="en-US" sz="2400" dirty="0" smtClean="0"/>
              <a:t>There is very </a:t>
            </a:r>
            <a:r>
              <a:rPr lang="en-US" sz="2400" b="1" dirty="0" smtClean="0">
                <a:solidFill>
                  <a:schemeClr val="accent2"/>
                </a:solidFill>
              </a:rPr>
              <a:t>loose</a:t>
            </a:r>
            <a:r>
              <a:rPr lang="en-US" sz="2400" dirty="0" smtClean="0"/>
              <a:t> coupling between the code that calls the delegate and the target method that is encapsulated (and called) by the delegate, providing more power.</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59</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807499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smtClean="0"/>
              <a:t>BinaryFormatter</a:t>
            </a:r>
          </a:p>
        </p:txBody>
      </p:sp>
      <p:sp>
        <p:nvSpPr>
          <p:cNvPr id="4101" name="Content Placeholder 1"/>
          <p:cNvSpPr>
            <a:spLocks noGrp="1"/>
          </p:cNvSpPr>
          <p:nvPr>
            <p:ph idx="1"/>
          </p:nvPr>
        </p:nvSpPr>
        <p:spPr/>
        <p:txBody>
          <a:bodyPr/>
          <a:lstStyle/>
          <a:p>
            <a:r>
              <a:rPr lang="en-US" sz="2800" dirty="0" smtClean="0"/>
              <a:t>Composes the object graph of the object instance.</a:t>
            </a:r>
          </a:p>
          <a:p>
            <a:pPr>
              <a:buNone/>
            </a:pPr>
            <a:endParaRPr lang="en-US" sz="800" dirty="0" smtClean="0"/>
          </a:p>
          <a:p>
            <a:r>
              <a:rPr lang="en-US" sz="2800" dirty="0" smtClean="0"/>
              <a:t>Moves the byte sequence of object state into a binary Stream-derived type.</a:t>
            </a:r>
          </a:p>
          <a:p>
            <a:pPr>
              <a:buNone/>
            </a:pPr>
            <a:endParaRPr lang="en-US" sz="800" dirty="0" smtClean="0"/>
          </a:p>
          <a:p>
            <a:r>
              <a:rPr lang="en-US" sz="2800" dirty="0" smtClean="0"/>
              <a:t>Stream-derived type can be a:</a:t>
            </a:r>
          </a:p>
          <a:p>
            <a:pPr lvl="1"/>
            <a:r>
              <a:rPr lang="en-US" sz="2400" dirty="0" smtClean="0"/>
              <a:t>Physical file</a:t>
            </a:r>
          </a:p>
          <a:p>
            <a:pPr lvl="1"/>
            <a:r>
              <a:rPr lang="en-US" sz="2400" dirty="0" smtClean="0"/>
              <a:t>Memory location</a:t>
            </a:r>
          </a:p>
          <a:p>
            <a:pPr lvl="1"/>
            <a:r>
              <a:rPr lang="en-US" sz="2400" dirty="0" smtClean="0"/>
              <a:t>Network stream</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6</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752068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endParaRPr lang="en-US" sz="2800" dirty="0" smtClean="0"/>
          </a:p>
          <a:p>
            <a:pPr eaLnBrk="1" hangingPunct="1"/>
            <a:r>
              <a:rPr lang="en-US" sz="2800" dirty="0" smtClean="0"/>
              <a:t>Problems with using abstract classes:</a:t>
            </a:r>
          </a:p>
          <a:p>
            <a:pPr eaLnBrk="1" hangingPunct="1">
              <a:buNone/>
            </a:pPr>
            <a:endParaRPr lang="en-US" sz="800" dirty="0" smtClean="0"/>
          </a:p>
          <a:p>
            <a:pPr lvl="1" eaLnBrk="1" hangingPunct="1"/>
            <a:r>
              <a:rPr lang="en-US" sz="2400" dirty="0" smtClean="0"/>
              <a:t>An entire class would have to be defined for a single abstract method.</a:t>
            </a:r>
          </a:p>
          <a:p>
            <a:pPr lvl="1" eaLnBrk="1" hangingPunct="1">
              <a:buNone/>
            </a:pPr>
            <a:endParaRPr lang="en-US" sz="800" dirty="0" smtClean="0"/>
          </a:p>
          <a:p>
            <a:pPr lvl="1" eaLnBrk="1" hangingPunct="1"/>
            <a:r>
              <a:rPr lang="en-US" sz="2400" dirty="0" smtClean="0"/>
              <a:t>A derived class would have to be created for each different implementation, which is a lot of work for one method.</a:t>
            </a:r>
          </a:p>
          <a:p>
            <a:endParaRPr lang="en-US" dirty="0"/>
          </a:p>
        </p:txBody>
      </p:sp>
      <p:sp>
        <p:nvSpPr>
          <p:cNvPr id="3" name="Title 2"/>
          <p:cNvSpPr>
            <a:spLocks noGrp="1"/>
          </p:cNvSpPr>
          <p:nvPr>
            <p:ph type="title"/>
          </p:nvPr>
        </p:nvSpPr>
        <p:spPr/>
        <p:txBody>
          <a:bodyPr>
            <a:normAutofit fontScale="90000"/>
          </a:bodyPr>
          <a:lstStyle/>
          <a:p>
            <a:r>
              <a:rPr lang="en-US" dirty="0" smtClean="0"/>
              <a:t>Dropping In Implementation at Runtime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60</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274638"/>
            <a:ext cx="8229600" cy="792162"/>
          </a:xfrm>
        </p:spPr>
        <p:txBody>
          <a:bodyPr/>
          <a:lstStyle/>
          <a:p>
            <a:pPr eaLnBrk="1" hangingPunct="1"/>
            <a:r>
              <a:rPr lang="en-US" dirty="0" smtClean="0"/>
              <a:t>Delegates as a Callback</a:t>
            </a:r>
          </a:p>
        </p:txBody>
      </p:sp>
      <p:sp>
        <p:nvSpPr>
          <p:cNvPr id="16388" name="Rectangle 3"/>
          <p:cNvSpPr>
            <a:spLocks noGrp="1" noChangeArrowheads="1"/>
          </p:cNvSpPr>
          <p:nvPr>
            <p:ph type="body" idx="1"/>
          </p:nvPr>
        </p:nvSpPr>
        <p:spPr>
          <a:xfrm>
            <a:off x="152400" y="990600"/>
            <a:ext cx="8839200" cy="5105400"/>
          </a:xfrm>
        </p:spPr>
        <p:txBody>
          <a:bodyPr/>
          <a:lstStyle/>
          <a:p>
            <a:pPr eaLnBrk="1" hangingPunct="1">
              <a:lnSpc>
                <a:spcPct val="90000"/>
              </a:lnSpc>
            </a:pPr>
            <a:r>
              <a:rPr lang="en-US" sz="2800" dirty="0" smtClean="0"/>
              <a:t>Purpose: </a:t>
            </a:r>
          </a:p>
          <a:p>
            <a:pPr lvl="1" eaLnBrk="1" hangingPunct="1">
              <a:lnSpc>
                <a:spcPct val="90000"/>
              </a:lnSpc>
            </a:pPr>
            <a:r>
              <a:rPr lang="en-US" sz="2400" dirty="0" smtClean="0"/>
              <a:t>A function needs to be called in another class that may take some time.  </a:t>
            </a:r>
          </a:p>
          <a:p>
            <a:pPr lvl="1" eaLnBrk="1" hangingPunct="1">
              <a:lnSpc>
                <a:spcPct val="90000"/>
              </a:lnSpc>
            </a:pPr>
            <a:r>
              <a:rPr lang="en-US" sz="2400" dirty="0" smtClean="0"/>
              <a:t>The calling method wants to proceed while the function is processing in the other class. </a:t>
            </a:r>
          </a:p>
          <a:p>
            <a:pPr lvl="1" eaLnBrk="1" hangingPunct="1">
              <a:lnSpc>
                <a:spcPct val="90000"/>
              </a:lnSpc>
            </a:pPr>
            <a:r>
              <a:rPr lang="en-US" sz="2400" dirty="0" smtClean="0"/>
              <a:t>The calling method wants to know when the function is done processing in the other class.</a:t>
            </a:r>
          </a:p>
          <a:p>
            <a:pPr eaLnBrk="1" hangingPunct="1">
              <a:lnSpc>
                <a:spcPct val="90000"/>
              </a:lnSpc>
            </a:pPr>
            <a:r>
              <a:rPr lang="en-US" sz="2800" dirty="0" smtClean="0"/>
              <a:t>Method of implementation: </a:t>
            </a:r>
          </a:p>
          <a:p>
            <a:pPr lvl="1" eaLnBrk="1" hangingPunct="1">
              <a:lnSpc>
                <a:spcPct val="90000"/>
              </a:lnSpc>
            </a:pPr>
            <a:r>
              <a:rPr lang="en-US" sz="2400" dirty="0" smtClean="0"/>
              <a:t>A callback function is implemented in the same class as the calling method.  </a:t>
            </a:r>
          </a:p>
          <a:p>
            <a:pPr lvl="1" eaLnBrk="1" hangingPunct="1">
              <a:lnSpc>
                <a:spcPct val="90000"/>
              </a:lnSpc>
            </a:pPr>
            <a:r>
              <a:rPr lang="en-US" sz="2400" dirty="0" smtClean="0"/>
              <a:t>The calling method calls the function in the other class passing the callback delegate. </a:t>
            </a:r>
          </a:p>
          <a:p>
            <a:pPr lvl="1" eaLnBrk="1" hangingPunct="1">
              <a:lnSpc>
                <a:spcPct val="90000"/>
              </a:lnSpc>
            </a:pPr>
            <a:r>
              <a:rPr lang="en-US" sz="2400" dirty="0" smtClean="0"/>
              <a:t>When the function in the other class finishes processing, it calls the delegate.</a:t>
            </a:r>
            <a:endParaRPr lang="en-US" sz="2000" dirty="0" smtClean="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61</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49072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smtClean="0"/>
              <a:t>Multicast Delegates</a:t>
            </a:r>
          </a:p>
        </p:txBody>
      </p:sp>
      <p:sp>
        <p:nvSpPr>
          <p:cNvPr id="17412" name="Rectangle 3"/>
          <p:cNvSpPr>
            <a:spLocks noGrp="1" noChangeArrowheads="1"/>
          </p:cNvSpPr>
          <p:nvPr>
            <p:ph type="body" idx="1"/>
          </p:nvPr>
        </p:nvSpPr>
        <p:spPr>
          <a:xfrm>
            <a:off x="152400" y="990600"/>
            <a:ext cx="8839200" cy="5562600"/>
          </a:xfrm>
        </p:spPr>
        <p:txBody>
          <a:bodyPr/>
          <a:lstStyle/>
          <a:p>
            <a:pPr eaLnBrk="1" hangingPunct="1">
              <a:buNone/>
            </a:pPr>
            <a:endParaRPr lang="en-US" sz="2400" dirty="0" smtClean="0"/>
          </a:p>
          <a:p>
            <a:pPr eaLnBrk="1" hangingPunct="1"/>
            <a:r>
              <a:rPr lang="en-US" sz="2800" dirty="0" smtClean="0"/>
              <a:t>Occasionally we will want to have a delegate call more than one target function when the delegate itself is invoked.</a:t>
            </a:r>
          </a:p>
          <a:p>
            <a:pPr eaLnBrk="1" hangingPunct="1">
              <a:buNone/>
            </a:pPr>
            <a:endParaRPr lang="en-US" sz="800" dirty="0" smtClean="0"/>
          </a:p>
          <a:p>
            <a:pPr eaLnBrk="1" hangingPunct="1"/>
            <a:r>
              <a:rPr lang="en-US" sz="2800" dirty="0" smtClean="0"/>
              <a:t>To do this, we can use a Multicast Delegate.</a:t>
            </a:r>
          </a:p>
          <a:p>
            <a:pPr eaLnBrk="1" hangingPunct="1">
              <a:buNone/>
            </a:pPr>
            <a:endParaRPr lang="en-US" sz="800" dirty="0" smtClean="0"/>
          </a:p>
          <a:p>
            <a:pPr eaLnBrk="1" hangingPunct="1"/>
            <a:r>
              <a:rPr lang="en-US" sz="2800" dirty="0" smtClean="0"/>
              <a:t>All delegates are Multicast Delegates. </a:t>
            </a:r>
          </a:p>
          <a:p>
            <a:pPr lvl="1" eaLnBrk="1" hangingPunct="1"/>
            <a:r>
              <a:rPr lang="en-US" sz="2400" dirty="0" smtClean="0"/>
              <a:t>There is nothing special that you have to do with the delegate type itself to make it a Multicast Delegate.</a:t>
            </a:r>
          </a:p>
          <a:p>
            <a:pPr lvl="1" eaLnBrk="1" hangingPunct="1"/>
            <a:r>
              <a:rPr lang="en-US" sz="2400" dirty="0" smtClean="0"/>
              <a:t>All delegates inherit from </a:t>
            </a:r>
            <a:r>
              <a:rPr lang="en-US" sz="2400" b="1" dirty="0" err="1" smtClean="0">
                <a:solidFill>
                  <a:srgbClr val="A50021"/>
                </a:solidFill>
                <a:latin typeface="Courier New" pitchFamily="49" charset="0"/>
                <a:cs typeface="Courier New" pitchFamily="49" charset="0"/>
              </a:rPr>
              <a:t>System.MulticastDelegate</a:t>
            </a:r>
            <a:r>
              <a:rPr lang="en-US" sz="2400" dirty="0" smtClean="0"/>
              <a:t>.</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62</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654410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r>
              <a:rPr lang="en-US" sz="2800" dirty="0" smtClean="0"/>
              <a:t>A multicast delegate is a single delegate that holds a collection of delegates each of which references an actual target method.</a:t>
            </a:r>
          </a:p>
          <a:p>
            <a:pPr eaLnBrk="1" hangingPunct="1">
              <a:buNone/>
            </a:pPr>
            <a:endParaRPr lang="en-US" sz="900" dirty="0" smtClean="0"/>
          </a:p>
          <a:p>
            <a:pPr lvl="1" eaLnBrk="1" hangingPunct="1"/>
            <a:r>
              <a:rPr lang="en-US" sz="2400" dirty="0" smtClean="0"/>
              <a:t>When the multicast delegate is called by client code, the call is passed onto the collection of delegates it holds and then to the methods that those delegates encapsulate.</a:t>
            </a:r>
          </a:p>
          <a:p>
            <a:endParaRPr lang="en-US" dirty="0"/>
          </a:p>
        </p:txBody>
      </p:sp>
      <p:sp>
        <p:nvSpPr>
          <p:cNvPr id="3" name="Title 2"/>
          <p:cNvSpPr>
            <a:spLocks noGrp="1"/>
          </p:cNvSpPr>
          <p:nvPr>
            <p:ph type="title"/>
          </p:nvPr>
        </p:nvSpPr>
        <p:spPr/>
        <p:txBody>
          <a:bodyPr/>
          <a:lstStyle/>
          <a:p>
            <a:r>
              <a:rPr lang="en-US" dirty="0" smtClean="0"/>
              <a:t>Multicast Delegates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63</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idx="1"/>
          </p:nvPr>
        </p:nvSpPr>
        <p:spPr>
          <a:xfrm>
            <a:off x="457200" y="1600200"/>
            <a:ext cx="8229600" cy="4525963"/>
          </a:xfrm>
        </p:spPr>
        <p:txBody>
          <a:bodyPr/>
          <a:lstStyle/>
          <a:p>
            <a:r>
              <a:rPr lang="en-US" dirty="0" smtClean="0"/>
              <a:t>The order in which each delegate in the collection is called is defined by the order in which each delegate is added to the multicast delegate.</a:t>
            </a:r>
          </a:p>
          <a:p>
            <a:r>
              <a:rPr lang="en-US" dirty="0" smtClean="0"/>
              <a:t>If an exception is thrown in the method being called by one of the delegates, the subsequent delegates will not be called.</a:t>
            </a:r>
          </a:p>
          <a:p>
            <a:endParaRPr lang="en-US" dirty="0" smtClean="0"/>
          </a:p>
        </p:txBody>
      </p:sp>
      <p:sp>
        <p:nvSpPr>
          <p:cNvPr id="18435" name="Rectangle 2"/>
          <p:cNvSpPr>
            <a:spLocks noGrp="1" noChangeArrowheads="1"/>
          </p:cNvSpPr>
          <p:nvPr>
            <p:ph type="title"/>
          </p:nvPr>
        </p:nvSpPr>
        <p:spPr/>
        <p:txBody>
          <a:bodyPr/>
          <a:lstStyle/>
          <a:p>
            <a:r>
              <a:rPr lang="en-US" dirty="0" smtClean="0"/>
              <a:t>Multicast Delegates – cont.</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64</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56640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r>
              <a:rPr lang="en-US" sz="2800" dirty="0" smtClean="0"/>
              <a:t>However, the subsequent calls can be made by calling the </a:t>
            </a:r>
            <a:r>
              <a:rPr lang="en-US" sz="2800" b="1" dirty="0" err="1" smtClean="0">
                <a:solidFill>
                  <a:schemeClr val="hlink"/>
                </a:solidFill>
                <a:latin typeface="Courier New" pitchFamily="49" charset="0"/>
              </a:rPr>
              <a:t>GetInvocationList</a:t>
            </a:r>
            <a:r>
              <a:rPr lang="en-US" sz="2800" b="1" dirty="0" smtClean="0">
                <a:solidFill>
                  <a:schemeClr val="hlink"/>
                </a:solidFill>
                <a:latin typeface="Courier New" pitchFamily="49" charset="0"/>
              </a:rPr>
              <a:t>()</a:t>
            </a:r>
            <a:r>
              <a:rPr lang="en-US" sz="2800" dirty="0" smtClean="0"/>
              <a:t> method on the multicast delegate to obtain the list of its delegate collection.</a:t>
            </a:r>
          </a:p>
          <a:p>
            <a:pPr eaLnBrk="1" hangingPunct="1">
              <a:buNone/>
            </a:pPr>
            <a:endParaRPr lang="en-US" sz="900" dirty="0" smtClean="0"/>
          </a:p>
          <a:p>
            <a:pPr eaLnBrk="1" hangingPunct="1"/>
            <a:r>
              <a:rPr lang="en-US" sz="2800" dirty="0" smtClean="0"/>
              <a:t>Once the list is obtained, you can call each method directly through each delegate in the collection.</a:t>
            </a:r>
          </a:p>
          <a:p>
            <a:pPr eaLnBrk="1" hangingPunct="1"/>
            <a:r>
              <a:rPr lang="en-US" sz="2800" dirty="0" smtClean="0"/>
              <a:t>No need to create a reference to each delegate before adding it to the multicast delegate. </a:t>
            </a:r>
          </a:p>
          <a:p>
            <a:pPr eaLnBrk="1" hangingPunct="1"/>
            <a:endParaRPr lang="en-US" sz="2800" dirty="0"/>
          </a:p>
        </p:txBody>
      </p:sp>
      <p:sp>
        <p:nvSpPr>
          <p:cNvPr id="3" name="Title 2"/>
          <p:cNvSpPr>
            <a:spLocks noGrp="1"/>
          </p:cNvSpPr>
          <p:nvPr>
            <p:ph type="title"/>
          </p:nvPr>
        </p:nvSpPr>
        <p:spPr/>
        <p:txBody>
          <a:bodyPr/>
          <a:lstStyle/>
          <a:p>
            <a:r>
              <a:rPr lang="en-US" dirty="0" smtClean="0"/>
              <a:t>Multicast Delegates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65</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4191000"/>
            <a:ext cx="4191000" cy="838200"/>
          </a:xfrm>
          <a:prstGeom prst="rect">
            <a:avLst/>
          </a:prstGeom>
          <a:solidFill>
            <a:schemeClr val="bg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9" name="Rectangle 2"/>
          <p:cNvSpPr>
            <a:spLocks noGrp="1" noChangeArrowheads="1"/>
          </p:cNvSpPr>
          <p:nvPr>
            <p:ph type="title"/>
          </p:nvPr>
        </p:nvSpPr>
        <p:spPr/>
        <p:txBody>
          <a:bodyPr/>
          <a:lstStyle/>
          <a:p>
            <a:pPr eaLnBrk="1" hangingPunct="1"/>
            <a:r>
              <a:rPr lang="en-US" dirty="0" smtClean="0"/>
              <a:t>Multicast Delegates –cont.</a:t>
            </a:r>
          </a:p>
        </p:txBody>
      </p:sp>
      <p:sp>
        <p:nvSpPr>
          <p:cNvPr id="19460" name="Rectangle 3"/>
          <p:cNvSpPr>
            <a:spLocks noGrp="1" noChangeArrowheads="1"/>
          </p:cNvSpPr>
          <p:nvPr>
            <p:ph type="body" idx="1"/>
          </p:nvPr>
        </p:nvSpPr>
        <p:spPr/>
        <p:txBody>
          <a:bodyPr/>
          <a:lstStyle/>
          <a:p>
            <a:pPr eaLnBrk="1" hangingPunct="1"/>
            <a:r>
              <a:rPr lang="en-US" sz="2800" dirty="0" smtClean="0"/>
              <a:t>Just add delegate objects directly to the multicast delegate.</a:t>
            </a:r>
          </a:p>
          <a:p>
            <a:pPr eaLnBrk="1" hangingPunct="1"/>
            <a:r>
              <a:rPr lang="en-US" sz="2800" dirty="0" smtClean="0"/>
              <a:t>To use a multicast delegate with multiple methods, use the </a:t>
            </a:r>
            <a:r>
              <a:rPr lang="en-US" sz="2800" b="1" dirty="0" smtClean="0">
                <a:solidFill>
                  <a:schemeClr val="hlink"/>
                </a:solidFill>
                <a:latin typeface="Courier New" pitchFamily="49" charset="0"/>
              </a:rPr>
              <a:t>+=</a:t>
            </a:r>
            <a:r>
              <a:rPr lang="en-US" sz="2800" dirty="0" smtClean="0"/>
              <a:t> and </a:t>
            </a:r>
            <a:r>
              <a:rPr lang="en-US" sz="2800" b="1" dirty="0" smtClean="0">
                <a:solidFill>
                  <a:schemeClr val="hlink"/>
                </a:solidFill>
                <a:latin typeface="Courier New" pitchFamily="49" charset="0"/>
              </a:rPr>
              <a:t>-=</a:t>
            </a:r>
            <a:r>
              <a:rPr lang="en-US" sz="2800" dirty="0" smtClean="0"/>
              <a:t> operators. Using </a:t>
            </a:r>
            <a:r>
              <a:rPr lang="en-US" sz="2800" b="1" dirty="0" smtClean="0">
                <a:solidFill>
                  <a:schemeClr val="hlink"/>
                </a:solidFill>
                <a:latin typeface="Courier New" pitchFamily="49" charset="0"/>
              </a:rPr>
              <a:t>=</a:t>
            </a:r>
            <a:r>
              <a:rPr lang="en-US" sz="2800" dirty="0" smtClean="0"/>
              <a:t> will overwrite the invocation list in the multicast delegate.</a:t>
            </a:r>
          </a:p>
          <a:p>
            <a:pPr lvl="1" eaLnBrk="1" hangingPunct="1">
              <a:buNone/>
            </a:pPr>
            <a:r>
              <a:rPr lang="en-US" sz="2400" b="1" dirty="0" smtClean="0">
                <a:solidFill>
                  <a:srgbClr val="990033"/>
                </a:solidFill>
                <a:latin typeface="Courier New" pitchFamily="49" charset="0"/>
                <a:cs typeface="Courier New" pitchFamily="49" charset="0"/>
              </a:rPr>
              <a:t>+=</a:t>
            </a:r>
            <a:r>
              <a:rPr lang="en-US" sz="2400" dirty="0" smtClean="0"/>
              <a:t> maps to </a:t>
            </a:r>
            <a:r>
              <a:rPr lang="en-US" sz="2400" b="1" dirty="0" smtClean="0">
                <a:solidFill>
                  <a:srgbClr val="990033"/>
                </a:solidFill>
                <a:latin typeface="Courier New" pitchFamily="49" charset="0"/>
                <a:cs typeface="Courier New" pitchFamily="49" charset="0"/>
              </a:rPr>
              <a:t>Combine()</a:t>
            </a:r>
            <a:r>
              <a:rPr lang="en-US" sz="2400" dirty="0" smtClean="0"/>
              <a:t>.</a:t>
            </a:r>
          </a:p>
          <a:p>
            <a:pPr lvl="1" eaLnBrk="1" hangingPunct="1">
              <a:buNone/>
            </a:pPr>
            <a:r>
              <a:rPr lang="en-US" sz="2400" b="1" dirty="0" smtClean="0">
                <a:solidFill>
                  <a:srgbClr val="990033"/>
                </a:solidFill>
                <a:latin typeface="Courier New" pitchFamily="49" charset="0"/>
                <a:cs typeface="Courier New" pitchFamily="49" charset="0"/>
              </a:rPr>
              <a:t>-=</a:t>
            </a:r>
            <a:r>
              <a:rPr lang="en-US" sz="2400" dirty="0" smtClean="0"/>
              <a:t> maps to </a:t>
            </a:r>
            <a:r>
              <a:rPr lang="en-US" sz="2400" b="1" dirty="0" smtClean="0">
                <a:solidFill>
                  <a:srgbClr val="990033"/>
                </a:solidFill>
                <a:latin typeface="Courier New" pitchFamily="49" charset="0"/>
                <a:cs typeface="Courier New" pitchFamily="49" charset="0"/>
              </a:rPr>
              <a:t>Remove()</a:t>
            </a:r>
            <a:r>
              <a:rPr lang="en-US" sz="2400" dirty="0" smtClean="0"/>
              <a:t>.</a:t>
            </a:r>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66</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661420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smtClean="0"/>
          </a:p>
          <a:p>
            <a:r>
              <a:rPr lang="en-US" sz="2800" dirty="0" smtClean="0"/>
              <a:t>C# language provides no warning when the incorrect operator is used. Therefore, it’s up to you to ensure you are using the correct operators when using Multicast Delegates</a:t>
            </a:r>
            <a:r>
              <a:rPr lang="en-US" sz="2400" dirty="0" smtClean="0"/>
              <a:t>.</a:t>
            </a:r>
          </a:p>
          <a:p>
            <a:pPr>
              <a:buNone/>
            </a:pPr>
            <a:endParaRPr lang="en-US" dirty="0"/>
          </a:p>
        </p:txBody>
      </p:sp>
      <p:sp>
        <p:nvSpPr>
          <p:cNvPr id="3" name="Title 2"/>
          <p:cNvSpPr>
            <a:spLocks noGrp="1"/>
          </p:cNvSpPr>
          <p:nvPr>
            <p:ph type="title"/>
          </p:nvPr>
        </p:nvSpPr>
        <p:spPr/>
        <p:txBody>
          <a:bodyPr/>
          <a:lstStyle/>
          <a:p>
            <a:r>
              <a:rPr lang="en-US" dirty="0" smtClean="0"/>
              <a:t>Multicast Delegates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67</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Delegate Covariance</a:t>
            </a:r>
          </a:p>
        </p:txBody>
      </p:sp>
      <p:sp>
        <p:nvSpPr>
          <p:cNvPr id="20483" name="Content Placeholder 2"/>
          <p:cNvSpPr>
            <a:spLocks noGrp="1"/>
          </p:cNvSpPr>
          <p:nvPr>
            <p:ph idx="1"/>
          </p:nvPr>
        </p:nvSpPr>
        <p:spPr/>
        <p:txBody>
          <a:bodyPr/>
          <a:lstStyle/>
          <a:p>
            <a:r>
              <a:rPr lang="en-US" sz="2800" dirty="0" smtClean="0"/>
              <a:t>Applies to the return type of methods referenced by the delegate:</a:t>
            </a:r>
          </a:p>
          <a:p>
            <a:pPr lvl="1"/>
            <a:r>
              <a:rPr lang="en-US" sz="2400" dirty="0" smtClean="0"/>
              <a:t>Do NOT have to match exactly to the return type of delegates.</a:t>
            </a:r>
          </a:p>
          <a:p>
            <a:pPr lvl="1"/>
            <a:r>
              <a:rPr lang="en-US" sz="2400" dirty="0" smtClean="0"/>
              <a:t>Can be a </a:t>
            </a:r>
            <a:r>
              <a:rPr lang="en-US" sz="2400" dirty="0" smtClean="0">
                <a:solidFill>
                  <a:schemeClr val="accent2"/>
                </a:solidFill>
              </a:rPr>
              <a:t>derived</a:t>
            </a:r>
            <a:r>
              <a:rPr lang="en-US" sz="2400" dirty="0" smtClean="0"/>
              <a:t> type of the return type specified for the delegate.</a:t>
            </a:r>
          </a:p>
          <a:p>
            <a:pPr lvl="1">
              <a:buNone/>
            </a:pPr>
            <a:endParaRPr lang="en-US" sz="800" dirty="0" smtClean="0"/>
          </a:p>
          <a:p>
            <a:r>
              <a:rPr lang="en-US" sz="2800" dirty="0" smtClean="0"/>
              <a:t>Client calling the delegate must explicitly convert the return type to the derived type.</a:t>
            </a:r>
          </a:p>
          <a:p>
            <a:r>
              <a:rPr lang="en-US" sz="2800" dirty="0" smtClean="0"/>
              <a:t>Needs only one delegate that can contain methods with different return types.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68</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88527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Delegate </a:t>
            </a:r>
            <a:r>
              <a:rPr lang="en-US" dirty="0" err="1" smtClean="0"/>
              <a:t>Contravariance</a:t>
            </a:r>
            <a:endParaRPr lang="en-US" dirty="0" smtClean="0"/>
          </a:p>
        </p:txBody>
      </p:sp>
      <p:sp>
        <p:nvSpPr>
          <p:cNvPr id="21507" name="Content Placeholder 2"/>
          <p:cNvSpPr>
            <a:spLocks noGrp="1"/>
          </p:cNvSpPr>
          <p:nvPr>
            <p:ph idx="1"/>
          </p:nvPr>
        </p:nvSpPr>
        <p:spPr/>
        <p:txBody>
          <a:bodyPr/>
          <a:lstStyle/>
          <a:p>
            <a:r>
              <a:rPr lang="en-US" sz="2800" dirty="0" smtClean="0"/>
              <a:t>Applies to the parameter type of methods referenced by the delegate:</a:t>
            </a:r>
          </a:p>
          <a:p>
            <a:pPr lvl="1"/>
            <a:r>
              <a:rPr lang="en-US" sz="2400" dirty="0" smtClean="0"/>
              <a:t>Do NOT have to match exactly to the parameter type of delegates.</a:t>
            </a:r>
          </a:p>
          <a:p>
            <a:pPr lvl="1"/>
            <a:r>
              <a:rPr lang="en-US" sz="2400" dirty="0" smtClean="0"/>
              <a:t>Can be a </a:t>
            </a:r>
            <a:r>
              <a:rPr lang="en-US" sz="2400" dirty="0" smtClean="0">
                <a:solidFill>
                  <a:schemeClr val="accent2"/>
                </a:solidFill>
              </a:rPr>
              <a:t>base </a:t>
            </a:r>
            <a:r>
              <a:rPr lang="en-US" sz="2400" dirty="0" smtClean="0"/>
              <a:t>type of the parameter type specified for the delegate.</a:t>
            </a:r>
          </a:p>
          <a:p>
            <a:pPr lvl="1">
              <a:buNone/>
            </a:pPr>
            <a:endParaRPr lang="en-US" sz="900" dirty="0" smtClean="0"/>
          </a:p>
          <a:p>
            <a:r>
              <a:rPr lang="en-US" sz="2800" dirty="0" smtClean="0"/>
              <a:t>Needs only one method that can be referenced by multiple delegates with different parameter types.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69</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5898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mtClean="0"/>
              <a:t>SoapFormatter</a:t>
            </a:r>
          </a:p>
        </p:txBody>
      </p:sp>
      <p:sp>
        <p:nvSpPr>
          <p:cNvPr id="5125" name="Content Placeholder 1"/>
          <p:cNvSpPr>
            <a:spLocks noGrp="1"/>
          </p:cNvSpPr>
          <p:nvPr>
            <p:ph idx="1"/>
          </p:nvPr>
        </p:nvSpPr>
        <p:spPr/>
        <p:txBody>
          <a:bodyPr/>
          <a:lstStyle/>
          <a:p>
            <a:r>
              <a:rPr lang="en-US" sz="2800" dirty="0" smtClean="0"/>
              <a:t>Composes the object graph of the object instance.</a:t>
            </a:r>
          </a:p>
          <a:p>
            <a:r>
              <a:rPr lang="en-US" sz="2800" dirty="0" smtClean="0"/>
              <a:t>Serializes object state (values) into XML data wrapped within a SOAP message.</a:t>
            </a:r>
          </a:p>
          <a:p>
            <a:r>
              <a:rPr lang="en-US" sz="2800" dirty="0" smtClean="0"/>
              <a:t>Allows for methods to be invoked in a platform- and OS-neutral manner.</a:t>
            </a:r>
          </a:p>
          <a:p>
            <a:r>
              <a:rPr lang="en-US" sz="2800" dirty="0" smtClean="0"/>
              <a:t>*.soap file contains:</a:t>
            </a:r>
          </a:p>
          <a:p>
            <a:pPr lvl="1"/>
            <a:r>
              <a:rPr lang="en-US" sz="2400" dirty="0" smtClean="0"/>
              <a:t>XML elements that mark the values within the graph object.</a:t>
            </a:r>
          </a:p>
          <a:p>
            <a:pPr lvl="1"/>
            <a:r>
              <a:rPr lang="en-US" sz="2400" dirty="0" smtClean="0"/>
              <a:t>Relationship between the objects in the graph.</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7</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007723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Events</a:t>
            </a:r>
          </a:p>
        </p:txBody>
      </p:sp>
      <p:sp>
        <p:nvSpPr>
          <p:cNvPr id="22532" name="Rectangle 3"/>
          <p:cNvSpPr>
            <a:spLocks noGrp="1" noChangeArrowheads="1"/>
          </p:cNvSpPr>
          <p:nvPr>
            <p:ph type="body" idx="1"/>
          </p:nvPr>
        </p:nvSpPr>
        <p:spPr/>
        <p:txBody>
          <a:bodyPr/>
          <a:lstStyle/>
          <a:p>
            <a:pPr eaLnBrk="1" hangingPunct="1"/>
            <a:r>
              <a:rPr lang="en-US" sz="2800" dirty="0" smtClean="0"/>
              <a:t>An event represents a signal that something noteworthy has happened in the program.</a:t>
            </a:r>
          </a:p>
          <a:p>
            <a:pPr eaLnBrk="1" hangingPunct="1">
              <a:buNone/>
            </a:pPr>
            <a:endParaRPr lang="en-US" sz="900" dirty="0" smtClean="0"/>
          </a:p>
          <a:p>
            <a:pPr eaLnBrk="1" hangingPunct="1"/>
            <a:r>
              <a:rPr lang="en-US" sz="2800" dirty="0" smtClean="0"/>
              <a:t>Examples:</a:t>
            </a:r>
          </a:p>
          <a:p>
            <a:pPr lvl="1" eaLnBrk="1" hangingPunct="1">
              <a:lnSpc>
                <a:spcPct val="150000"/>
              </a:lnSpc>
              <a:buNone/>
            </a:pPr>
            <a:r>
              <a:rPr lang="en-US" sz="2400" dirty="0" smtClean="0"/>
              <a:t>		Button click	</a:t>
            </a:r>
          </a:p>
          <a:p>
            <a:pPr lvl="1" eaLnBrk="1" hangingPunct="1">
              <a:lnSpc>
                <a:spcPct val="150000"/>
              </a:lnSpc>
              <a:buNone/>
            </a:pPr>
            <a:r>
              <a:rPr lang="en-US" sz="2400" dirty="0" smtClean="0"/>
              <a:t>		Key press</a:t>
            </a:r>
          </a:p>
          <a:p>
            <a:pPr lvl="1" eaLnBrk="1" hangingPunct="1">
              <a:lnSpc>
                <a:spcPct val="150000"/>
              </a:lnSpc>
              <a:buNone/>
            </a:pPr>
            <a:r>
              <a:rPr lang="en-US" sz="2400" dirty="0" smtClean="0"/>
              <a:t>		A timer has lapsed</a:t>
            </a:r>
          </a:p>
          <a:p>
            <a:pPr lvl="1" eaLnBrk="1" hangingPunct="1">
              <a:lnSpc>
                <a:spcPct val="150000"/>
              </a:lnSpc>
              <a:buNone/>
            </a:pPr>
            <a:r>
              <a:rPr lang="en-US" sz="2400" dirty="0" smtClean="0"/>
              <a:t>		A printer has finished printing.</a:t>
            </a:r>
          </a:p>
          <a:p>
            <a:pPr lvl="1" eaLnBrk="1" hangingPunct="1">
              <a:lnSpc>
                <a:spcPct val="150000"/>
              </a:lnSpc>
              <a:buNone/>
            </a:pPr>
            <a:r>
              <a:rPr lang="en-US" sz="2400" dirty="0" smtClean="0"/>
              <a:t>		A file has been read in its entirety.</a:t>
            </a:r>
          </a:p>
        </p:txBody>
      </p:sp>
      <p:pic>
        <p:nvPicPr>
          <p:cNvPr id="1026" name="Picture 2" descr="C:\Documents and Settings\rballard\Local Settings\Temporary Internet Files\Content.IE5\W5FE894W\MC900434693[1].wmf"/>
          <p:cNvPicPr>
            <a:picLocks noChangeAspect="1" noChangeArrowheads="1"/>
          </p:cNvPicPr>
          <p:nvPr/>
        </p:nvPicPr>
        <p:blipFill>
          <a:blip r:embed="rId2" cstate="print"/>
          <a:srcRect/>
          <a:stretch>
            <a:fillRect/>
          </a:stretch>
        </p:blipFill>
        <p:spPr bwMode="auto">
          <a:xfrm>
            <a:off x="762000" y="3581400"/>
            <a:ext cx="576263" cy="585820"/>
          </a:xfrm>
          <a:prstGeom prst="rect">
            <a:avLst/>
          </a:prstGeom>
          <a:noFill/>
        </p:spPr>
      </p:pic>
      <p:pic>
        <p:nvPicPr>
          <p:cNvPr id="1027" name="Picture 3" descr="C:\Documents and Settings\rballard\Local Settings\Temporary Internet Files\Content.IE5\W5FE894W\MC900433878[1].png"/>
          <p:cNvPicPr>
            <a:picLocks noChangeAspect="1" noChangeArrowheads="1"/>
          </p:cNvPicPr>
          <p:nvPr/>
        </p:nvPicPr>
        <p:blipFill>
          <a:blip r:embed="rId3" cstate="print"/>
          <a:srcRect/>
          <a:stretch>
            <a:fillRect/>
          </a:stretch>
        </p:blipFill>
        <p:spPr bwMode="auto">
          <a:xfrm>
            <a:off x="762000" y="2971800"/>
            <a:ext cx="609486" cy="609486"/>
          </a:xfrm>
          <a:prstGeom prst="rect">
            <a:avLst/>
          </a:prstGeom>
          <a:noFill/>
        </p:spPr>
      </p:pic>
      <p:pic>
        <p:nvPicPr>
          <p:cNvPr id="1028" name="Picture 4" descr="C:\Documents and Settings\rballard\Local Settings\Temporary Internet Files\Content.IE5\6D4UJC1L\MP900305809[1].jpg"/>
          <p:cNvPicPr>
            <a:picLocks noChangeAspect="1" noChangeArrowheads="1"/>
          </p:cNvPicPr>
          <p:nvPr/>
        </p:nvPicPr>
        <p:blipFill>
          <a:blip r:embed="rId4" cstate="print"/>
          <a:srcRect/>
          <a:stretch>
            <a:fillRect/>
          </a:stretch>
        </p:blipFill>
        <p:spPr bwMode="auto">
          <a:xfrm>
            <a:off x="838200" y="4191000"/>
            <a:ext cx="435864" cy="558800"/>
          </a:xfrm>
          <a:prstGeom prst="rect">
            <a:avLst/>
          </a:prstGeom>
          <a:noFill/>
        </p:spPr>
      </p:pic>
      <p:pic>
        <p:nvPicPr>
          <p:cNvPr id="1029" name="Picture 5" descr="C:\Documents and Settings\rballard\Local Settings\Temporary Internet Files\Content.IE5\GT4QKO1H\MC900432683[1].png"/>
          <p:cNvPicPr>
            <a:picLocks noChangeAspect="1" noChangeArrowheads="1"/>
          </p:cNvPicPr>
          <p:nvPr/>
        </p:nvPicPr>
        <p:blipFill>
          <a:blip r:embed="rId5" cstate="print"/>
          <a:srcRect/>
          <a:stretch>
            <a:fillRect/>
          </a:stretch>
        </p:blipFill>
        <p:spPr bwMode="auto">
          <a:xfrm>
            <a:off x="762000" y="4800600"/>
            <a:ext cx="609457" cy="609457"/>
          </a:xfrm>
          <a:prstGeom prst="rect">
            <a:avLst/>
          </a:prstGeom>
          <a:noFill/>
        </p:spPr>
      </p:pic>
      <p:pic>
        <p:nvPicPr>
          <p:cNvPr id="1030" name="Picture 6" descr="C:\Documents and Settings\rballard\Local Settings\Temporary Internet Files\Content.IE5\W5FE894W\MC900431497[1].png"/>
          <p:cNvPicPr>
            <a:picLocks noChangeAspect="1" noChangeArrowheads="1"/>
          </p:cNvPicPr>
          <p:nvPr/>
        </p:nvPicPr>
        <p:blipFill>
          <a:blip r:embed="rId6" cstate="print"/>
          <a:srcRect/>
          <a:stretch>
            <a:fillRect/>
          </a:stretch>
        </p:blipFill>
        <p:spPr bwMode="auto">
          <a:xfrm>
            <a:off x="762000" y="5486400"/>
            <a:ext cx="533400" cy="533400"/>
          </a:xfrm>
          <a:prstGeom prst="rect">
            <a:avLst/>
          </a:prstGeom>
          <a:noFill/>
        </p:spPr>
      </p:pic>
      <p:sp>
        <p:nvSpPr>
          <p:cNvPr id="11" name="Slide Number Placeholder 10"/>
          <p:cNvSpPr>
            <a:spLocks noGrp="1"/>
          </p:cNvSpPr>
          <p:nvPr>
            <p:ph type="sldNum" sz="quarter" idx="12"/>
          </p:nvPr>
        </p:nvSpPr>
        <p:spPr/>
        <p:txBody>
          <a:bodyPr/>
          <a:lstStyle/>
          <a:p>
            <a:pPr>
              <a:defRPr/>
            </a:pPr>
            <a:fld id="{660E456F-E570-4FB0-BB5E-CB753F6E2897}" type="slidenum">
              <a:rPr lang="en-US" smtClean="0"/>
              <a:pPr>
                <a:defRPr/>
              </a:pPr>
              <a:t>70</a:t>
            </a:fld>
            <a:endParaRPr lang="en-US"/>
          </a:p>
        </p:txBody>
      </p:sp>
      <p:sp>
        <p:nvSpPr>
          <p:cNvPr id="12" name="Footer Placeholder 11"/>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960384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dirty="0" smtClean="0"/>
              <a:t>Events – cont.</a:t>
            </a:r>
          </a:p>
        </p:txBody>
      </p:sp>
      <p:sp>
        <p:nvSpPr>
          <p:cNvPr id="23556" name="Rectangle 3"/>
          <p:cNvSpPr>
            <a:spLocks noGrp="1" noChangeArrowheads="1"/>
          </p:cNvSpPr>
          <p:nvPr>
            <p:ph type="body" idx="1"/>
          </p:nvPr>
        </p:nvSpPr>
        <p:spPr/>
        <p:txBody>
          <a:bodyPr/>
          <a:lstStyle/>
          <a:p>
            <a:pPr eaLnBrk="1" hangingPunct="1"/>
            <a:r>
              <a:rPr lang="en-US" sz="2800" dirty="0" smtClean="0"/>
              <a:t>An object that is able to </a:t>
            </a:r>
            <a:r>
              <a:rPr lang="en-US" sz="2800" b="1" dirty="0" smtClean="0">
                <a:solidFill>
                  <a:schemeClr val="accent2"/>
                </a:solidFill>
              </a:rPr>
              <a:t>generate</a:t>
            </a:r>
            <a:r>
              <a:rPr lang="en-US" sz="2800" dirty="0" smtClean="0"/>
              <a:t>, </a:t>
            </a:r>
            <a:r>
              <a:rPr lang="en-US" sz="2800" b="1" dirty="0" smtClean="0">
                <a:solidFill>
                  <a:schemeClr val="accent2"/>
                </a:solidFill>
              </a:rPr>
              <a:t>raise</a:t>
            </a:r>
            <a:r>
              <a:rPr lang="en-US" sz="2800" dirty="0" smtClean="0"/>
              <a:t> or </a:t>
            </a:r>
            <a:r>
              <a:rPr lang="en-US" sz="2800" b="1" dirty="0" smtClean="0">
                <a:solidFill>
                  <a:schemeClr val="accent2"/>
                </a:solidFill>
              </a:rPr>
              <a:t>fire</a:t>
            </a:r>
            <a:r>
              <a:rPr lang="en-US" sz="2800" dirty="0" smtClean="0"/>
              <a:t> an event is called a </a:t>
            </a:r>
            <a:r>
              <a:rPr lang="en-US" sz="2800" b="1" dirty="0" smtClean="0">
                <a:solidFill>
                  <a:schemeClr val="accent2"/>
                </a:solidFill>
              </a:rPr>
              <a:t>publisher</a:t>
            </a:r>
            <a:r>
              <a:rPr lang="en-US" sz="2800" dirty="0" smtClean="0"/>
              <a:t>. It is the </a:t>
            </a:r>
            <a:r>
              <a:rPr lang="en-US" sz="2800" b="1" dirty="0" smtClean="0">
                <a:solidFill>
                  <a:schemeClr val="accent2"/>
                </a:solidFill>
              </a:rPr>
              <a:t>source</a:t>
            </a:r>
            <a:r>
              <a:rPr lang="en-US" sz="2800" dirty="0" smtClean="0"/>
              <a:t> of the event.</a:t>
            </a:r>
          </a:p>
          <a:p>
            <a:pPr eaLnBrk="1" hangingPunct="1">
              <a:buNone/>
            </a:pPr>
            <a:endParaRPr lang="en-US" sz="2800" dirty="0" smtClean="0"/>
          </a:p>
          <a:p>
            <a:pPr eaLnBrk="1" hangingPunct="1"/>
            <a:r>
              <a:rPr lang="en-US" sz="2800" dirty="0" smtClean="0"/>
              <a:t>Zero or more objects can </a:t>
            </a:r>
            <a:r>
              <a:rPr lang="en-US" sz="2800" b="1" dirty="0" smtClean="0">
                <a:solidFill>
                  <a:schemeClr val="accent2"/>
                </a:solidFill>
              </a:rPr>
              <a:t>subscribe</a:t>
            </a:r>
            <a:r>
              <a:rPr lang="en-US" sz="2800" dirty="0" smtClean="0"/>
              <a:t> to an event or </a:t>
            </a:r>
            <a:r>
              <a:rPr lang="en-US" sz="2800" b="1" dirty="0" smtClean="0">
                <a:solidFill>
                  <a:schemeClr val="accent2"/>
                </a:solidFill>
              </a:rPr>
              <a:t>register</a:t>
            </a:r>
            <a:r>
              <a:rPr lang="en-US" sz="2800" dirty="0" smtClean="0"/>
              <a:t> with an event to be notified when the event is raised.</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71</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426525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r>
              <a:rPr lang="en-US" sz="2800" dirty="0" smtClean="0"/>
              <a:t>These objects are called </a:t>
            </a:r>
            <a:r>
              <a:rPr lang="en-US" sz="2800" b="1" dirty="0" smtClean="0">
                <a:solidFill>
                  <a:schemeClr val="accent2"/>
                </a:solidFill>
              </a:rPr>
              <a:t>subscribers</a:t>
            </a:r>
            <a:r>
              <a:rPr lang="en-US" sz="2800" dirty="0" smtClean="0"/>
              <a:t> or </a:t>
            </a:r>
            <a:r>
              <a:rPr lang="en-US" sz="2800" b="1" dirty="0" smtClean="0">
                <a:solidFill>
                  <a:schemeClr val="accent2"/>
                </a:solidFill>
              </a:rPr>
              <a:t>listeners</a:t>
            </a:r>
            <a:r>
              <a:rPr lang="en-US" sz="2800" dirty="0" smtClean="0"/>
              <a:t>.</a:t>
            </a:r>
          </a:p>
          <a:p>
            <a:pPr eaLnBrk="1" hangingPunct="1">
              <a:buNone/>
            </a:pPr>
            <a:endParaRPr lang="en-US" sz="800" dirty="0" smtClean="0"/>
          </a:p>
          <a:p>
            <a:pPr eaLnBrk="1" hangingPunct="1"/>
            <a:r>
              <a:rPr lang="en-US" sz="2800" dirty="0" smtClean="0"/>
              <a:t>Each subscriber must contain a method called an </a:t>
            </a:r>
            <a:r>
              <a:rPr lang="en-US" sz="2800" b="1" dirty="0" smtClean="0">
                <a:solidFill>
                  <a:schemeClr val="accent2"/>
                </a:solidFill>
              </a:rPr>
              <a:t>event handler</a:t>
            </a:r>
            <a:r>
              <a:rPr lang="en-US" sz="2800" dirty="0" smtClean="0"/>
              <a:t> to handle the event it subscribes to.</a:t>
            </a:r>
          </a:p>
          <a:p>
            <a:pPr eaLnBrk="1" hangingPunct="1">
              <a:buNone/>
            </a:pPr>
            <a:endParaRPr lang="en-US" sz="800" dirty="0" smtClean="0"/>
          </a:p>
          <a:p>
            <a:pPr eaLnBrk="1" hangingPunct="1"/>
            <a:r>
              <a:rPr lang="en-US" sz="2800" dirty="0" smtClean="0"/>
              <a:t>When the event occurs, all subscribing event handlers will be called one after another.</a:t>
            </a:r>
          </a:p>
          <a:p>
            <a:endParaRPr lang="en-US" dirty="0"/>
          </a:p>
        </p:txBody>
      </p:sp>
      <p:sp>
        <p:nvSpPr>
          <p:cNvPr id="3" name="Title 2"/>
          <p:cNvSpPr>
            <a:spLocks noGrp="1"/>
          </p:cNvSpPr>
          <p:nvPr>
            <p:ph type="title"/>
          </p:nvPr>
        </p:nvSpPr>
        <p:spPr/>
        <p:txBody>
          <a:bodyPr/>
          <a:lstStyle/>
          <a:p>
            <a:r>
              <a:rPr lang="en-US" dirty="0" smtClean="0"/>
              <a:t>Events –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72</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dirty="0" smtClean="0"/>
              <a:t>Events – cont.</a:t>
            </a:r>
          </a:p>
        </p:txBody>
      </p:sp>
      <p:sp>
        <p:nvSpPr>
          <p:cNvPr id="24580" name="Rectangle 3"/>
          <p:cNvSpPr>
            <a:spLocks noGrp="1" noChangeArrowheads="1"/>
          </p:cNvSpPr>
          <p:nvPr>
            <p:ph type="body" idx="1"/>
          </p:nvPr>
        </p:nvSpPr>
        <p:spPr/>
        <p:txBody>
          <a:bodyPr/>
          <a:lstStyle/>
          <a:p>
            <a:pPr eaLnBrk="1" hangingPunct="1"/>
            <a:r>
              <a:rPr lang="en-US" sz="2800" dirty="0" smtClean="0"/>
              <a:t>A subscriber can:</a:t>
            </a:r>
          </a:p>
          <a:p>
            <a:pPr lvl="1" eaLnBrk="1" hangingPunct="1"/>
            <a:r>
              <a:rPr lang="en-US" sz="2400" dirty="0" smtClean="0"/>
              <a:t>Subscribe to several different events.</a:t>
            </a:r>
          </a:p>
          <a:p>
            <a:pPr lvl="1" eaLnBrk="1" hangingPunct="1"/>
            <a:r>
              <a:rPr lang="en-US" sz="2400" dirty="0" smtClean="0"/>
              <a:t>Contain several event handlers.</a:t>
            </a:r>
          </a:p>
          <a:p>
            <a:pPr eaLnBrk="1" hangingPunct="1"/>
            <a:r>
              <a:rPr lang="en-US" sz="2800" dirty="0" smtClean="0"/>
              <a:t>The same event handler can be used for different types of events.</a:t>
            </a:r>
          </a:p>
          <a:p>
            <a:pPr eaLnBrk="1" hangingPunct="1"/>
            <a:r>
              <a:rPr lang="en-US" sz="2800" dirty="0" smtClean="0"/>
              <a:t>Multicast delegates are used to implement the event handling pattern:</a:t>
            </a:r>
          </a:p>
          <a:p>
            <a:pPr lvl="1" eaLnBrk="1" hangingPunct="1"/>
            <a:r>
              <a:rPr lang="en-US" sz="2400" dirty="0" smtClean="0"/>
              <a:t>Allows for more than one subscriber to subscribe to the same event.</a:t>
            </a:r>
          </a:p>
          <a:p>
            <a:pPr lvl="1" eaLnBrk="1" hangingPunct="1"/>
            <a:r>
              <a:rPr lang="en-US" sz="2400" dirty="0" smtClean="0"/>
              <a:t>Allows a publisher to notify more than one subscriber when an event occurs.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73</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609340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smtClean="0"/>
              <a:t>Events – cont.</a:t>
            </a:r>
          </a:p>
        </p:txBody>
      </p:sp>
      <p:sp>
        <p:nvSpPr>
          <p:cNvPr id="25604" name="Rectangle 3"/>
          <p:cNvSpPr>
            <a:spLocks noGrp="1" noChangeArrowheads="1"/>
          </p:cNvSpPr>
          <p:nvPr>
            <p:ph type="body" idx="1"/>
          </p:nvPr>
        </p:nvSpPr>
        <p:spPr/>
        <p:txBody>
          <a:bodyPr/>
          <a:lstStyle/>
          <a:p>
            <a:pPr eaLnBrk="1" hangingPunct="1"/>
            <a:r>
              <a:rPr lang="en-US" sz="2800" dirty="0" smtClean="0"/>
              <a:t>The </a:t>
            </a:r>
            <a:r>
              <a:rPr lang="en-US" sz="2800" b="1" dirty="0" smtClean="0">
                <a:solidFill>
                  <a:schemeClr val="accent2"/>
                </a:solidFill>
              </a:rPr>
              <a:t>publisher</a:t>
            </a:r>
            <a:r>
              <a:rPr lang="en-US" sz="2800" dirty="0" smtClean="0"/>
              <a:t> portion of the code provides a service:</a:t>
            </a:r>
          </a:p>
          <a:p>
            <a:pPr lvl="1" eaLnBrk="1" hangingPunct="1"/>
            <a:r>
              <a:rPr lang="en-US" sz="2400" dirty="0" smtClean="0"/>
              <a:t>Does not know about the subscriber objects.</a:t>
            </a:r>
          </a:p>
          <a:p>
            <a:pPr lvl="1" eaLnBrk="1" hangingPunct="1"/>
            <a:r>
              <a:rPr lang="en-US" sz="2400" dirty="0" smtClean="0"/>
              <a:t>Does not care if there are any subscribers.</a:t>
            </a:r>
          </a:p>
          <a:p>
            <a:pPr lvl="1" eaLnBrk="1" hangingPunct="1"/>
            <a:r>
              <a:rPr lang="en-US" sz="2400" dirty="0" smtClean="0"/>
              <a:t>Calls subscribers when event is raised.</a:t>
            </a:r>
          </a:p>
          <a:p>
            <a:pPr lvl="1" eaLnBrk="1" hangingPunct="1">
              <a:buNone/>
            </a:pPr>
            <a:endParaRPr lang="en-US" sz="800" dirty="0" smtClean="0"/>
          </a:p>
          <a:p>
            <a:pPr eaLnBrk="1" hangingPunct="1"/>
            <a:r>
              <a:rPr lang="en-US" sz="2800" dirty="0" smtClean="0"/>
              <a:t>The </a:t>
            </a:r>
            <a:r>
              <a:rPr lang="en-US" sz="2800" b="1" dirty="0" smtClean="0">
                <a:solidFill>
                  <a:schemeClr val="accent2"/>
                </a:solidFill>
              </a:rPr>
              <a:t>subscriber</a:t>
            </a:r>
            <a:r>
              <a:rPr lang="en-US" sz="2800" dirty="0" smtClean="0"/>
              <a:t> portion of the code:</a:t>
            </a:r>
          </a:p>
          <a:p>
            <a:pPr lvl="1" eaLnBrk="1" hangingPunct="1"/>
            <a:r>
              <a:rPr lang="en-US" sz="2400" dirty="0" smtClean="0"/>
              <a:t>Does not know much about the publisher object.</a:t>
            </a:r>
          </a:p>
          <a:p>
            <a:pPr lvl="1" eaLnBrk="1" hangingPunct="1"/>
            <a:r>
              <a:rPr lang="en-US" sz="2400" dirty="0" smtClean="0"/>
              <a:t>Does not know what raises the event. </a:t>
            </a:r>
          </a:p>
          <a:p>
            <a:pPr lvl="1" eaLnBrk="1" hangingPunct="1"/>
            <a:r>
              <a:rPr lang="en-US" sz="2400" dirty="0" smtClean="0"/>
              <a:t>Wants to be notified when the event is raised.</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74</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79570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dirty="0" smtClean="0"/>
              <a:t>Events – cont.</a:t>
            </a:r>
          </a:p>
        </p:txBody>
      </p:sp>
      <p:sp>
        <p:nvSpPr>
          <p:cNvPr id="26628" name="Rectangle 3"/>
          <p:cNvSpPr>
            <a:spLocks noGrp="1" noChangeArrowheads="1"/>
          </p:cNvSpPr>
          <p:nvPr>
            <p:ph type="body" idx="1"/>
          </p:nvPr>
        </p:nvSpPr>
        <p:spPr/>
        <p:txBody>
          <a:bodyPr/>
          <a:lstStyle/>
          <a:p>
            <a:pPr eaLnBrk="1" hangingPunct="1">
              <a:lnSpc>
                <a:spcPct val="90000"/>
              </a:lnSpc>
            </a:pPr>
            <a:endParaRPr lang="en-US" sz="2600" dirty="0" smtClean="0"/>
          </a:p>
          <a:p>
            <a:pPr eaLnBrk="1" hangingPunct="1">
              <a:lnSpc>
                <a:spcPct val="90000"/>
              </a:lnSpc>
            </a:pPr>
            <a:r>
              <a:rPr lang="en-US" sz="2800" dirty="0" smtClean="0"/>
              <a:t>An event in C# is a multicast delegate declared using the </a:t>
            </a:r>
            <a:r>
              <a:rPr lang="en-US" sz="2800" b="1" dirty="0" smtClean="0">
                <a:solidFill>
                  <a:schemeClr val="hlink"/>
                </a:solidFill>
                <a:latin typeface="Courier New" pitchFamily="49" charset="0"/>
              </a:rPr>
              <a:t>event</a:t>
            </a:r>
            <a:r>
              <a:rPr lang="en-US" sz="2800" dirty="0" smtClean="0"/>
              <a:t> keyword.</a:t>
            </a:r>
          </a:p>
          <a:p>
            <a:pPr eaLnBrk="1" hangingPunct="1">
              <a:lnSpc>
                <a:spcPct val="90000"/>
              </a:lnSpc>
              <a:buNone/>
            </a:pPr>
            <a:endParaRPr lang="en-US" sz="800" dirty="0" smtClean="0"/>
          </a:p>
          <a:p>
            <a:pPr eaLnBrk="1" hangingPunct="1">
              <a:lnSpc>
                <a:spcPct val="90000"/>
              </a:lnSpc>
            </a:pPr>
            <a:r>
              <a:rPr lang="en-US" sz="2800" dirty="0" smtClean="0"/>
              <a:t>The </a:t>
            </a:r>
            <a:r>
              <a:rPr lang="en-US" sz="2800" b="1" dirty="0" smtClean="0">
                <a:solidFill>
                  <a:schemeClr val="hlink"/>
                </a:solidFill>
                <a:latin typeface="Courier New" pitchFamily="49" charset="0"/>
              </a:rPr>
              <a:t>event</a:t>
            </a:r>
            <a:r>
              <a:rPr lang="en-US" sz="2800" dirty="0" smtClean="0"/>
              <a:t> keyword provides the needed encapsulation to prevent any external class:</a:t>
            </a:r>
          </a:p>
          <a:p>
            <a:pPr eaLnBrk="1" hangingPunct="1">
              <a:lnSpc>
                <a:spcPct val="90000"/>
              </a:lnSpc>
              <a:buNone/>
            </a:pPr>
            <a:endParaRPr lang="en-US" sz="800" dirty="0" smtClean="0"/>
          </a:p>
          <a:p>
            <a:pPr lvl="1" eaLnBrk="1" hangingPunct="1">
              <a:lnSpc>
                <a:spcPct val="90000"/>
              </a:lnSpc>
            </a:pPr>
            <a:r>
              <a:rPr lang="en-US" sz="2400" dirty="0" smtClean="0"/>
              <a:t>From raising the event.</a:t>
            </a:r>
          </a:p>
          <a:p>
            <a:pPr lvl="1" eaLnBrk="1" hangingPunct="1">
              <a:lnSpc>
                <a:spcPct val="90000"/>
              </a:lnSpc>
            </a:pPr>
            <a:r>
              <a:rPr lang="en-US" sz="2400" dirty="0" smtClean="0"/>
              <a:t>Accidentally unsubscribing any other subscribers by being forced to use the </a:t>
            </a:r>
            <a:r>
              <a:rPr lang="en-US" sz="2400" b="1" dirty="0" smtClean="0">
                <a:solidFill>
                  <a:srgbClr val="990033"/>
                </a:solidFill>
                <a:latin typeface="Courier New" pitchFamily="49" charset="0"/>
                <a:cs typeface="Courier New" pitchFamily="49" charset="0"/>
              </a:rPr>
              <a:t>+=</a:t>
            </a:r>
            <a:r>
              <a:rPr lang="en-US" sz="2400" dirty="0" smtClean="0"/>
              <a:t> and </a:t>
            </a:r>
            <a:r>
              <a:rPr lang="en-US" sz="2400" b="1" dirty="0" smtClean="0">
                <a:solidFill>
                  <a:srgbClr val="990033"/>
                </a:solidFill>
                <a:latin typeface="Courier New" pitchFamily="49" charset="0"/>
                <a:cs typeface="Courier New" pitchFamily="49" charset="0"/>
              </a:rPr>
              <a:t>-=</a:t>
            </a:r>
            <a:r>
              <a:rPr lang="en-US" sz="2400" dirty="0" smtClean="0"/>
              <a:t> operators to subscribe and unsubscribe.</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75</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700228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mtClean="0"/>
              <a:t>Event Handler Parameters</a:t>
            </a:r>
          </a:p>
        </p:txBody>
      </p:sp>
      <p:sp>
        <p:nvSpPr>
          <p:cNvPr id="27652" name="Rectangle 3"/>
          <p:cNvSpPr>
            <a:spLocks noGrp="1" noChangeArrowheads="1"/>
          </p:cNvSpPr>
          <p:nvPr>
            <p:ph type="body" idx="1"/>
          </p:nvPr>
        </p:nvSpPr>
        <p:spPr/>
        <p:txBody>
          <a:bodyPr/>
          <a:lstStyle/>
          <a:p>
            <a:pPr eaLnBrk="1" hangingPunct="1"/>
            <a:r>
              <a:rPr lang="en-US" sz="2800" b="1" dirty="0" smtClean="0">
                <a:solidFill>
                  <a:schemeClr val="hlink"/>
                </a:solidFill>
                <a:latin typeface="Courier New" pitchFamily="49" charset="0"/>
              </a:rPr>
              <a:t>Object sender:</a:t>
            </a:r>
          </a:p>
          <a:p>
            <a:pPr lvl="1" eaLnBrk="1" hangingPunct="1"/>
            <a:r>
              <a:rPr lang="en-US" sz="2400" dirty="0" smtClean="0"/>
              <a:t>A reference to the object that raised the event.</a:t>
            </a:r>
          </a:p>
          <a:p>
            <a:pPr lvl="1" eaLnBrk="1" hangingPunct="1"/>
            <a:r>
              <a:rPr lang="en-US" sz="2400" dirty="0" smtClean="0"/>
              <a:t>Usually passed as </a:t>
            </a:r>
            <a:r>
              <a:rPr lang="en-US" sz="2400" b="1" dirty="0" smtClean="0">
                <a:solidFill>
                  <a:schemeClr val="hlink"/>
                </a:solidFill>
                <a:latin typeface="Courier New" pitchFamily="49" charset="0"/>
              </a:rPr>
              <a:t>this</a:t>
            </a:r>
            <a:r>
              <a:rPr lang="en-US" sz="2400" dirty="0" smtClean="0"/>
              <a:t> from the publisher.</a:t>
            </a:r>
          </a:p>
          <a:p>
            <a:pPr lvl="1" eaLnBrk="1" hangingPunct="1">
              <a:buNone/>
            </a:pPr>
            <a:endParaRPr lang="en-US" sz="800" dirty="0" smtClean="0"/>
          </a:p>
          <a:p>
            <a:pPr eaLnBrk="1" hangingPunct="1"/>
            <a:r>
              <a:rPr lang="en-US" sz="2800" b="1" dirty="0" err="1" smtClean="0">
                <a:solidFill>
                  <a:schemeClr val="hlink"/>
                </a:solidFill>
                <a:latin typeface="Courier New" pitchFamily="49" charset="0"/>
              </a:rPr>
              <a:t>EventArgs</a:t>
            </a:r>
            <a:r>
              <a:rPr lang="en-US" sz="2800" b="1" dirty="0" smtClean="0">
                <a:solidFill>
                  <a:schemeClr val="hlink"/>
                </a:solidFill>
                <a:latin typeface="Courier New" pitchFamily="49" charset="0"/>
              </a:rPr>
              <a:t> e:</a:t>
            </a:r>
          </a:p>
          <a:p>
            <a:pPr lvl="1" eaLnBrk="1" hangingPunct="1"/>
            <a:r>
              <a:rPr lang="en-US" sz="2400" dirty="0" smtClean="0"/>
              <a:t>Used to pass data from the publisher to the event handler in the subscriber.</a:t>
            </a:r>
          </a:p>
          <a:p>
            <a:pPr lvl="1" eaLnBrk="1" hangingPunct="1"/>
            <a:r>
              <a:rPr lang="en-US" sz="2400" b="1" dirty="0" err="1" smtClean="0">
                <a:solidFill>
                  <a:schemeClr val="hlink"/>
                </a:solidFill>
                <a:latin typeface="Courier New" pitchFamily="49" charset="0"/>
              </a:rPr>
              <a:t>EventArgs</a:t>
            </a:r>
            <a:r>
              <a:rPr lang="en-US" sz="2400" b="1" dirty="0" smtClean="0">
                <a:solidFill>
                  <a:schemeClr val="hlink"/>
                </a:solidFill>
                <a:latin typeface="Courier New" pitchFamily="49" charset="0"/>
              </a:rPr>
              <a:t> </a:t>
            </a:r>
            <a:r>
              <a:rPr lang="en-US" sz="2400" dirty="0" smtClean="0"/>
              <a:t>class is empty.</a:t>
            </a:r>
          </a:p>
          <a:p>
            <a:pPr lvl="1" eaLnBrk="1" hangingPunct="1"/>
            <a:r>
              <a:rPr lang="en-US" sz="2400" dirty="0" smtClean="0"/>
              <a:t>Derived </a:t>
            </a:r>
            <a:r>
              <a:rPr lang="en-US" sz="2400" b="1" dirty="0" err="1" smtClean="0">
                <a:solidFill>
                  <a:schemeClr val="hlink"/>
                </a:solidFill>
                <a:latin typeface="Courier New" pitchFamily="49" charset="0"/>
              </a:rPr>
              <a:t>EventArgs</a:t>
            </a:r>
            <a:r>
              <a:rPr lang="en-US" sz="2400" b="1" dirty="0" smtClean="0">
                <a:solidFill>
                  <a:schemeClr val="hlink"/>
                </a:solidFill>
                <a:latin typeface="Courier New" pitchFamily="49" charset="0"/>
              </a:rPr>
              <a:t> </a:t>
            </a:r>
            <a:r>
              <a:rPr lang="en-US" sz="2400" dirty="0" smtClean="0"/>
              <a:t>classes contain data.</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76</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4127911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mtClean="0"/>
              <a:t>EventArgs Class</a:t>
            </a:r>
          </a:p>
        </p:txBody>
      </p:sp>
      <p:sp>
        <p:nvSpPr>
          <p:cNvPr id="28676" name="Rectangle 3"/>
          <p:cNvSpPr>
            <a:spLocks noGrp="1" noChangeArrowheads="1"/>
          </p:cNvSpPr>
          <p:nvPr>
            <p:ph type="body" idx="1"/>
          </p:nvPr>
        </p:nvSpPr>
        <p:spPr/>
        <p:txBody>
          <a:bodyPr/>
          <a:lstStyle/>
          <a:p>
            <a:pPr eaLnBrk="1" hangingPunct="1"/>
            <a:r>
              <a:rPr lang="en-US" sz="2800" dirty="0" smtClean="0"/>
              <a:t>Contains no means to store event data. </a:t>
            </a:r>
          </a:p>
          <a:p>
            <a:pPr eaLnBrk="1" hangingPunct="1">
              <a:buNone/>
            </a:pPr>
            <a:endParaRPr lang="en-US" sz="800" dirty="0" smtClean="0"/>
          </a:p>
          <a:p>
            <a:pPr eaLnBrk="1" hangingPunct="1"/>
            <a:r>
              <a:rPr lang="en-US" sz="2800" dirty="0" smtClean="0"/>
              <a:t>Used by events that do not pass information to an event handler when an event is raised.</a:t>
            </a:r>
          </a:p>
          <a:p>
            <a:pPr eaLnBrk="1" hangingPunct="1">
              <a:buNone/>
            </a:pPr>
            <a:endParaRPr lang="en-US" sz="800" dirty="0" smtClean="0"/>
          </a:p>
          <a:p>
            <a:pPr eaLnBrk="1" hangingPunct="1"/>
            <a:r>
              <a:rPr lang="en-US" sz="2800" dirty="0" smtClean="0"/>
              <a:t>If an event handler requires information:</a:t>
            </a:r>
          </a:p>
          <a:p>
            <a:pPr lvl="1" eaLnBrk="1" hangingPunct="1"/>
            <a:r>
              <a:rPr lang="en-US" sz="2400" dirty="0" smtClean="0"/>
              <a:t>A derived class from the </a:t>
            </a:r>
            <a:r>
              <a:rPr lang="en-US" sz="2400" b="1" dirty="0" err="1" smtClean="0">
                <a:solidFill>
                  <a:schemeClr val="hlink"/>
                </a:solidFill>
                <a:latin typeface="Courier New" pitchFamily="49" charset="0"/>
              </a:rPr>
              <a:t>EventArgs</a:t>
            </a:r>
            <a:r>
              <a:rPr lang="en-US" sz="2400" dirty="0" smtClean="0"/>
              <a:t> class must be created to hold the data.</a:t>
            </a:r>
          </a:p>
          <a:p>
            <a:pPr lvl="1" eaLnBrk="1" hangingPunct="1"/>
            <a:r>
              <a:rPr lang="en-US" sz="2400" dirty="0" smtClean="0"/>
              <a:t>The derived class must provide the fields and methods that allow access to the data.</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77</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316420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800" b="1" dirty="0" smtClean="0"/>
              <a:t>Set up a multi-threaded application that employs synchronization of common resources and ensures that the application will end only after all threads have completed processing.</a:t>
            </a:r>
          </a:p>
          <a:p>
            <a:pPr lvl="0">
              <a:buNone/>
            </a:pPr>
            <a:endParaRPr lang="en-US" sz="800" b="1" dirty="0" smtClean="0"/>
          </a:p>
          <a:p>
            <a:pPr lvl="0">
              <a:buFont typeface="Wingdings" pitchFamily="2" charset="2"/>
              <a:buChar char="§"/>
            </a:pPr>
            <a:r>
              <a:rPr lang="en-US" sz="2400" dirty="0" smtClean="0"/>
              <a:t>Create and use a delegate to invoke a method asynchronously.</a:t>
            </a:r>
          </a:p>
          <a:p>
            <a:pPr lvl="0">
              <a:buNone/>
            </a:pPr>
            <a:endParaRPr lang="en-US" sz="800" dirty="0" smtClean="0"/>
          </a:p>
          <a:p>
            <a:pPr lvl="0">
              <a:buFont typeface="Wingdings" pitchFamily="2" charset="2"/>
              <a:buChar char="§"/>
            </a:pPr>
            <a:r>
              <a:rPr lang="en-US" sz="2400" dirty="0" smtClean="0"/>
              <a:t>Implement a secondary thread to invoke a method asynchronously.</a:t>
            </a:r>
          </a:p>
          <a:p>
            <a:pPr>
              <a:buNone/>
            </a:pPr>
            <a:endParaRPr lang="en-US" dirty="0"/>
          </a:p>
        </p:txBody>
      </p:sp>
      <p:sp>
        <p:nvSpPr>
          <p:cNvPr id="3" name="Title 2"/>
          <p:cNvSpPr>
            <a:spLocks noGrp="1"/>
          </p:cNvSpPr>
          <p:nvPr>
            <p:ph type="title"/>
          </p:nvPr>
        </p:nvSpPr>
        <p:spPr/>
        <p:txBody>
          <a:bodyPr/>
          <a:lstStyle/>
          <a:p>
            <a:r>
              <a:rPr lang="en-US" dirty="0" smtClean="0"/>
              <a:t>Objective 4</a:t>
            </a:r>
            <a:endParaRPr lang="en-US" dirty="0"/>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78</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Font typeface="Wingdings" pitchFamily="2" charset="2"/>
              <a:buChar char="§"/>
            </a:pPr>
            <a:endParaRPr lang="en-US" sz="2800" dirty="0" smtClean="0"/>
          </a:p>
          <a:p>
            <a:pPr lvl="0">
              <a:buFont typeface="Wingdings" pitchFamily="2" charset="2"/>
              <a:buChar char="§"/>
            </a:pPr>
            <a:r>
              <a:rPr lang="en-US" sz="2400" dirty="0" smtClean="0"/>
              <a:t>Join a thread to stall the main thread until a secondary thread is done executing.</a:t>
            </a:r>
          </a:p>
          <a:p>
            <a:pPr lvl="0">
              <a:buNone/>
            </a:pPr>
            <a:endParaRPr lang="en-US" sz="2400" dirty="0" smtClean="0"/>
          </a:p>
          <a:p>
            <a:pPr lvl="0">
              <a:buFont typeface="Wingdings" pitchFamily="2" charset="2"/>
              <a:buChar char="§"/>
            </a:pPr>
            <a:r>
              <a:rPr lang="en-US" sz="2400" dirty="0" smtClean="0"/>
              <a:t>Synchronize a common resource.</a:t>
            </a:r>
          </a:p>
          <a:p>
            <a:pPr lvl="0">
              <a:buNone/>
            </a:pPr>
            <a:endParaRPr lang="en-US" sz="2400" dirty="0" smtClean="0"/>
          </a:p>
          <a:p>
            <a:pPr lvl="0">
              <a:buFont typeface="Wingdings" pitchFamily="2" charset="2"/>
              <a:buChar char="§"/>
            </a:pPr>
            <a:r>
              <a:rPr lang="en-US" sz="2400" dirty="0" smtClean="0"/>
              <a:t>Activate background threads from the thread pool.</a:t>
            </a:r>
          </a:p>
          <a:p>
            <a:endParaRPr lang="en-US" dirty="0"/>
          </a:p>
        </p:txBody>
      </p:sp>
      <p:sp>
        <p:nvSpPr>
          <p:cNvPr id="3" name="Title 2"/>
          <p:cNvSpPr>
            <a:spLocks noGrp="1"/>
          </p:cNvSpPr>
          <p:nvPr>
            <p:ph type="title"/>
          </p:nvPr>
        </p:nvSpPr>
        <p:spPr/>
        <p:txBody>
          <a:bodyPr/>
          <a:lstStyle/>
          <a:p>
            <a:r>
              <a:rPr lang="en-US" dirty="0" smtClean="0"/>
              <a:t>Objective 4 – cont.</a:t>
            </a:r>
            <a:endParaRPr lang="en-US" dirty="0"/>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79</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smtClean="0"/>
              <a:t>XmlSerializer</a:t>
            </a:r>
          </a:p>
        </p:txBody>
      </p:sp>
      <p:sp>
        <p:nvSpPr>
          <p:cNvPr id="6149" name="Content Placeholder 1"/>
          <p:cNvSpPr>
            <a:spLocks noGrp="1"/>
          </p:cNvSpPr>
          <p:nvPr>
            <p:ph idx="1"/>
          </p:nvPr>
        </p:nvSpPr>
        <p:spPr/>
        <p:txBody>
          <a:bodyPr/>
          <a:lstStyle/>
          <a:p>
            <a:endParaRPr lang="en-US" sz="2800" dirty="0" smtClean="0"/>
          </a:p>
          <a:p>
            <a:r>
              <a:rPr lang="en-US" sz="2800" dirty="0" smtClean="0"/>
              <a:t>Persists only </a:t>
            </a:r>
            <a:r>
              <a:rPr lang="en-US" sz="2800" i="1" dirty="0" smtClean="0">
                <a:solidFill>
                  <a:srgbClr val="FF0000"/>
                </a:solidFill>
              </a:rPr>
              <a:t>public</a:t>
            </a:r>
            <a:r>
              <a:rPr lang="en-US" sz="2800" dirty="0" smtClean="0">
                <a:solidFill>
                  <a:srgbClr val="FF0000"/>
                </a:solidFill>
              </a:rPr>
              <a:t> </a:t>
            </a:r>
            <a:r>
              <a:rPr lang="en-US" sz="2800" dirty="0" smtClean="0"/>
              <a:t>values of a given object as pure XML.</a:t>
            </a:r>
          </a:p>
          <a:p>
            <a:pPr>
              <a:buNone/>
            </a:pPr>
            <a:endParaRPr lang="en-US" sz="800" dirty="0" smtClean="0"/>
          </a:p>
          <a:p>
            <a:r>
              <a:rPr lang="en-US" sz="2800" dirty="0" smtClean="0"/>
              <a:t>Requires specific type information about the object to be serialized.</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4076189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fontScale="90000"/>
          </a:bodyPr>
          <a:lstStyle/>
          <a:p>
            <a:pPr eaLnBrk="1" hangingPunct="1"/>
            <a:r>
              <a:rPr lang="en-US" dirty="0" smtClean="0"/>
              <a:t>Introduction to Multi-Threaded Programming</a:t>
            </a:r>
          </a:p>
        </p:txBody>
      </p:sp>
      <p:sp>
        <p:nvSpPr>
          <p:cNvPr id="6148" name="Rectangle 3"/>
          <p:cNvSpPr>
            <a:spLocks noGrp="1" noChangeArrowheads="1"/>
          </p:cNvSpPr>
          <p:nvPr>
            <p:ph type="body" idx="1"/>
          </p:nvPr>
        </p:nvSpPr>
        <p:spPr/>
        <p:txBody>
          <a:bodyPr/>
          <a:lstStyle/>
          <a:p>
            <a:pPr eaLnBrk="1" hangingPunct="1">
              <a:lnSpc>
                <a:spcPct val="90000"/>
              </a:lnSpc>
            </a:pPr>
            <a:r>
              <a:rPr lang="en-US" sz="2800" dirty="0" smtClean="0"/>
              <a:t>A multi-threaded application uses multiple independent streams of instructions to accomplish various tasks.</a:t>
            </a:r>
          </a:p>
          <a:p>
            <a:pPr eaLnBrk="1" hangingPunct="1">
              <a:lnSpc>
                <a:spcPct val="90000"/>
              </a:lnSpc>
              <a:buNone/>
            </a:pPr>
            <a:endParaRPr lang="en-US" sz="800" dirty="0" smtClean="0"/>
          </a:p>
          <a:p>
            <a:pPr eaLnBrk="1" hangingPunct="1">
              <a:lnSpc>
                <a:spcPct val="90000"/>
              </a:lnSpc>
            </a:pPr>
            <a:r>
              <a:rPr lang="en-US" sz="2800" dirty="0" smtClean="0"/>
              <a:t>Every executing application has at least one thread – the main thread of execution.</a:t>
            </a:r>
          </a:p>
          <a:p>
            <a:pPr lvl="1" eaLnBrk="1" hangingPunct="1">
              <a:lnSpc>
                <a:spcPct val="90000"/>
              </a:lnSpc>
            </a:pPr>
            <a:r>
              <a:rPr lang="en-US" sz="2400" dirty="0" smtClean="0"/>
              <a:t>In .NET, every application has a second thread as well – the garbage collection thread.</a:t>
            </a:r>
          </a:p>
          <a:p>
            <a:pPr lvl="1" eaLnBrk="1" hangingPunct="1">
              <a:lnSpc>
                <a:spcPct val="90000"/>
              </a:lnSpc>
              <a:buNone/>
            </a:pPr>
            <a:endParaRPr lang="en-US" sz="800" dirty="0" smtClean="0"/>
          </a:p>
          <a:p>
            <a:pPr eaLnBrk="1" hangingPunct="1">
              <a:lnSpc>
                <a:spcPct val="90000"/>
              </a:lnSpc>
            </a:pPr>
            <a:r>
              <a:rPr lang="en-US" sz="2800" dirty="0" smtClean="0"/>
              <a:t>The main thread can start or “spawn” additional threads.</a:t>
            </a:r>
          </a:p>
          <a:p>
            <a:pPr eaLnBrk="1" hangingPunct="1">
              <a:lnSpc>
                <a:spcPct val="90000"/>
              </a:lnSpc>
              <a:buNone/>
            </a:pPr>
            <a:endParaRPr lang="en-US" sz="800" dirty="0" smtClean="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80</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0098307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ct val="90000"/>
              </a:lnSpc>
            </a:pPr>
            <a:r>
              <a:rPr lang="en-US" sz="2800" dirty="0" smtClean="0"/>
              <a:t>Spawned threads can themselves spawn other threads.</a:t>
            </a:r>
          </a:p>
          <a:p>
            <a:pPr eaLnBrk="1" hangingPunct="1">
              <a:lnSpc>
                <a:spcPct val="90000"/>
              </a:lnSpc>
              <a:buNone/>
            </a:pPr>
            <a:endParaRPr lang="en-US" sz="800" dirty="0" smtClean="0"/>
          </a:p>
          <a:p>
            <a:pPr eaLnBrk="1" hangingPunct="1">
              <a:lnSpc>
                <a:spcPct val="90000"/>
              </a:lnSpc>
            </a:pPr>
            <a:r>
              <a:rPr lang="en-US" sz="2800" dirty="0" smtClean="0"/>
              <a:t>Threads divide the workload of an application into multiple units of execution.</a:t>
            </a:r>
          </a:p>
          <a:p>
            <a:pPr eaLnBrk="1" hangingPunct="1">
              <a:lnSpc>
                <a:spcPct val="90000"/>
              </a:lnSpc>
              <a:buNone/>
            </a:pPr>
            <a:endParaRPr lang="en-US" sz="800" dirty="0" smtClean="0"/>
          </a:p>
          <a:p>
            <a:pPr eaLnBrk="1" hangingPunct="1">
              <a:lnSpc>
                <a:spcPct val="90000"/>
              </a:lnSpc>
            </a:pPr>
            <a:r>
              <a:rPr lang="en-US" sz="2800" dirty="0" smtClean="0"/>
              <a:t>Each thread should be scoped to a specific task:</a:t>
            </a:r>
          </a:p>
          <a:p>
            <a:pPr lvl="1" eaLnBrk="1" hangingPunct="1">
              <a:lnSpc>
                <a:spcPct val="90000"/>
              </a:lnSpc>
            </a:pPr>
            <a:r>
              <a:rPr lang="en-US" sz="2400" dirty="0" smtClean="0"/>
              <a:t>Reading/writing a file</a:t>
            </a:r>
          </a:p>
          <a:p>
            <a:pPr lvl="1" eaLnBrk="1" hangingPunct="1">
              <a:lnSpc>
                <a:spcPct val="90000"/>
              </a:lnSpc>
            </a:pPr>
            <a:r>
              <a:rPr lang="en-US" sz="2400" dirty="0" smtClean="0"/>
              <a:t>Reading from or writing to a database</a:t>
            </a:r>
          </a:p>
          <a:p>
            <a:pPr lvl="1" eaLnBrk="1" hangingPunct="1">
              <a:lnSpc>
                <a:spcPct val="90000"/>
              </a:lnSpc>
            </a:pPr>
            <a:r>
              <a:rPr lang="en-US" sz="2400" dirty="0" smtClean="0"/>
              <a:t>Performing lengthy computations</a:t>
            </a:r>
          </a:p>
          <a:p>
            <a:pPr lvl="1" eaLnBrk="1" hangingPunct="1">
              <a:lnSpc>
                <a:spcPct val="90000"/>
              </a:lnSpc>
            </a:pPr>
            <a:r>
              <a:rPr lang="en-US" sz="2400" dirty="0" smtClean="0"/>
              <a:t>Printing a document</a:t>
            </a:r>
          </a:p>
          <a:p>
            <a:pPr eaLnBrk="1" hangingPunct="1">
              <a:lnSpc>
                <a:spcPct val="90000"/>
              </a:lnSpc>
              <a:buNone/>
            </a:pPr>
            <a:endParaRPr lang="en-US" sz="800" dirty="0" smtClean="0"/>
          </a:p>
          <a:p>
            <a:endParaRPr lang="en-US" dirty="0"/>
          </a:p>
        </p:txBody>
      </p:sp>
      <p:sp>
        <p:nvSpPr>
          <p:cNvPr id="3" name="Title 2"/>
          <p:cNvSpPr>
            <a:spLocks noGrp="1"/>
          </p:cNvSpPr>
          <p:nvPr>
            <p:ph type="title"/>
          </p:nvPr>
        </p:nvSpPr>
        <p:spPr/>
        <p:txBody>
          <a:bodyPr>
            <a:normAutofit fontScale="90000"/>
          </a:bodyPr>
          <a:lstStyle/>
          <a:p>
            <a:r>
              <a:rPr lang="en-US" dirty="0"/>
              <a:t>Introduction to Multi-Threaded Programming </a:t>
            </a:r>
            <a:r>
              <a:rPr lang="en-US" dirty="0" smtClean="0"/>
              <a:t>–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81</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fontScale="90000"/>
          </a:bodyPr>
          <a:lstStyle/>
          <a:p>
            <a:pPr eaLnBrk="1" hangingPunct="1"/>
            <a:r>
              <a:rPr lang="en-US" dirty="0"/>
              <a:t>Introduction to Multi-Threaded Programming </a:t>
            </a:r>
            <a:r>
              <a:rPr lang="en-US" dirty="0" smtClean="0"/>
              <a:t>– cont.</a:t>
            </a:r>
          </a:p>
        </p:txBody>
      </p:sp>
      <p:sp>
        <p:nvSpPr>
          <p:cNvPr id="7172" name="Rectangle 3"/>
          <p:cNvSpPr>
            <a:spLocks noGrp="1" noChangeArrowheads="1"/>
          </p:cNvSpPr>
          <p:nvPr>
            <p:ph type="body" idx="1"/>
          </p:nvPr>
        </p:nvSpPr>
        <p:spPr/>
        <p:txBody>
          <a:bodyPr/>
          <a:lstStyle/>
          <a:p>
            <a:pPr eaLnBrk="1" hangingPunct="1">
              <a:lnSpc>
                <a:spcPct val="90000"/>
              </a:lnSpc>
            </a:pPr>
            <a:r>
              <a:rPr lang="en-US" sz="2800" dirty="0" smtClean="0"/>
              <a:t>Each thread performs its task at the same time as the other threads that are running.</a:t>
            </a:r>
          </a:p>
          <a:p>
            <a:pPr eaLnBrk="1" hangingPunct="1">
              <a:lnSpc>
                <a:spcPct val="90000"/>
              </a:lnSpc>
              <a:buNone/>
            </a:pPr>
            <a:endParaRPr lang="en-US" sz="800" dirty="0" smtClean="0"/>
          </a:p>
          <a:p>
            <a:pPr eaLnBrk="1" hangingPunct="1">
              <a:lnSpc>
                <a:spcPct val="90000"/>
              </a:lnSpc>
            </a:pPr>
            <a:r>
              <a:rPr lang="en-US" sz="2800" dirty="0" smtClean="0"/>
              <a:t>As each thread ends, it can optionally signal the main thread (and/or other threads) that it is done and provide results.</a:t>
            </a:r>
          </a:p>
          <a:p>
            <a:pPr eaLnBrk="1" hangingPunct="1">
              <a:lnSpc>
                <a:spcPct val="90000"/>
              </a:lnSpc>
              <a:buNone/>
            </a:pPr>
            <a:endParaRPr lang="en-US" sz="800" dirty="0" smtClean="0"/>
          </a:p>
          <a:p>
            <a:pPr eaLnBrk="1" hangingPunct="1">
              <a:lnSpc>
                <a:spcPct val="90000"/>
              </a:lnSpc>
            </a:pPr>
            <a:r>
              <a:rPr lang="en-US" sz="2800" dirty="0" smtClean="0"/>
              <a:t>The thread(s) that support the user interface should block or “freeze” as little as possible.</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82</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9716236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fontScale="90000"/>
          </a:bodyPr>
          <a:lstStyle/>
          <a:p>
            <a:pPr eaLnBrk="1" hangingPunct="1"/>
            <a:r>
              <a:rPr lang="en-US" dirty="0" smtClean="0"/>
              <a:t>Benefits of Multi-Threaded Programming</a:t>
            </a:r>
          </a:p>
        </p:txBody>
      </p:sp>
      <p:sp>
        <p:nvSpPr>
          <p:cNvPr id="8196" name="Rectangle 3"/>
          <p:cNvSpPr>
            <a:spLocks noGrp="1" noChangeArrowheads="1"/>
          </p:cNvSpPr>
          <p:nvPr>
            <p:ph type="body" idx="1"/>
          </p:nvPr>
        </p:nvSpPr>
        <p:spPr/>
        <p:txBody>
          <a:bodyPr/>
          <a:lstStyle/>
          <a:p>
            <a:pPr eaLnBrk="1" hangingPunct="1">
              <a:buNone/>
            </a:pPr>
            <a:endParaRPr lang="en-US" sz="800" dirty="0" smtClean="0"/>
          </a:p>
          <a:p>
            <a:pPr eaLnBrk="1" hangingPunct="1"/>
            <a:r>
              <a:rPr lang="en-US" sz="2800" b="1" dirty="0" smtClean="0">
                <a:solidFill>
                  <a:schemeClr val="accent2"/>
                </a:solidFill>
              </a:rPr>
              <a:t>Simplifies the design:</a:t>
            </a:r>
            <a:r>
              <a:rPr lang="en-US" sz="2800" dirty="0" smtClean="0"/>
              <a:t> if designed correctly, multi-threaded applications can be more easily extended – another thread can be started with little effort.</a:t>
            </a:r>
          </a:p>
          <a:p>
            <a:pPr eaLnBrk="1" hangingPunct="1"/>
            <a:r>
              <a:rPr lang="en-US" sz="2800" b="1" dirty="0" smtClean="0">
                <a:solidFill>
                  <a:schemeClr val="accent2"/>
                </a:solidFill>
              </a:rPr>
              <a:t>Better use of CPU time:</a:t>
            </a:r>
            <a:r>
              <a:rPr lang="en-US" sz="2800" dirty="0" smtClean="0"/>
              <a:t> at times the CPU may be idle while your program is working with some hardware like the hard drive, network, or CD-ROM. While one thread works with the hardware, other threads can perform other non-hardware tasks.</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83</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0682582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fontScale="90000"/>
          </a:bodyPr>
          <a:lstStyle/>
          <a:p>
            <a:pPr eaLnBrk="1" hangingPunct="1"/>
            <a:r>
              <a:rPr lang="en-US" dirty="0"/>
              <a:t>Benefits of Multi-Threaded </a:t>
            </a:r>
            <a:r>
              <a:rPr lang="en-US" dirty="0" smtClean="0"/>
              <a:t>Programming – cont.</a:t>
            </a:r>
          </a:p>
        </p:txBody>
      </p:sp>
      <p:sp>
        <p:nvSpPr>
          <p:cNvPr id="9220" name="Rectangle 3"/>
          <p:cNvSpPr>
            <a:spLocks noGrp="1" noChangeArrowheads="1"/>
          </p:cNvSpPr>
          <p:nvPr>
            <p:ph type="body" idx="1"/>
          </p:nvPr>
        </p:nvSpPr>
        <p:spPr/>
        <p:txBody>
          <a:bodyPr/>
          <a:lstStyle/>
          <a:p>
            <a:pPr marL="365125" lvl="1" indent="-255588" eaLnBrk="1" hangingPunct="1">
              <a:lnSpc>
                <a:spcPct val="90000"/>
              </a:lnSpc>
              <a:spcBef>
                <a:spcPts val="400"/>
              </a:spcBef>
              <a:buSzPct val="68000"/>
              <a:buFont typeface="Wingdings 3" pitchFamily="18" charset="2"/>
              <a:buChar char=""/>
            </a:pPr>
            <a:r>
              <a:rPr lang="en-US" sz="2400" b="1" dirty="0" smtClean="0">
                <a:solidFill>
                  <a:schemeClr val="accent2"/>
                </a:solidFill>
              </a:rPr>
              <a:t>Increases concurrency:</a:t>
            </a:r>
            <a:r>
              <a:rPr lang="en-US" sz="2400" dirty="0" smtClean="0"/>
              <a:t> just like you can keep the CPU busy while hardware work is being done, you can keep your user busy while the application is performing tasks related to hardware or the CPU. This is especially true on a multi-processor system.</a:t>
            </a:r>
          </a:p>
          <a:p>
            <a:pPr marL="365125" lvl="1" indent="-255588" eaLnBrk="1" hangingPunct="1">
              <a:lnSpc>
                <a:spcPct val="90000"/>
              </a:lnSpc>
              <a:spcBef>
                <a:spcPts val="400"/>
              </a:spcBef>
              <a:buSzPct val="68000"/>
              <a:buNone/>
            </a:pPr>
            <a:endParaRPr lang="en-US" sz="800" dirty="0" smtClean="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84</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7837302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fontScale="90000"/>
          </a:bodyPr>
          <a:lstStyle/>
          <a:p>
            <a:pPr eaLnBrk="1" hangingPunct="1"/>
            <a:r>
              <a:rPr lang="en-US" dirty="0" smtClean="0"/>
              <a:t>Drawbacks of </a:t>
            </a:r>
            <a:r>
              <a:rPr lang="en-US" dirty="0"/>
              <a:t>Multi-Threaded Programming</a:t>
            </a:r>
            <a:endParaRPr lang="en-US" dirty="0" smtClean="0"/>
          </a:p>
        </p:txBody>
      </p:sp>
      <p:sp>
        <p:nvSpPr>
          <p:cNvPr id="9220" name="Rectangle 3"/>
          <p:cNvSpPr>
            <a:spLocks noGrp="1" noChangeArrowheads="1"/>
          </p:cNvSpPr>
          <p:nvPr>
            <p:ph type="body" idx="1"/>
          </p:nvPr>
        </p:nvSpPr>
        <p:spPr/>
        <p:txBody>
          <a:bodyPr/>
          <a:lstStyle/>
          <a:p>
            <a:pPr eaLnBrk="1" hangingPunct="1">
              <a:lnSpc>
                <a:spcPct val="90000"/>
              </a:lnSpc>
            </a:pPr>
            <a:r>
              <a:rPr lang="en-US" sz="2800" b="1" dirty="0" smtClean="0">
                <a:solidFill>
                  <a:schemeClr val="accent2"/>
                </a:solidFill>
              </a:rPr>
              <a:t>Debugging:</a:t>
            </a:r>
            <a:r>
              <a:rPr lang="en-US" sz="2800" dirty="0" smtClean="0"/>
              <a:t> stepping through code effects the timing of thread execution, and thus makes it harder to locate problems when timing is an issue.</a:t>
            </a:r>
          </a:p>
          <a:p>
            <a:pPr eaLnBrk="1" hangingPunct="1">
              <a:lnSpc>
                <a:spcPct val="90000"/>
              </a:lnSpc>
            </a:pPr>
            <a:r>
              <a:rPr lang="en-US" sz="2800" b="1" dirty="0">
                <a:solidFill>
                  <a:schemeClr val="accent2"/>
                </a:solidFill>
              </a:rPr>
              <a:t>Reproducing bugs:</a:t>
            </a:r>
            <a:r>
              <a:rPr lang="en-US" sz="2800" dirty="0"/>
              <a:t> a bug that appears in a specific run of the application may not appear in subsequent runs. Sometimes it’s hard to reproduce a bug 100% of the time with multi-threaded applications because of the exact timing of the threads</a:t>
            </a:r>
            <a:r>
              <a:rPr lang="en-US" sz="2800" dirty="0" smtClean="0"/>
              <a:t>.</a:t>
            </a:r>
            <a:endParaRPr lang="en-US" sz="2800"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85</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8447011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ct val="90000"/>
              </a:lnSpc>
            </a:pPr>
            <a:r>
              <a:rPr lang="en-US" sz="2800" b="1" dirty="0" smtClean="0">
                <a:solidFill>
                  <a:schemeClr val="accent2"/>
                </a:solidFill>
              </a:rPr>
              <a:t>Hardware, memory and CPU load:</a:t>
            </a:r>
            <a:r>
              <a:rPr lang="en-US" sz="2800" dirty="0" smtClean="0"/>
              <a:t> many factors contribute to thread timing including hardware performance, what other applications are running, removing or adding code, etc.</a:t>
            </a:r>
          </a:p>
          <a:p>
            <a:pPr eaLnBrk="1" hangingPunct="1">
              <a:lnSpc>
                <a:spcPct val="90000"/>
              </a:lnSpc>
            </a:pPr>
            <a:r>
              <a:rPr lang="en-US" sz="2800" b="1" dirty="0" smtClean="0">
                <a:solidFill>
                  <a:schemeClr val="accent2"/>
                </a:solidFill>
              </a:rPr>
              <a:t>Possible bad performance:</a:t>
            </a:r>
            <a:r>
              <a:rPr lang="en-US" sz="2800" dirty="0" smtClean="0"/>
              <a:t> if not implemented correctly, threads could actually hurt performance.</a:t>
            </a:r>
          </a:p>
          <a:p>
            <a:endParaRPr lang="en-US" dirty="0"/>
          </a:p>
        </p:txBody>
      </p:sp>
      <p:sp>
        <p:nvSpPr>
          <p:cNvPr id="3" name="Title 2"/>
          <p:cNvSpPr>
            <a:spLocks noGrp="1"/>
          </p:cNvSpPr>
          <p:nvPr>
            <p:ph type="title"/>
          </p:nvPr>
        </p:nvSpPr>
        <p:spPr/>
        <p:txBody>
          <a:bodyPr>
            <a:normAutofit fontScale="90000"/>
          </a:bodyPr>
          <a:lstStyle/>
          <a:p>
            <a:r>
              <a:rPr lang="en-US" dirty="0"/>
              <a:t>Drawbacks of Multi-Threaded Programming </a:t>
            </a:r>
            <a:r>
              <a:rPr lang="en-US" dirty="0" smtClean="0"/>
              <a:t>–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86</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fontScale="90000"/>
          </a:bodyPr>
          <a:lstStyle/>
          <a:p>
            <a:pPr eaLnBrk="1" hangingPunct="1"/>
            <a:r>
              <a:rPr lang="en-US" dirty="0" smtClean="0"/>
              <a:t>Hardware Impacts on Multi-Threaded Applications</a:t>
            </a:r>
          </a:p>
        </p:txBody>
      </p:sp>
      <p:sp>
        <p:nvSpPr>
          <p:cNvPr id="10244" name="Rectangle 3"/>
          <p:cNvSpPr>
            <a:spLocks noGrp="1" noChangeArrowheads="1"/>
          </p:cNvSpPr>
          <p:nvPr>
            <p:ph type="body" idx="1"/>
          </p:nvPr>
        </p:nvSpPr>
        <p:spPr/>
        <p:txBody>
          <a:bodyPr/>
          <a:lstStyle/>
          <a:p>
            <a:pPr eaLnBrk="1" hangingPunct="1">
              <a:lnSpc>
                <a:spcPct val="90000"/>
              </a:lnSpc>
              <a:buNone/>
            </a:pPr>
            <a:endParaRPr lang="en-US" sz="800" dirty="0" smtClean="0"/>
          </a:p>
          <a:p>
            <a:pPr eaLnBrk="1" hangingPunct="1">
              <a:lnSpc>
                <a:spcPct val="90000"/>
              </a:lnSpc>
            </a:pPr>
            <a:r>
              <a:rPr lang="en-US" sz="2800" b="1" dirty="0" smtClean="0">
                <a:solidFill>
                  <a:schemeClr val="accent2">
                    <a:lumMod val="75000"/>
                  </a:schemeClr>
                </a:solidFill>
              </a:rPr>
              <a:t>Single processor machine</a:t>
            </a:r>
            <a:r>
              <a:rPr lang="en-US" sz="2800" dirty="0" smtClean="0"/>
              <a:t>: on these types of machines, there is only 1 CPU. Therefore, even though multiple threads are running concurrently, only one thread can be executed by the CPU at a time.</a:t>
            </a:r>
          </a:p>
          <a:p>
            <a:pPr eaLnBrk="1" hangingPunct="1">
              <a:lnSpc>
                <a:spcPct val="90000"/>
              </a:lnSpc>
              <a:buNone/>
            </a:pPr>
            <a:endParaRPr lang="en-US" sz="1200" dirty="0" smtClean="0"/>
          </a:p>
          <a:p>
            <a:pPr eaLnBrk="1" hangingPunct="1">
              <a:lnSpc>
                <a:spcPct val="90000"/>
              </a:lnSpc>
            </a:pPr>
            <a:r>
              <a:rPr lang="en-US" sz="2800" b="1" dirty="0" smtClean="0">
                <a:solidFill>
                  <a:schemeClr val="accent2">
                    <a:lumMod val="75000"/>
                  </a:schemeClr>
                </a:solidFill>
              </a:rPr>
              <a:t>Multi-processor and multi-core machines</a:t>
            </a:r>
            <a:r>
              <a:rPr lang="en-US" sz="2800" dirty="0" smtClean="0"/>
              <a:t>: multiple threads can run side-by-side as each processor can handle a thread.</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87</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72375773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ct val="90000"/>
              </a:lnSpc>
            </a:pPr>
            <a:endParaRPr lang="en-US" sz="2800" dirty="0" smtClean="0"/>
          </a:p>
          <a:p>
            <a:pPr eaLnBrk="1" hangingPunct="1">
              <a:lnSpc>
                <a:spcPct val="90000"/>
              </a:lnSpc>
            </a:pPr>
            <a:r>
              <a:rPr lang="en-US" sz="2800" dirty="0" smtClean="0"/>
              <a:t>Because of timing issues, problems that may appear on one architecture may not appear on another.</a:t>
            </a:r>
          </a:p>
          <a:p>
            <a:pPr eaLnBrk="1" hangingPunct="1">
              <a:lnSpc>
                <a:spcPct val="90000"/>
              </a:lnSpc>
              <a:buNone/>
            </a:pPr>
            <a:endParaRPr lang="en-US" sz="800" dirty="0" smtClean="0"/>
          </a:p>
          <a:p>
            <a:pPr eaLnBrk="1" hangingPunct="1">
              <a:lnSpc>
                <a:spcPct val="90000"/>
              </a:lnSpc>
            </a:pPr>
            <a:r>
              <a:rPr lang="en-US" sz="2800" dirty="0" smtClean="0"/>
              <a:t>How many threads should your application have?</a:t>
            </a:r>
          </a:p>
          <a:p>
            <a:pPr lvl="1" eaLnBrk="1" hangingPunct="1">
              <a:lnSpc>
                <a:spcPct val="90000"/>
              </a:lnSpc>
            </a:pPr>
            <a:r>
              <a:rPr lang="en-US" sz="2400" dirty="0" smtClean="0"/>
              <a:t>Ideally, one per CPU.</a:t>
            </a:r>
          </a:p>
          <a:p>
            <a:endParaRPr lang="en-US" dirty="0"/>
          </a:p>
        </p:txBody>
      </p:sp>
      <p:sp>
        <p:nvSpPr>
          <p:cNvPr id="3" name="Title 2"/>
          <p:cNvSpPr>
            <a:spLocks noGrp="1"/>
          </p:cNvSpPr>
          <p:nvPr>
            <p:ph type="title"/>
          </p:nvPr>
        </p:nvSpPr>
        <p:spPr/>
        <p:txBody>
          <a:bodyPr>
            <a:normAutofit fontScale="90000"/>
          </a:bodyPr>
          <a:lstStyle/>
          <a:p>
            <a:r>
              <a:rPr lang="en-US" dirty="0"/>
              <a:t>Hardware Impacts on Multi-Threaded Applications </a:t>
            </a:r>
            <a:r>
              <a:rPr lang="en-US" dirty="0" smtClean="0"/>
              <a:t>– cont.</a:t>
            </a:r>
            <a:endParaRPr lang="en-US" dirty="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88</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Single-Processor Threading</a:t>
            </a:r>
          </a:p>
        </p:txBody>
      </p:sp>
      <p:sp>
        <p:nvSpPr>
          <p:cNvPr id="11268" name="Text Box 3"/>
          <p:cNvSpPr txBox="1">
            <a:spLocks noChangeArrowheads="1"/>
          </p:cNvSpPr>
          <p:nvPr/>
        </p:nvSpPr>
        <p:spPr bwMode="auto">
          <a:xfrm>
            <a:off x="0" y="1524000"/>
            <a:ext cx="1508125" cy="457200"/>
          </a:xfrm>
          <a:prstGeom prst="rect">
            <a:avLst/>
          </a:prstGeom>
          <a:noFill/>
          <a:ln w="9525" algn="ctr">
            <a:noFill/>
            <a:miter lim="800000"/>
            <a:headEnd/>
            <a:tailEnd/>
          </a:ln>
        </p:spPr>
        <p:txBody>
          <a:bodyPr wrap="none">
            <a:spAutoFit/>
          </a:bodyPr>
          <a:lstStyle/>
          <a:p>
            <a:r>
              <a:rPr lang="en-US"/>
              <a:t>Thread 1:</a:t>
            </a:r>
          </a:p>
        </p:txBody>
      </p:sp>
      <p:sp>
        <p:nvSpPr>
          <p:cNvPr id="11269" name="Text Box 4"/>
          <p:cNvSpPr txBox="1">
            <a:spLocks noChangeArrowheads="1"/>
          </p:cNvSpPr>
          <p:nvPr/>
        </p:nvSpPr>
        <p:spPr bwMode="auto">
          <a:xfrm>
            <a:off x="0" y="2895600"/>
            <a:ext cx="1508125" cy="457200"/>
          </a:xfrm>
          <a:prstGeom prst="rect">
            <a:avLst/>
          </a:prstGeom>
          <a:noFill/>
          <a:ln w="9525" algn="ctr">
            <a:noFill/>
            <a:miter lim="800000"/>
            <a:headEnd/>
            <a:tailEnd/>
          </a:ln>
        </p:spPr>
        <p:txBody>
          <a:bodyPr wrap="none">
            <a:spAutoFit/>
          </a:bodyPr>
          <a:lstStyle/>
          <a:p>
            <a:r>
              <a:rPr lang="en-US"/>
              <a:t>Thread 2:</a:t>
            </a:r>
          </a:p>
        </p:txBody>
      </p:sp>
      <p:sp>
        <p:nvSpPr>
          <p:cNvPr id="11270" name="Text Box 5"/>
          <p:cNvSpPr txBox="1">
            <a:spLocks noChangeArrowheads="1"/>
          </p:cNvSpPr>
          <p:nvPr/>
        </p:nvSpPr>
        <p:spPr bwMode="auto">
          <a:xfrm>
            <a:off x="0" y="4191000"/>
            <a:ext cx="1508125" cy="457200"/>
          </a:xfrm>
          <a:prstGeom prst="rect">
            <a:avLst/>
          </a:prstGeom>
          <a:noFill/>
          <a:ln w="9525" algn="ctr">
            <a:noFill/>
            <a:miter lim="800000"/>
            <a:headEnd/>
            <a:tailEnd/>
          </a:ln>
        </p:spPr>
        <p:txBody>
          <a:bodyPr wrap="none">
            <a:spAutoFit/>
          </a:bodyPr>
          <a:lstStyle/>
          <a:p>
            <a:r>
              <a:rPr lang="en-US"/>
              <a:t>Thread 3:</a:t>
            </a:r>
          </a:p>
        </p:txBody>
      </p:sp>
      <p:sp>
        <p:nvSpPr>
          <p:cNvPr id="11271" name="Text Box 6"/>
          <p:cNvSpPr txBox="1">
            <a:spLocks noChangeArrowheads="1"/>
          </p:cNvSpPr>
          <p:nvPr/>
        </p:nvSpPr>
        <p:spPr bwMode="auto">
          <a:xfrm>
            <a:off x="0" y="5410200"/>
            <a:ext cx="927100" cy="457200"/>
          </a:xfrm>
          <a:prstGeom prst="rect">
            <a:avLst/>
          </a:prstGeom>
          <a:noFill/>
          <a:ln w="9525" algn="ctr">
            <a:noFill/>
            <a:miter lim="800000"/>
            <a:headEnd/>
            <a:tailEnd/>
          </a:ln>
        </p:spPr>
        <p:txBody>
          <a:bodyPr wrap="none">
            <a:spAutoFit/>
          </a:bodyPr>
          <a:lstStyle/>
          <a:p>
            <a:r>
              <a:rPr lang="en-US"/>
              <a:t>Main:</a:t>
            </a:r>
          </a:p>
        </p:txBody>
      </p:sp>
      <p:sp>
        <p:nvSpPr>
          <p:cNvPr id="44039" name="Line 7"/>
          <p:cNvSpPr>
            <a:spLocks noChangeShapeType="1"/>
          </p:cNvSpPr>
          <p:nvPr/>
        </p:nvSpPr>
        <p:spPr bwMode="auto">
          <a:xfrm>
            <a:off x="1676400" y="5638800"/>
            <a:ext cx="381000" cy="0"/>
          </a:xfrm>
          <a:prstGeom prst="line">
            <a:avLst/>
          </a:prstGeom>
          <a:noFill/>
          <a:ln w="28575">
            <a:solidFill>
              <a:schemeClr val="hlink"/>
            </a:solidFill>
            <a:round/>
            <a:headEnd/>
            <a:tailEnd type="stealth" w="lg" len="med"/>
          </a:ln>
        </p:spPr>
        <p:txBody>
          <a:bodyPr anchor="ctr"/>
          <a:lstStyle/>
          <a:p>
            <a:endParaRPr lang="en-US"/>
          </a:p>
        </p:txBody>
      </p:sp>
      <p:sp>
        <p:nvSpPr>
          <p:cNvPr id="44040" name="Line 8"/>
          <p:cNvSpPr>
            <a:spLocks noChangeShapeType="1"/>
          </p:cNvSpPr>
          <p:nvPr/>
        </p:nvSpPr>
        <p:spPr bwMode="auto">
          <a:xfrm>
            <a:off x="2057400" y="5410200"/>
            <a:ext cx="0" cy="457200"/>
          </a:xfrm>
          <a:prstGeom prst="line">
            <a:avLst/>
          </a:prstGeom>
          <a:noFill/>
          <a:ln w="9525">
            <a:solidFill>
              <a:schemeClr val="accent2"/>
            </a:solidFill>
            <a:round/>
            <a:headEnd/>
            <a:tailEnd/>
          </a:ln>
        </p:spPr>
        <p:txBody>
          <a:bodyPr anchor="ctr"/>
          <a:lstStyle/>
          <a:p>
            <a:endParaRPr lang="en-US"/>
          </a:p>
        </p:txBody>
      </p:sp>
      <p:sp>
        <p:nvSpPr>
          <p:cNvPr id="44041" name="Line 9"/>
          <p:cNvSpPr>
            <a:spLocks noChangeShapeType="1"/>
          </p:cNvSpPr>
          <p:nvPr/>
        </p:nvSpPr>
        <p:spPr bwMode="auto">
          <a:xfrm>
            <a:off x="2057400" y="5638800"/>
            <a:ext cx="381000" cy="0"/>
          </a:xfrm>
          <a:prstGeom prst="line">
            <a:avLst/>
          </a:prstGeom>
          <a:noFill/>
          <a:ln w="28575">
            <a:solidFill>
              <a:schemeClr val="hlink"/>
            </a:solidFill>
            <a:round/>
            <a:headEnd/>
            <a:tailEnd type="stealth" w="lg" len="med"/>
          </a:ln>
        </p:spPr>
        <p:txBody>
          <a:bodyPr anchor="ctr"/>
          <a:lstStyle/>
          <a:p>
            <a:endParaRPr lang="en-US"/>
          </a:p>
        </p:txBody>
      </p:sp>
      <p:sp>
        <p:nvSpPr>
          <p:cNvPr id="44042" name="Line 10"/>
          <p:cNvSpPr>
            <a:spLocks noChangeShapeType="1"/>
          </p:cNvSpPr>
          <p:nvPr/>
        </p:nvSpPr>
        <p:spPr bwMode="auto">
          <a:xfrm>
            <a:off x="2438400" y="5410200"/>
            <a:ext cx="0" cy="457200"/>
          </a:xfrm>
          <a:prstGeom prst="line">
            <a:avLst/>
          </a:prstGeom>
          <a:noFill/>
          <a:ln w="9525">
            <a:solidFill>
              <a:schemeClr val="accent2"/>
            </a:solidFill>
            <a:round/>
            <a:headEnd/>
            <a:tailEnd/>
          </a:ln>
        </p:spPr>
        <p:txBody>
          <a:bodyPr anchor="ctr"/>
          <a:lstStyle/>
          <a:p>
            <a:endParaRPr lang="en-US"/>
          </a:p>
        </p:txBody>
      </p:sp>
      <p:sp>
        <p:nvSpPr>
          <p:cNvPr id="44043" name="Line 11"/>
          <p:cNvSpPr>
            <a:spLocks noChangeShapeType="1"/>
          </p:cNvSpPr>
          <p:nvPr/>
        </p:nvSpPr>
        <p:spPr bwMode="auto">
          <a:xfrm>
            <a:off x="2438400" y="5638800"/>
            <a:ext cx="381000" cy="0"/>
          </a:xfrm>
          <a:prstGeom prst="line">
            <a:avLst/>
          </a:prstGeom>
          <a:noFill/>
          <a:ln w="28575">
            <a:solidFill>
              <a:schemeClr val="hlink"/>
            </a:solidFill>
            <a:round/>
            <a:headEnd/>
            <a:tailEnd type="stealth" w="lg" len="med"/>
          </a:ln>
        </p:spPr>
        <p:txBody>
          <a:bodyPr anchor="ctr"/>
          <a:lstStyle/>
          <a:p>
            <a:endParaRPr lang="en-US"/>
          </a:p>
        </p:txBody>
      </p:sp>
      <p:sp>
        <p:nvSpPr>
          <p:cNvPr id="44044" name="Line 12"/>
          <p:cNvSpPr>
            <a:spLocks noChangeShapeType="1"/>
          </p:cNvSpPr>
          <p:nvPr/>
        </p:nvSpPr>
        <p:spPr bwMode="auto">
          <a:xfrm>
            <a:off x="2819400" y="1509713"/>
            <a:ext cx="0" cy="4357687"/>
          </a:xfrm>
          <a:prstGeom prst="line">
            <a:avLst/>
          </a:prstGeom>
          <a:noFill/>
          <a:ln w="9525">
            <a:solidFill>
              <a:schemeClr val="accent2"/>
            </a:solidFill>
            <a:round/>
            <a:headEnd/>
            <a:tailEnd/>
          </a:ln>
        </p:spPr>
        <p:txBody>
          <a:bodyPr anchor="ctr"/>
          <a:lstStyle/>
          <a:p>
            <a:endParaRPr lang="en-US"/>
          </a:p>
        </p:txBody>
      </p:sp>
      <p:sp>
        <p:nvSpPr>
          <p:cNvPr id="44045" name="AutoShape 13"/>
          <p:cNvSpPr>
            <a:spLocks/>
          </p:cNvSpPr>
          <p:nvPr/>
        </p:nvSpPr>
        <p:spPr bwMode="auto">
          <a:xfrm>
            <a:off x="228600" y="5867400"/>
            <a:ext cx="914400" cy="609600"/>
          </a:xfrm>
          <a:prstGeom prst="borderCallout1">
            <a:avLst>
              <a:gd name="adj1" fmla="val 18750"/>
              <a:gd name="adj2" fmla="val 108333"/>
              <a:gd name="adj3" fmla="val -17968"/>
              <a:gd name="adj4" fmla="val 195833"/>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T1</a:t>
            </a:r>
          </a:p>
        </p:txBody>
      </p:sp>
      <p:sp>
        <p:nvSpPr>
          <p:cNvPr id="44046" name="AutoShape 14"/>
          <p:cNvSpPr>
            <a:spLocks/>
          </p:cNvSpPr>
          <p:nvPr/>
        </p:nvSpPr>
        <p:spPr bwMode="auto">
          <a:xfrm>
            <a:off x="1066800" y="4724400"/>
            <a:ext cx="914400" cy="609600"/>
          </a:xfrm>
          <a:prstGeom prst="borderCallout1">
            <a:avLst>
              <a:gd name="adj1" fmla="val 18750"/>
              <a:gd name="adj2" fmla="val 108333"/>
              <a:gd name="adj3" fmla="val 117968"/>
              <a:gd name="adj4" fmla="val 146875"/>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T2</a:t>
            </a:r>
          </a:p>
        </p:txBody>
      </p:sp>
      <p:sp>
        <p:nvSpPr>
          <p:cNvPr id="44047" name="AutoShape 15"/>
          <p:cNvSpPr>
            <a:spLocks/>
          </p:cNvSpPr>
          <p:nvPr/>
        </p:nvSpPr>
        <p:spPr bwMode="auto">
          <a:xfrm>
            <a:off x="3276600" y="5943600"/>
            <a:ext cx="914400" cy="609600"/>
          </a:xfrm>
          <a:prstGeom prst="borderCallout1">
            <a:avLst>
              <a:gd name="adj1" fmla="val 18750"/>
              <a:gd name="adj2" fmla="val -8333"/>
              <a:gd name="adj3" fmla="val -49218"/>
              <a:gd name="adj4" fmla="val -41667"/>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T3</a:t>
            </a:r>
          </a:p>
        </p:txBody>
      </p:sp>
      <p:sp>
        <p:nvSpPr>
          <p:cNvPr id="44048" name="Line 16"/>
          <p:cNvSpPr>
            <a:spLocks noChangeShapeType="1"/>
          </p:cNvSpPr>
          <p:nvPr/>
        </p:nvSpPr>
        <p:spPr bwMode="auto">
          <a:xfrm>
            <a:off x="2819400" y="17526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49" name="Line 17"/>
          <p:cNvSpPr>
            <a:spLocks noChangeShapeType="1"/>
          </p:cNvSpPr>
          <p:nvPr/>
        </p:nvSpPr>
        <p:spPr bwMode="auto">
          <a:xfrm>
            <a:off x="3429000" y="1524000"/>
            <a:ext cx="0" cy="1800225"/>
          </a:xfrm>
          <a:prstGeom prst="line">
            <a:avLst/>
          </a:prstGeom>
          <a:noFill/>
          <a:ln w="9525">
            <a:solidFill>
              <a:schemeClr val="accent2"/>
            </a:solidFill>
            <a:round/>
            <a:headEnd/>
            <a:tailEnd/>
          </a:ln>
        </p:spPr>
        <p:txBody>
          <a:bodyPr anchor="ctr"/>
          <a:lstStyle/>
          <a:p>
            <a:endParaRPr lang="en-US"/>
          </a:p>
        </p:txBody>
      </p:sp>
      <p:sp>
        <p:nvSpPr>
          <p:cNvPr id="44050" name="Line 18"/>
          <p:cNvSpPr>
            <a:spLocks noChangeShapeType="1"/>
          </p:cNvSpPr>
          <p:nvPr/>
        </p:nvSpPr>
        <p:spPr bwMode="auto">
          <a:xfrm>
            <a:off x="3429000" y="31242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51" name="Line 19"/>
          <p:cNvSpPr>
            <a:spLocks noChangeShapeType="1"/>
          </p:cNvSpPr>
          <p:nvPr/>
        </p:nvSpPr>
        <p:spPr bwMode="auto">
          <a:xfrm>
            <a:off x="4038600" y="2895600"/>
            <a:ext cx="0" cy="1763713"/>
          </a:xfrm>
          <a:prstGeom prst="line">
            <a:avLst/>
          </a:prstGeom>
          <a:noFill/>
          <a:ln w="9525">
            <a:solidFill>
              <a:schemeClr val="accent2"/>
            </a:solidFill>
            <a:round/>
            <a:headEnd/>
            <a:tailEnd/>
          </a:ln>
        </p:spPr>
        <p:txBody>
          <a:bodyPr anchor="ctr"/>
          <a:lstStyle/>
          <a:p>
            <a:endParaRPr lang="en-US"/>
          </a:p>
        </p:txBody>
      </p:sp>
      <p:sp>
        <p:nvSpPr>
          <p:cNvPr id="44052" name="Line 20"/>
          <p:cNvSpPr>
            <a:spLocks noChangeShapeType="1"/>
          </p:cNvSpPr>
          <p:nvPr/>
        </p:nvSpPr>
        <p:spPr bwMode="auto">
          <a:xfrm>
            <a:off x="4038600" y="44196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53" name="Line 21"/>
          <p:cNvSpPr>
            <a:spLocks noChangeShapeType="1"/>
          </p:cNvSpPr>
          <p:nvPr/>
        </p:nvSpPr>
        <p:spPr bwMode="auto">
          <a:xfrm>
            <a:off x="4648200" y="4191000"/>
            <a:ext cx="0" cy="1698625"/>
          </a:xfrm>
          <a:prstGeom prst="line">
            <a:avLst/>
          </a:prstGeom>
          <a:noFill/>
          <a:ln w="9525">
            <a:solidFill>
              <a:schemeClr val="accent2"/>
            </a:solidFill>
            <a:round/>
            <a:headEnd/>
            <a:tailEnd/>
          </a:ln>
        </p:spPr>
        <p:txBody>
          <a:bodyPr anchor="ctr"/>
          <a:lstStyle/>
          <a:p>
            <a:endParaRPr lang="en-US"/>
          </a:p>
        </p:txBody>
      </p:sp>
      <p:sp>
        <p:nvSpPr>
          <p:cNvPr id="44054" name="Line 22"/>
          <p:cNvSpPr>
            <a:spLocks noChangeShapeType="1"/>
          </p:cNvSpPr>
          <p:nvPr/>
        </p:nvSpPr>
        <p:spPr bwMode="auto">
          <a:xfrm>
            <a:off x="4648200" y="56388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55" name="Line 23"/>
          <p:cNvSpPr>
            <a:spLocks noChangeShapeType="1"/>
          </p:cNvSpPr>
          <p:nvPr/>
        </p:nvSpPr>
        <p:spPr bwMode="auto">
          <a:xfrm>
            <a:off x="5257800" y="1509713"/>
            <a:ext cx="0" cy="4405312"/>
          </a:xfrm>
          <a:prstGeom prst="line">
            <a:avLst/>
          </a:prstGeom>
          <a:noFill/>
          <a:ln w="9525">
            <a:solidFill>
              <a:schemeClr val="accent2"/>
            </a:solidFill>
            <a:round/>
            <a:headEnd/>
            <a:tailEnd/>
          </a:ln>
        </p:spPr>
        <p:txBody>
          <a:bodyPr anchor="ctr"/>
          <a:lstStyle/>
          <a:p>
            <a:endParaRPr lang="en-US"/>
          </a:p>
        </p:txBody>
      </p:sp>
      <p:sp>
        <p:nvSpPr>
          <p:cNvPr id="44056" name="Line 24"/>
          <p:cNvSpPr>
            <a:spLocks noChangeShapeType="1"/>
          </p:cNvSpPr>
          <p:nvPr/>
        </p:nvSpPr>
        <p:spPr bwMode="auto">
          <a:xfrm>
            <a:off x="5257800" y="17526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57" name="Line 25"/>
          <p:cNvSpPr>
            <a:spLocks noChangeShapeType="1"/>
          </p:cNvSpPr>
          <p:nvPr/>
        </p:nvSpPr>
        <p:spPr bwMode="auto">
          <a:xfrm>
            <a:off x="5867400" y="1524000"/>
            <a:ext cx="0" cy="1838325"/>
          </a:xfrm>
          <a:prstGeom prst="line">
            <a:avLst/>
          </a:prstGeom>
          <a:noFill/>
          <a:ln w="9525">
            <a:solidFill>
              <a:schemeClr val="accent2"/>
            </a:solidFill>
            <a:round/>
            <a:headEnd/>
            <a:tailEnd/>
          </a:ln>
        </p:spPr>
        <p:txBody>
          <a:bodyPr anchor="ctr"/>
          <a:lstStyle/>
          <a:p>
            <a:endParaRPr lang="en-US"/>
          </a:p>
        </p:txBody>
      </p:sp>
      <p:sp>
        <p:nvSpPr>
          <p:cNvPr id="44058" name="Line 26"/>
          <p:cNvSpPr>
            <a:spLocks noChangeShapeType="1"/>
          </p:cNvSpPr>
          <p:nvPr/>
        </p:nvSpPr>
        <p:spPr bwMode="auto">
          <a:xfrm>
            <a:off x="5867400" y="31242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59" name="Line 27"/>
          <p:cNvSpPr>
            <a:spLocks noChangeShapeType="1"/>
          </p:cNvSpPr>
          <p:nvPr/>
        </p:nvSpPr>
        <p:spPr bwMode="auto">
          <a:xfrm>
            <a:off x="6477000" y="2895600"/>
            <a:ext cx="0" cy="1792288"/>
          </a:xfrm>
          <a:prstGeom prst="line">
            <a:avLst/>
          </a:prstGeom>
          <a:noFill/>
          <a:ln w="9525">
            <a:solidFill>
              <a:schemeClr val="accent2"/>
            </a:solidFill>
            <a:round/>
            <a:headEnd/>
            <a:tailEnd/>
          </a:ln>
        </p:spPr>
        <p:txBody>
          <a:bodyPr anchor="ctr"/>
          <a:lstStyle/>
          <a:p>
            <a:endParaRPr lang="en-US"/>
          </a:p>
        </p:txBody>
      </p:sp>
      <p:sp>
        <p:nvSpPr>
          <p:cNvPr id="44060" name="Line 28"/>
          <p:cNvSpPr>
            <a:spLocks noChangeShapeType="1"/>
          </p:cNvSpPr>
          <p:nvPr/>
        </p:nvSpPr>
        <p:spPr bwMode="auto">
          <a:xfrm>
            <a:off x="6477000" y="44196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61" name="Line 29"/>
          <p:cNvSpPr>
            <a:spLocks noChangeShapeType="1"/>
          </p:cNvSpPr>
          <p:nvPr/>
        </p:nvSpPr>
        <p:spPr bwMode="auto">
          <a:xfrm>
            <a:off x="7086600" y="4191000"/>
            <a:ext cx="0" cy="1716088"/>
          </a:xfrm>
          <a:prstGeom prst="line">
            <a:avLst/>
          </a:prstGeom>
          <a:noFill/>
          <a:ln w="9525">
            <a:solidFill>
              <a:schemeClr val="accent2"/>
            </a:solidFill>
            <a:round/>
            <a:headEnd/>
            <a:tailEnd/>
          </a:ln>
        </p:spPr>
        <p:txBody>
          <a:bodyPr anchor="ctr"/>
          <a:lstStyle/>
          <a:p>
            <a:endParaRPr lang="en-US"/>
          </a:p>
        </p:txBody>
      </p:sp>
      <p:sp>
        <p:nvSpPr>
          <p:cNvPr id="44062" name="Line 30"/>
          <p:cNvSpPr>
            <a:spLocks noChangeShapeType="1"/>
          </p:cNvSpPr>
          <p:nvPr/>
        </p:nvSpPr>
        <p:spPr bwMode="auto">
          <a:xfrm>
            <a:off x="7086600" y="5638800"/>
            <a:ext cx="1752600" cy="0"/>
          </a:xfrm>
          <a:prstGeom prst="line">
            <a:avLst/>
          </a:prstGeom>
          <a:noFill/>
          <a:ln w="28575">
            <a:solidFill>
              <a:schemeClr val="hlink"/>
            </a:solidFill>
            <a:round/>
            <a:headEnd/>
            <a:tailEnd type="stealth" w="lg" len="med"/>
          </a:ln>
        </p:spPr>
        <p:txBody>
          <a:bodyPr anchor="ctr"/>
          <a:lstStyle/>
          <a:p>
            <a:endParaRPr lang="en-US"/>
          </a:p>
        </p:txBody>
      </p:sp>
      <p:sp>
        <p:nvSpPr>
          <p:cNvPr id="44064" name="Text Box 32"/>
          <p:cNvSpPr txBox="1">
            <a:spLocks noChangeArrowheads="1"/>
          </p:cNvSpPr>
          <p:nvPr/>
        </p:nvSpPr>
        <p:spPr bwMode="auto">
          <a:xfrm>
            <a:off x="5791200" y="1981200"/>
            <a:ext cx="592138" cy="366713"/>
          </a:xfrm>
          <a:prstGeom prst="rect">
            <a:avLst/>
          </a:prstGeom>
          <a:noFill/>
          <a:ln w="9525" algn="ctr">
            <a:noFill/>
            <a:miter lim="800000"/>
            <a:headEnd/>
            <a:tailEnd/>
          </a:ln>
        </p:spPr>
        <p:txBody>
          <a:bodyPr wrap="none">
            <a:spAutoFit/>
          </a:bodyPr>
          <a:lstStyle/>
          <a:p>
            <a:r>
              <a:rPr lang="en-US" sz="1800"/>
              <a:t>END</a:t>
            </a:r>
          </a:p>
        </p:txBody>
      </p:sp>
      <p:sp>
        <p:nvSpPr>
          <p:cNvPr id="44065" name="Text Box 33"/>
          <p:cNvSpPr txBox="1">
            <a:spLocks noChangeArrowheads="1"/>
          </p:cNvSpPr>
          <p:nvPr/>
        </p:nvSpPr>
        <p:spPr bwMode="auto">
          <a:xfrm>
            <a:off x="6418263" y="3276600"/>
            <a:ext cx="592137" cy="366713"/>
          </a:xfrm>
          <a:prstGeom prst="rect">
            <a:avLst/>
          </a:prstGeom>
          <a:noFill/>
          <a:ln w="9525" algn="ctr">
            <a:noFill/>
            <a:miter lim="800000"/>
            <a:headEnd/>
            <a:tailEnd/>
          </a:ln>
        </p:spPr>
        <p:txBody>
          <a:bodyPr wrap="none">
            <a:spAutoFit/>
          </a:bodyPr>
          <a:lstStyle/>
          <a:p>
            <a:r>
              <a:rPr lang="en-US" sz="1800"/>
              <a:t>END</a:t>
            </a:r>
          </a:p>
        </p:txBody>
      </p:sp>
      <p:sp>
        <p:nvSpPr>
          <p:cNvPr id="44066" name="Text Box 34"/>
          <p:cNvSpPr txBox="1">
            <a:spLocks noChangeArrowheads="1"/>
          </p:cNvSpPr>
          <p:nvPr/>
        </p:nvSpPr>
        <p:spPr bwMode="auto">
          <a:xfrm>
            <a:off x="7027863" y="4662488"/>
            <a:ext cx="592137" cy="366712"/>
          </a:xfrm>
          <a:prstGeom prst="rect">
            <a:avLst/>
          </a:prstGeom>
          <a:noFill/>
          <a:ln w="9525" algn="ctr">
            <a:noFill/>
            <a:miter lim="800000"/>
            <a:headEnd/>
            <a:tailEnd/>
          </a:ln>
        </p:spPr>
        <p:txBody>
          <a:bodyPr wrap="none">
            <a:spAutoFit/>
          </a:bodyPr>
          <a:lstStyle/>
          <a:p>
            <a:r>
              <a:rPr lang="en-US" sz="1800"/>
              <a:t>END</a:t>
            </a:r>
          </a:p>
        </p:txBody>
      </p:sp>
      <p:sp>
        <p:nvSpPr>
          <p:cNvPr id="11299" name="Line 36"/>
          <p:cNvSpPr>
            <a:spLocks noChangeShapeType="1"/>
          </p:cNvSpPr>
          <p:nvPr/>
        </p:nvSpPr>
        <p:spPr bwMode="auto">
          <a:xfrm>
            <a:off x="152400" y="1295400"/>
            <a:ext cx="8839200" cy="0"/>
          </a:xfrm>
          <a:prstGeom prst="line">
            <a:avLst/>
          </a:prstGeom>
          <a:noFill/>
          <a:ln w="28575">
            <a:solidFill>
              <a:srgbClr val="000099"/>
            </a:solidFill>
            <a:round/>
            <a:headEnd/>
            <a:tailEnd type="stealth" w="lg" len="lg"/>
          </a:ln>
        </p:spPr>
        <p:txBody>
          <a:bodyPr anchor="ctr"/>
          <a:lstStyle/>
          <a:p>
            <a:endParaRPr lang="en-US"/>
          </a:p>
        </p:txBody>
      </p:sp>
      <p:sp>
        <p:nvSpPr>
          <p:cNvPr id="11300" name="Text Box 37"/>
          <p:cNvSpPr txBox="1">
            <a:spLocks noChangeArrowheads="1"/>
          </p:cNvSpPr>
          <p:nvPr/>
        </p:nvSpPr>
        <p:spPr bwMode="auto">
          <a:xfrm>
            <a:off x="4114800" y="915988"/>
            <a:ext cx="866775" cy="457200"/>
          </a:xfrm>
          <a:prstGeom prst="rect">
            <a:avLst/>
          </a:prstGeom>
          <a:noFill/>
          <a:ln w="9525" algn="ctr">
            <a:noFill/>
            <a:miter lim="800000"/>
            <a:headEnd/>
            <a:tailEnd/>
          </a:ln>
        </p:spPr>
        <p:txBody>
          <a:bodyPr wrap="none">
            <a:spAutoFit/>
          </a:bodyPr>
          <a:lstStyle/>
          <a:p>
            <a:r>
              <a:rPr lang="en-US"/>
              <a:t>Time</a:t>
            </a:r>
          </a:p>
        </p:txBody>
      </p:sp>
      <p:sp>
        <p:nvSpPr>
          <p:cNvPr id="40" name="Slide Number Placeholder 39"/>
          <p:cNvSpPr>
            <a:spLocks noGrp="1"/>
          </p:cNvSpPr>
          <p:nvPr>
            <p:ph type="sldNum" sz="quarter" idx="12"/>
          </p:nvPr>
        </p:nvSpPr>
        <p:spPr/>
        <p:txBody>
          <a:bodyPr/>
          <a:lstStyle/>
          <a:p>
            <a:pPr>
              <a:defRPr/>
            </a:pPr>
            <a:fld id="{660E456F-E570-4FB0-BB5E-CB753F6E2897}" type="slidenum">
              <a:rPr lang="en-US" smtClean="0"/>
              <a:pPr>
                <a:defRPr/>
              </a:pPr>
              <a:t>89</a:t>
            </a:fld>
            <a:endParaRPr lang="en-US"/>
          </a:p>
        </p:txBody>
      </p:sp>
      <p:sp>
        <p:nvSpPr>
          <p:cNvPr id="41" name="Footer Placeholder 40"/>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44975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9"/>
                                        </p:tgtEl>
                                        <p:attrNameLst>
                                          <p:attrName>style.visibility</p:attrName>
                                        </p:attrNameLst>
                                      </p:cBhvr>
                                      <p:to>
                                        <p:strVal val="visible"/>
                                      </p:to>
                                    </p:set>
                                    <p:animEffect transition="in" filter="wipe(left)">
                                      <p:cBhvr>
                                        <p:cTn id="7" dur="500"/>
                                        <p:tgtEl>
                                          <p:spTgt spid="4403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4040"/>
                                        </p:tgtEl>
                                        <p:attrNameLst>
                                          <p:attrName>style.visibility</p:attrName>
                                        </p:attrNameLst>
                                      </p:cBhvr>
                                      <p:to>
                                        <p:strVal val="visible"/>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44045"/>
                                        </p:tgtEl>
                                        <p:attrNameLst>
                                          <p:attrName>style.visibility</p:attrName>
                                        </p:attrNameLst>
                                      </p:cBhvr>
                                      <p:to>
                                        <p:strVal val="visible"/>
                                      </p:to>
                                    </p:set>
                                    <p:animEffect transition="in" filter="dissolve">
                                      <p:cBhvr>
                                        <p:cTn id="14" dur="500"/>
                                        <p:tgtEl>
                                          <p:spTgt spid="4404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4041"/>
                                        </p:tgtEl>
                                        <p:attrNameLst>
                                          <p:attrName>style.visibility</p:attrName>
                                        </p:attrNameLst>
                                      </p:cBhvr>
                                      <p:to>
                                        <p:strVal val="visible"/>
                                      </p:to>
                                    </p:set>
                                    <p:animEffect transition="in" filter="wipe(left)">
                                      <p:cBhvr>
                                        <p:cTn id="19" dur="500"/>
                                        <p:tgtEl>
                                          <p:spTgt spid="4404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4042"/>
                                        </p:tgtEl>
                                        <p:attrNameLst>
                                          <p:attrName>style.visibility</p:attrName>
                                        </p:attrNameLst>
                                      </p:cBhvr>
                                      <p:to>
                                        <p:strVal val="visible"/>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4046"/>
                                        </p:tgtEl>
                                        <p:attrNameLst>
                                          <p:attrName>style.visibility</p:attrName>
                                        </p:attrNameLst>
                                      </p:cBhvr>
                                      <p:to>
                                        <p:strVal val="visible"/>
                                      </p:to>
                                    </p:set>
                                    <p:animEffect transition="in" filter="dissolve">
                                      <p:cBhvr>
                                        <p:cTn id="26" dur="500"/>
                                        <p:tgtEl>
                                          <p:spTgt spid="440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4043"/>
                                        </p:tgtEl>
                                        <p:attrNameLst>
                                          <p:attrName>style.visibility</p:attrName>
                                        </p:attrNameLst>
                                      </p:cBhvr>
                                      <p:to>
                                        <p:strVal val="visible"/>
                                      </p:to>
                                    </p:set>
                                    <p:animEffect transition="in" filter="wipe(left)">
                                      <p:cBhvr>
                                        <p:cTn id="31" dur="500"/>
                                        <p:tgtEl>
                                          <p:spTgt spid="44043"/>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4044"/>
                                        </p:tgtEl>
                                        <p:attrNameLst>
                                          <p:attrName>style.visibility</p:attrName>
                                        </p:attrNameLst>
                                      </p:cBhvr>
                                      <p:to>
                                        <p:strVal val="visible"/>
                                      </p:to>
                                    </p:se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4047"/>
                                        </p:tgtEl>
                                        <p:attrNameLst>
                                          <p:attrName>style.visibility</p:attrName>
                                        </p:attrNameLst>
                                      </p:cBhvr>
                                      <p:to>
                                        <p:strVal val="visible"/>
                                      </p:to>
                                    </p:set>
                                    <p:animEffect transition="in" filter="dissolve">
                                      <p:cBhvr>
                                        <p:cTn id="38" dur="500"/>
                                        <p:tgtEl>
                                          <p:spTgt spid="4404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4048"/>
                                        </p:tgtEl>
                                        <p:attrNameLst>
                                          <p:attrName>style.visibility</p:attrName>
                                        </p:attrNameLst>
                                      </p:cBhvr>
                                      <p:to>
                                        <p:strVal val="visible"/>
                                      </p:to>
                                    </p:set>
                                    <p:animEffect transition="in" filter="wipe(left)">
                                      <p:cBhvr>
                                        <p:cTn id="43" dur="1000"/>
                                        <p:tgtEl>
                                          <p:spTgt spid="44048"/>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440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4050"/>
                                        </p:tgtEl>
                                        <p:attrNameLst>
                                          <p:attrName>style.visibility</p:attrName>
                                        </p:attrNameLst>
                                      </p:cBhvr>
                                      <p:to>
                                        <p:strVal val="visible"/>
                                      </p:to>
                                    </p:set>
                                    <p:animEffect transition="in" filter="wipe(left)">
                                      <p:cBhvr>
                                        <p:cTn id="51" dur="1000"/>
                                        <p:tgtEl>
                                          <p:spTgt spid="44050"/>
                                        </p:tgtEl>
                                      </p:cBhvr>
                                    </p:animEffec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440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4052"/>
                                        </p:tgtEl>
                                        <p:attrNameLst>
                                          <p:attrName>style.visibility</p:attrName>
                                        </p:attrNameLst>
                                      </p:cBhvr>
                                      <p:to>
                                        <p:strVal val="visible"/>
                                      </p:to>
                                    </p:set>
                                    <p:animEffect transition="in" filter="wipe(left)">
                                      <p:cBhvr>
                                        <p:cTn id="59" dur="1000"/>
                                        <p:tgtEl>
                                          <p:spTgt spid="44052"/>
                                        </p:tgtEl>
                                      </p:cBhvr>
                                    </p:animEffect>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44053"/>
                                        </p:tgtEl>
                                        <p:attrNameLst>
                                          <p:attrName>style.visibility</p:attrName>
                                        </p:attrNameLst>
                                      </p:cBhvr>
                                      <p:to>
                                        <p:strVal val="visible"/>
                                      </p:to>
                                    </p:se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44054"/>
                                        </p:tgtEl>
                                        <p:attrNameLst>
                                          <p:attrName>style.visibility</p:attrName>
                                        </p:attrNameLst>
                                      </p:cBhvr>
                                      <p:to>
                                        <p:strVal val="visible"/>
                                      </p:to>
                                    </p:set>
                                    <p:animEffect transition="in" filter="wipe(left)">
                                      <p:cBhvr>
                                        <p:cTn id="66" dur="1000"/>
                                        <p:tgtEl>
                                          <p:spTgt spid="44054"/>
                                        </p:tgtEl>
                                      </p:cBhvr>
                                    </p:animEffect>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0"/>
                                          </p:stCondLst>
                                        </p:cTn>
                                        <p:tgtEl>
                                          <p:spTgt spid="44055"/>
                                        </p:tgtEl>
                                        <p:attrNameLst>
                                          <p:attrName>style.visibility</p:attrName>
                                        </p:attrNameLst>
                                      </p:cBhvr>
                                      <p:to>
                                        <p:strVal val="visible"/>
                                      </p:to>
                                    </p:set>
                                  </p:childTnLst>
                                </p:cTn>
                              </p:par>
                            </p:childTnLst>
                          </p:cTn>
                        </p:par>
                        <p:par>
                          <p:cTn id="70" fill="hold">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44056"/>
                                        </p:tgtEl>
                                        <p:attrNameLst>
                                          <p:attrName>style.visibility</p:attrName>
                                        </p:attrNameLst>
                                      </p:cBhvr>
                                      <p:to>
                                        <p:strVal val="visible"/>
                                      </p:to>
                                    </p:set>
                                    <p:animEffect transition="in" filter="wipe(left)">
                                      <p:cBhvr>
                                        <p:cTn id="73" dur="1000"/>
                                        <p:tgtEl>
                                          <p:spTgt spid="44056"/>
                                        </p:tgtEl>
                                      </p:cBhvr>
                                    </p:animEffect>
                                  </p:childTnLst>
                                </p:cTn>
                              </p:par>
                            </p:childTnLst>
                          </p:cTn>
                        </p:par>
                        <p:par>
                          <p:cTn id="74" fill="hold">
                            <p:stCondLst>
                              <p:cond delay="3000"/>
                            </p:stCondLst>
                            <p:childTnLst>
                              <p:par>
                                <p:cTn id="75" presetID="1" presetClass="entr" presetSubtype="0" fill="hold" grpId="0" nodeType="afterEffect">
                                  <p:stCondLst>
                                    <p:cond delay="0"/>
                                  </p:stCondLst>
                                  <p:childTnLst>
                                    <p:set>
                                      <p:cBhvr>
                                        <p:cTn id="76" dur="1" fill="hold">
                                          <p:stCondLst>
                                            <p:cond delay="0"/>
                                          </p:stCondLst>
                                        </p:cTn>
                                        <p:tgtEl>
                                          <p:spTgt spid="44057"/>
                                        </p:tgtEl>
                                        <p:attrNameLst>
                                          <p:attrName>style.visibility</p:attrName>
                                        </p:attrNameLst>
                                      </p:cBhvr>
                                      <p:to>
                                        <p:strVal val="visible"/>
                                      </p:to>
                                    </p:set>
                                  </p:childTnLst>
                                </p:cTn>
                              </p:par>
                            </p:childTnLst>
                          </p:cTn>
                        </p:par>
                        <p:par>
                          <p:cTn id="77" fill="hold">
                            <p:stCondLst>
                              <p:cond delay="3000"/>
                            </p:stCondLst>
                            <p:childTnLst>
                              <p:par>
                                <p:cTn id="78" presetID="53" presetClass="entr" presetSubtype="0" fill="hold" grpId="0" nodeType="afterEffect">
                                  <p:stCondLst>
                                    <p:cond delay="0"/>
                                  </p:stCondLst>
                                  <p:childTnLst>
                                    <p:set>
                                      <p:cBhvr>
                                        <p:cTn id="79" dur="1" fill="hold">
                                          <p:stCondLst>
                                            <p:cond delay="0"/>
                                          </p:stCondLst>
                                        </p:cTn>
                                        <p:tgtEl>
                                          <p:spTgt spid="44064"/>
                                        </p:tgtEl>
                                        <p:attrNameLst>
                                          <p:attrName>style.visibility</p:attrName>
                                        </p:attrNameLst>
                                      </p:cBhvr>
                                      <p:to>
                                        <p:strVal val="visible"/>
                                      </p:to>
                                    </p:set>
                                    <p:anim calcmode="lin" valueType="num">
                                      <p:cBhvr>
                                        <p:cTn id="80" dur="500" fill="hold"/>
                                        <p:tgtEl>
                                          <p:spTgt spid="44064"/>
                                        </p:tgtEl>
                                        <p:attrNameLst>
                                          <p:attrName>ppt_w</p:attrName>
                                        </p:attrNameLst>
                                      </p:cBhvr>
                                      <p:tavLst>
                                        <p:tav tm="0">
                                          <p:val>
                                            <p:fltVal val="0"/>
                                          </p:val>
                                        </p:tav>
                                        <p:tav tm="100000">
                                          <p:val>
                                            <p:strVal val="#ppt_w"/>
                                          </p:val>
                                        </p:tav>
                                      </p:tavLst>
                                    </p:anim>
                                    <p:anim calcmode="lin" valueType="num">
                                      <p:cBhvr>
                                        <p:cTn id="81" dur="500" fill="hold"/>
                                        <p:tgtEl>
                                          <p:spTgt spid="44064"/>
                                        </p:tgtEl>
                                        <p:attrNameLst>
                                          <p:attrName>ppt_h</p:attrName>
                                        </p:attrNameLst>
                                      </p:cBhvr>
                                      <p:tavLst>
                                        <p:tav tm="0">
                                          <p:val>
                                            <p:fltVal val="0"/>
                                          </p:val>
                                        </p:tav>
                                        <p:tav tm="100000">
                                          <p:val>
                                            <p:strVal val="#ppt_h"/>
                                          </p:val>
                                        </p:tav>
                                      </p:tavLst>
                                    </p:anim>
                                    <p:animEffect transition="in" filter="fade">
                                      <p:cBhvr>
                                        <p:cTn id="82" dur="500"/>
                                        <p:tgtEl>
                                          <p:spTgt spid="4406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4058"/>
                                        </p:tgtEl>
                                        <p:attrNameLst>
                                          <p:attrName>style.visibility</p:attrName>
                                        </p:attrNameLst>
                                      </p:cBhvr>
                                      <p:to>
                                        <p:strVal val="visible"/>
                                      </p:to>
                                    </p:set>
                                    <p:animEffect transition="in" filter="wipe(left)">
                                      <p:cBhvr>
                                        <p:cTn id="87" dur="1000"/>
                                        <p:tgtEl>
                                          <p:spTgt spid="4405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4059"/>
                                        </p:tgtEl>
                                        <p:attrNameLst>
                                          <p:attrName>style.visibility</p:attrName>
                                        </p:attrNameLst>
                                      </p:cBhvr>
                                      <p:to>
                                        <p:strVal val="visible"/>
                                      </p:to>
                                    </p:set>
                                  </p:childTnLst>
                                </p:cTn>
                              </p:par>
                            </p:childTnLst>
                          </p:cTn>
                        </p:par>
                        <p:par>
                          <p:cTn id="91" fill="hold">
                            <p:stCondLst>
                              <p:cond delay="1000"/>
                            </p:stCondLst>
                            <p:childTnLst>
                              <p:par>
                                <p:cTn id="92" presetID="53" presetClass="entr" presetSubtype="0" fill="hold" grpId="0" nodeType="afterEffect">
                                  <p:stCondLst>
                                    <p:cond delay="0"/>
                                  </p:stCondLst>
                                  <p:childTnLst>
                                    <p:set>
                                      <p:cBhvr>
                                        <p:cTn id="93" dur="1" fill="hold">
                                          <p:stCondLst>
                                            <p:cond delay="0"/>
                                          </p:stCondLst>
                                        </p:cTn>
                                        <p:tgtEl>
                                          <p:spTgt spid="44065"/>
                                        </p:tgtEl>
                                        <p:attrNameLst>
                                          <p:attrName>style.visibility</p:attrName>
                                        </p:attrNameLst>
                                      </p:cBhvr>
                                      <p:to>
                                        <p:strVal val="visible"/>
                                      </p:to>
                                    </p:set>
                                    <p:anim calcmode="lin" valueType="num">
                                      <p:cBhvr>
                                        <p:cTn id="94" dur="500" fill="hold"/>
                                        <p:tgtEl>
                                          <p:spTgt spid="44065"/>
                                        </p:tgtEl>
                                        <p:attrNameLst>
                                          <p:attrName>ppt_w</p:attrName>
                                        </p:attrNameLst>
                                      </p:cBhvr>
                                      <p:tavLst>
                                        <p:tav tm="0">
                                          <p:val>
                                            <p:fltVal val="0"/>
                                          </p:val>
                                        </p:tav>
                                        <p:tav tm="100000">
                                          <p:val>
                                            <p:strVal val="#ppt_w"/>
                                          </p:val>
                                        </p:tav>
                                      </p:tavLst>
                                    </p:anim>
                                    <p:anim calcmode="lin" valueType="num">
                                      <p:cBhvr>
                                        <p:cTn id="95" dur="500" fill="hold"/>
                                        <p:tgtEl>
                                          <p:spTgt spid="44065"/>
                                        </p:tgtEl>
                                        <p:attrNameLst>
                                          <p:attrName>ppt_h</p:attrName>
                                        </p:attrNameLst>
                                      </p:cBhvr>
                                      <p:tavLst>
                                        <p:tav tm="0">
                                          <p:val>
                                            <p:fltVal val="0"/>
                                          </p:val>
                                        </p:tav>
                                        <p:tav tm="100000">
                                          <p:val>
                                            <p:strVal val="#ppt_h"/>
                                          </p:val>
                                        </p:tav>
                                      </p:tavLst>
                                    </p:anim>
                                    <p:animEffect transition="in" filter="fade">
                                      <p:cBhvr>
                                        <p:cTn id="96" dur="500"/>
                                        <p:tgtEl>
                                          <p:spTgt spid="44065"/>
                                        </p:tgtEl>
                                      </p:cBhvr>
                                    </p:animEffect>
                                  </p:childTnLst>
                                </p:cTn>
                              </p:par>
                            </p:childTnLst>
                          </p:cTn>
                        </p:par>
                        <p:par>
                          <p:cTn id="97" fill="hold">
                            <p:stCondLst>
                              <p:cond delay="1500"/>
                            </p:stCondLst>
                            <p:childTnLst>
                              <p:par>
                                <p:cTn id="98" presetID="22" presetClass="entr" presetSubtype="8" fill="hold" grpId="0" nodeType="afterEffect">
                                  <p:stCondLst>
                                    <p:cond delay="0"/>
                                  </p:stCondLst>
                                  <p:childTnLst>
                                    <p:set>
                                      <p:cBhvr>
                                        <p:cTn id="99" dur="1" fill="hold">
                                          <p:stCondLst>
                                            <p:cond delay="0"/>
                                          </p:stCondLst>
                                        </p:cTn>
                                        <p:tgtEl>
                                          <p:spTgt spid="44060"/>
                                        </p:tgtEl>
                                        <p:attrNameLst>
                                          <p:attrName>style.visibility</p:attrName>
                                        </p:attrNameLst>
                                      </p:cBhvr>
                                      <p:to>
                                        <p:strVal val="visible"/>
                                      </p:to>
                                    </p:set>
                                    <p:animEffect transition="in" filter="wipe(left)">
                                      <p:cBhvr>
                                        <p:cTn id="100" dur="1000"/>
                                        <p:tgtEl>
                                          <p:spTgt spid="44060"/>
                                        </p:tgtEl>
                                      </p:cBhvr>
                                    </p:animEffect>
                                  </p:childTnLst>
                                </p:cTn>
                              </p:par>
                            </p:childTnLst>
                          </p:cTn>
                        </p:par>
                        <p:par>
                          <p:cTn id="101" fill="hold">
                            <p:stCondLst>
                              <p:cond delay="2500"/>
                            </p:stCondLst>
                            <p:childTnLst>
                              <p:par>
                                <p:cTn id="102" presetID="1" presetClass="entr" presetSubtype="0" fill="hold" grpId="0" nodeType="afterEffect">
                                  <p:stCondLst>
                                    <p:cond delay="0"/>
                                  </p:stCondLst>
                                  <p:childTnLst>
                                    <p:set>
                                      <p:cBhvr>
                                        <p:cTn id="103" dur="1" fill="hold">
                                          <p:stCondLst>
                                            <p:cond delay="0"/>
                                          </p:stCondLst>
                                        </p:cTn>
                                        <p:tgtEl>
                                          <p:spTgt spid="44061"/>
                                        </p:tgtEl>
                                        <p:attrNameLst>
                                          <p:attrName>style.visibility</p:attrName>
                                        </p:attrNameLst>
                                      </p:cBhvr>
                                      <p:to>
                                        <p:strVal val="visible"/>
                                      </p:to>
                                    </p:set>
                                  </p:childTnLst>
                                </p:cTn>
                              </p:par>
                            </p:childTnLst>
                          </p:cTn>
                        </p:par>
                        <p:par>
                          <p:cTn id="104" fill="hold">
                            <p:stCondLst>
                              <p:cond delay="2500"/>
                            </p:stCondLst>
                            <p:childTnLst>
                              <p:par>
                                <p:cTn id="105" presetID="53" presetClass="entr" presetSubtype="0" fill="hold" grpId="0" nodeType="afterEffect">
                                  <p:stCondLst>
                                    <p:cond delay="0"/>
                                  </p:stCondLst>
                                  <p:childTnLst>
                                    <p:set>
                                      <p:cBhvr>
                                        <p:cTn id="106" dur="1" fill="hold">
                                          <p:stCondLst>
                                            <p:cond delay="0"/>
                                          </p:stCondLst>
                                        </p:cTn>
                                        <p:tgtEl>
                                          <p:spTgt spid="44066"/>
                                        </p:tgtEl>
                                        <p:attrNameLst>
                                          <p:attrName>style.visibility</p:attrName>
                                        </p:attrNameLst>
                                      </p:cBhvr>
                                      <p:to>
                                        <p:strVal val="visible"/>
                                      </p:to>
                                    </p:set>
                                    <p:anim calcmode="lin" valueType="num">
                                      <p:cBhvr>
                                        <p:cTn id="107" dur="500" fill="hold"/>
                                        <p:tgtEl>
                                          <p:spTgt spid="44066"/>
                                        </p:tgtEl>
                                        <p:attrNameLst>
                                          <p:attrName>ppt_w</p:attrName>
                                        </p:attrNameLst>
                                      </p:cBhvr>
                                      <p:tavLst>
                                        <p:tav tm="0">
                                          <p:val>
                                            <p:fltVal val="0"/>
                                          </p:val>
                                        </p:tav>
                                        <p:tav tm="100000">
                                          <p:val>
                                            <p:strVal val="#ppt_w"/>
                                          </p:val>
                                        </p:tav>
                                      </p:tavLst>
                                    </p:anim>
                                    <p:anim calcmode="lin" valueType="num">
                                      <p:cBhvr>
                                        <p:cTn id="108" dur="500" fill="hold"/>
                                        <p:tgtEl>
                                          <p:spTgt spid="44066"/>
                                        </p:tgtEl>
                                        <p:attrNameLst>
                                          <p:attrName>ppt_h</p:attrName>
                                        </p:attrNameLst>
                                      </p:cBhvr>
                                      <p:tavLst>
                                        <p:tav tm="0">
                                          <p:val>
                                            <p:fltVal val="0"/>
                                          </p:val>
                                        </p:tav>
                                        <p:tav tm="100000">
                                          <p:val>
                                            <p:strVal val="#ppt_h"/>
                                          </p:val>
                                        </p:tav>
                                      </p:tavLst>
                                    </p:anim>
                                    <p:animEffect transition="in" filter="fade">
                                      <p:cBhvr>
                                        <p:cTn id="109" dur="500"/>
                                        <p:tgtEl>
                                          <p:spTgt spid="44066"/>
                                        </p:tgtEl>
                                      </p:cBhvr>
                                    </p:animEffect>
                                  </p:childTnLst>
                                </p:cTn>
                              </p:par>
                            </p:childTnLst>
                          </p:cTn>
                        </p:par>
                        <p:par>
                          <p:cTn id="110" fill="hold">
                            <p:stCondLst>
                              <p:cond delay="3000"/>
                            </p:stCondLst>
                            <p:childTnLst>
                              <p:par>
                                <p:cTn id="111" presetID="22" presetClass="entr" presetSubtype="8" fill="hold" grpId="0" nodeType="afterEffect">
                                  <p:stCondLst>
                                    <p:cond delay="0"/>
                                  </p:stCondLst>
                                  <p:childTnLst>
                                    <p:set>
                                      <p:cBhvr>
                                        <p:cTn id="112" dur="1" fill="hold">
                                          <p:stCondLst>
                                            <p:cond delay="0"/>
                                          </p:stCondLst>
                                        </p:cTn>
                                        <p:tgtEl>
                                          <p:spTgt spid="44062"/>
                                        </p:tgtEl>
                                        <p:attrNameLst>
                                          <p:attrName>style.visibility</p:attrName>
                                        </p:attrNameLst>
                                      </p:cBhvr>
                                      <p:to>
                                        <p:strVal val="visible"/>
                                      </p:to>
                                    </p:set>
                                    <p:animEffect transition="in" filter="wipe(left)">
                                      <p:cBhvr>
                                        <p:cTn id="113" dur="1000"/>
                                        <p:tgtEl>
                                          <p:spTgt spid="44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animBg="1"/>
      <p:bldP spid="44040" grpId="0" animBg="1"/>
      <p:bldP spid="44041" grpId="0" animBg="1"/>
      <p:bldP spid="44042" grpId="0" animBg="1"/>
      <p:bldP spid="44043" grpId="0" animBg="1"/>
      <p:bldP spid="44044" grpId="0" animBg="1"/>
      <p:bldP spid="44045" grpId="0" animBg="1"/>
      <p:bldP spid="44046" grpId="0" animBg="1"/>
      <p:bldP spid="44047" grpId="0" animBg="1"/>
      <p:bldP spid="44048" grpId="0" animBg="1"/>
      <p:bldP spid="44049" grpId="0" animBg="1"/>
      <p:bldP spid="44050" grpId="0" animBg="1"/>
      <p:bldP spid="44051" grpId="0" animBg="1"/>
      <p:bldP spid="44052" grpId="0" animBg="1"/>
      <p:bldP spid="44053" grpId="0" animBg="1"/>
      <p:bldP spid="44054" grpId="0" animBg="1"/>
      <p:bldP spid="44055" grpId="0" animBg="1"/>
      <p:bldP spid="44056" grpId="0" animBg="1"/>
      <p:bldP spid="44057" grpId="0" animBg="1"/>
      <p:bldP spid="44058" grpId="0" animBg="1"/>
      <p:bldP spid="44059" grpId="0" animBg="1"/>
      <p:bldP spid="44060" grpId="0" animBg="1"/>
      <p:bldP spid="44061" grpId="0" animBg="1"/>
      <p:bldP spid="44062" grpId="0" animBg="1"/>
      <p:bldP spid="44064" grpId="0"/>
      <p:bldP spid="44065" grpId="0"/>
      <p:bldP spid="440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smtClean="0"/>
              <a:t>Deserialization</a:t>
            </a:r>
          </a:p>
        </p:txBody>
      </p:sp>
      <p:sp>
        <p:nvSpPr>
          <p:cNvPr id="2" name="Content Placeholder 1"/>
          <p:cNvSpPr>
            <a:spLocks noGrp="1"/>
          </p:cNvSpPr>
          <p:nvPr>
            <p:ph idx="1"/>
          </p:nvPr>
        </p:nvSpPr>
        <p:spPr/>
        <p:txBody>
          <a:bodyPr/>
          <a:lstStyle/>
          <a:p>
            <a:pPr>
              <a:defRPr/>
            </a:pPr>
            <a:r>
              <a:rPr lang="en-US" dirty="0" smtClean="0"/>
              <a:t>Reverses the serialization of an object.</a:t>
            </a:r>
          </a:p>
          <a:p>
            <a:pPr>
              <a:buNone/>
              <a:defRPr/>
            </a:pPr>
            <a:endParaRPr lang="en-US" sz="800" dirty="0" smtClean="0"/>
          </a:p>
          <a:p>
            <a:pPr>
              <a:defRPr/>
            </a:pPr>
            <a:r>
              <a:rPr lang="en-US" dirty="0" smtClean="0"/>
              <a:t>Creates instances of the objects serialized.</a:t>
            </a:r>
          </a:p>
          <a:p>
            <a:pPr>
              <a:buNone/>
              <a:defRPr/>
            </a:pPr>
            <a:endParaRPr lang="en-US" sz="800" dirty="0" smtClean="0"/>
          </a:p>
          <a:p>
            <a:pPr>
              <a:defRPr/>
            </a:pPr>
            <a:r>
              <a:rPr lang="en-US" dirty="0" smtClean="0"/>
              <a:t>Restores the state of the object instances.</a:t>
            </a:r>
          </a:p>
          <a:p>
            <a:pPr>
              <a:buNone/>
              <a:defRPr/>
            </a:pPr>
            <a:endParaRPr lang="en-US" sz="800" dirty="0" smtClean="0"/>
          </a:p>
          <a:p>
            <a:pPr>
              <a:defRPr/>
            </a:pPr>
            <a:r>
              <a:rPr lang="en-US" dirty="0" smtClean="0"/>
              <a:t>Deserialization MUST take place in the same namespace as the serialization process.</a:t>
            </a:r>
          </a:p>
          <a:p>
            <a:pPr marL="0" indent="0">
              <a:buFont typeface="Wingdings" pitchFamily="2" charset="2"/>
              <a:buNone/>
              <a:defRPr/>
            </a:pPr>
            <a:endParaRPr lang="en-US" dirty="0" smtClean="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906701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Multi-Processor Threading</a:t>
            </a:r>
          </a:p>
        </p:txBody>
      </p:sp>
      <p:sp>
        <p:nvSpPr>
          <p:cNvPr id="12292" name="Text Box 3"/>
          <p:cNvSpPr txBox="1">
            <a:spLocks noChangeArrowheads="1"/>
          </p:cNvSpPr>
          <p:nvPr/>
        </p:nvSpPr>
        <p:spPr bwMode="auto">
          <a:xfrm>
            <a:off x="1997075" y="1447800"/>
            <a:ext cx="1508125" cy="457200"/>
          </a:xfrm>
          <a:prstGeom prst="rect">
            <a:avLst/>
          </a:prstGeom>
          <a:noFill/>
          <a:ln w="9525" algn="ctr">
            <a:noFill/>
            <a:miter lim="800000"/>
            <a:headEnd/>
            <a:tailEnd/>
          </a:ln>
        </p:spPr>
        <p:txBody>
          <a:bodyPr wrap="none">
            <a:spAutoFit/>
          </a:bodyPr>
          <a:lstStyle/>
          <a:p>
            <a:r>
              <a:rPr lang="en-US"/>
              <a:t>Thread 1:</a:t>
            </a:r>
          </a:p>
        </p:txBody>
      </p:sp>
      <p:sp>
        <p:nvSpPr>
          <p:cNvPr id="12293" name="Text Box 4"/>
          <p:cNvSpPr txBox="1">
            <a:spLocks noChangeArrowheads="1"/>
          </p:cNvSpPr>
          <p:nvPr/>
        </p:nvSpPr>
        <p:spPr bwMode="auto">
          <a:xfrm>
            <a:off x="1997075" y="2819400"/>
            <a:ext cx="1508125" cy="457200"/>
          </a:xfrm>
          <a:prstGeom prst="rect">
            <a:avLst/>
          </a:prstGeom>
          <a:noFill/>
          <a:ln w="9525" algn="ctr">
            <a:noFill/>
            <a:miter lim="800000"/>
            <a:headEnd/>
            <a:tailEnd/>
          </a:ln>
        </p:spPr>
        <p:txBody>
          <a:bodyPr wrap="none">
            <a:spAutoFit/>
          </a:bodyPr>
          <a:lstStyle/>
          <a:p>
            <a:r>
              <a:rPr lang="en-US"/>
              <a:t>Thread 2:</a:t>
            </a:r>
          </a:p>
        </p:txBody>
      </p:sp>
      <p:sp>
        <p:nvSpPr>
          <p:cNvPr id="12294" name="Text Box 5"/>
          <p:cNvSpPr txBox="1">
            <a:spLocks noChangeArrowheads="1"/>
          </p:cNvSpPr>
          <p:nvPr/>
        </p:nvSpPr>
        <p:spPr bwMode="auto">
          <a:xfrm>
            <a:off x="1997075" y="4114800"/>
            <a:ext cx="1508125" cy="457200"/>
          </a:xfrm>
          <a:prstGeom prst="rect">
            <a:avLst/>
          </a:prstGeom>
          <a:noFill/>
          <a:ln w="9525" algn="ctr">
            <a:noFill/>
            <a:miter lim="800000"/>
            <a:headEnd/>
            <a:tailEnd/>
          </a:ln>
        </p:spPr>
        <p:txBody>
          <a:bodyPr wrap="none">
            <a:spAutoFit/>
          </a:bodyPr>
          <a:lstStyle/>
          <a:p>
            <a:r>
              <a:rPr lang="en-US"/>
              <a:t>Thread 3:</a:t>
            </a:r>
          </a:p>
        </p:txBody>
      </p:sp>
      <p:sp>
        <p:nvSpPr>
          <p:cNvPr id="12295" name="Text Box 6"/>
          <p:cNvSpPr txBox="1">
            <a:spLocks noChangeArrowheads="1"/>
          </p:cNvSpPr>
          <p:nvPr/>
        </p:nvSpPr>
        <p:spPr bwMode="auto">
          <a:xfrm>
            <a:off x="2044700" y="5334000"/>
            <a:ext cx="927100" cy="457200"/>
          </a:xfrm>
          <a:prstGeom prst="rect">
            <a:avLst/>
          </a:prstGeom>
          <a:noFill/>
          <a:ln w="9525" algn="ctr">
            <a:noFill/>
            <a:miter lim="800000"/>
            <a:headEnd/>
            <a:tailEnd/>
          </a:ln>
        </p:spPr>
        <p:txBody>
          <a:bodyPr wrap="none">
            <a:spAutoFit/>
          </a:bodyPr>
          <a:lstStyle/>
          <a:p>
            <a:r>
              <a:rPr lang="en-US"/>
              <a:t>Main:</a:t>
            </a:r>
          </a:p>
        </p:txBody>
      </p:sp>
      <p:sp>
        <p:nvSpPr>
          <p:cNvPr id="45063" name="Line 7"/>
          <p:cNvSpPr>
            <a:spLocks noChangeShapeType="1"/>
          </p:cNvSpPr>
          <p:nvPr/>
        </p:nvSpPr>
        <p:spPr bwMode="auto">
          <a:xfrm>
            <a:off x="3733800" y="5562600"/>
            <a:ext cx="381000" cy="0"/>
          </a:xfrm>
          <a:prstGeom prst="line">
            <a:avLst/>
          </a:prstGeom>
          <a:noFill/>
          <a:ln w="28575">
            <a:solidFill>
              <a:schemeClr val="hlink"/>
            </a:solidFill>
            <a:round/>
            <a:headEnd/>
            <a:tailEnd type="stealth" w="lg" len="med"/>
          </a:ln>
        </p:spPr>
        <p:txBody>
          <a:bodyPr anchor="ctr"/>
          <a:lstStyle/>
          <a:p>
            <a:endParaRPr lang="en-US"/>
          </a:p>
        </p:txBody>
      </p:sp>
      <p:sp>
        <p:nvSpPr>
          <p:cNvPr id="45064" name="Line 8"/>
          <p:cNvSpPr>
            <a:spLocks noChangeShapeType="1"/>
          </p:cNvSpPr>
          <p:nvPr/>
        </p:nvSpPr>
        <p:spPr bwMode="auto">
          <a:xfrm>
            <a:off x="4114800" y="1443038"/>
            <a:ext cx="0" cy="4348162"/>
          </a:xfrm>
          <a:prstGeom prst="line">
            <a:avLst/>
          </a:prstGeom>
          <a:noFill/>
          <a:ln w="9525">
            <a:solidFill>
              <a:schemeClr val="accent2"/>
            </a:solidFill>
            <a:round/>
            <a:headEnd/>
            <a:tailEnd/>
          </a:ln>
        </p:spPr>
        <p:txBody>
          <a:bodyPr anchor="ctr"/>
          <a:lstStyle/>
          <a:p>
            <a:endParaRPr lang="en-US"/>
          </a:p>
        </p:txBody>
      </p:sp>
      <p:sp>
        <p:nvSpPr>
          <p:cNvPr id="45065" name="Line 9"/>
          <p:cNvSpPr>
            <a:spLocks noChangeShapeType="1"/>
          </p:cNvSpPr>
          <p:nvPr/>
        </p:nvSpPr>
        <p:spPr bwMode="auto">
          <a:xfrm>
            <a:off x="4114800" y="5562600"/>
            <a:ext cx="449263" cy="0"/>
          </a:xfrm>
          <a:prstGeom prst="line">
            <a:avLst/>
          </a:prstGeom>
          <a:noFill/>
          <a:ln w="28575">
            <a:solidFill>
              <a:schemeClr val="hlink"/>
            </a:solidFill>
            <a:round/>
            <a:headEnd/>
            <a:tailEnd type="stealth" w="lg" len="med"/>
          </a:ln>
        </p:spPr>
        <p:txBody>
          <a:bodyPr anchor="ctr"/>
          <a:lstStyle/>
          <a:p>
            <a:endParaRPr lang="en-US"/>
          </a:p>
        </p:txBody>
      </p:sp>
      <p:sp>
        <p:nvSpPr>
          <p:cNvPr id="45066" name="Line 10"/>
          <p:cNvSpPr>
            <a:spLocks noChangeShapeType="1"/>
          </p:cNvSpPr>
          <p:nvPr/>
        </p:nvSpPr>
        <p:spPr bwMode="auto">
          <a:xfrm>
            <a:off x="4572000" y="2852738"/>
            <a:ext cx="0" cy="2938462"/>
          </a:xfrm>
          <a:prstGeom prst="line">
            <a:avLst/>
          </a:prstGeom>
          <a:noFill/>
          <a:ln w="9525">
            <a:solidFill>
              <a:schemeClr val="accent2"/>
            </a:solidFill>
            <a:round/>
            <a:headEnd/>
            <a:tailEnd/>
          </a:ln>
        </p:spPr>
        <p:txBody>
          <a:bodyPr anchor="ctr"/>
          <a:lstStyle/>
          <a:p>
            <a:endParaRPr lang="en-US"/>
          </a:p>
        </p:txBody>
      </p:sp>
      <p:sp>
        <p:nvSpPr>
          <p:cNvPr id="45067" name="Line 11"/>
          <p:cNvSpPr>
            <a:spLocks noChangeShapeType="1"/>
          </p:cNvSpPr>
          <p:nvPr/>
        </p:nvSpPr>
        <p:spPr bwMode="auto">
          <a:xfrm>
            <a:off x="4572000" y="5562600"/>
            <a:ext cx="436563" cy="0"/>
          </a:xfrm>
          <a:prstGeom prst="line">
            <a:avLst/>
          </a:prstGeom>
          <a:noFill/>
          <a:ln w="28575">
            <a:solidFill>
              <a:schemeClr val="hlink"/>
            </a:solidFill>
            <a:round/>
            <a:headEnd/>
            <a:tailEnd type="stealth" w="lg" len="med"/>
          </a:ln>
        </p:spPr>
        <p:txBody>
          <a:bodyPr anchor="ctr"/>
          <a:lstStyle/>
          <a:p>
            <a:endParaRPr lang="en-US"/>
          </a:p>
        </p:txBody>
      </p:sp>
      <p:sp>
        <p:nvSpPr>
          <p:cNvPr id="45068" name="Line 12"/>
          <p:cNvSpPr>
            <a:spLocks noChangeShapeType="1"/>
          </p:cNvSpPr>
          <p:nvPr/>
        </p:nvSpPr>
        <p:spPr bwMode="auto">
          <a:xfrm>
            <a:off x="5029200" y="4119563"/>
            <a:ext cx="0" cy="1671637"/>
          </a:xfrm>
          <a:prstGeom prst="line">
            <a:avLst/>
          </a:prstGeom>
          <a:noFill/>
          <a:ln w="9525">
            <a:solidFill>
              <a:schemeClr val="accent2"/>
            </a:solidFill>
            <a:round/>
            <a:headEnd/>
            <a:tailEnd/>
          </a:ln>
        </p:spPr>
        <p:txBody>
          <a:bodyPr anchor="ctr"/>
          <a:lstStyle/>
          <a:p>
            <a:endParaRPr lang="en-US"/>
          </a:p>
        </p:txBody>
      </p:sp>
      <p:sp>
        <p:nvSpPr>
          <p:cNvPr id="45069" name="AutoShape 13"/>
          <p:cNvSpPr>
            <a:spLocks/>
          </p:cNvSpPr>
          <p:nvPr/>
        </p:nvSpPr>
        <p:spPr bwMode="auto">
          <a:xfrm>
            <a:off x="2209800" y="5791200"/>
            <a:ext cx="914400" cy="609600"/>
          </a:xfrm>
          <a:prstGeom prst="borderCallout1">
            <a:avLst>
              <a:gd name="adj1" fmla="val 18750"/>
              <a:gd name="adj2" fmla="val 108333"/>
              <a:gd name="adj3" fmla="val -14843"/>
              <a:gd name="adj4" fmla="val 207292"/>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T1</a:t>
            </a:r>
          </a:p>
        </p:txBody>
      </p:sp>
      <p:sp>
        <p:nvSpPr>
          <p:cNvPr id="45070" name="AutoShape 14"/>
          <p:cNvSpPr>
            <a:spLocks/>
          </p:cNvSpPr>
          <p:nvPr/>
        </p:nvSpPr>
        <p:spPr bwMode="auto">
          <a:xfrm>
            <a:off x="3429000" y="5943600"/>
            <a:ext cx="914400" cy="609600"/>
          </a:xfrm>
          <a:prstGeom prst="borderCallout1">
            <a:avLst>
              <a:gd name="adj1" fmla="val 18750"/>
              <a:gd name="adj2" fmla="val 108333"/>
              <a:gd name="adj3" fmla="val -36718"/>
              <a:gd name="adj4" fmla="val 121875"/>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T2</a:t>
            </a:r>
          </a:p>
        </p:txBody>
      </p:sp>
      <p:sp>
        <p:nvSpPr>
          <p:cNvPr id="45071" name="AutoShape 15"/>
          <p:cNvSpPr>
            <a:spLocks/>
          </p:cNvSpPr>
          <p:nvPr/>
        </p:nvSpPr>
        <p:spPr bwMode="auto">
          <a:xfrm>
            <a:off x="5486400" y="5943600"/>
            <a:ext cx="914400" cy="609600"/>
          </a:xfrm>
          <a:prstGeom prst="borderCallout1">
            <a:avLst>
              <a:gd name="adj1" fmla="val 18750"/>
              <a:gd name="adj2" fmla="val -8333"/>
              <a:gd name="adj3" fmla="val -41148"/>
              <a:gd name="adj4" fmla="val -47051"/>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T3</a:t>
            </a:r>
          </a:p>
        </p:txBody>
      </p:sp>
      <p:sp>
        <p:nvSpPr>
          <p:cNvPr id="45072" name="Line 16"/>
          <p:cNvSpPr>
            <a:spLocks noChangeShapeType="1"/>
          </p:cNvSpPr>
          <p:nvPr/>
        </p:nvSpPr>
        <p:spPr bwMode="auto">
          <a:xfrm>
            <a:off x="4114800" y="1676400"/>
            <a:ext cx="368300" cy="0"/>
          </a:xfrm>
          <a:prstGeom prst="line">
            <a:avLst/>
          </a:prstGeom>
          <a:noFill/>
          <a:ln w="28575">
            <a:solidFill>
              <a:schemeClr val="hlink"/>
            </a:solidFill>
            <a:round/>
            <a:headEnd/>
            <a:tailEnd type="stealth" w="lg" len="med"/>
          </a:ln>
        </p:spPr>
        <p:txBody>
          <a:bodyPr anchor="ctr"/>
          <a:lstStyle/>
          <a:p>
            <a:endParaRPr lang="en-US"/>
          </a:p>
        </p:txBody>
      </p:sp>
      <p:sp>
        <p:nvSpPr>
          <p:cNvPr id="45073" name="Line 17"/>
          <p:cNvSpPr>
            <a:spLocks noChangeShapeType="1"/>
          </p:cNvSpPr>
          <p:nvPr/>
        </p:nvSpPr>
        <p:spPr bwMode="auto">
          <a:xfrm>
            <a:off x="4495800" y="1447800"/>
            <a:ext cx="0" cy="476250"/>
          </a:xfrm>
          <a:prstGeom prst="line">
            <a:avLst/>
          </a:prstGeom>
          <a:noFill/>
          <a:ln w="9525">
            <a:solidFill>
              <a:schemeClr val="accent2"/>
            </a:solidFill>
            <a:round/>
            <a:headEnd/>
            <a:tailEnd/>
          </a:ln>
        </p:spPr>
        <p:txBody>
          <a:bodyPr anchor="ctr"/>
          <a:lstStyle/>
          <a:p>
            <a:endParaRPr lang="en-US"/>
          </a:p>
        </p:txBody>
      </p:sp>
      <p:sp>
        <p:nvSpPr>
          <p:cNvPr id="45074" name="Line 18"/>
          <p:cNvSpPr>
            <a:spLocks noChangeShapeType="1"/>
          </p:cNvSpPr>
          <p:nvPr/>
        </p:nvSpPr>
        <p:spPr bwMode="auto">
          <a:xfrm>
            <a:off x="4568825" y="3048000"/>
            <a:ext cx="455613" cy="0"/>
          </a:xfrm>
          <a:prstGeom prst="line">
            <a:avLst/>
          </a:prstGeom>
          <a:noFill/>
          <a:ln w="28575">
            <a:solidFill>
              <a:schemeClr val="hlink"/>
            </a:solidFill>
            <a:round/>
            <a:headEnd/>
            <a:tailEnd type="stealth" w="lg" len="med"/>
          </a:ln>
        </p:spPr>
        <p:txBody>
          <a:bodyPr anchor="ctr"/>
          <a:lstStyle/>
          <a:p>
            <a:endParaRPr lang="en-US"/>
          </a:p>
        </p:txBody>
      </p:sp>
      <p:sp>
        <p:nvSpPr>
          <p:cNvPr id="45075" name="Line 19"/>
          <p:cNvSpPr>
            <a:spLocks noChangeShapeType="1"/>
          </p:cNvSpPr>
          <p:nvPr/>
        </p:nvSpPr>
        <p:spPr bwMode="auto">
          <a:xfrm>
            <a:off x="5029200" y="1438275"/>
            <a:ext cx="0" cy="1874838"/>
          </a:xfrm>
          <a:prstGeom prst="line">
            <a:avLst/>
          </a:prstGeom>
          <a:noFill/>
          <a:ln w="9525">
            <a:solidFill>
              <a:schemeClr val="accent2"/>
            </a:solidFill>
            <a:round/>
            <a:headEnd/>
            <a:tailEnd/>
          </a:ln>
        </p:spPr>
        <p:txBody>
          <a:bodyPr anchor="ctr"/>
          <a:lstStyle/>
          <a:p>
            <a:endParaRPr lang="en-US"/>
          </a:p>
        </p:txBody>
      </p:sp>
      <p:sp>
        <p:nvSpPr>
          <p:cNvPr id="45076" name="Line 20"/>
          <p:cNvSpPr>
            <a:spLocks noChangeShapeType="1"/>
          </p:cNvSpPr>
          <p:nvPr/>
        </p:nvSpPr>
        <p:spPr bwMode="auto">
          <a:xfrm>
            <a:off x="5029200" y="4343400"/>
            <a:ext cx="609600" cy="0"/>
          </a:xfrm>
          <a:prstGeom prst="line">
            <a:avLst/>
          </a:prstGeom>
          <a:noFill/>
          <a:ln w="28575">
            <a:solidFill>
              <a:schemeClr val="hlink"/>
            </a:solidFill>
            <a:round/>
            <a:headEnd/>
            <a:tailEnd type="stealth" w="lg" len="med"/>
          </a:ln>
        </p:spPr>
        <p:txBody>
          <a:bodyPr anchor="ctr"/>
          <a:lstStyle/>
          <a:p>
            <a:endParaRPr lang="en-US"/>
          </a:p>
        </p:txBody>
      </p:sp>
      <p:sp>
        <p:nvSpPr>
          <p:cNvPr id="45077" name="Line 21"/>
          <p:cNvSpPr>
            <a:spLocks noChangeShapeType="1"/>
          </p:cNvSpPr>
          <p:nvPr/>
        </p:nvSpPr>
        <p:spPr bwMode="auto">
          <a:xfrm>
            <a:off x="5638800" y="4114800"/>
            <a:ext cx="0" cy="1706563"/>
          </a:xfrm>
          <a:prstGeom prst="line">
            <a:avLst/>
          </a:prstGeom>
          <a:noFill/>
          <a:ln w="9525">
            <a:solidFill>
              <a:schemeClr val="accent2"/>
            </a:solidFill>
            <a:round/>
            <a:headEnd/>
            <a:tailEnd/>
          </a:ln>
        </p:spPr>
        <p:txBody>
          <a:bodyPr anchor="ctr"/>
          <a:lstStyle/>
          <a:p>
            <a:endParaRPr lang="en-US"/>
          </a:p>
        </p:txBody>
      </p:sp>
      <p:sp>
        <p:nvSpPr>
          <p:cNvPr id="45078" name="Line 22"/>
          <p:cNvSpPr>
            <a:spLocks noChangeShapeType="1"/>
          </p:cNvSpPr>
          <p:nvPr/>
        </p:nvSpPr>
        <p:spPr bwMode="auto">
          <a:xfrm>
            <a:off x="5638800" y="5562600"/>
            <a:ext cx="609600" cy="0"/>
          </a:xfrm>
          <a:prstGeom prst="line">
            <a:avLst/>
          </a:prstGeom>
          <a:noFill/>
          <a:ln w="28575">
            <a:solidFill>
              <a:schemeClr val="hlink"/>
            </a:solidFill>
            <a:round/>
            <a:headEnd/>
            <a:tailEnd type="stealth" w="lg" len="med"/>
          </a:ln>
        </p:spPr>
        <p:txBody>
          <a:bodyPr anchor="ctr"/>
          <a:lstStyle/>
          <a:p>
            <a:endParaRPr lang="en-US"/>
          </a:p>
        </p:txBody>
      </p:sp>
      <p:sp>
        <p:nvSpPr>
          <p:cNvPr id="45079" name="Line 23"/>
          <p:cNvSpPr>
            <a:spLocks noChangeShapeType="1"/>
          </p:cNvSpPr>
          <p:nvPr/>
        </p:nvSpPr>
        <p:spPr bwMode="auto">
          <a:xfrm>
            <a:off x="6248400" y="4121150"/>
            <a:ext cx="0" cy="1716088"/>
          </a:xfrm>
          <a:prstGeom prst="line">
            <a:avLst/>
          </a:prstGeom>
          <a:noFill/>
          <a:ln w="9525">
            <a:solidFill>
              <a:schemeClr val="accent2"/>
            </a:solidFill>
            <a:round/>
            <a:headEnd/>
            <a:tailEnd/>
          </a:ln>
        </p:spPr>
        <p:txBody>
          <a:bodyPr anchor="ctr"/>
          <a:lstStyle/>
          <a:p>
            <a:endParaRPr lang="en-US"/>
          </a:p>
        </p:txBody>
      </p:sp>
      <p:sp>
        <p:nvSpPr>
          <p:cNvPr id="45080" name="Line 24"/>
          <p:cNvSpPr>
            <a:spLocks noChangeShapeType="1"/>
          </p:cNvSpPr>
          <p:nvPr/>
        </p:nvSpPr>
        <p:spPr bwMode="auto">
          <a:xfrm>
            <a:off x="5029200" y="1676400"/>
            <a:ext cx="609600" cy="0"/>
          </a:xfrm>
          <a:prstGeom prst="line">
            <a:avLst/>
          </a:prstGeom>
          <a:noFill/>
          <a:ln w="28575">
            <a:solidFill>
              <a:schemeClr val="hlink"/>
            </a:solidFill>
            <a:round/>
            <a:headEnd/>
            <a:tailEnd type="stealth" w="lg" len="med"/>
          </a:ln>
        </p:spPr>
        <p:txBody>
          <a:bodyPr anchor="ctr"/>
          <a:lstStyle/>
          <a:p>
            <a:endParaRPr lang="en-US"/>
          </a:p>
        </p:txBody>
      </p:sp>
      <p:sp>
        <p:nvSpPr>
          <p:cNvPr id="45081" name="Line 25"/>
          <p:cNvSpPr>
            <a:spLocks noChangeShapeType="1"/>
          </p:cNvSpPr>
          <p:nvPr/>
        </p:nvSpPr>
        <p:spPr bwMode="auto">
          <a:xfrm>
            <a:off x="5638800" y="1447800"/>
            <a:ext cx="0" cy="1855788"/>
          </a:xfrm>
          <a:prstGeom prst="line">
            <a:avLst/>
          </a:prstGeom>
          <a:noFill/>
          <a:ln w="9525">
            <a:solidFill>
              <a:schemeClr val="accent2"/>
            </a:solidFill>
            <a:round/>
            <a:headEnd/>
            <a:tailEnd/>
          </a:ln>
        </p:spPr>
        <p:txBody>
          <a:bodyPr anchor="ctr"/>
          <a:lstStyle/>
          <a:p>
            <a:endParaRPr lang="en-US"/>
          </a:p>
        </p:txBody>
      </p:sp>
      <p:sp>
        <p:nvSpPr>
          <p:cNvPr id="45082" name="Line 26"/>
          <p:cNvSpPr>
            <a:spLocks noChangeShapeType="1"/>
          </p:cNvSpPr>
          <p:nvPr/>
        </p:nvSpPr>
        <p:spPr bwMode="auto">
          <a:xfrm>
            <a:off x="5638800" y="3062288"/>
            <a:ext cx="609600" cy="0"/>
          </a:xfrm>
          <a:prstGeom prst="line">
            <a:avLst/>
          </a:prstGeom>
          <a:noFill/>
          <a:ln w="28575">
            <a:solidFill>
              <a:schemeClr val="hlink"/>
            </a:solidFill>
            <a:round/>
            <a:headEnd/>
            <a:tailEnd type="stealth" w="lg" len="med"/>
          </a:ln>
        </p:spPr>
        <p:txBody>
          <a:bodyPr anchor="ctr"/>
          <a:lstStyle/>
          <a:p>
            <a:endParaRPr lang="en-US"/>
          </a:p>
        </p:txBody>
      </p:sp>
      <p:sp>
        <p:nvSpPr>
          <p:cNvPr id="45083" name="Line 27"/>
          <p:cNvSpPr>
            <a:spLocks noChangeShapeType="1"/>
          </p:cNvSpPr>
          <p:nvPr/>
        </p:nvSpPr>
        <p:spPr bwMode="auto">
          <a:xfrm>
            <a:off x="6248400" y="2833688"/>
            <a:ext cx="0" cy="457200"/>
          </a:xfrm>
          <a:prstGeom prst="line">
            <a:avLst/>
          </a:prstGeom>
          <a:noFill/>
          <a:ln w="9525">
            <a:solidFill>
              <a:schemeClr val="accent2"/>
            </a:solidFill>
            <a:round/>
            <a:headEnd/>
            <a:tailEnd/>
          </a:ln>
        </p:spPr>
        <p:txBody>
          <a:bodyPr anchor="ctr"/>
          <a:lstStyle/>
          <a:p>
            <a:endParaRPr lang="en-US"/>
          </a:p>
        </p:txBody>
      </p:sp>
      <p:sp>
        <p:nvSpPr>
          <p:cNvPr id="45084" name="Line 28"/>
          <p:cNvSpPr>
            <a:spLocks noChangeShapeType="1"/>
          </p:cNvSpPr>
          <p:nvPr/>
        </p:nvSpPr>
        <p:spPr bwMode="auto">
          <a:xfrm>
            <a:off x="6248400" y="4343400"/>
            <a:ext cx="609600" cy="0"/>
          </a:xfrm>
          <a:prstGeom prst="line">
            <a:avLst/>
          </a:prstGeom>
          <a:noFill/>
          <a:ln w="28575">
            <a:solidFill>
              <a:schemeClr val="hlink"/>
            </a:solidFill>
            <a:round/>
            <a:headEnd/>
            <a:tailEnd type="stealth" w="lg" len="med"/>
          </a:ln>
        </p:spPr>
        <p:txBody>
          <a:bodyPr anchor="ctr"/>
          <a:lstStyle/>
          <a:p>
            <a:endParaRPr lang="en-US"/>
          </a:p>
        </p:txBody>
      </p:sp>
      <p:sp>
        <p:nvSpPr>
          <p:cNvPr id="45085" name="Line 29"/>
          <p:cNvSpPr>
            <a:spLocks noChangeShapeType="1"/>
          </p:cNvSpPr>
          <p:nvPr/>
        </p:nvSpPr>
        <p:spPr bwMode="auto">
          <a:xfrm>
            <a:off x="6862763" y="4114800"/>
            <a:ext cx="0" cy="1735138"/>
          </a:xfrm>
          <a:prstGeom prst="line">
            <a:avLst/>
          </a:prstGeom>
          <a:noFill/>
          <a:ln w="9525">
            <a:solidFill>
              <a:schemeClr val="accent2"/>
            </a:solidFill>
            <a:round/>
            <a:headEnd/>
            <a:tailEnd/>
          </a:ln>
        </p:spPr>
        <p:txBody>
          <a:bodyPr anchor="ctr"/>
          <a:lstStyle/>
          <a:p>
            <a:endParaRPr lang="en-US"/>
          </a:p>
        </p:txBody>
      </p:sp>
      <p:sp>
        <p:nvSpPr>
          <p:cNvPr id="45086" name="Line 30"/>
          <p:cNvSpPr>
            <a:spLocks noChangeShapeType="1"/>
          </p:cNvSpPr>
          <p:nvPr/>
        </p:nvSpPr>
        <p:spPr bwMode="auto">
          <a:xfrm>
            <a:off x="6858000" y="5562600"/>
            <a:ext cx="1752600" cy="0"/>
          </a:xfrm>
          <a:prstGeom prst="line">
            <a:avLst/>
          </a:prstGeom>
          <a:noFill/>
          <a:ln w="28575">
            <a:solidFill>
              <a:schemeClr val="hlink"/>
            </a:solidFill>
            <a:round/>
            <a:headEnd/>
            <a:tailEnd type="stealth" w="lg" len="med"/>
          </a:ln>
        </p:spPr>
        <p:txBody>
          <a:bodyPr anchor="ctr"/>
          <a:lstStyle/>
          <a:p>
            <a:endParaRPr lang="en-US"/>
          </a:p>
        </p:txBody>
      </p:sp>
      <p:sp>
        <p:nvSpPr>
          <p:cNvPr id="45087" name="Text Box 31"/>
          <p:cNvSpPr txBox="1">
            <a:spLocks noChangeArrowheads="1"/>
          </p:cNvSpPr>
          <p:nvPr/>
        </p:nvSpPr>
        <p:spPr bwMode="auto">
          <a:xfrm>
            <a:off x="5562600" y="1905000"/>
            <a:ext cx="592138" cy="366713"/>
          </a:xfrm>
          <a:prstGeom prst="rect">
            <a:avLst/>
          </a:prstGeom>
          <a:noFill/>
          <a:ln w="9525" algn="ctr">
            <a:noFill/>
            <a:miter lim="800000"/>
            <a:headEnd/>
            <a:tailEnd/>
          </a:ln>
        </p:spPr>
        <p:txBody>
          <a:bodyPr wrap="none">
            <a:spAutoFit/>
          </a:bodyPr>
          <a:lstStyle/>
          <a:p>
            <a:r>
              <a:rPr lang="en-US" sz="1800"/>
              <a:t>END</a:t>
            </a:r>
          </a:p>
        </p:txBody>
      </p:sp>
      <p:sp>
        <p:nvSpPr>
          <p:cNvPr id="45088" name="Text Box 32"/>
          <p:cNvSpPr txBox="1">
            <a:spLocks noChangeArrowheads="1"/>
          </p:cNvSpPr>
          <p:nvPr/>
        </p:nvSpPr>
        <p:spPr bwMode="auto">
          <a:xfrm>
            <a:off x="6189663" y="3214688"/>
            <a:ext cx="592137" cy="366712"/>
          </a:xfrm>
          <a:prstGeom prst="rect">
            <a:avLst/>
          </a:prstGeom>
          <a:noFill/>
          <a:ln w="9525" algn="ctr">
            <a:noFill/>
            <a:miter lim="800000"/>
            <a:headEnd/>
            <a:tailEnd/>
          </a:ln>
        </p:spPr>
        <p:txBody>
          <a:bodyPr wrap="none">
            <a:spAutoFit/>
          </a:bodyPr>
          <a:lstStyle/>
          <a:p>
            <a:r>
              <a:rPr lang="en-US" sz="1800"/>
              <a:t>END</a:t>
            </a:r>
          </a:p>
        </p:txBody>
      </p:sp>
      <p:sp>
        <p:nvSpPr>
          <p:cNvPr id="45089" name="Text Box 33"/>
          <p:cNvSpPr txBox="1">
            <a:spLocks noChangeArrowheads="1"/>
          </p:cNvSpPr>
          <p:nvPr/>
        </p:nvSpPr>
        <p:spPr bwMode="auto">
          <a:xfrm>
            <a:off x="6804025" y="4586288"/>
            <a:ext cx="592138" cy="366712"/>
          </a:xfrm>
          <a:prstGeom prst="rect">
            <a:avLst/>
          </a:prstGeom>
          <a:noFill/>
          <a:ln w="9525" algn="ctr">
            <a:noFill/>
            <a:miter lim="800000"/>
            <a:headEnd/>
            <a:tailEnd/>
          </a:ln>
        </p:spPr>
        <p:txBody>
          <a:bodyPr wrap="none">
            <a:spAutoFit/>
          </a:bodyPr>
          <a:lstStyle/>
          <a:p>
            <a:r>
              <a:rPr lang="en-US" sz="1800"/>
              <a:t>END</a:t>
            </a:r>
          </a:p>
        </p:txBody>
      </p:sp>
      <p:sp>
        <p:nvSpPr>
          <p:cNvPr id="12323" name="Text Box 34"/>
          <p:cNvSpPr txBox="1">
            <a:spLocks noChangeArrowheads="1"/>
          </p:cNvSpPr>
          <p:nvPr/>
        </p:nvSpPr>
        <p:spPr bwMode="auto">
          <a:xfrm>
            <a:off x="146050" y="2071688"/>
            <a:ext cx="1117600" cy="519112"/>
          </a:xfrm>
          <a:prstGeom prst="rect">
            <a:avLst/>
          </a:prstGeom>
          <a:noFill/>
          <a:ln w="9525" algn="ctr">
            <a:noFill/>
            <a:miter lim="800000"/>
            <a:headEnd/>
            <a:tailEnd/>
          </a:ln>
        </p:spPr>
        <p:txBody>
          <a:bodyPr wrap="none">
            <a:spAutoFit/>
          </a:bodyPr>
          <a:lstStyle/>
          <a:p>
            <a:r>
              <a:rPr lang="en-US" sz="2800"/>
              <a:t>CPU 1</a:t>
            </a:r>
          </a:p>
        </p:txBody>
      </p:sp>
      <p:sp>
        <p:nvSpPr>
          <p:cNvPr id="12324" name="Text Box 35"/>
          <p:cNvSpPr txBox="1">
            <a:spLocks noChangeArrowheads="1"/>
          </p:cNvSpPr>
          <p:nvPr/>
        </p:nvSpPr>
        <p:spPr bwMode="auto">
          <a:xfrm>
            <a:off x="141288" y="4662488"/>
            <a:ext cx="1117600" cy="519112"/>
          </a:xfrm>
          <a:prstGeom prst="rect">
            <a:avLst/>
          </a:prstGeom>
          <a:noFill/>
          <a:ln w="9525" algn="ctr">
            <a:noFill/>
            <a:miter lim="800000"/>
            <a:headEnd/>
            <a:tailEnd/>
          </a:ln>
        </p:spPr>
        <p:txBody>
          <a:bodyPr wrap="none">
            <a:spAutoFit/>
          </a:bodyPr>
          <a:lstStyle/>
          <a:p>
            <a:r>
              <a:rPr lang="en-US" sz="2800"/>
              <a:t>CPU 2</a:t>
            </a:r>
          </a:p>
        </p:txBody>
      </p:sp>
      <p:sp>
        <p:nvSpPr>
          <p:cNvPr id="12325" name="Line 36"/>
          <p:cNvSpPr>
            <a:spLocks noChangeShapeType="1"/>
          </p:cNvSpPr>
          <p:nvPr/>
        </p:nvSpPr>
        <p:spPr bwMode="auto">
          <a:xfrm>
            <a:off x="0" y="3810000"/>
            <a:ext cx="9144000" cy="0"/>
          </a:xfrm>
          <a:prstGeom prst="line">
            <a:avLst/>
          </a:prstGeom>
          <a:noFill/>
          <a:ln w="57150">
            <a:solidFill>
              <a:schemeClr val="hlink"/>
            </a:solidFill>
            <a:round/>
            <a:headEnd/>
            <a:tailEnd/>
          </a:ln>
        </p:spPr>
        <p:txBody>
          <a:bodyPr anchor="ctr"/>
          <a:lstStyle/>
          <a:p>
            <a:endParaRPr lang="en-US"/>
          </a:p>
        </p:txBody>
      </p:sp>
      <p:sp>
        <p:nvSpPr>
          <p:cNvPr id="12326" name="Line 37"/>
          <p:cNvSpPr>
            <a:spLocks noChangeShapeType="1"/>
          </p:cNvSpPr>
          <p:nvPr/>
        </p:nvSpPr>
        <p:spPr bwMode="auto">
          <a:xfrm>
            <a:off x="1600200" y="1371600"/>
            <a:ext cx="0" cy="2133600"/>
          </a:xfrm>
          <a:prstGeom prst="line">
            <a:avLst/>
          </a:prstGeom>
          <a:noFill/>
          <a:ln w="38100">
            <a:solidFill>
              <a:schemeClr val="hlink"/>
            </a:solidFill>
            <a:round/>
            <a:headEnd/>
            <a:tailEnd/>
          </a:ln>
        </p:spPr>
        <p:txBody>
          <a:bodyPr anchor="ctr"/>
          <a:lstStyle/>
          <a:p>
            <a:endParaRPr lang="en-US"/>
          </a:p>
        </p:txBody>
      </p:sp>
      <p:sp>
        <p:nvSpPr>
          <p:cNvPr id="12327" name="Line 38"/>
          <p:cNvSpPr>
            <a:spLocks noChangeShapeType="1"/>
          </p:cNvSpPr>
          <p:nvPr/>
        </p:nvSpPr>
        <p:spPr bwMode="auto">
          <a:xfrm>
            <a:off x="1600200" y="4114800"/>
            <a:ext cx="0" cy="2133600"/>
          </a:xfrm>
          <a:prstGeom prst="line">
            <a:avLst/>
          </a:prstGeom>
          <a:noFill/>
          <a:ln w="38100">
            <a:solidFill>
              <a:schemeClr val="hlink"/>
            </a:solidFill>
            <a:round/>
            <a:headEnd/>
            <a:tailEnd/>
          </a:ln>
        </p:spPr>
        <p:txBody>
          <a:bodyPr anchor="ctr"/>
          <a:lstStyle/>
          <a:p>
            <a:endParaRPr lang="en-US"/>
          </a:p>
        </p:txBody>
      </p:sp>
      <p:sp>
        <p:nvSpPr>
          <p:cNvPr id="12328" name="Line 40"/>
          <p:cNvSpPr>
            <a:spLocks noChangeShapeType="1"/>
          </p:cNvSpPr>
          <p:nvPr/>
        </p:nvSpPr>
        <p:spPr bwMode="auto">
          <a:xfrm>
            <a:off x="152400" y="1295400"/>
            <a:ext cx="8839200" cy="0"/>
          </a:xfrm>
          <a:prstGeom prst="line">
            <a:avLst/>
          </a:prstGeom>
          <a:noFill/>
          <a:ln w="28575">
            <a:solidFill>
              <a:srgbClr val="000099"/>
            </a:solidFill>
            <a:round/>
            <a:headEnd/>
            <a:tailEnd type="stealth" w="lg" len="lg"/>
          </a:ln>
        </p:spPr>
        <p:txBody>
          <a:bodyPr anchor="ctr"/>
          <a:lstStyle/>
          <a:p>
            <a:endParaRPr lang="en-US"/>
          </a:p>
        </p:txBody>
      </p:sp>
      <p:sp>
        <p:nvSpPr>
          <p:cNvPr id="12329" name="Text Box 41"/>
          <p:cNvSpPr txBox="1">
            <a:spLocks noChangeArrowheads="1"/>
          </p:cNvSpPr>
          <p:nvPr/>
        </p:nvSpPr>
        <p:spPr bwMode="auto">
          <a:xfrm>
            <a:off x="4114800" y="915988"/>
            <a:ext cx="866775" cy="457200"/>
          </a:xfrm>
          <a:prstGeom prst="rect">
            <a:avLst/>
          </a:prstGeom>
          <a:noFill/>
          <a:ln w="9525" algn="ctr">
            <a:noFill/>
            <a:miter lim="800000"/>
            <a:headEnd/>
            <a:tailEnd/>
          </a:ln>
        </p:spPr>
        <p:txBody>
          <a:bodyPr wrap="none">
            <a:spAutoFit/>
          </a:bodyPr>
          <a:lstStyle/>
          <a:p>
            <a:r>
              <a:rPr lang="en-US"/>
              <a:t>Time</a:t>
            </a:r>
          </a:p>
        </p:txBody>
      </p:sp>
      <p:sp>
        <p:nvSpPr>
          <p:cNvPr id="45" name="Slide Number Placeholder 44"/>
          <p:cNvSpPr>
            <a:spLocks noGrp="1"/>
          </p:cNvSpPr>
          <p:nvPr>
            <p:ph type="sldNum" sz="quarter" idx="12"/>
          </p:nvPr>
        </p:nvSpPr>
        <p:spPr/>
        <p:txBody>
          <a:bodyPr/>
          <a:lstStyle/>
          <a:p>
            <a:pPr>
              <a:defRPr/>
            </a:pPr>
            <a:fld id="{660E456F-E570-4FB0-BB5E-CB753F6E2897}" type="slidenum">
              <a:rPr lang="en-US" smtClean="0"/>
              <a:pPr>
                <a:defRPr/>
              </a:pPr>
              <a:t>90</a:t>
            </a:fld>
            <a:endParaRPr lang="en-US"/>
          </a:p>
        </p:txBody>
      </p:sp>
      <p:sp>
        <p:nvSpPr>
          <p:cNvPr id="46" name="Footer Placeholder 45"/>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82211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ipe(left)">
                                      <p:cBhvr>
                                        <p:cTn id="7" dur="500"/>
                                        <p:tgtEl>
                                          <p:spTgt spid="4506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5064"/>
                                        </p:tgtEl>
                                        <p:attrNameLst>
                                          <p:attrName>style.visibility</p:attrName>
                                        </p:attrNameLst>
                                      </p:cBhvr>
                                      <p:to>
                                        <p:strVal val="visible"/>
                                      </p:to>
                                    </p:set>
                                  </p:childTnLst>
                                </p:cTn>
                              </p:par>
                              <p:par>
                                <p:cTn id="11" presetID="53" presetClass="entr" presetSubtype="0" fill="hold" grpId="0" nodeType="withEffect">
                                  <p:stCondLst>
                                    <p:cond delay="0"/>
                                  </p:stCondLst>
                                  <p:childTnLst>
                                    <p:set>
                                      <p:cBhvr>
                                        <p:cTn id="12" dur="1" fill="hold">
                                          <p:stCondLst>
                                            <p:cond delay="0"/>
                                          </p:stCondLst>
                                        </p:cTn>
                                        <p:tgtEl>
                                          <p:spTgt spid="45069"/>
                                        </p:tgtEl>
                                        <p:attrNameLst>
                                          <p:attrName>style.visibility</p:attrName>
                                        </p:attrNameLst>
                                      </p:cBhvr>
                                      <p:to>
                                        <p:strVal val="visible"/>
                                      </p:to>
                                    </p:set>
                                    <p:anim calcmode="lin" valueType="num">
                                      <p:cBhvr>
                                        <p:cTn id="13" dur="500" fill="hold"/>
                                        <p:tgtEl>
                                          <p:spTgt spid="45069"/>
                                        </p:tgtEl>
                                        <p:attrNameLst>
                                          <p:attrName>ppt_w</p:attrName>
                                        </p:attrNameLst>
                                      </p:cBhvr>
                                      <p:tavLst>
                                        <p:tav tm="0">
                                          <p:val>
                                            <p:fltVal val="0"/>
                                          </p:val>
                                        </p:tav>
                                        <p:tav tm="100000">
                                          <p:val>
                                            <p:strVal val="#ppt_w"/>
                                          </p:val>
                                        </p:tav>
                                      </p:tavLst>
                                    </p:anim>
                                    <p:anim calcmode="lin" valueType="num">
                                      <p:cBhvr>
                                        <p:cTn id="14" dur="500" fill="hold"/>
                                        <p:tgtEl>
                                          <p:spTgt spid="45069"/>
                                        </p:tgtEl>
                                        <p:attrNameLst>
                                          <p:attrName>ppt_h</p:attrName>
                                        </p:attrNameLst>
                                      </p:cBhvr>
                                      <p:tavLst>
                                        <p:tav tm="0">
                                          <p:val>
                                            <p:fltVal val="0"/>
                                          </p:val>
                                        </p:tav>
                                        <p:tav tm="100000">
                                          <p:val>
                                            <p:strVal val="#ppt_h"/>
                                          </p:val>
                                        </p:tav>
                                      </p:tavLst>
                                    </p:anim>
                                    <p:animEffect transition="in" filter="fade">
                                      <p:cBhvr>
                                        <p:cTn id="15" dur="500"/>
                                        <p:tgtEl>
                                          <p:spTgt spid="45069"/>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45072"/>
                                        </p:tgtEl>
                                        <p:attrNameLst>
                                          <p:attrName>style.visibility</p:attrName>
                                        </p:attrNameLst>
                                      </p:cBhvr>
                                      <p:to>
                                        <p:strVal val="visible"/>
                                      </p:to>
                                    </p:set>
                                    <p:animEffect transition="in" filter="wipe(left)">
                                      <p:cBhvr>
                                        <p:cTn id="19" dur="500"/>
                                        <p:tgtEl>
                                          <p:spTgt spid="4507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5065"/>
                                        </p:tgtEl>
                                        <p:attrNameLst>
                                          <p:attrName>style.visibility</p:attrName>
                                        </p:attrNameLst>
                                      </p:cBhvr>
                                      <p:to>
                                        <p:strVal val="visible"/>
                                      </p:to>
                                    </p:set>
                                    <p:animEffect transition="in" filter="wipe(left)">
                                      <p:cBhvr>
                                        <p:cTn id="22" dur="500"/>
                                        <p:tgtEl>
                                          <p:spTgt spid="45065"/>
                                        </p:tgtEl>
                                      </p:cBhvr>
                                    </p:animEffect>
                                  </p:childTnLst>
                                </p:cTn>
                              </p:par>
                              <p:par>
                                <p:cTn id="23" presetID="53" presetClass="entr" presetSubtype="0" fill="hold" grpId="0" nodeType="withEffect">
                                  <p:stCondLst>
                                    <p:cond delay="0"/>
                                  </p:stCondLst>
                                  <p:childTnLst>
                                    <p:set>
                                      <p:cBhvr>
                                        <p:cTn id="24" dur="1" fill="hold">
                                          <p:stCondLst>
                                            <p:cond delay="0"/>
                                          </p:stCondLst>
                                        </p:cTn>
                                        <p:tgtEl>
                                          <p:spTgt spid="45070"/>
                                        </p:tgtEl>
                                        <p:attrNameLst>
                                          <p:attrName>style.visibility</p:attrName>
                                        </p:attrNameLst>
                                      </p:cBhvr>
                                      <p:to>
                                        <p:strVal val="visible"/>
                                      </p:to>
                                    </p:set>
                                    <p:anim calcmode="lin" valueType="num">
                                      <p:cBhvr>
                                        <p:cTn id="25" dur="500" fill="hold"/>
                                        <p:tgtEl>
                                          <p:spTgt spid="45070"/>
                                        </p:tgtEl>
                                        <p:attrNameLst>
                                          <p:attrName>ppt_w</p:attrName>
                                        </p:attrNameLst>
                                      </p:cBhvr>
                                      <p:tavLst>
                                        <p:tav tm="0">
                                          <p:val>
                                            <p:fltVal val="0"/>
                                          </p:val>
                                        </p:tav>
                                        <p:tav tm="100000">
                                          <p:val>
                                            <p:strVal val="#ppt_w"/>
                                          </p:val>
                                        </p:tav>
                                      </p:tavLst>
                                    </p:anim>
                                    <p:anim calcmode="lin" valueType="num">
                                      <p:cBhvr>
                                        <p:cTn id="26" dur="500" fill="hold"/>
                                        <p:tgtEl>
                                          <p:spTgt spid="45070"/>
                                        </p:tgtEl>
                                        <p:attrNameLst>
                                          <p:attrName>ppt_h</p:attrName>
                                        </p:attrNameLst>
                                      </p:cBhvr>
                                      <p:tavLst>
                                        <p:tav tm="0">
                                          <p:val>
                                            <p:fltVal val="0"/>
                                          </p:val>
                                        </p:tav>
                                        <p:tav tm="100000">
                                          <p:val>
                                            <p:strVal val="#ppt_h"/>
                                          </p:val>
                                        </p:tav>
                                      </p:tavLst>
                                    </p:anim>
                                    <p:animEffect transition="in" filter="fade">
                                      <p:cBhvr>
                                        <p:cTn id="27" dur="500"/>
                                        <p:tgtEl>
                                          <p:spTgt spid="45070"/>
                                        </p:tgtEl>
                                      </p:cBhvr>
                                    </p:animEffect>
                                  </p:childTnLst>
                                </p:cTn>
                              </p:par>
                            </p:childTnLst>
                          </p:cTn>
                        </p:par>
                        <p:par>
                          <p:cTn id="28" fill="hold">
                            <p:stCondLst>
                              <p:cond delay="1500"/>
                            </p:stCondLst>
                            <p:childTnLst>
                              <p:par>
                                <p:cTn id="29" presetID="1" presetClass="entr" presetSubtype="0" fill="hold" grpId="0" nodeType="afterEffect">
                                  <p:stCondLst>
                                    <p:cond delay="0"/>
                                  </p:stCondLst>
                                  <p:childTnLst>
                                    <p:set>
                                      <p:cBhvr>
                                        <p:cTn id="30" dur="1" fill="hold">
                                          <p:stCondLst>
                                            <p:cond delay="0"/>
                                          </p:stCondLst>
                                        </p:cTn>
                                        <p:tgtEl>
                                          <p:spTgt spid="450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073"/>
                                        </p:tgtEl>
                                        <p:attrNameLst>
                                          <p:attrName>style.visibility</p:attrName>
                                        </p:attrNameLst>
                                      </p:cBhvr>
                                      <p:to>
                                        <p:strVal val="visible"/>
                                      </p:to>
                                    </p:se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45074"/>
                                        </p:tgtEl>
                                        <p:attrNameLst>
                                          <p:attrName>style.visibility</p:attrName>
                                        </p:attrNameLst>
                                      </p:cBhvr>
                                      <p:to>
                                        <p:strVal val="visible"/>
                                      </p:to>
                                    </p:set>
                                    <p:animEffect transition="in" filter="wipe(left)">
                                      <p:cBhvr>
                                        <p:cTn id="36" dur="500"/>
                                        <p:tgtEl>
                                          <p:spTgt spid="4507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5067"/>
                                        </p:tgtEl>
                                        <p:attrNameLst>
                                          <p:attrName>style.visibility</p:attrName>
                                        </p:attrNameLst>
                                      </p:cBhvr>
                                      <p:to>
                                        <p:strVal val="visible"/>
                                      </p:to>
                                    </p:set>
                                    <p:animEffect transition="in" filter="wipe(left)">
                                      <p:cBhvr>
                                        <p:cTn id="39" dur="500"/>
                                        <p:tgtEl>
                                          <p:spTgt spid="45067"/>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45068"/>
                                        </p:tgtEl>
                                        <p:attrNameLst>
                                          <p:attrName>style.visibility</p:attrName>
                                        </p:attrNameLst>
                                      </p:cBhvr>
                                      <p:to>
                                        <p:strVal val="visible"/>
                                      </p:to>
                                    </p:set>
                                  </p:childTnLst>
                                </p:cTn>
                              </p:par>
                              <p:par>
                                <p:cTn id="43" presetID="53" presetClass="entr" presetSubtype="0" fill="hold" grpId="0" nodeType="withEffect">
                                  <p:stCondLst>
                                    <p:cond delay="0"/>
                                  </p:stCondLst>
                                  <p:childTnLst>
                                    <p:set>
                                      <p:cBhvr>
                                        <p:cTn id="44" dur="1" fill="hold">
                                          <p:stCondLst>
                                            <p:cond delay="0"/>
                                          </p:stCondLst>
                                        </p:cTn>
                                        <p:tgtEl>
                                          <p:spTgt spid="45071"/>
                                        </p:tgtEl>
                                        <p:attrNameLst>
                                          <p:attrName>style.visibility</p:attrName>
                                        </p:attrNameLst>
                                      </p:cBhvr>
                                      <p:to>
                                        <p:strVal val="visible"/>
                                      </p:to>
                                    </p:set>
                                    <p:anim calcmode="lin" valueType="num">
                                      <p:cBhvr>
                                        <p:cTn id="45" dur="500" fill="hold"/>
                                        <p:tgtEl>
                                          <p:spTgt spid="45071"/>
                                        </p:tgtEl>
                                        <p:attrNameLst>
                                          <p:attrName>ppt_w</p:attrName>
                                        </p:attrNameLst>
                                      </p:cBhvr>
                                      <p:tavLst>
                                        <p:tav tm="0">
                                          <p:val>
                                            <p:fltVal val="0"/>
                                          </p:val>
                                        </p:tav>
                                        <p:tav tm="100000">
                                          <p:val>
                                            <p:strVal val="#ppt_w"/>
                                          </p:val>
                                        </p:tav>
                                      </p:tavLst>
                                    </p:anim>
                                    <p:anim calcmode="lin" valueType="num">
                                      <p:cBhvr>
                                        <p:cTn id="46" dur="500" fill="hold"/>
                                        <p:tgtEl>
                                          <p:spTgt spid="45071"/>
                                        </p:tgtEl>
                                        <p:attrNameLst>
                                          <p:attrName>ppt_h</p:attrName>
                                        </p:attrNameLst>
                                      </p:cBhvr>
                                      <p:tavLst>
                                        <p:tav tm="0">
                                          <p:val>
                                            <p:fltVal val="0"/>
                                          </p:val>
                                        </p:tav>
                                        <p:tav tm="100000">
                                          <p:val>
                                            <p:strVal val="#ppt_h"/>
                                          </p:val>
                                        </p:tav>
                                      </p:tavLst>
                                    </p:anim>
                                    <p:animEffect transition="in" filter="fade">
                                      <p:cBhvr>
                                        <p:cTn id="47" dur="500"/>
                                        <p:tgtEl>
                                          <p:spTgt spid="45071"/>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5075"/>
                                        </p:tgtEl>
                                        <p:attrNameLst>
                                          <p:attrName>style.visibility</p:attrName>
                                        </p:attrNameLst>
                                      </p:cBhvr>
                                      <p:to>
                                        <p:strVal val="visible"/>
                                      </p:to>
                                    </p:set>
                                  </p:childTnLst>
                                </p:cTn>
                              </p:par>
                            </p:childTnLst>
                          </p:cTn>
                        </p:par>
                        <p:par>
                          <p:cTn id="50" fill="hold">
                            <p:stCondLst>
                              <p:cond delay="2500"/>
                            </p:stCondLst>
                            <p:childTnLst>
                              <p:par>
                                <p:cTn id="51" presetID="22" presetClass="entr" presetSubtype="8" fill="hold" grpId="0" nodeType="afterEffect">
                                  <p:stCondLst>
                                    <p:cond delay="0"/>
                                  </p:stCondLst>
                                  <p:childTnLst>
                                    <p:set>
                                      <p:cBhvr>
                                        <p:cTn id="52" dur="1" fill="hold">
                                          <p:stCondLst>
                                            <p:cond delay="0"/>
                                          </p:stCondLst>
                                        </p:cTn>
                                        <p:tgtEl>
                                          <p:spTgt spid="45076"/>
                                        </p:tgtEl>
                                        <p:attrNameLst>
                                          <p:attrName>style.visibility</p:attrName>
                                        </p:attrNameLst>
                                      </p:cBhvr>
                                      <p:to>
                                        <p:strVal val="visible"/>
                                      </p:to>
                                    </p:set>
                                    <p:animEffect transition="in" filter="wipe(left)">
                                      <p:cBhvr>
                                        <p:cTn id="53" dur="500"/>
                                        <p:tgtEl>
                                          <p:spTgt spid="4507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5080"/>
                                        </p:tgtEl>
                                        <p:attrNameLst>
                                          <p:attrName>style.visibility</p:attrName>
                                        </p:attrNameLst>
                                      </p:cBhvr>
                                      <p:to>
                                        <p:strVal val="visible"/>
                                      </p:to>
                                    </p:set>
                                    <p:animEffect transition="in" filter="wipe(left)">
                                      <p:cBhvr>
                                        <p:cTn id="56" dur="500"/>
                                        <p:tgtEl>
                                          <p:spTgt spid="45080"/>
                                        </p:tgtEl>
                                      </p:cBhvr>
                                    </p:animEffect>
                                  </p:childTnLst>
                                </p:cTn>
                              </p:par>
                            </p:childTnLst>
                          </p:cTn>
                        </p:par>
                        <p:par>
                          <p:cTn id="57" fill="hold">
                            <p:stCondLst>
                              <p:cond delay="3000"/>
                            </p:stCondLst>
                            <p:childTnLst>
                              <p:par>
                                <p:cTn id="58" presetID="1" presetClass="entr" presetSubtype="0" fill="hold" grpId="0" nodeType="afterEffect">
                                  <p:stCondLst>
                                    <p:cond delay="0"/>
                                  </p:stCondLst>
                                  <p:childTnLst>
                                    <p:set>
                                      <p:cBhvr>
                                        <p:cTn id="59" dur="1" fill="hold">
                                          <p:stCondLst>
                                            <p:cond delay="0"/>
                                          </p:stCondLst>
                                        </p:cTn>
                                        <p:tgtEl>
                                          <p:spTgt spid="4507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5081"/>
                                        </p:tgtEl>
                                        <p:attrNameLst>
                                          <p:attrName>style.visibility</p:attrName>
                                        </p:attrNameLst>
                                      </p:cBhvr>
                                      <p:to>
                                        <p:strVal val="visible"/>
                                      </p:to>
                                    </p:set>
                                  </p:childTnLst>
                                </p:cTn>
                              </p:par>
                              <p:par>
                                <p:cTn id="62" presetID="53" presetClass="entr" presetSubtype="0" fill="hold" grpId="0" nodeType="withEffect">
                                  <p:stCondLst>
                                    <p:cond delay="0"/>
                                  </p:stCondLst>
                                  <p:childTnLst>
                                    <p:set>
                                      <p:cBhvr>
                                        <p:cTn id="63" dur="1" fill="hold">
                                          <p:stCondLst>
                                            <p:cond delay="0"/>
                                          </p:stCondLst>
                                        </p:cTn>
                                        <p:tgtEl>
                                          <p:spTgt spid="45087"/>
                                        </p:tgtEl>
                                        <p:attrNameLst>
                                          <p:attrName>style.visibility</p:attrName>
                                        </p:attrNameLst>
                                      </p:cBhvr>
                                      <p:to>
                                        <p:strVal val="visible"/>
                                      </p:to>
                                    </p:set>
                                    <p:anim calcmode="lin" valueType="num">
                                      <p:cBhvr>
                                        <p:cTn id="64" dur="500" fill="hold"/>
                                        <p:tgtEl>
                                          <p:spTgt spid="45087"/>
                                        </p:tgtEl>
                                        <p:attrNameLst>
                                          <p:attrName>ppt_w</p:attrName>
                                        </p:attrNameLst>
                                      </p:cBhvr>
                                      <p:tavLst>
                                        <p:tav tm="0">
                                          <p:val>
                                            <p:fltVal val="0"/>
                                          </p:val>
                                        </p:tav>
                                        <p:tav tm="100000">
                                          <p:val>
                                            <p:strVal val="#ppt_w"/>
                                          </p:val>
                                        </p:tav>
                                      </p:tavLst>
                                    </p:anim>
                                    <p:anim calcmode="lin" valueType="num">
                                      <p:cBhvr>
                                        <p:cTn id="65" dur="500" fill="hold"/>
                                        <p:tgtEl>
                                          <p:spTgt spid="45087"/>
                                        </p:tgtEl>
                                        <p:attrNameLst>
                                          <p:attrName>ppt_h</p:attrName>
                                        </p:attrNameLst>
                                      </p:cBhvr>
                                      <p:tavLst>
                                        <p:tav tm="0">
                                          <p:val>
                                            <p:fltVal val="0"/>
                                          </p:val>
                                        </p:tav>
                                        <p:tav tm="100000">
                                          <p:val>
                                            <p:strVal val="#ppt_h"/>
                                          </p:val>
                                        </p:tav>
                                      </p:tavLst>
                                    </p:anim>
                                    <p:animEffect transition="in" filter="fade">
                                      <p:cBhvr>
                                        <p:cTn id="66" dur="500"/>
                                        <p:tgtEl>
                                          <p:spTgt spid="45087"/>
                                        </p:tgtEl>
                                      </p:cBhvr>
                                    </p:animEffect>
                                  </p:childTnLst>
                                </p:cTn>
                              </p:par>
                            </p:childTnLst>
                          </p:cTn>
                        </p:par>
                        <p:par>
                          <p:cTn id="67" fill="hold">
                            <p:stCondLst>
                              <p:cond delay="3500"/>
                            </p:stCondLst>
                            <p:childTnLst>
                              <p:par>
                                <p:cTn id="68" presetID="22" presetClass="entr" presetSubtype="8" fill="hold" grpId="0" nodeType="afterEffect">
                                  <p:stCondLst>
                                    <p:cond delay="0"/>
                                  </p:stCondLst>
                                  <p:childTnLst>
                                    <p:set>
                                      <p:cBhvr>
                                        <p:cTn id="69" dur="1" fill="hold">
                                          <p:stCondLst>
                                            <p:cond delay="0"/>
                                          </p:stCondLst>
                                        </p:cTn>
                                        <p:tgtEl>
                                          <p:spTgt spid="45078"/>
                                        </p:tgtEl>
                                        <p:attrNameLst>
                                          <p:attrName>style.visibility</p:attrName>
                                        </p:attrNameLst>
                                      </p:cBhvr>
                                      <p:to>
                                        <p:strVal val="visible"/>
                                      </p:to>
                                    </p:set>
                                    <p:animEffect transition="in" filter="wipe(left)">
                                      <p:cBhvr>
                                        <p:cTn id="70" dur="500"/>
                                        <p:tgtEl>
                                          <p:spTgt spid="45078"/>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5082"/>
                                        </p:tgtEl>
                                        <p:attrNameLst>
                                          <p:attrName>style.visibility</p:attrName>
                                        </p:attrNameLst>
                                      </p:cBhvr>
                                      <p:to>
                                        <p:strVal val="visible"/>
                                      </p:to>
                                    </p:set>
                                    <p:animEffect transition="in" filter="wipe(left)">
                                      <p:cBhvr>
                                        <p:cTn id="73" dur="500"/>
                                        <p:tgtEl>
                                          <p:spTgt spid="45082"/>
                                        </p:tgtEl>
                                      </p:cBhvr>
                                    </p:animEffect>
                                  </p:childTnLst>
                                </p:cTn>
                              </p:par>
                            </p:childTnLst>
                          </p:cTn>
                        </p:par>
                        <p:par>
                          <p:cTn id="74" fill="hold">
                            <p:stCondLst>
                              <p:cond delay="4000"/>
                            </p:stCondLst>
                            <p:childTnLst>
                              <p:par>
                                <p:cTn id="75" presetID="1" presetClass="entr" presetSubtype="0" fill="hold" grpId="0" nodeType="afterEffect">
                                  <p:stCondLst>
                                    <p:cond delay="0"/>
                                  </p:stCondLst>
                                  <p:childTnLst>
                                    <p:set>
                                      <p:cBhvr>
                                        <p:cTn id="76" dur="1" fill="hold">
                                          <p:stCondLst>
                                            <p:cond delay="0"/>
                                          </p:stCondLst>
                                        </p:cTn>
                                        <p:tgtEl>
                                          <p:spTgt spid="4507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083"/>
                                        </p:tgtEl>
                                        <p:attrNameLst>
                                          <p:attrName>style.visibility</p:attrName>
                                        </p:attrNameLst>
                                      </p:cBhvr>
                                      <p:to>
                                        <p:strVal val="visible"/>
                                      </p:to>
                                    </p:set>
                                  </p:childTnLst>
                                </p:cTn>
                              </p:par>
                              <p:par>
                                <p:cTn id="79" presetID="53" presetClass="entr" presetSubtype="0" fill="hold" grpId="0" nodeType="withEffect">
                                  <p:stCondLst>
                                    <p:cond delay="0"/>
                                  </p:stCondLst>
                                  <p:childTnLst>
                                    <p:set>
                                      <p:cBhvr>
                                        <p:cTn id="80" dur="1" fill="hold">
                                          <p:stCondLst>
                                            <p:cond delay="0"/>
                                          </p:stCondLst>
                                        </p:cTn>
                                        <p:tgtEl>
                                          <p:spTgt spid="45088"/>
                                        </p:tgtEl>
                                        <p:attrNameLst>
                                          <p:attrName>style.visibility</p:attrName>
                                        </p:attrNameLst>
                                      </p:cBhvr>
                                      <p:to>
                                        <p:strVal val="visible"/>
                                      </p:to>
                                    </p:set>
                                    <p:anim calcmode="lin" valueType="num">
                                      <p:cBhvr>
                                        <p:cTn id="81" dur="500" fill="hold"/>
                                        <p:tgtEl>
                                          <p:spTgt spid="45088"/>
                                        </p:tgtEl>
                                        <p:attrNameLst>
                                          <p:attrName>ppt_w</p:attrName>
                                        </p:attrNameLst>
                                      </p:cBhvr>
                                      <p:tavLst>
                                        <p:tav tm="0">
                                          <p:val>
                                            <p:fltVal val="0"/>
                                          </p:val>
                                        </p:tav>
                                        <p:tav tm="100000">
                                          <p:val>
                                            <p:strVal val="#ppt_w"/>
                                          </p:val>
                                        </p:tav>
                                      </p:tavLst>
                                    </p:anim>
                                    <p:anim calcmode="lin" valueType="num">
                                      <p:cBhvr>
                                        <p:cTn id="82" dur="500" fill="hold"/>
                                        <p:tgtEl>
                                          <p:spTgt spid="45088"/>
                                        </p:tgtEl>
                                        <p:attrNameLst>
                                          <p:attrName>ppt_h</p:attrName>
                                        </p:attrNameLst>
                                      </p:cBhvr>
                                      <p:tavLst>
                                        <p:tav tm="0">
                                          <p:val>
                                            <p:fltVal val="0"/>
                                          </p:val>
                                        </p:tav>
                                        <p:tav tm="100000">
                                          <p:val>
                                            <p:strVal val="#ppt_h"/>
                                          </p:val>
                                        </p:tav>
                                      </p:tavLst>
                                    </p:anim>
                                    <p:animEffect transition="in" filter="fade">
                                      <p:cBhvr>
                                        <p:cTn id="83" dur="500"/>
                                        <p:tgtEl>
                                          <p:spTgt spid="45088"/>
                                        </p:tgtEl>
                                      </p:cBhvr>
                                    </p:animEffect>
                                  </p:childTnLst>
                                </p:cTn>
                              </p:par>
                            </p:childTnLst>
                          </p:cTn>
                        </p:par>
                        <p:par>
                          <p:cTn id="84" fill="hold">
                            <p:stCondLst>
                              <p:cond delay="4500"/>
                            </p:stCondLst>
                            <p:childTnLst>
                              <p:par>
                                <p:cTn id="85" presetID="22" presetClass="entr" presetSubtype="8" fill="hold" grpId="0" nodeType="afterEffect">
                                  <p:stCondLst>
                                    <p:cond delay="0"/>
                                  </p:stCondLst>
                                  <p:childTnLst>
                                    <p:set>
                                      <p:cBhvr>
                                        <p:cTn id="86" dur="1" fill="hold">
                                          <p:stCondLst>
                                            <p:cond delay="0"/>
                                          </p:stCondLst>
                                        </p:cTn>
                                        <p:tgtEl>
                                          <p:spTgt spid="45084"/>
                                        </p:tgtEl>
                                        <p:attrNameLst>
                                          <p:attrName>style.visibility</p:attrName>
                                        </p:attrNameLst>
                                      </p:cBhvr>
                                      <p:to>
                                        <p:strVal val="visible"/>
                                      </p:to>
                                    </p:set>
                                    <p:animEffect transition="in" filter="wipe(left)">
                                      <p:cBhvr>
                                        <p:cTn id="87" dur="500"/>
                                        <p:tgtEl>
                                          <p:spTgt spid="45084"/>
                                        </p:tgtEl>
                                      </p:cBhvr>
                                    </p:animEffect>
                                  </p:childTnLst>
                                </p:cTn>
                              </p:par>
                            </p:childTnLst>
                          </p:cTn>
                        </p:par>
                        <p:par>
                          <p:cTn id="88" fill="hold">
                            <p:stCondLst>
                              <p:cond delay="5000"/>
                            </p:stCondLst>
                            <p:childTnLst>
                              <p:par>
                                <p:cTn id="89" presetID="1" presetClass="entr" presetSubtype="0" fill="hold" grpId="0" nodeType="afterEffect">
                                  <p:stCondLst>
                                    <p:cond delay="0"/>
                                  </p:stCondLst>
                                  <p:childTnLst>
                                    <p:set>
                                      <p:cBhvr>
                                        <p:cTn id="90" dur="1" fill="hold">
                                          <p:stCondLst>
                                            <p:cond delay="0"/>
                                          </p:stCondLst>
                                        </p:cTn>
                                        <p:tgtEl>
                                          <p:spTgt spid="45085"/>
                                        </p:tgtEl>
                                        <p:attrNameLst>
                                          <p:attrName>style.visibility</p:attrName>
                                        </p:attrNameLst>
                                      </p:cBhvr>
                                      <p:to>
                                        <p:strVal val="visible"/>
                                      </p:to>
                                    </p:set>
                                  </p:childTnLst>
                                </p:cTn>
                              </p:par>
                              <p:par>
                                <p:cTn id="91" presetID="53" presetClass="entr" presetSubtype="0" fill="hold" grpId="0" nodeType="withEffect">
                                  <p:stCondLst>
                                    <p:cond delay="0"/>
                                  </p:stCondLst>
                                  <p:childTnLst>
                                    <p:set>
                                      <p:cBhvr>
                                        <p:cTn id="92" dur="1" fill="hold">
                                          <p:stCondLst>
                                            <p:cond delay="0"/>
                                          </p:stCondLst>
                                        </p:cTn>
                                        <p:tgtEl>
                                          <p:spTgt spid="45089"/>
                                        </p:tgtEl>
                                        <p:attrNameLst>
                                          <p:attrName>style.visibility</p:attrName>
                                        </p:attrNameLst>
                                      </p:cBhvr>
                                      <p:to>
                                        <p:strVal val="visible"/>
                                      </p:to>
                                    </p:set>
                                    <p:anim calcmode="lin" valueType="num">
                                      <p:cBhvr>
                                        <p:cTn id="93" dur="500" fill="hold"/>
                                        <p:tgtEl>
                                          <p:spTgt spid="45089"/>
                                        </p:tgtEl>
                                        <p:attrNameLst>
                                          <p:attrName>ppt_w</p:attrName>
                                        </p:attrNameLst>
                                      </p:cBhvr>
                                      <p:tavLst>
                                        <p:tav tm="0">
                                          <p:val>
                                            <p:fltVal val="0"/>
                                          </p:val>
                                        </p:tav>
                                        <p:tav tm="100000">
                                          <p:val>
                                            <p:strVal val="#ppt_w"/>
                                          </p:val>
                                        </p:tav>
                                      </p:tavLst>
                                    </p:anim>
                                    <p:anim calcmode="lin" valueType="num">
                                      <p:cBhvr>
                                        <p:cTn id="94" dur="500" fill="hold"/>
                                        <p:tgtEl>
                                          <p:spTgt spid="45089"/>
                                        </p:tgtEl>
                                        <p:attrNameLst>
                                          <p:attrName>ppt_h</p:attrName>
                                        </p:attrNameLst>
                                      </p:cBhvr>
                                      <p:tavLst>
                                        <p:tav tm="0">
                                          <p:val>
                                            <p:fltVal val="0"/>
                                          </p:val>
                                        </p:tav>
                                        <p:tav tm="100000">
                                          <p:val>
                                            <p:strVal val="#ppt_h"/>
                                          </p:val>
                                        </p:tav>
                                      </p:tavLst>
                                    </p:anim>
                                    <p:animEffect transition="in" filter="fade">
                                      <p:cBhvr>
                                        <p:cTn id="95" dur="500"/>
                                        <p:tgtEl>
                                          <p:spTgt spid="45089"/>
                                        </p:tgtEl>
                                      </p:cBhvr>
                                    </p:animEffect>
                                  </p:childTnLst>
                                </p:cTn>
                              </p:par>
                            </p:childTnLst>
                          </p:cTn>
                        </p:par>
                        <p:par>
                          <p:cTn id="96" fill="hold">
                            <p:stCondLst>
                              <p:cond delay="5500"/>
                            </p:stCondLst>
                            <p:childTnLst>
                              <p:par>
                                <p:cTn id="97" presetID="22" presetClass="entr" presetSubtype="8" fill="hold" grpId="0" nodeType="afterEffect">
                                  <p:stCondLst>
                                    <p:cond delay="0"/>
                                  </p:stCondLst>
                                  <p:childTnLst>
                                    <p:set>
                                      <p:cBhvr>
                                        <p:cTn id="98" dur="1" fill="hold">
                                          <p:stCondLst>
                                            <p:cond delay="0"/>
                                          </p:stCondLst>
                                        </p:cTn>
                                        <p:tgtEl>
                                          <p:spTgt spid="45086"/>
                                        </p:tgtEl>
                                        <p:attrNameLst>
                                          <p:attrName>style.visibility</p:attrName>
                                        </p:attrNameLst>
                                      </p:cBhvr>
                                      <p:to>
                                        <p:strVal val="visible"/>
                                      </p:to>
                                    </p:set>
                                    <p:animEffect transition="in" filter="wipe(left)">
                                      <p:cBhvr>
                                        <p:cTn id="99" dur="500"/>
                                        <p:tgtEl>
                                          <p:spTgt spid="45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animBg="1"/>
      <p:bldP spid="45064" grpId="0" animBg="1"/>
      <p:bldP spid="45065" grpId="0" animBg="1"/>
      <p:bldP spid="45066" grpId="0" animBg="1"/>
      <p:bldP spid="45067" grpId="0" animBg="1"/>
      <p:bldP spid="45068" grpId="0" animBg="1"/>
      <p:bldP spid="45069" grpId="0" animBg="1"/>
      <p:bldP spid="45070" grpId="0" animBg="1"/>
      <p:bldP spid="45071" grpId="0" animBg="1"/>
      <p:bldP spid="45072" grpId="0" animBg="1"/>
      <p:bldP spid="45073" grpId="0" animBg="1"/>
      <p:bldP spid="45074" grpId="0" animBg="1"/>
      <p:bldP spid="45075" grpId="0" animBg="1"/>
      <p:bldP spid="45076" grpId="0" animBg="1"/>
      <p:bldP spid="45077" grpId="0" animBg="1"/>
      <p:bldP spid="45078" grpId="0" animBg="1"/>
      <p:bldP spid="45079" grpId="0" animBg="1"/>
      <p:bldP spid="45080" grpId="0" animBg="1"/>
      <p:bldP spid="45081" grpId="0" animBg="1"/>
      <p:bldP spid="45082" grpId="0" animBg="1"/>
      <p:bldP spid="45083" grpId="0" animBg="1"/>
      <p:bldP spid="45084" grpId="0" animBg="1"/>
      <p:bldP spid="45085" grpId="0" animBg="1"/>
      <p:bldP spid="45086" grpId="0" animBg="1"/>
      <p:bldP spid="45087" grpId="0"/>
      <p:bldP spid="45088" grpId="0"/>
      <p:bldP spid="4508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Processing</a:t>
            </a:r>
            <a:endParaRPr lang="en-US" dirty="0"/>
          </a:p>
        </p:txBody>
      </p:sp>
      <p:sp>
        <p:nvSpPr>
          <p:cNvPr id="3" name="Content Placeholder 2"/>
          <p:cNvSpPr>
            <a:spLocks noGrp="1"/>
          </p:cNvSpPr>
          <p:nvPr>
            <p:ph idx="1"/>
          </p:nvPr>
        </p:nvSpPr>
        <p:spPr/>
        <p:txBody>
          <a:bodyPr/>
          <a:lstStyle/>
          <a:p>
            <a:r>
              <a:rPr lang="en-US" sz="2800" dirty="0" smtClean="0"/>
              <a:t>A method that executes on the main thread.</a:t>
            </a:r>
          </a:p>
          <a:p>
            <a:r>
              <a:rPr lang="en-US" sz="2800" dirty="0" smtClean="0"/>
              <a:t>Begin executing a method synchronously by doing one of the following actions:</a:t>
            </a:r>
          </a:p>
          <a:p>
            <a:pPr lvl="1"/>
            <a:r>
              <a:rPr lang="en-US" sz="2400" dirty="0" smtClean="0"/>
              <a:t>Call the method directly.</a:t>
            </a:r>
          </a:p>
          <a:p>
            <a:pPr lvl="1"/>
            <a:r>
              <a:rPr lang="en-US" sz="2400" dirty="0" smtClean="0"/>
              <a:t>Store a reference to the method in a delegate and call the delegate. </a:t>
            </a:r>
          </a:p>
          <a:p>
            <a:pPr lvl="2"/>
            <a:r>
              <a:rPr lang="en-US" sz="2000" dirty="0" smtClean="0"/>
              <a:t>Causes the Invoke method of the delegate to be automatically called by the CLR.</a:t>
            </a:r>
          </a:p>
          <a:p>
            <a:pPr lvl="2"/>
            <a:r>
              <a:rPr lang="en-US" sz="2000" dirty="0" smtClean="0"/>
              <a:t>Referenced method is executed synchronously.</a:t>
            </a:r>
            <a:endParaRPr lang="en-US" sz="2000" dirty="0"/>
          </a:p>
          <a:p>
            <a:r>
              <a:rPr lang="en-US" sz="2400" dirty="0" smtClean="0"/>
              <a:t>Method that makes the call waits until called method is done.</a:t>
            </a:r>
            <a:endParaRPr lang="en-US" dirty="0" smtClean="0"/>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91</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81836145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Processing</a:t>
            </a:r>
            <a:endParaRPr lang="en-US" dirty="0"/>
          </a:p>
        </p:txBody>
      </p:sp>
      <p:sp>
        <p:nvSpPr>
          <p:cNvPr id="3" name="Content Placeholder 2"/>
          <p:cNvSpPr>
            <a:spLocks noGrp="1"/>
          </p:cNvSpPr>
          <p:nvPr>
            <p:ph idx="1"/>
          </p:nvPr>
        </p:nvSpPr>
        <p:spPr/>
        <p:txBody>
          <a:bodyPr/>
          <a:lstStyle/>
          <a:p>
            <a:r>
              <a:rPr lang="en-US" sz="2800" dirty="0"/>
              <a:t>A method is </a:t>
            </a:r>
            <a:r>
              <a:rPr lang="en-US" sz="2800" dirty="0" smtClean="0"/>
              <a:t>executed on </a:t>
            </a:r>
            <a:r>
              <a:rPr lang="en-US" sz="2800" dirty="0"/>
              <a:t>a separate thread than the main thread.</a:t>
            </a:r>
          </a:p>
          <a:p>
            <a:r>
              <a:rPr lang="en-US" sz="2800" dirty="0" smtClean="0"/>
              <a:t>Begin the execution of a method asynchronously by doing the following:</a:t>
            </a:r>
          </a:p>
          <a:p>
            <a:pPr lvl="1"/>
            <a:r>
              <a:rPr lang="en-US" sz="2400" dirty="0" smtClean="0"/>
              <a:t>Store a reference to the method in a delegate.</a:t>
            </a:r>
          </a:p>
          <a:p>
            <a:pPr lvl="1"/>
            <a:r>
              <a:rPr lang="en-US" sz="2400" dirty="0" smtClean="0"/>
              <a:t>Call the </a:t>
            </a:r>
            <a:r>
              <a:rPr lang="en-US" sz="2400" dirty="0" err="1" smtClean="0">
                <a:solidFill>
                  <a:srgbClr val="0070C0"/>
                </a:solidFill>
              </a:rPr>
              <a:t>BeginInvoke</a:t>
            </a:r>
            <a:r>
              <a:rPr lang="en-US" sz="2400" dirty="0" smtClean="0"/>
              <a:t> method of the delegate.</a:t>
            </a:r>
          </a:p>
          <a:p>
            <a:r>
              <a:rPr lang="en-US" sz="2800" dirty="0" smtClean="0"/>
              <a:t>Main thread does not wait until called method on separate thread is done.</a:t>
            </a:r>
          </a:p>
          <a:p>
            <a:r>
              <a:rPr lang="en-US" sz="2800" dirty="0" smtClean="0"/>
              <a:t>Main thread continues to execute after making the call simultaneously along with 		the called method.</a:t>
            </a:r>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92</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6746959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normAutofit fontScale="90000"/>
          </a:bodyPr>
          <a:lstStyle/>
          <a:p>
            <a:pPr eaLnBrk="1" hangingPunct="1"/>
            <a:r>
              <a:rPr lang="en-US" dirty="0" smtClean="0"/>
              <a:t>Asynchronous Delegate Methods</a:t>
            </a:r>
          </a:p>
        </p:txBody>
      </p:sp>
      <p:sp>
        <p:nvSpPr>
          <p:cNvPr id="89092" name="Rectangle 3"/>
          <p:cNvSpPr>
            <a:spLocks noGrp="1" noChangeArrowheads="1"/>
          </p:cNvSpPr>
          <p:nvPr>
            <p:ph type="body" idx="1"/>
          </p:nvPr>
        </p:nvSpPr>
        <p:spPr>
          <a:xfrm>
            <a:off x="152400" y="990600"/>
            <a:ext cx="8839200" cy="5715000"/>
          </a:xfrm>
        </p:spPr>
        <p:txBody>
          <a:bodyPr/>
          <a:lstStyle/>
          <a:p>
            <a:pPr eaLnBrk="1" hangingPunct="1"/>
            <a:endParaRPr lang="en-US" dirty="0" smtClean="0"/>
          </a:p>
          <a:p>
            <a:pPr eaLnBrk="1" hangingPunct="1"/>
            <a:r>
              <a:rPr lang="en-US" sz="2800" dirty="0" smtClean="0"/>
              <a:t>The delegate type contains the following asynchronous methods:</a:t>
            </a:r>
          </a:p>
          <a:p>
            <a:pPr eaLnBrk="1" hangingPunct="1">
              <a:buNone/>
            </a:pPr>
            <a:endParaRPr lang="en-US" sz="800" dirty="0" smtClean="0"/>
          </a:p>
          <a:p>
            <a:pPr lvl="1" eaLnBrk="1" hangingPunct="1"/>
            <a:r>
              <a:rPr lang="en-US" sz="2400" b="1" dirty="0" err="1" smtClean="0">
                <a:solidFill>
                  <a:schemeClr val="hlink"/>
                </a:solidFill>
                <a:latin typeface="Courier New" pitchFamily="49" charset="0"/>
              </a:rPr>
              <a:t>BeginInvoke</a:t>
            </a:r>
            <a:r>
              <a:rPr lang="en-US" sz="2400" b="1" dirty="0" smtClean="0">
                <a:solidFill>
                  <a:schemeClr val="hlink"/>
                </a:solidFill>
                <a:latin typeface="Courier New" pitchFamily="49" charset="0"/>
              </a:rPr>
              <a:t>()</a:t>
            </a:r>
          </a:p>
          <a:p>
            <a:pPr lvl="1" eaLnBrk="1" hangingPunct="1"/>
            <a:r>
              <a:rPr lang="en-US" sz="2400" b="1" dirty="0" err="1" smtClean="0">
                <a:solidFill>
                  <a:schemeClr val="hlink"/>
                </a:solidFill>
                <a:latin typeface="Courier New" pitchFamily="49" charset="0"/>
              </a:rPr>
              <a:t>EndInvoke</a:t>
            </a:r>
            <a:r>
              <a:rPr lang="en-US" sz="2400" b="1" dirty="0" smtClean="0">
                <a:solidFill>
                  <a:schemeClr val="hlink"/>
                </a:solidFill>
                <a:latin typeface="Courier New" pitchFamily="49" charset="0"/>
              </a:rPr>
              <a:t>()</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93</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16238165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BeginInvoke()</a:t>
            </a:r>
            <a:r>
              <a:rPr lang="en-US" smtClean="0"/>
              <a:t> Method</a:t>
            </a:r>
          </a:p>
        </p:txBody>
      </p:sp>
      <p:sp>
        <p:nvSpPr>
          <p:cNvPr id="92164" name="Rectangle 3"/>
          <p:cNvSpPr>
            <a:spLocks noGrp="1" noChangeArrowheads="1"/>
          </p:cNvSpPr>
          <p:nvPr>
            <p:ph type="body" idx="1"/>
          </p:nvPr>
        </p:nvSpPr>
        <p:spPr>
          <a:xfrm>
            <a:off x="152400" y="990600"/>
            <a:ext cx="8839200" cy="5715000"/>
          </a:xfrm>
        </p:spPr>
        <p:txBody>
          <a:bodyPr/>
          <a:lstStyle/>
          <a:p>
            <a:pPr eaLnBrk="1" hangingPunct="1"/>
            <a:endParaRPr lang="en-US" sz="3200" b="1" dirty="0" smtClean="0">
              <a:solidFill>
                <a:schemeClr val="hlink"/>
              </a:solidFill>
              <a:latin typeface="Courier New" pitchFamily="49" charset="0"/>
            </a:endParaRPr>
          </a:p>
          <a:p>
            <a:pPr eaLnBrk="1" hangingPunct="1"/>
            <a:r>
              <a:rPr lang="en-US" sz="2800" b="1" dirty="0" err="1" smtClean="0">
                <a:solidFill>
                  <a:schemeClr val="hlink"/>
                </a:solidFill>
                <a:latin typeface="Courier New" pitchFamily="49" charset="0"/>
              </a:rPr>
              <a:t>BeginInvoke</a:t>
            </a:r>
            <a:r>
              <a:rPr lang="en-US" sz="2800" b="1" dirty="0" smtClean="0">
                <a:solidFill>
                  <a:schemeClr val="hlink"/>
                </a:solidFill>
                <a:latin typeface="Courier New" pitchFamily="49" charset="0"/>
              </a:rPr>
              <a:t>()</a:t>
            </a:r>
            <a:r>
              <a:rPr lang="en-US" sz="2800" dirty="0" smtClean="0"/>
              <a:t> is used to initiate the asynchronous call on the delegate.</a:t>
            </a:r>
          </a:p>
          <a:p>
            <a:pPr eaLnBrk="1" hangingPunct="1">
              <a:buNone/>
            </a:pPr>
            <a:endParaRPr lang="en-US" sz="800" dirty="0" smtClean="0"/>
          </a:p>
          <a:p>
            <a:pPr eaLnBrk="1" hangingPunct="1"/>
            <a:r>
              <a:rPr lang="en-US" sz="2800" dirty="0" smtClean="0"/>
              <a:t>The </a:t>
            </a:r>
            <a:r>
              <a:rPr lang="en-US" sz="2800" b="1" dirty="0" err="1" smtClean="0">
                <a:solidFill>
                  <a:schemeClr val="hlink"/>
                </a:solidFill>
                <a:latin typeface="Courier New" pitchFamily="49" charset="0"/>
              </a:rPr>
              <a:t>BeginInvoke</a:t>
            </a:r>
            <a:r>
              <a:rPr lang="en-US" sz="2800" b="1" dirty="0" smtClean="0">
                <a:solidFill>
                  <a:schemeClr val="hlink"/>
                </a:solidFill>
                <a:latin typeface="Courier New" pitchFamily="49" charset="0"/>
              </a:rPr>
              <a:t>()</a:t>
            </a:r>
            <a:r>
              <a:rPr lang="en-US" sz="2800" dirty="0" smtClean="0"/>
              <a:t> signature contains all the  arguments defined by the delegate (and the target method that the delegate encapsulates), plus two additional arguments (to be covered later).</a:t>
            </a:r>
          </a:p>
          <a:p>
            <a:pPr eaLnBrk="1" hangingPunct="1">
              <a:buNone/>
            </a:pPr>
            <a:endParaRPr lang="en-US" sz="800" dirty="0" smtClean="0"/>
          </a:p>
          <a:p>
            <a:pPr eaLnBrk="1" hangingPunct="1"/>
            <a:r>
              <a:rPr lang="en-US" sz="2800" b="1" dirty="0" err="1" smtClean="0">
                <a:solidFill>
                  <a:schemeClr val="hlink"/>
                </a:solidFill>
                <a:latin typeface="Courier New" pitchFamily="49" charset="0"/>
              </a:rPr>
              <a:t>BeginInvoke</a:t>
            </a:r>
            <a:r>
              <a:rPr lang="en-US" sz="2800" b="1" dirty="0" smtClean="0">
                <a:solidFill>
                  <a:schemeClr val="hlink"/>
                </a:solidFill>
                <a:latin typeface="Courier New" pitchFamily="49" charset="0"/>
              </a:rPr>
              <a:t>()</a:t>
            </a:r>
            <a:r>
              <a:rPr lang="en-US" sz="2800" dirty="0" smtClean="0"/>
              <a:t> returns immediately and does not wait for the asynchronous call to complete.</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94</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3568120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3"/>
          <p:cNvSpPr>
            <a:spLocks noGrp="1" noChangeArrowheads="1"/>
          </p:cNvSpPr>
          <p:nvPr>
            <p:ph type="body" idx="1"/>
          </p:nvPr>
        </p:nvSpPr>
        <p:spPr>
          <a:xfrm>
            <a:off x="304800" y="1371600"/>
            <a:ext cx="8839200" cy="4572000"/>
          </a:xfrm>
        </p:spPr>
        <p:txBody>
          <a:bodyPr/>
          <a:lstStyle/>
          <a:p>
            <a:pPr eaLnBrk="1" hangingPunct="1">
              <a:lnSpc>
                <a:spcPct val="80000"/>
              </a:lnSpc>
            </a:pPr>
            <a:r>
              <a:rPr lang="en-US" sz="2800" dirty="0" smtClean="0"/>
              <a:t>Can be called any time after </a:t>
            </a:r>
            <a:r>
              <a:rPr lang="en-US" sz="2800" b="1" dirty="0" err="1" smtClean="0">
                <a:solidFill>
                  <a:schemeClr val="hlink"/>
                </a:solidFill>
                <a:latin typeface="Courier New" pitchFamily="49" charset="0"/>
              </a:rPr>
              <a:t>BeginInvoke</a:t>
            </a:r>
            <a:r>
              <a:rPr lang="en-US" sz="2800" b="1" dirty="0" smtClean="0">
                <a:solidFill>
                  <a:schemeClr val="hlink"/>
                </a:solidFill>
                <a:latin typeface="Courier New" pitchFamily="49" charset="0"/>
              </a:rPr>
              <a:t>()</a:t>
            </a:r>
            <a:r>
              <a:rPr lang="en-US" sz="2800" dirty="0" smtClean="0"/>
              <a:t>.</a:t>
            </a:r>
          </a:p>
          <a:p>
            <a:pPr eaLnBrk="1" hangingPunct="1">
              <a:lnSpc>
                <a:spcPct val="80000"/>
              </a:lnSpc>
              <a:buNone/>
            </a:pPr>
            <a:endParaRPr lang="en-US" sz="800" b="1" dirty="0" smtClean="0">
              <a:solidFill>
                <a:schemeClr val="hlink"/>
              </a:solidFill>
              <a:latin typeface="Courier New" pitchFamily="49" charset="0"/>
            </a:endParaRPr>
          </a:p>
          <a:p>
            <a:pPr eaLnBrk="1" hangingPunct="1">
              <a:lnSpc>
                <a:spcPct val="80000"/>
              </a:lnSpc>
            </a:pPr>
            <a:r>
              <a:rPr lang="en-US" sz="2800" b="1" dirty="0" err="1" smtClean="0">
                <a:solidFill>
                  <a:schemeClr val="hlink"/>
                </a:solidFill>
                <a:latin typeface="Courier New" pitchFamily="49" charset="0"/>
              </a:rPr>
              <a:t>EndInvoke</a:t>
            </a:r>
            <a:r>
              <a:rPr lang="en-US" sz="2800" b="1" dirty="0" smtClean="0">
                <a:solidFill>
                  <a:schemeClr val="hlink"/>
                </a:solidFill>
                <a:latin typeface="Courier New" pitchFamily="49" charset="0"/>
              </a:rPr>
              <a:t>()</a:t>
            </a:r>
            <a:r>
              <a:rPr lang="en-US" sz="2800" dirty="0" smtClean="0"/>
              <a:t> will block until </a:t>
            </a:r>
            <a:r>
              <a:rPr lang="en-US" sz="2800" dirty="0"/>
              <a:t>asynchronous call </a:t>
            </a:r>
            <a:r>
              <a:rPr lang="en-US" sz="2800" dirty="0" smtClean="0"/>
              <a:t>is </a:t>
            </a:r>
            <a:r>
              <a:rPr lang="en-US" sz="2800" dirty="0"/>
              <a:t>completed</a:t>
            </a:r>
            <a:r>
              <a:rPr lang="en-US" sz="2800" dirty="0" smtClean="0"/>
              <a:t>.</a:t>
            </a:r>
          </a:p>
          <a:p>
            <a:pPr eaLnBrk="1" hangingPunct="1">
              <a:lnSpc>
                <a:spcPct val="80000"/>
              </a:lnSpc>
              <a:buNone/>
            </a:pPr>
            <a:endParaRPr lang="en-US" sz="800" dirty="0" smtClean="0"/>
          </a:p>
          <a:p>
            <a:pPr eaLnBrk="1" hangingPunct="1">
              <a:lnSpc>
                <a:spcPct val="80000"/>
              </a:lnSpc>
            </a:pPr>
            <a:r>
              <a:rPr lang="en-US" sz="2800" b="1" dirty="0" err="1" smtClean="0">
                <a:solidFill>
                  <a:schemeClr val="hlink"/>
                </a:solidFill>
                <a:latin typeface="Courier New" pitchFamily="49" charset="0"/>
              </a:rPr>
              <a:t>EndInvoke</a:t>
            </a:r>
            <a:r>
              <a:rPr lang="en-US" sz="2800" b="1" dirty="0" smtClean="0">
                <a:solidFill>
                  <a:schemeClr val="hlink"/>
                </a:solidFill>
                <a:latin typeface="Courier New" pitchFamily="49" charset="0"/>
              </a:rPr>
              <a:t>()</a:t>
            </a:r>
            <a:r>
              <a:rPr lang="en-US" sz="2800" dirty="0" smtClean="0"/>
              <a:t> should always be called after making an asynchronous call with </a:t>
            </a:r>
            <a:r>
              <a:rPr lang="en-US" sz="2800" b="1" dirty="0" err="1" smtClean="0">
                <a:solidFill>
                  <a:schemeClr val="hlink"/>
                </a:solidFill>
                <a:latin typeface="Courier New" pitchFamily="49" charset="0"/>
              </a:rPr>
              <a:t>BeginInvoke</a:t>
            </a:r>
            <a:r>
              <a:rPr lang="en-US" sz="2800" b="1" dirty="0" smtClean="0">
                <a:solidFill>
                  <a:schemeClr val="hlink"/>
                </a:solidFill>
                <a:latin typeface="Courier New" pitchFamily="49" charset="0"/>
              </a:rPr>
              <a:t>():</a:t>
            </a:r>
          </a:p>
          <a:p>
            <a:pPr eaLnBrk="1" hangingPunct="1">
              <a:lnSpc>
                <a:spcPct val="80000"/>
              </a:lnSpc>
              <a:buNone/>
            </a:pPr>
            <a:endParaRPr lang="en-US" sz="800" b="1" dirty="0" smtClean="0">
              <a:solidFill>
                <a:schemeClr val="hlink"/>
              </a:solidFill>
              <a:latin typeface="Courier New" pitchFamily="49" charset="0"/>
            </a:endParaRPr>
          </a:p>
          <a:p>
            <a:pPr lvl="1" eaLnBrk="1" hangingPunct="1">
              <a:lnSpc>
                <a:spcPct val="80000"/>
              </a:lnSpc>
            </a:pPr>
            <a:r>
              <a:rPr lang="en-US" sz="2400" dirty="0" smtClean="0"/>
              <a:t>Ensures main thread does not end before asynchronous call is done.</a:t>
            </a:r>
          </a:p>
          <a:p>
            <a:pPr lvl="1" eaLnBrk="1" hangingPunct="1">
              <a:lnSpc>
                <a:spcPct val="80000"/>
              </a:lnSpc>
            </a:pPr>
            <a:r>
              <a:rPr lang="en-US" sz="2400" dirty="0" smtClean="0"/>
              <a:t>Required to capture return value and any </a:t>
            </a:r>
            <a:r>
              <a:rPr lang="en-US" sz="2400" b="1" dirty="0">
                <a:solidFill>
                  <a:schemeClr val="hlink"/>
                </a:solidFill>
                <a:latin typeface="Courier New" pitchFamily="49" charset="0"/>
              </a:rPr>
              <a:t>out</a:t>
            </a:r>
            <a:r>
              <a:rPr lang="en-US" sz="2400" dirty="0"/>
              <a:t> and </a:t>
            </a:r>
            <a:r>
              <a:rPr lang="en-US" sz="2400" b="1" dirty="0">
                <a:solidFill>
                  <a:schemeClr val="hlink"/>
                </a:solidFill>
                <a:latin typeface="Courier New" pitchFamily="49" charset="0"/>
              </a:rPr>
              <a:t>ref</a:t>
            </a:r>
            <a:r>
              <a:rPr lang="en-US" sz="2400" dirty="0"/>
              <a:t> arguments from </a:t>
            </a:r>
            <a:r>
              <a:rPr lang="en-US" sz="2400" dirty="0" smtClean="0"/>
              <a:t>asynchronous call.</a:t>
            </a:r>
          </a:p>
          <a:p>
            <a:pPr lvl="1" eaLnBrk="1" hangingPunct="1">
              <a:lnSpc>
                <a:spcPct val="80000"/>
              </a:lnSpc>
            </a:pPr>
            <a:r>
              <a:rPr lang="en-US" sz="2400" dirty="0" smtClean="0"/>
              <a:t>Can cause problems if Main is done before asynchronous call is done.</a:t>
            </a:r>
          </a:p>
        </p:txBody>
      </p:sp>
      <p:sp>
        <p:nvSpPr>
          <p:cNvPr id="2" name="Title 1"/>
          <p:cNvSpPr>
            <a:spLocks noGrp="1"/>
          </p:cNvSpPr>
          <p:nvPr>
            <p:ph type="title"/>
          </p:nvPr>
        </p:nvSpPr>
        <p:spPr/>
        <p:txBody>
          <a:bodyPr/>
          <a:lstStyle/>
          <a:p>
            <a:r>
              <a:rPr lang="en-US" dirty="0" smtClean="0"/>
              <a:t>The </a:t>
            </a:r>
            <a:r>
              <a:rPr lang="en-US" dirty="0" err="1" smtClean="0">
                <a:solidFill>
                  <a:srgbClr val="FF0000"/>
                </a:solidFill>
              </a:rPr>
              <a:t>EndInvoke</a:t>
            </a:r>
            <a:r>
              <a:rPr lang="en-US" dirty="0" smtClean="0"/>
              <a:t>() Method</a:t>
            </a:r>
            <a:endParaRPr lang="en-US" dirty="0"/>
          </a:p>
        </p:txBody>
      </p:sp>
      <p:sp>
        <p:nvSpPr>
          <p:cNvPr id="7" name="Slide Number Placeholder 6"/>
          <p:cNvSpPr>
            <a:spLocks noGrp="1"/>
          </p:cNvSpPr>
          <p:nvPr>
            <p:ph type="sldNum" sz="quarter" idx="12"/>
          </p:nvPr>
        </p:nvSpPr>
        <p:spPr/>
        <p:txBody>
          <a:bodyPr/>
          <a:lstStyle/>
          <a:p>
            <a:pPr>
              <a:defRPr/>
            </a:pPr>
            <a:fld id="{660E456F-E570-4FB0-BB5E-CB753F6E2897}" type="slidenum">
              <a:rPr lang="en-US" smtClean="0"/>
              <a:pPr>
                <a:defRPr/>
              </a:pPr>
              <a:t>95</a:t>
            </a:fld>
            <a:endParaRPr lang="en-US"/>
          </a:p>
        </p:txBody>
      </p:sp>
      <p:sp>
        <p:nvSpPr>
          <p:cNvPr id="8" name="Footer Placeholder 7"/>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42555728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en-US" dirty="0" smtClean="0"/>
              <a:t>Delegates vs. Threads</a:t>
            </a:r>
          </a:p>
        </p:txBody>
      </p:sp>
      <p:sp>
        <p:nvSpPr>
          <p:cNvPr id="88068" name="Rectangle 3"/>
          <p:cNvSpPr>
            <a:spLocks noGrp="1" noChangeArrowheads="1"/>
          </p:cNvSpPr>
          <p:nvPr>
            <p:ph type="body" idx="1"/>
          </p:nvPr>
        </p:nvSpPr>
        <p:spPr>
          <a:xfrm>
            <a:off x="152400" y="990600"/>
            <a:ext cx="8839200" cy="5562600"/>
          </a:xfrm>
        </p:spPr>
        <p:txBody>
          <a:bodyPr/>
          <a:lstStyle/>
          <a:p>
            <a:pPr eaLnBrk="1" hangingPunct="1"/>
            <a:endParaRPr lang="en-US" sz="2700" dirty="0" smtClean="0"/>
          </a:p>
          <a:p>
            <a:pPr eaLnBrk="1" hangingPunct="1"/>
            <a:r>
              <a:rPr lang="en-US" sz="2800" dirty="0" smtClean="0"/>
              <a:t>Asynchronous delegate:</a:t>
            </a:r>
          </a:p>
          <a:p>
            <a:pPr lvl="1" eaLnBrk="1" hangingPunct="1"/>
            <a:r>
              <a:rPr lang="en-US" sz="2400" dirty="0" smtClean="0"/>
              <a:t>Provides asynchronous support to hide the “complexities” of thread management.</a:t>
            </a:r>
          </a:p>
          <a:p>
            <a:pPr lvl="1" eaLnBrk="1" hangingPunct="1"/>
            <a:r>
              <a:rPr lang="en-US" sz="2400" dirty="0" smtClean="0"/>
              <a:t>Implicitly creates a secondary thread when the </a:t>
            </a:r>
            <a:r>
              <a:rPr lang="en-US" sz="2400" dirty="0" err="1" smtClean="0"/>
              <a:t>BeginInvoke</a:t>
            </a:r>
            <a:r>
              <a:rPr lang="en-US" sz="2400" dirty="0" smtClean="0"/>
              <a:t>() method is executed on the delegate.</a:t>
            </a:r>
          </a:p>
          <a:p>
            <a:pPr lvl="1" eaLnBrk="1" hangingPunct="1"/>
            <a:r>
              <a:rPr lang="en-US" sz="2400" dirty="0" err="1" smtClean="0"/>
              <a:t>BeginInvoke</a:t>
            </a:r>
            <a:r>
              <a:rPr lang="en-US" sz="2400" dirty="0" smtClean="0"/>
              <a:t>() method signature includes a parameter for a callback delegate to notify the main thread when the job is done.</a:t>
            </a:r>
          </a:p>
          <a:p>
            <a:pPr lvl="1" eaLnBrk="1" hangingPunct="1">
              <a:buNone/>
            </a:pPr>
            <a:endParaRPr lang="en-US" sz="900" dirty="0" smtClean="0"/>
          </a:p>
          <a:p>
            <a:pPr eaLnBrk="1" hangingPunct="1"/>
            <a:r>
              <a:rPr lang="en-US" sz="2800" dirty="0" smtClean="0"/>
              <a:t>The Thread class provides full control of multi-threaded programming.</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96</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1309472703"/>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en-US" dirty="0" smtClean="0"/>
              <a:t>Specialized Thread Delegates</a:t>
            </a:r>
          </a:p>
        </p:txBody>
      </p:sp>
      <p:sp>
        <p:nvSpPr>
          <p:cNvPr id="88068" name="Rectangle 3"/>
          <p:cNvSpPr>
            <a:spLocks noGrp="1" noChangeArrowheads="1"/>
          </p:cNvSpPr>
          <p:nvPr>
            <p:ph type="body" idx="1"/>
          </p:nvPr>
        </p:nvSpPr>
        <p:spPr>
          <a:xfrm>
            <a:off x="152400" y="990600"/>
            <a:ext cx="8839200" cy="5562600"/>
          </a:xfrm>
        </p:spPr>
        <p:txBody>
          <a:bodyPr/>
          <a:lstStyle/>
          <a:p>
            <a:pPr eaLnBrk="1" hangingPunct="1"/>
            <a:endParaRPr lang="en-US" sz="2700" dirty="0" smtClean="0"/>
          </a:p>
          <a:p>
            <a:pPr eaLnBrk="1" hangingPunct="1"/>
            <a:r>
              <a:rPr lang="en-US" sz="2800" dirty="0" smtClean="0"/>
              <a:t>Create instances of the Thread class by creating instances of the following specialized delegates:</a:t>
            </a:r>
          </a:p>
          <a:p>
            <a:pPr eaLnBrk="1" hangingPunct="1">
              <a:buNone/>
            </a:pPr>
            <a:endParaRPr lang="en-US" sz="800" dirty="0" smtClean="0"/>
          </a:p>
          <a:p>
            <a:pPr lvl="1" eaLnBrk="1" hangingPunct="1"/>
            <a:r>
              <a:rPr lang="en-US" sz="2400" dirty="0" err="1" smtClean="0"/>
              <a:t>ThreadStart</a:t>
            </a:r>
            <a:endParaRPr lang="en-US" sz="2400" dirty="0" smtClean="0"/>
          </a:p>
          <a:p>
            <a:pPr lvl="1" eaLnBrk="1" hangingPunct="1"/>
            <a:r>
              <a:rPr lang="en-US" sz="2400" dirty="0" err="1" smtClean="0"/>
              <a:t>ParameterizedThreadStart</a:t>
            </a:r>
            <a:endParaRPr lang="en-US" sz="2400" dirty="0" smtClean="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97</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090792160"/>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en-US" dirty="0" smtClean="0"/>
              <a:t>Thread Class Features</a:t>
            </a:r>
          </a:p>
        </p:txBody>
      </p:sp>
      <p:sp>
        <p:nvSpPr>
          <p:cNvPr id="88068" name="Rectangle 3"/>
          <p:cNvSpPr>
            <a:spLocks noGrp="1" noChangeArrowheads="1"/>
          </p:cNvSpPr>
          <p:nvPr>
            <p:ph type="body" idx="1"/>
          </p:nvPr>
        </p:nvSpPr>
        <p:spPr>
          <a:xfrm>
            <a:off x="152400" y="990600"/>
            <a:ext cx="8839200" cy="5562600"/>
          </a:xfrm>
        </p:spPr>
        <p:txBody>
          <a:bodyPr/>
          <a:lstStyle/>
          <a:p>
            <a:pPr eaLnBrk="1" hangingPunct="1"/>
            <a:endParaRPr lang="en-US" sz="2700" dirty="0" smtClean="0"/>
          </a:p>
          <a:p>
            <a:pPr eaLnBrk="1" hangingPunct="1"/>
            <a:r>
              <a:rPr lang="en-US" sz="2800" dirty="0" smtClean="0"/>
              <a:t>Explicitly begin asynchronous processing using the Start() method.</a:t>
            </a:r>
          </a:p>
          <a:p>
            <a:pPr eaLnBrk="1" hangingPunct="1">
              <a:buNone/>
            </a:pPr>
            <a:endParaRPr lang="en-US" sz="800" dirty="0" smtClean="0"/>
          </a:p>
          <a:p>
            <a:pPr eaLnBrk="1" hangingPunct="1"/>
            <a:r>
              <a:rPr lang="en-US" sz="2800" dirty="0" smtClean="0"/>
              <a:t>Ability to set properties of the thread.</a:t>
            </a:r>
          </a:p>
          <a:p>
            <a:pPr eaLnBrk="1" hangingPunct="1">
              <a:buNone/>
            </a:pPr>
            <a:endParaRPr lang="en-US" sz="800" dirty="0" smtClean="0"/>
          </a:p>
          <a:p>
            <a:pPr eaLnBrk="1" hangingPunct="1"/>
            <a:r>
              <a:rPr lang="en-US" sz="2800" dirty="0" smtClean="0"/>
              <a:t>Pass threads to asynchronous methods providing capability for controlling:</a:t>
            </a:r>
          </a:p>
          <a:p>
            <a:pPr lvl="1"/>
            <a:r>
              <a:rPr lang="en-US" sz="2400" dirty="0" smtClean="0"/>
              <a:t>Exception </a:t>
            </a:r>
            <a:r>
              <a:rPr lang="en-US" sz="2400" dirty="0"/>
              <a:t>handling</a:t>
            </a:r>
          </a:p>
          <a:p>
            <a:pPr lvl="1"/>
            <a:r>
              <a:rPr lang="en-US" sz="2400" dirty="0"/>
              <a:t>Synchronization</a:t>
            </a:r>
          </a:p>
          <a:p>
            <a:pPr lvl="1"/>
            <a:r>
              <a:rPr lang="en-US" sz="2400" dirty="0"/>
              <a:t>Debugging</a:t>
            </a:r>
            <a:endParaRPr lang="en-US" sz="2400" dirty="0" smtClean="0"/>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98</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2132263803"/>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Thread Lifetimes</a:t>
            </a:r>
          </a:p>
        </p:txBody>
      </p:sp>
      <p:sp>
        <p:nvSpPr>
          <p:cNvPr id="23556" name="Rectangle 3"/>
          <p:cNvSpPr>
            <a:spLocks noGrp="1" noChangeArrowheads="1"/>
          </p:cNvSpPr>
          <p:nvPr>
            <p:ph type="body" idx="1"/>
          </p:nvPr>
        </p:nvSpPr>
        <p:spPr/>
        <p:txBody>
          <a:bodyPr/>
          <a:lstStyle/>
          <a:p>
            <a:pPr eaLnBrk="1" hangingPunct="1"/>
            <a:r>
              <a:rPr lang="en-US" sz="2800" dirty="0" smtClean="0"/>
              <a:t>A thread can last for a few milliseconds or last until it is forcibly killed.</a:t>
            </a:r>
          </a:p>
          <a:p>
            <a:pPr eaLnBrk="1" hangingPunct="1">
              <a:buNone/>
            </a:pPr>
            <a:endParaRPr lang="en-US" sz="800" dirty="0" smtClean="0"/>
          </a:p>
          <a:p>
            <a:pPr eaLnBrk="1" hangingPunct="1"/>
            <a:r>
              <a:rPr lang="en-US" sz="2800" dirty="0" smtClean="0"/>
              <a:t>Actions that can be performed on threads while they are running:</a:t>
            </a:r>
          </a:p>
          <a:p>
            <a:pPr eaLnBrk="1" hangingPunct="1">
              <a:buNone/>
            </a:pPr>
            <a:endParaRPr lang="en-US" sz="800" dirty="0" smtClean="0"/>
          </a:p>
          <a:p>
            <a:pPr lvl="1" eaLnBrk="1" hangingPunct="1"/>
            <a:r>
              <a:rPr lang="en-US" sz="2400" dirty="0" smtClean="0"/>
              <a:t>Pause a thread indefinitely or for a limited time.</a:t>
            </a:r>
          </a:p>
          <a:p>
            <a:pPr lvl="1" eaLnBrk="1" hangingPunct="1"/>
            <a:r>
              <a:rPr lang="en-US" sz="2400" dirty="0" smtClean="0"/>
              <a:t>Interrupt a paused thread.</a:t>
            </a:r>
          </a:p>
          <a:p>
            <a:pPr lvl="1" eaLnBrk="1" hangingPunct="1"/>
            <a:r>
              <a:rPr lang="en-US" sz="2400" dirty="0" smtClean="0"/>
              <a:t>Join another currently running thread.</a:t>
            </a:r>
          </a:p>
          <a:p>
            <a:pPr lvl="1" eaLnBrk="1" hangingPunct="1"/>
            <a:r>
              <a:rPr lang="en-US" sz="2400" dirty="0" smtClean="0"/>
              <a:t>Abort a currently running thread.</a:t>
            </a:r>
          </a:p>
        </p:txBody>
      </p:sp>
      <p:sp>
        <p:nvSpPr>
          <p:cNvPr id="6" name="Slide Number Placeholder 5"/>
          <p:cNvSpPr>
            <a:spLocks noGrp="1"/>
          </p:cNvSpPr>
          <p:nvPr>
            <p:ph type="sldNum" sz="quarter" idx="12"/>
          </p:nvPr>
        </p:nvSpPr>
        <p:spPr/>
        <p:txBody>
          <a:bodyPr/>
          <a:lstStyle/>
          <a:p>
            <a:pPr>
              <a:defRPr/>
            </a:pPr>
            <a:fld id="{660E456F-E570-4FB0-BB5E-CB753F6E2897}" type="slidenum">
              <a:rPr lang="en-US" smtClean="0"/>
              <a:pPr>
                <a:defRPr/>
              </a:pPr>
              <a:t>99</a:t>
            </a:fld>
            <a:endParaRPr lang="en-US"/>
          </a:p>
        </p:txBody>
      </p:sp>
      <p:sp>
        <p:nvSpPr>
          <p:cNvPr id="7" name="Footer Placeholder 6"/>
          <p:cNvSpPr>
            <a:spLocks noGrp="1"/>
          </p:cNvSpPr>
          <p:nvPr>
            <p:ph type="ftr" sz="quarter" idx="11"/>
          </p:nvPr>
        </p:nvSpPr>
        <p:spPr/>
        <p:txBody>
          <a:bodyPr/>
          <a:lstStyle/>
          <a:p>
            <a:pPr>
              <a:defRPr/>
            </a:pPr>
            <a:r>
              <a:rPr lang="en-US" smtClean="0"/>
              <a:t>©Bellevue College 2009</a:t>
            </a:r>
            <a:endParaRPr lang="en-US" dirty="0"/>
          </a:p>
        </p:txBody>
      </p:sp>
    </p:spTree>
    <p:extLst>
      <p:ext uri="{BB962C8B-B14F-4D97-AF65-F5344CB8AC3E}">
        <p14:creationId xmlns:p14="http://schemas.microsoft.com/office/powerpoint/2010/main" val="3094639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Custom 1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Custom 1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Custom 1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710</TotalTime>
  <Words>7895</Words>
  <Application>Microsoft Office PowerPoint</Application>
  <PresentationFormat>On-screen Show (4:3)</PresentationFormat>
  <Paragraphs>1372</Paragraphs>
  <Slides>131</Slides>
  <Notes>2</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Concourse</vt:lpstr>
      <vt:lpstr>C# Programming Level 3</vt:lpstr>
      <vt:lpstr>Course Objectives</vt:lpstr>
      <vt:lpstr>Course Objectives – cont.</vt:lpstr>
      <vt:lpstr>Objective 1</vt:lpstr>
      <vt:lpstr>Introduction to Serialization</vt:lpstr>
      <vt:lpstr>BinaryFormatter</vt:lpstr>
      <vt:lpstr>SoapFormatter</vt:lpstr>
      <vt:lpstr>XmlSerializer</vt:lpstr>
      <vt:lpstr>Deserialization</vt:lpstr>
      <vt:lpstr>Objective 2</vt:lpstr>
      <vt:lpstr>Introduction to Interfaces</vt:lpstr>
      <vt:lpstr>Introduction to Interfaces – cont.</vt:lpstr>
      <vt:lpstr>Defining an Interface</vt:lpstr>
      <vt:lpstr>Implementing an Interface</vt:lpstr>
      <vt:lpstr>Example</vt:lpstr>
      <vt:lpstr>Comparing Interfaces and Classes</vt:lpstr>
      <vt:lpstr>Comparing Interfaces and Classes</vt:lpstr>
      <vt:lpstr>Interface Notes</vt:lpstr>
      <vt:lpstr>Summary</vt:lpstr>
      <vt:lpstr>Summary</vt:lpstr>
      <vt:lpstr>Summary</vt:lpstr>
      <vt:lpstr>Implementing Multiple Interfaces</vt:lpstr>
      <vt:lpstr>Implementing Multiple Interfaces</vt:lpstr>
      <vt:lpstr>Extending Interfaces</vt:lpstr>
      <vt:lpstr>Extending Interfaces</vt:lpstr>
      <vt:lpstr>Extending Interfaces</vt:lpstr>
      <vt:lpstr>Combining Interfaces</vt:lpstr>
      <vt:lpstr>Accessing Interface Methods</vt:lpstr>
      <vt:lpstr>Accessing Interface Methods</vt:lpstr>
      <vt:lpstr>Interface Notes</vt:lpstr>
      <vt:lpstr>Interface Notes – cont.</vt:lpstr>
      <vt:lpstr>Interfaces and Boxing</vt:lpstr>
      <vt:lpstr>Explicit vs Implicit Interface Implementation</vt:lpstr>
      <vt:lpstr>Explicit Interface Implementation</vt:lpstr>
      <vt:lpstr>Explicit Interface Implementation</vt:lpstr>
      <vt:lpstr>Explicit Interface Implementation</vt:lpstr>
      <vt:lpstr>Explicit Interface Implementation</vt:lpstr>
      <vt:lpstr>Exposing Selected Interface Methods</vt:lpstr>
      <vt:lpstr>Exposing Selected Interface Methods – cont.</vt:lpstr>
      <vt:lpstr>Objective 3</vt:lpstr>
      <vt:lpstr>Objective 3 – cont.</vt:lpstr>
      <vt:lpstr>Real World Delegate Example </vt:lpstr>
      <vt:lpstr>Introduction</vt:lpstr>
      <vt:lpstr>Introduction – cont.</vt:lpstr>
      <vt:lpstr>Delegates</vt:lpstr>
      <vt:lpstr>Delegates – cont.</vt:lpstr>
      <vt:lpstr>Delegates – cont.</vt:lpstr>
      <vt:lpstr>Delegates – cont.</vt:lpstr>
      <vt:lpstr>Delegates – cont.</vt:lpstr>
      <vt:lpstr>Delegates – cont.</vt:lpstr>
      <vt:lpstr>Delegates – cont.</vt:lpstr>
      <vt:lpstr>Delegates – cont.</vt:lpstr>
      <vt:lpstr>Anonymous Methods</vt:lpstr>
      <vt:lpstr>Anonymous Methods - cont</vt:lpstr>
      <vt:lpstr>Anonymous Methods – cont.</vt:lpstr>
      <vt:lpstr>Anonymous Method Benefits</vt:lpstr>
      <vt:lpstr>Anonymous Method Rules</vt:lpstr>
      <vt:lpstr>Anonymous Method Rules- cont.</vt:lpstr>
      <vt:lpstr>Dropping In Implementation at Runtime</vt:lpstr>
      <vt:lpstr>Dropping In Implementation at Runtime – cont.</vt:lpstr>
      <vt:lpstr>Delegates as a Callback</vt:lpstr>
      <vt:lpstr>Multicast Delegates</vt:lpstr>
      <vt:lpstr>Multicast Delegates – cont.</vt:lpstr>
      <vt:lpstr>Multicast Delegates – cont.</vt:lpstr>
      <vt:lpstr>Multicast Delegates – cont.</vt:lpstr>
      <vt:lpstr>Multicast Delegates –cont.</vt:lpstr>
      <vt:lpstr>Multicast Delegates –cont.</vt:lpstr>
      <vt:lpstr>Delegate Covariance</vt:lpstr>
      <vt:lpstr>Delegate Contravariance</vt:lpstr>
      <vt:lpstr>Events</vt:lpstr>
      <vt:lpstr>Events – cont.</vt:lpstr>
      <vt:lpstr>Events – cont.</vt:lpstr>
      <vt:lpstr>Events – cont.</vt:lpstr>
      <vt:lpstr>Events – cont.</vt:lpstr>
      <vt:lpstr>Events – cont.</vt:lpstr>
      <vt:lpstr>Event Handler Parameters</vt:lpstr>
      <vt:lpstr>EventArgs Class</vt:lpstr>
      <vt:lpstr>Objective 4</vt:lpstr>
      <vt:lpstr>Objective 4 – cont.</vt:lpstr>
      <vt:lpstr>Introduction to Multi-Threaded Programming</vt:lpstr>
      <vt:lpstr>Introduction to Multi-Threaded Programming – cont.</vt:lpstr>
      <vt:lpstr>Introduction to Multi-Threaded Programming – cont.</vt:lpstr>
      <vt:lpstr>Benefits of Multi-Threaded Programming</vt:lpstr>
      <vt:lpstr>Benefits of Multi-Threaded Programming – cont.</vt:lpstr>
      <vt:lpstr>Drawbacks of Multi-Threaded Programming</vt:lpstr>
      <vt:lpstr>Drawbacks of Multi-Threaded Programming – cont.</vt:lpstr>
      <vt:lpstr>Hardware Impacts on Multi-Threaded Applications</vt:lpstr>
      <vt:lpstr>Hardware Impacts on Multi-Threaded Applications – cont.</vt:lpstr>
      <vt:lpstr>Single-Processor Threading</vt:lpstr>
      <vt:lpstr>Multi-Processor Threading</vt:lpstr>
      <vt:lpstr>Synchronous Processing</vt:lpstr>
      <vt:lpstr>Asynchronous Processing</vt:lpstr>
      <vt:lpstr>Asynchronous Delegate Methods</vt:lpstr>
      <vt:lpstr>The BeginInvoke() Method</vt:lpstr>
      <vt:lpstr>The EndInvoke() Method</vt:lpstr>
      <vt:lpstr>Delegates vs. Threads</vt:lpstr>
      <vt:lpstr>Specialized Thread Delegates</vt:lpstr>
      <vt:lpstr>Thread Class Features</vt:lpstr>
      <vt:lpstr>Thread Lifetimes</vt:lpstr>
      <vt:lpstr>Thread Lifetime</vt:lpstr>
      <vt:lpstr>Thread Lifetime</vt:lpstr>
      <vt:lpstr>Thread States</vt:lpstr>
      <vt:lpstr>Testing For A Thread State</vt:lpstr>
      <vt:lpstr>Testing For A Thread State</vt:lpstr>
      <vt:lpstr>Testing For A Thread State</vt:lpstr>
      <vt:lpstr>Testing For A Thread State</vt:lpstr>
      <vt:lpstr>Thread State Transition Diagram</vt:lpstr>
      <vt:lpstr>Thread Priority</vt:lpstr>
      <vt:lpstr>Thread Priority</vt:lpstr>
      <vt:lpstr>Thread Priority</vt:lpstr>
      <vt:lpstr>Thread’s Time-Slice</vt:lpstr>
      <vt:lpstr>Exceptions and Threads</vt:lpstr>
      <vt:lpstr>Synchronization</vt:lpstr>
      <vt:lpstr>Synchronization – cont.</vt:lpstr>
      <vt:lpstr>Synchronization – cont.</vt:lpstr>
      <vt:lpstr>Synchronization Performance</vt:lpstr>
      <vt:lpstr>Synchronization Responsiveness</vt:lpstr>
      <vt:lpstr>Synchronization</vt:lpstr>
      <vt:lpstr>Synchronization</vt:lpstr>
      <vt:lpstr>Synchronization</vt:lpstr>
      <vt:lpstr>Thread Synchronization Options</vt:lpstr>
      <vt:lpstr>Thread Synchronization Options</vt:lpstr>
      <vt:lpstr>Foreground vs Background Threads</vt:lpstr>
      <vt:lpstr>Thread Cost</vt:lpstr>
      <vt:lpstr>Thread Pool Advantages</vt:lpstr>
      <vt:lpstr>The Thread Pool</vt:lpstr>
      <vt:lpstr>The Thread Pool – cont.</vt:lpstr>
      <vt:lpstr>Debugging A Multi-Threaded Program</vt:lpstr>
      <vt:lpstr>Debugging A Multi-Threaded Program –cont.</vt:lpstr>
      <vt:lpstr>Debugging A Multi-Threaded Program – cont.</vt:lpstr>
      <vt:lpstr>Threads Window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Bellevue College  Courseware</dc:title>
  <dc:creator>jwerry</dc:creator>
  <cp:lastModifiedBy>Active</cp:lastModifiedBy>
  <cp:revision>68</cp:revision>
  <dcterms:created xsi:type="dcterms:W3CDTF">2009-04-20T23:43:59Z</dcterms:created>
  <dcterms:modified xsi:type="dcterms:W3CDTF">2012-09-20T21:45:13Z</dcterms:modified>
</cp:coreProperties>
</file>