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90"/>
  </p:notesMasterIdLst>
  <p:handoutMasterIdLst>
    <p:handoutMasterId r:id="rId91"/>
  </p:handoutMasterIdLst>
  <p:sldIdLst>
    <p:sldId id="256" r:id="rId2"/>
    <p:sldId id="258" r:id="rId3"/>
    <p:sldId id="264" r:id="rId4"/>
    <p:sldId id="350" r:id="rId5"/>
    <p:sldId id="266" r:id="rId6"/>
    <p:sldId id="267" r:id="rId7"/>
    <p:sldId id="268" r:id="rId8"/>
    <p:sldId id="270" r:id="rId9"/>
    <p:sldId id="27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5" r:id="rId23"/>
    <p:sldId id="406" r:id="rId24"/>
    <p:sldId id="407" r:id="rId25"/>
    <p:sldId id="408" r:id="rId26"/>
    <p:sldId id="409" r:id="rId27"/>
    <p:sldId id="272" r:id="rId28"/>
    <p:sldId id="273" r:id="rId29"/>
    <p:sldId id="274" r:id="rId30"/>
    <p:sldId id="360" r:id="rId31"/>
    <p:sldId id="369" r:id="rId32"/>
    <p:sldId id="370" r:id="rId33"/>
    <p:sldId id="276" r:id="rId34"/>
    <p:sldId id="361" r:id="rId35"/>
    <p:sldId id="371" r:id="rId36"/>
    <p:sldId id="277" r:id="rId37"/>
    <p:sldId id="367" r:id="rId38"/>
    <p:sldId id="278" r:id="rId39"/>
    <p:sldId id="279" r:id="rId40"/>
    <p:sldId id="282" r:id="rId41"/>
    <p:sldId id="280" r:id="rId42"/>
    <p:sldId id="348" r:id="rId43"/>
    <p:sldId id="283" r:id="rId44"/>
    <p:sldId id="285" r:id="rId45"/>
    <p:sldId id="286" r:id="rId46"/>
    <p:sldId id="288" r:id="rId47"/>
    <p:sldId id="351" r:id="rId48"/>
    <p:sldId id="289" r:id="rId49"/>
    <p:sldId id="340" r:id="rId50"/>
    <p:sldId id="368" r:id="rId51"/>
    <p:sldId id="352" r:id="rId52"/>
    <p:sldId id="290" r:id="rId53"/>
    <p:sldId id="375" r:id="rId54"/>
    <p:sldId id="291" r:id="rId55"/>
    <p:sldId id="390" r:id="rId56"/>
    <p:sldId id="292" r:id="rId57"/>
    <p:sldId id="362" r:id="rId58"/>
    <p:sldId id="363" r:id="rId59"/>
    <p:sldId id="364" r:id="rId60"/>
    <p:sldId id="365" r:id="rId61"/>
    <p:sldId id="366" r:id="rId62"/>
    <p:sldId id="295" r:id="rId63"/>
    <p:sldId id="376" r:id="rId64"/>
    <p:sldId id="302" r:id="rId65"/>
    <p:sldId id="303" r:id="rId66"/>
    <p:sldId id="305" r:id="rId67"/>
    <p:sldId id="306" r:id="rId68"/>
    <p:sldId id="307" r:id="rId69"/>
    <p:sldId id="372" r:id="rId70"/>
    <p:sldId id="309" r:id="rId71"/>
    <p:sldId id="313" r:id="rId72"/>
    <p:sldId id="315" r:id="rId73"/>
    <p:sldId id="316" r:id="rId74"/>
    <p:sldId id="314" r:id="rId75"/>
    <p:sldId id="377" r:id="rId76"/>
    <p:sldId id="378" r:id="rId77"/>
    <p:sldId id="379" r:id="rId78"/>
    <p:sldId id="382" r:id="rId79"/>
    <p:sldId id="341" r:id="rId80"/>
    <p:sldId id="381" r:id="rId81"/>
    <p:sldId id="383" r:id="rId82"/>
    <p:sldId id="384" r:id="rId83"/>
    <p:sldId id="385" r:id="rId84"/>
    <p:sldId id="387" r:id="rId85"/>
    <p:sldId id="388" r:id="rId86"/>
    <p:sldId id="389" r:id="rId87"/>
    <p:sldId id="416" r:id="rId88"/>
    <p:sldId id="417" r:id="rId89"/>
  </p:sldIdLst>
  <p:sldSz cx="9144000" cy="6858000" type="screen4x3"/>
  <p:notesSz cx="6858000" cy="9144000"/>
  <p:defaultTextStyle>
    <a:defPPr>
      <a:defRPr lang="en-US"/>
    </a:defPPr>
    <a:lvl1pPr algn="l" rtl="0" fontAlgn="base">
      <a:spcBef>
        <a:spcPct val="0"/>
      </a:spcBef>
      <a:spcAft>
        <a:spcPct val="0"/>
      </a:spcAft>
      <a:defRPr sz="2400" kern="1200">
        <a:solidFill>
          <a:schemeClr val="tx2"/>
        </a:solidFill>
        <a:latin typeface="Trebuchet MS" pitchFamily="34" charset="0"/>
        <a:ea typeface="+mn-ea"/>
        <a:cs typeface="+mn-cs"/>
      </a:defRPr>
    </a:lvl1pPr>
    <a:lvl2pPr marL="457200" algn="l" rtl="0" fontAlgn="base">
      <a:spcBef>
        <a:spcPct val="0"/>
      </a:spcBef>
      <a:spcAft>
        <a:spcPct val="0"/>
      </a:spcAft>
      <a:defRPr sz="2400" kern="1200">
        <a:solidFill>
          <a:schemeClr val="tx2"/>
        </a:solidFill>
        <a:latin typeface="Trebuchet MS" pitchFamily="34" charset="0"/>
        <a:ea typeface="+mn-ea"/>
        <a:cs typeface="+mn-cs"/>
      </a:defRPr>
    </a:lvl2pPr>
    <a:lvl3pPr marL="914400" algn="l" rtl="0" fontAlgn="base">
      <a:spcBef>
        <a:spcPct val="0"/>
      </a:spcBef>
      <a:spcAft>
        <a:spcPct val="0"/>
      </a:spcAft>
      <a:defRPr sz="2400" kern="1200">
        <a:solidFill>
          <a:schemeClr val="tx2"/>
        </a:solidFill>
        <a:latin typeface="Trebuchet MS" pitchFamily="34" charset="0"/>
        <a:ea typeface="+mn-ea"/>
        <a:cs typeface="+mn-cs"/>
      </a:defRPr>
    </a:lvl3pPr>
    <a:lvl4pPr marL="1371600" algn="l" rtl="0" fontAlgn="base">
      <a:spcBef>
        <a:spcPct val="0"/>
      </a:spcBef>
      <a:spcAft>
        <a:spcPct val="0"/>
      </a:spcAft>
      <a:defRPr sz="2400" kern="1200">
        <a:solidFill>
          <a:schemeClr val="tx2"/>
        </a:solidFill>
        <a:latin typeface="Trebuchet MS" pitchFamily="34" charset="0"/>
        <a:ea typeface="+mn-ea"/>
        <a:cs typeface="+mn-cs"/>
      </a:defRPr>
    </a:lvl4pPr>
    <a:lvl5pPr marL="1828800" algn="l" rtl="0" fontAlgn="base">
      <a:spcBef>
        <a:spcPct val="0"/>
      </a:spcBef>
      <a:spcAft>
        <a:spcPct val="0"/>
      </a:spcAft>
      <a:defRPr sz="2400" kern="1200">
        <a:solidFill>
          <a:schemeClr val="tx2"/>
        </a:solidFill>
        <a:latin typeface="Trebuchet MS" pitchFamily="34" charset="0"/>
        <a:ea typeface="+mn-ea"/>
        <a:cs typeface="+mn-cs"/>
      </a:defRPr>
    </a:lvl5pPr>
    <a:lvl6pPr marL="2286000" algn="l" defTabSz="914400" rtl="0" eaLnBrk="1" latinLnBrk="0" hangingPunct="1">
      <a:defRPr sz="2400" kern="1200">
        <a:solidFill>
          <a:schemeClr val="tx2"/>
        </a:solidFill>
        <a:latin typeface="Trebuchet MS" pitchFamily="34" charset="0"/>
        <a:ea typeface="+mn-ea"/>
        <a:cs typeface="+mn-cs"/>
      </a:defRPr>
    </a:lvl6pPr>
    <a:lvl7pPr marL="2743200" algn="l" defTabSz="914400" rtl="0" eaLnBrk="1" latinLnBrk="0" hangingPunct="1">
      <a:defRPr sz="2400" kern="1200">
        <a:solidFill>
          <a:schemeClr val="tx2"/>
        </a:solidFill>
        <a:latin typeface="Trebuchet MS" pitchFamily="34" charset="0"/>
        <a:ea typeface="+mn-ea"/>
        <a:cs typeface="+mn-cs"/>
      </a:defRPr>
    </a:lvl7pPr>
    <a:lvl8pPr marL="3200400" algn="l" defTabSz="914400" rtl="0" eaLnBrk="1" latinLnBrk="0" hangingPunct="1">
      <a:defRPr sz="2400" kern="1200">
        <a:solidFill>
          <a:schemeClr val="tx2"/>
        </a:solidFill>
        <a:latin typeface="Trebuchet MS" pitchFamily="34" charset="0"/>
        <a:ea typeface="+mn-ea"/>
        <a:cs typeface="+mn-cs"/>
      </a:defRPr>
    </a:lvl8pPr>
    <a:lvl9pPr marL="3657600" algn="l" defTabSz="914400" rtl="0" eaLnBrk="1" latinLnBrk="0" hangingPunct="1">
      <a:defRPr sz="2400" kern="1200">
        <a:solidFill>
          <a:schemeClr val="tx2"/>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99"/>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10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04"/>
    </p:cViewPr>
  </p:sorterViewPr>
  <p:notesViewPr>
    <p:cSldViewPr>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en-US"/>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34820" name="Rectangle 4"/>
          <p:cNvSpPr>
            <a:spLocks noGrp="1" noChangeArrowheads="1"/>
          </p:cNvSpPr>
          <p:nvPr>
            <p:ph type="ftr" sz="quarter" idx="2"/>
          </p:nvPr>
        </p:nvSpPr>
        <p:spPr bwMode="auto">
          <a:xfrm>
            <a:off x="0" y="8685213"/>
            <a:ext cx="487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r>
              <a:rPr lang="en-US"/>
              <a:t>Section 4 - Asynchronous Programming</a:t>
            </a:r>
          </a:p>
        </p:txBody>
      </p:sp>
      <p:sp>
        <p:nvSpPr>
          <p:cNvPr id="34821" name="Rectangle 5"/>
          <p:cNvSpPr>
            <a:spLocks noGrp="1" noChangeArrowheads="1"/>
          </p:cNvSpPr>
          <p:nvPr>
            <p:ph type="sldNum" sz="quarter" idx="3"/>
          </p:nvPr>
        </p:nvSpPr>
        <p:spPr bwMode="auto">
          <a:xfrm>
            <a:off x="5105400" y="8685213"/>
            <a:ext cx="17510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9698FFEA-11E8-457C-A626-54588D3BEA41}" type="slidenum">
              <a:rPr lang="en-US"/>
              <a:pPr>
                <a:defRPr/>
              </a:pPr>
              <a:t>‹#›</a:t>
            </a:fld>
            <a:endParaRPr lang="en-US"/>
          </a:p>
        </p:txBody>
      </p:sp>
    </p:spTree>
    <p:extLst>
      <p:ext uri="{BB962C8B-B14F-4D97-AF65-F5344CB8AC3E}">
        <p14:creationId xmlns:p14="http://schemas.microsoft.com/office/powerpoint/2010/main" val="4205798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685213"/>
            <a:ext cx="5181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r>
              <a:rPr lang="en-US"/>
              <a:t>Section 4 - Asynchronous Programming</a:t>
            </a:r>
          </a:p>
        </p:txBody>
      </p:sp>
      <p:sp>
        <p:nvSpPr>
          <p:cNvPr id="32775" name="Rectangle 7"/>
          <p:cNvSpPr>
            <a:spLocks noGrp="1" noChangeArrowheads="1"/>
          </p:cNvSpPr>
          <p:nvPr>
            <p:ph type="sldNum" sz="quarter" idx="5"/>
          </p:nvPr>
        </p:nvSpPr>
        <p:spPr bwMode="auto">
          <a:xfrm>
            <a:off x="5334000" y="8685213"/>
            <a:ext cx="15224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CDC9946B-5D0E-4745-A612-F92887EBDBCC}" type="slidenum">
              <a:rPr lang="en-US"/>
              <a:pPr>
                <a:defRPr/>
              </a:pPr>
              <a:t>‹#›</a:t>
            </a:fld>
            <a:endParaRPr lang="en-US"/>
          </a:p>
        </p:txBody>
      </p:sp>
    </p:spTree>
    <p:extLst>
      <p:ext uri="{BB962C8B-B14F-4D97-AF65-F5344CB8AC3E}">
        <p14:creationId xmlns:p14="http://schemas.microsoft.com/office/powerpoint/2010/main" val="141916761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p:spPr>
        <p:txBody>
          <a:bodyPr/>
          <a:lstStyle/>
          <a:p>
            <a:r>
              <a:rPr lang="en-US" smtClean="0"/>
              <a:t>Section 4 - Asynchronous Programming</a:t>
            </a:r>
          </a:p>
        </p:txBody>
      </p:sp>
      <p:sp>
        <p:nvSpPr>
          <p:cNvPr id="113667" name="Rectangle 7"/>
          <p:cNvSpPr>
            <a:spLocks noGrp="1" noChangeArrowheads="1"/>
          </p:cNvSpPr>
          <p:nvPr>
            <p:ph type="sldNum" sz="quarter" idx="5"/>
          </p:nvPr>
        </p:nvSpPr>
        <p:spPr>
          <a:noFill/>
        </p:spPr>
        <p:txBody>
          <a:bodyPr/>
          <a:lstStyle/>
          <a:p>
            <a:fld id="{EA4E378A-F36B-4925-990D-F575E4F2971B}" type="slidenum">
              <a:rPr lang="en-US" smtClean="0"/>
              <a:pPr/>
              <a:t>1</a:t>
            </a:fld>
            <a:endParaRPr lang="en-US" smtClean="0"/>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defRPr/>
              </a:pPr>
              <a:endParaRPr lang="en-US">
                <a:solidFill>
                  <a:schemeClr val="tx1"/>
                </a:solidFill>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defRPr/>
                </a:pPr>
                <a:endParaRPr lang="en-US">
                  <a:solidFill>
                    <a:schemeClr val="tx1"/>
                  </a:solidFill>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defRPr/>
                </a:pPr>
                <a:endParaRPr lang="en-US">
                  <a:solidFill>
                    <a:schemeClr val="tx1"/>
                  </a:solidFill>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a:defRPr/>
                </a:pPr>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en-US">
                  <a:solidFill>
                    <a:schemeClr val="tx1"/>
                  </a:solidFill>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en-US"/>
              </a:p>
            </p:txBody>
          </p:sp>
        </p:grpSp>
      </p:grpSp>
      <p:sp>
        <p:nvSpPr>
          <p:cNvPr id="23563" name="Rectangle 11"/>
          <p:cNvSpPr>
            <a:spLocks noGrp="1" noChangeArrowheads="1"/>
          </p:cNvSpPr>
          <p:nvPr>
            <p:ph type="ctrTitle"/>
          </p:nvPr>
        </p:nvSpPr>
        <p:spPr>
          <a:xfrm>
            <a:off x="2057400" y="1143000"/>
            <a:ext cx="6629400" cy="2209800"/>
          </a:xfrm>
          <a:noFill/>
          <a:ln w="9525">
            <a:noFill/>
          </a:ln>
        </p:spPr>
        <p:txBody>
          <a:bodyPr/>
          <a:lstStyle>
            <a:lvl1pPr>
              <a:defRPr sz="4800"/>
            </a:lvl1pPr>
          </a:lstStyle>
          <a:p>
            <a:r>
              <a:rPr lang="en-US"/>
              <a:t>Click to edit Master title style</a:t>
            </a:r>
          </a:p>
        </p:txBody>
      </p:sp>
      <p:sp>
        <p:nvSpPr>
          <p:cNvPr id="23564"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5" name="Rectangle 11"/>
          <p:cNvSpPr>
            <a:spLocks noGrp="1" noChangeArrowheads="1"/>
          </p:cNvSpPr>
          <p:nvPr>
            <p:ph type="sldNum" sz="quarter" idx="11"/>
          </p:nvPr>
        </p:nvSpPr>
        <p:spPr>
          <a:ln/>
        </p:spPr>
        <p:txBody>
          <a:bodyPr/>
          <a:lstStyle>
            <a:lvl1pPr>
              <a:defRPr/>
            </a:lvl1pPr>
          </a:lstStyle>
          <a:p>
            <a:pPr>
              <a:defRPr/>
            </a:pPr>
            <a:fld id="{5D279AB1-2E31-4E51-8AAD-3F33DAFA7B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2098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770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5" name="Rectangle 11"/>
          <p:cNvSpPr>
            <a:spLocks noGrp="1" noChangeArrowheads="1"/>
          </p:cNvSpPr>
          <p:nvPr>
            <p:ph type="sldNum" sz="quarter" idx="11"/>
          </p:nvPr>
        </p:nvSpPr>
        <p:spPr>
          <a:ln/>
        </p:spPr>
        <p:txBody>
          <a:bodyPr/>
          <a:lstStyle>
            <a:lvl1pPr>
              <a:defRPr/>
            </a:lvl1pPr>
          </a:lstStyle>
          <a:p>
            <a:pPr>
              <a:defRPr/>
            </a:pPr>
            <a:fld id="{23AA4A9A-33E7-42BA-A2F6-50EADBC4D75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8191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90600"/>
            <a:ext cx="4343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343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6" name="Rectangle 11"/>
          <p:cNvSpPr>
            <a:spLocks noGrp="1" noChangeArrowheads="1"/>
          </p:cNvSpPr>
          <p:nvPr>
            <p:ph type="sldNum" sz="quarter" idx="11"/>
          </p:nvPr>
        </p:nvSpPr>
        <p:spPr>
          <a:ln/>
        </p:spPr>
        <p:txBody>
          <a:bodyPr/>
          <a:lstStyle>
            <a:lvl1pPr>
              <a:defRPr/>
            </a:lvl1pPr>
          </a:lstStyle>
          <a:p>
            <a:pPr>
              <a:defRPr/>
            </a:pPr>
            <a:fld id="{ABE88CD7-B7A4-4F94-9055-6C2C14B9903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5" name="Rectangle 11"/>
          <p:cNvSpPr>
            <a:spLocks noGrp="1" noChangeArrowheads="1"/>
          </p:cNvSpPr>
          <p:nvPr>
            <p:ph type="sldNum" sz="quarter" idx="11"/>
          </p:nvPr>
        </p:nvSpPr>
        <p:spPr>
          <a:ln/>
        </p:spPr>
        <p:txBody>
          <a:bodyPr/>
          <a:lstStyle>
            <a:lvl1pPr>
              <a:defRPr/>
            </a:lvl1pPr>
          </a:lstStyle>
          <a:p>
            <a:pPr>
              <a:defRPr/>
            </a:pPr>
            <a:fld id="{3056579B-244D-4284-8838-6C85C1C1C51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5" name="Rectangle 11"/>
          <p:cNvSpPr>
            <a:spLocks noGrp="1" noChangeArrowheads="1"/>
          </p:cNvSpPr>
          <p:nvPr>
            <p:ph type="sldNum" sz="quarter" idx="11"/>
          </p:nvPr>
        </p:nvSpPr>
        <p:spPr>
          <a:ln/>
        </p:spPr>
        <p:txBody>
          <a:bodyPr/>
          <a:lstStyle>
            <a:lvl1pPr>
              <a:defRPr/>
            </a:lvl1pPr>
          </a:lstStyle>
          <a:p>
            <a:pPr>
              <a:defRPr/>
            </a:pPr>
            <a:fld id="{DD8219DB-53F5-4741-A21D-1B917742CD7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90600"/>
            <a:ext cx="4343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3434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6" name="Rectangle 11"/>
          <p:cNvSpPr>
            <a:spLocks noGrp="1" noChangeArrowheads="1"/>
          </p:cNvSpPr>
          <p:nvPr>
            <p:ph type="sldNum" sz="quarter" idx="11"/>
          </p:nvPr>
        </p:nvSpPr>
        <p:spPr>
          <a:ln/>
        </p:spPr>
        <p:txBody>
          <a:bodyPr/>
          <a:lstStyle>
            <a:lvl1pPr>
              <a:defRPr/>
            </a:lvl1pPr>
          </a:lstStyle>
          <a:p>
            <a:pPr>
              <a:defRPr/>
            </a:pPr>
            <a:fld id="{A153EAD4-69DF-4E53-A558-55C8D8938B4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8" name="Rectangle 11"/>
          <p:cNvSpPr>
            <a:spLocks noGrp="1" noChangeArrowheads="1"/>
          </p:cNvSpPr>
          <p:nvPr>
            <p:ph type="sldNum" sz="quarter" idx="11"/>
          </p:nvPr>
        </p:nvSpPr>
        <p:spPr>
          <a:ln/>
        </p:spPr>
        <p:txBody>
          <a:bodyPr/>
          <a:lstStyle>
            <a:lvl1pPr>
              <a:defRPr/>
            </a:lvl1pPr>
          </a:lstStyle>
          <a:p>
            <a:pPr>
              <a:defRPr/>
            </a:pPr>
            <a:fld id="{5DCFE02F-5931-4A7C-99D5-FF4D1A597D2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4" name="Rectangle 11"/>
          <p:cNvSpPr>
            <a:spLocks noGrp="1" noChangeArrowheads="1"/>
          </p:cNvSpPr>
          <p:nvPr>
            <p:ph type="sldNum" sz="quarter" idx="11"/>
          </p:nvPr>
        </p:nvSpPr>
        <p:spPr>
          <a:ln/>
        </p:spPr>
        <p:txBody>
          <a:bodyPr/>
          <a:lstStyle>
            <a:lvl1pPr>
              <a:defRPr/>
            </a:lvl1pPr>
          </a:lstStyle>
          <a:p>
            <a:pPr>
              <a:defRPr/>
            </a:pPr>
            <a:fld id="{717667F2-9374-492A-88B6-C9F797E8078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3" name="Rectangle 11"/>
          <p:cNvSpPr>
            <a:spLocks noGrp="1" noChangeArrowheads="1"/>
          </p:cNvSpPr>
          <p:nvPr>
            <p:ph type="sldNum" sz="quarter" idx="11"/>
          </p:nvPr>
        </p:nvSpPr>
        <p:spPr>
          <a:ln/>
        </p:spPr>
        <p:txBody>
          <a:bodyPr/>
          <a:lstStyle>
            <a:lvl1pPr>
              <a:defRPr/>
            </a:lvl1pPr>
          </a:lstStyle>
          <a:p>
            <a:pPr>
              <a:defRPr/>
            </a:pPr>
            <a:fld id="{FF6B99D2-590E-4550-A88F-19211ADF0F7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6" name="Rectangle 11"/>
          <p:cNvSpPr>
            <a:spLocks noGrp="1" noChangeArrowheads="1"/>
          </p:cNvSpPr>
          <p:nvPr>
            <p:ph type="sldNum" sz="quarter" idx="11"/>
          </p:nvPr>
        </p:nvSpPr>
        <p:spPr>
          <a:ln/>
        </p:spPr>
        <p:txBody>
          <a:bodyPr/>
          <a:lstStyle>
            <a:lvl1pPr>
              <a:defRPr/>
            </a:lvl1pPr>
          </a:lstStyle>
          <a:p>
            <a:pPr>
              <a:defRPr/>
            </a:pPr>
            <a:fld id="{F93D768B-E7CB-4843-960E-732D4B1F4CF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en-US"/>
              <a:t>Section 4 - Asynchronous Programming</a:t>
            </a:r>
          </a:p>
        </p:txBody>
      </p:sp>
      <p:sp>
        <p:nvSpPr>
          <p:cNvPr id="6" name="Rectangle 11"/>
          <p:cNvSpPr>
            <a:spLocks noGrp="1" noChangeArrowheads="1"/>
          </p:cNvSpPr>
          <p:nvPr>
            <p:ph type="sldNum" sz="quarter" idx="11"/>
          </p:nvPr>
        </p:nvSpPr>
        <p:spPr>
          <a:ln/>
        </p:spPr>
        <p:txBody>
          <a:bodyPr/>
          <a:lstStyle>
            <a:lvl1pPr>
              <a:defRPr/>
            </a:lvl1pPr>
          </a:lstStyle>
          <a:p>
            <a:pPr>
              <a:defRPr/>
            </a:pPr>
            <a:fld id="{8DD90544-7466-4BCB-8607-C65179C7D19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4" name="Line 6"/>
          <p:cNvSpPr>
            <a:spLocks noChangeShapeType="1"/>
          </p:cNvSpPr>
          <p:nvPr/>
        </p:nvSpPr>
        <p:spPr bwMode="auto">
          <a:xfrm>
            <a:off x="95250" y="933450"/>
            <a:ext cx="8951913" cy="0"/>
          </a:xfrm>
          <a:prstGeom prst="line">
            <a:avLst/>
          </a:prstGeom>
          <a:noFill/>
          <a:ln w="38100">
            <a:solidFill>
              <a:schemeClr val="bg2"/>
            </a:solidFill>
            <a:round/>
            <a:headEnd/>
            <a:tailEnd/>
          </a:ln>
          <a:effectLst/>
        </p:spPr>
        <p:txBody>
          <a:bodyPr/>
          <a:lstStyle/>
          <a:p>
            <a:pPr>
              <a:defRPr/>
            </a:pPr>
            <a:endParaRPr lang="en-US"/>
          </a:p>
        </p:txBody>
      </p:sp>
      <p:sp>
        <p:nvSpPr>
          <p:cNvPr id="1027" name="Rectangle 7"/>
          <p:cNvSpPr>
            <a:spLocks noGrp="1" noChangeArrowheads="1"/>
          </p:cNvSpPr>
          <p:nvPr>
            <p:ph type="title"/>
          </p:nvPr>
        </p:nvSpPr>
        <p:spPr bwMode="auto">
          <a:xfrm>
            <a:off x="152400" y="76200"/>
            <a:ext cx="8839200" cy="819150"/>
          </a:xfrm>
          <a:prstGeom prst="rect">
            <a:avLst/>
          </a:prstGeom>
          <a:solidFill>
            <a:schemeClr val="accent1"/>
          </a:solidFill>
          <a:ln w="19050">
            <a:solidFill>
              <a:schemeClr val="folHlink"/>
            </a:solid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8"/>
          <p:cNvSpPr>
            <a:spLocks noGrp="1" noChangeArrowheads="1"/>
          </p:cNvSpPr>
          <p:nvPr>
            <p:ph type="body" idx="1"/>
          </p:nvPr>
        </p:nvSpPr>
        <p:spPr bwMode="auto">
          <a:xfrm>
            <a:off x="152400" y="990600"/>
            <a:ext cx="8839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8" name="Rectangle 10"/>
          <p:cNvSpPr>
            <a:spLocks noGrp="1" noChangeArrowheads="1"/>
          </p:cNvSpPr>
          <p:nvPr>
            <p:ph type="ftr" sz="quarter" idx="3"/>
          </p:nvPr>
        </p:nvSpPr>
        <p:spPr bwMode="auto">
          <a:xfrm>
            <a:off x="76200" y="6553200"/>
            <a:ext cx="4876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tx1"/>
                </a:solidFill>
              </a:defRPr>
            </a:lvl1pPr>
          </a:lstStyle>
          <a:p>
            <a:pPr>
              <a:defRPr/>
            </a:pPr>
            <a:r>
              <a:rPr lang="en-US"/>
              <a:t>Section 4 - Asynchronous Programming</a:t>
            </a:r>
          </a:p>
        </p:txBody>
      </p:sp>
      <p:sp>
        <p:nvSpPr>
          <p:cNvPr id="22539" name="Rectangle 11"/>
          <p:cNvSpPr>
            <a:spLocks noGrp="1" noChangeArrowheads="1"/>
          </p:cNvSpPr>
          <p:nvPr>
            <p:ph type="sldNum" sz="quarter" idx="4"/>
          </p:nvPr>
        </p:nvSpPr>
        <p:spPr bwMode="auto">
          <a:xfrm>
            <a:off x="71628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chemeClr val="tx1"/>
                </a:solidFill>
              </a:defRPr>
            </a:lvl1pPr>
          </a:lstStyle>
          <a:p>
            <a:pPr>
              <a:defRPr/>
            </a:pPr>
            <a:fld id="{1A610912-65C3-4C20-96FF-B4892AC0B19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Lst>
  <p:timing>
    <p:tnLst>
      <p:par>
        <p:cTn id="1" dur="indefinite" restart="never" nodeType="tmRoot"/>
      </p:par>
    </p:tnLst>
  </p:timing>
  <p:hf hdr="0" dt="0"/>
  <p:txStyles>
    <p:titleStyle>
      <a:lvl1pPr algn="ctr" rtl="0" eaLnBrk="0" fontAlgn="base" hangingPunct="0">
        <a:spcBef>
          <a:spcPct val="0"/>
        </a:spcBef>
        <a:spcAft>
          <a:spcPct val="0"/>
        </a:spcAft>
        <a:defRPr sz="4200">
          <a:solidFill>
            <a:schemeClr val="tx2"/>
          </a:solidFill>
          <a:latin typeface="+mj-lt"/>
          <a:ea typeface="+mj-ea"/>
          <a:cs typeface="+mj-cs"/>
        </a:defRPr>
      </a:lvl1pPr>
      <a:lvl2pPr algn="ctr" rtl="0" eaLnBrk="0" fontAlgn="base" hangingPunct="0">
        <a:spcBef>
          <a:spcPct val="0"/>
        </a:spcBef>
        <a:spcAft>
          <a:spcPct val="0"/>
        </a:spcAft>
        <a:defRPr sz="4200">
          <a:solidFill>
            <a:schemeClr val="tx2"/>
          </a:solidFill>
          <a:latin typeface="Trebuchet MS" pitchFamily="34" charset="0"/>
        </a:defRPr>
      </a:lvl2pPr>
      <a:lvl3pPr algn="ctr" rtl="0" eaLnBrk="0" fontAlgn="base" hangingPunct="0">
        <a:spcBef>
          <a:spcPct val="0"/>
        </a:spcBef>
        <a:spcAft>
          <a:spcPct val="0"/>
        </a:spcAft>
        <a:defRPr sz="4200">
          <a:solidFill>
            <a:schemeClr val="tx2"/>
          </a:solidFill>
          <a:latin typeface="Trebuchet MS" pitchFamily="34" charset="0"/>
        </a:defRPr>
      </a:lvl3pPr>
      <a:lvl4pPr algn="ctr" rtl="0" eaLnBrk="0" fontAlgn="base" hangingPunct="0">
        <a:spcBef>
          <a:spcPct val="0"/>
        </a:spcBef>
        <a:spcAft>
          <a:spcPct val="0"/>
        </a:spcAft>
        <a:defRPr sz="4200">
          <a:solidFill>
            <a:schemeClr val="tx2"/>
          </a:solidFill>
          <a:latin typeface="Trebuchet MS" pitchFamily="34" charset="0"/>
        </a:defRPr>
      </a:lvl4pPr>
      <a:lvl5pPr algn="ctr" rtl="0" eaLnBrk="0" fontAlgn="base" hangingPunct="0">
        <a:spcBef>
          <a:spcPct val="0"/>
        </a:spcBef>
        <a:spcAft>
          <a:spcPct val="0"/>
        </a:spcAft>
        <a:defRPr sz="4200">
          <a:solidFill>
            <a:schemeClr val="tx2"/>
          </a:solidFill>
          <a:latin typeface="Trebuchet MS" pitchFamily="34" charset="0"/>
        </a:defRPr>
      </a:lvl5pPr>
      <a:lvl6pPr marL="457200" algn="ctr" rtl="0" fontAlgn="base">
        <a:spcBef>
          <a:spcPct val="0"/>
        </a:spcBef>
        <a:spcAft>
          <a:spcPct val="0"/>
        </a:spcAft>
        <a:defRPr sz="4200">
          <a:solidFill>
            <a:schemeClr val="tx2"/>
          </a:solidFill>
          <a:latin typeface="Trebuchet MS" pitchFamily="34" charset="0"/>
        </a:defRPr>
      </a:lvl6pPr>
      <a:lvl7pPr marL="914400" algn="ctr" rtl="0" fontAlgn="base">
        <a:spcBef>
          <a:spcPct val="0"/>
        </a:spcBef>
        <a:spcAft>
          <a:spcPct val="0"/>
        </a:spcAft>
        <a:defRPr sz="4200">
          <a:solidFill>
            <a:schemeClr val="tx2"/>
          </a:solidFill>
          <a:latin typeface="Trebuchet MS" pitchFamily="34" charset="0"/>
        </a:defRPr>
      </a:lvl7pPr>
      <a:lvl8pPr marL="1371600" algn="ctr" rtl="0" fontAlgn="base">
        <a:spcBef>
          <a:spcPct val="0"/>
        </a:spcBef>
        <a:spcAft>
          <a:spcPct val="0"/>
        </a:spcAft>
        <a:defRPr sz="4200">
          <a:solidFill>
            <a:schemeClr val="tx2"/>
          </a:solidFill>
          <a:latin typeface="Trebuchet MS" pitchFamily="34" charset="0"/>
        </a:defRPr>
      </a:lvl8pPr>
      <a:lvl9pPr marL="1828800" algn="ctr" rtl="0" fontAlgn="base">
        <a:spcBef>
          <a:spcPct val="0"/>
        </a:spcBef>
        <a:spcAft>
          <a:spcPct val="0"/>
        </a:spcAft>
        <a:defRPr sz="4200">
          <a:solidFill>
            <a:schemeClr val="tx2"/>
          </a:solidFill>
          <a:latin typeface="Trebuchet MS" pitchFamily="34"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noFill/>
          <a:ln w="19050"/>
        </p:spPr>
        <p:txBody>
          <a:bodyPr/>
          <a:lstStyle/>
          <a:p>
            <a:pPr eaLnBrk="1" hangingPunct="1"/>
            <a:r>
              <a:rPr lang="en-US" smtClean="0"/>
              <a:t>Asynchronous Programming</a:t>
            </a:r>
          </a:p>
        </p:txBody>
      </p:sp>
      <p:sp>
        <p:nvSpPr>
          <p:cNvPr id="3075" name="Rectangle 3"/>
          <p:cNvSpPr>
            <a:spLocks noGrp="1" noChangeArrowheads="1"/>
          </p:cNvSpPr>
          <p:nvPr>
            <p:ph type="subTitle" idx="1"/>
          </p:nvPr>
        </p:nvSpPr>
        <p:spPr/>
        <p:txBody>
          <a:bodyPr/>
          <a:lstStyle/>
          <a:p>
            <a:pPr eaLnBrk="1" hangingPunct="1"/>
            <a:r>
              <a:rPr lang="en-US" smtClean="0"/>
              <a:t>Section 4</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p:spPr>
        <p:txBody>
          <a:bodyPr/>
          <a:lstStyle/>
          <a:p>
            <a:r>
              <a:rPr lang="en-US" smtClean="0"/>
              <a:t>Section 4 - Asynchronous Programming</a:t>
            </a:r>
          </a:p>
        </p:txBody>
      </p:sp>
      <p:sp>
        <p:nvSpPr>
          <p:cNvPr id="89091" name="Rectangle 2"/>
          <p:cNvSpPr>
            <a:spLocks noGrp="1" noChangeArrowheads="1"/>
          </p:cNvSpPr>
          <p:nvPr>
            <p:ph type="title"/>
          </p:nvPr>
        </p:nvSpPr>
        <p:spPr/>
        <p:txBody>
          <a:bodyPr/>
          <a:lstStyle/>
          <a:p>
            <a:pPr eaLnBrk="1" hangingPunct="1"/>
            <a:r>
              <a:rPr lang="en-US" smtClean="0"/>
              <a:t>Asynchronous Delegates</a:t>
            </a:r>
          </a:p>
        </p:txBody>
      </p:sp>
      <p:sp>
        <p:nvSpPr>
          <p:cNvPr id="89092" name="Rectangle 3"/>
          <p:cNvSpPr>
            <a:spLocks noGrp="1" noChangeArrowheads="1"/>
          </p:cNvSpPr>
          <p:nvPr>
            <p:ph type="body" idx="1"/>
          </p:nvPr>
        </p:nvSpPr>
        <p:spPr>
          <a:xfrm>
            <a:off x="152400" y="990600"/>
            <a:ext cx="8839200" cy="5715000"/>
          </a:xfrm>
        </p:spPr>
        <p:txBody>
          <a:bodyPr/>
          <a:lstStyle/>
          <a:p>
            <a:pPr eaLnBrk="1" hangingPunct="1"/>
            <a:r>
              <a:rPr lang="en-US" smtClean="0"/>
              <a:t>When you look at the delegate type, you’ll notice that there are several methods that it supports.</a:t>
            </a:r>
          </a:p>
          <a:p>
            <a:pPr lvl="1" eaLnBrk="1" hangingPunct="1"/>
            <a:r>
              <a:rPr lang="en-US" b="1" smtClean="0">
                <a:solidFill>
                  <a:schemeClr val="hlink"/>
                </a:solidFill>
                <a:latin typeface="Courier New" pitchFamily="49" charset="0"/>
              </a:rPr>
              <a:t>Invoke()</a:t>
            </a:r>
          </a:p>
          <a:p>
            <a:pPr lvl="1" eaLnBrk="1" hangingPunct="1"/>
            <a:r>
              <a:rPr lang="en-US" b="1" smtClean="0">
                <a:solidFill>
                  <a:schemeClr val="hlink"/>
                </a:solidFill>
                <a:latin typeface="Courier New" pitchFamily="49" charset="0"/>
              </a:rPr>
              <a:t>BeginInvoke()</a:t>
            </a:r>
          </a:p>
          <a:p>
            <a:pPr lvl="1" eaLnBrk="1" hangingPunct="1"/>
            <a:r>
              <a:rPr lang="en-US" b="1" smtClean="0">
                <a:solidFill>
                  <a:schemeClr val="hlink"/>
                </a:solidFill>
                <a:latin typeface="Courier New" pitchFamily="49" charset="0"/>
              </a:rPr>
              <a:t>EndInvoke()</a:t>
            </a:r>
          </a:p>
          <a:p>
            <a:pPr eaLnBrk="1" hangingPunct="1"/>
            <a:r>
              <a:rPr lang="en-US" smtClean="0"/>
              <a:t>The </a:t>
            </a:r>
            <a:r>
              <a:rPr lang="en-US" b="1" smtClean="0">
                <a:solidFill>
                  <a:schemeClr val="hlink"/>
                </a:solidFill>
                <a:latin typeface="Courier New" pitchFamily="49" charset="0"/>
              </a:rPr>
              <a:t>Invoke()</a:t>
            </a:r>
            <a:r>
              <a:rPr lang="en-US" smtClean="0"/>
              <a:t> method is called automatically by the CLR when you call the delegate directly. For example:</a:t>
            </a:r>
          </a:p>
          <a:p>
            <a:pPr eaLnBrk="1" hangingPunct="1"/>
            <a:endParaRPr lang="en-US" smtClean="0"/>
          </a:p>
          <a:p>
            <a:pPr eaLnBrk="1" hangingPunct="1"/>
            <a:endParaRPr lang="en-US" smtClean="0"/>
          </a:p>
          <a:p>
            <a:pPr eaLnBrk="1" hangingPunct="1"/>
            <a:r>
              <a:rPr lang="en-US" smtClean="0"/>
              <a:t>When </a:t>
            </a:r>
            <a:r>
              <a:rPr lang="en-US" b="1" smtClean="0">
                <a:solidFill>
                  <a:schemeClr val="hlink"/>
                </a:solidFill>
                <a:latin typeface="Courier New" pitchFamily="49" charset="0"/>
              </a:rPr>
              <a:t>checkUp()</a:t>
            </a:r>
            <a:r>
              <a:rPr lang="en-US" smtClean="0"/>
              <a:t> is called, </a:t>
            </a:r>
            <a:r>
              <a:rPr lang="en-US" b="1" smtClean="0">
                <a:solidFill>
                  <a:schemeClr val="hlink"/>
                </a:solidFill>
                <a:latin typeface="Courier New" pitchFamily="49" charset="0"/>
              </a:rPr>
              <a:t>Invoke()</a:t>
            </a:r>
            <a:r>
              <a:rPr lang="en-US" smtClean="0"/>
              <a:t> is called by the CLR under the covers.</a:t>
            </a:r>
          </a:p>
        </p:txBody>
      </p:sp>
      <p:sp>
        <p:nvSpPr>
          <p:cNvPr id="96260" name="Rectangle 4"/>
          <p:cNvSpPr>
            <a:spLocks noChangeArrowheads="1"/>
          </p:cNvSpPr>
          <p:nvPr/>
        </p:nvSpPr>
        <p:spPr bwMode="auto">
          <a:xfrm>
            <a:off x="152400" y="4772025"/>
            <a:ext cx="8839200" cy="990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public delegate </a:t>
            </a:r>
            <a:r>
              <a:rPr lang="en-US" sz="2000" b="1" dirty="0" err="1">
                <a:solidFill>
                  <a:schemeClr val="hlink"/>
                </a:solidFill>
                <a:latin typeface="Courier New" pitchFamily="49" charset="0"/>
              </a:rPr>
              <a:t>bool</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IsCorrect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int</a:t>
            </a:r>
            <a:r>
              <a:rPr lang="en-US" sz="2000" b="1" dirty="0">
                <a:solidFill>
                  <a:schemeClr val="hlink"/>
                </a:solidFill>
                <a:latin typeface="Courier New" pitchFamily="49" charset="0"/>
              </a:rPr>
              <a:t> answer);</a:t>
            </a:r>
          </a:p>
          <a:p>
            <a:pPr>
              <a:defRPr/>
            </a:pPr>
            <a:r>
              <a:rPr lang="en-US" sz="2000" b="1" dirty="0" err="1">
                <a:solidFill>
                  <a:schemeClr val="hlink"/>
                </a:solidFill>
                <a:latin typeface="Courier New" pitchFamily="49" charset="0"/>
              </a:rPr>
              <a:t>IsCorrect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checkUp</a:t>
            </a:r>
            <a:r>
              <a:rPr lang="en-US" sz="2000" b="1" dirty="0">
                <a:solidFill>
                  <a:schemeClr val="hlink"/>
                </a:solidFill>
                <a:latin typeface="Courier New" pitchFamily="49" charset="0"/>
              </a:rPr>
              <a:t> = new </a:t>
            </a:r>
            <a:r>
              <a:rPr lang="en-US" sz="2000" b="1" dirty="0" err="1">
                <a:solidFill>
                  <a:schemeClr val="hlink"/>
                </a:solidFill>
                <a:latin typeface="Courier New" pitchFamily="49" charset="0"/>
              </a:rPr>
              <a:t>IsCorrect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ValidateAnswer</a:t>
            </a:r>
            <a:r>
              <a:rPr lang="en-US" sz="2000" b="1" dirty="0">
                <a:solidFill>
                  <a:schemeClr val="hlink"/>
                </a:solidFill>
                <a:latin typeface="Courier New" pitchFamily="49" charset="0"/>
              </a:rPr>
              <a:t>);</a:t>
            </a:r>
          </a:p>
          <a:p>
            <a:pPr>
              <a:defRPr/>
            </a:pPr>
            <a:r>
              <a:rPr lang="en-US" sz="2000" b="1" dirty="0" err="1">
                <a:solidFill>
                  <a:schemeClr val="accent2"/>
                </a:solidFill>
                <a:latin typeface="Courier New" pitchFamily="49" charset="0"/>
              </a:rPr>
              <a:t>checkUp</a:t>
            </a:r>
            <a:r>
              <a:rPr lang="en-US" sz="2000" b="1" dirty="0">
                <a:solidFill>
                  <a:schemeClr val="accent2"/>
                </a:solidFill>
                <a:latin typeface="Courier New" pitchFamily="49" charset="0"/>
              </a:rPr>
              <a:t>()</a:t>
            </a:r>
            <a:r>
              <a:rPr lang="en-US" sz="2000" b="1" dirty="0">
                <a:solidFill>
                  <a:schemeClr val="hlink"/>
                </a:solidFill>
                <a:latin typeface="Courier New" pitchFamily="49" charset="0"/>
              </a:rPr>
              <a:t>;</a:t>
            </a:r>
          </a:p>
        </p:txBody>
      </p:sp>
      <p:sp>
        <p:nvSpPr>
          <p:cNvPr id="89094" name="Slide Number Placeholder 6"/>
          <p:cNvSpPr>
            <a:spLocks noGrp="1"/>
          </p:cNvSpPr>
          <p:nvPr>
            <p:ph type="sldNum" sz="quarter" idx="11"/>
          </p:nvPr>
        </p:nvSpPr>
        <p:spPr>
          <a:noFill/>
        </p:spPr>
        <p:txBody>
          <a:bodyPr/>
          <a:lstStyle/>
          <a:p>
            <a:fld id="{4E8B80A4-78E2-4BA4-B98E-6767E3755292}"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a:spLocks noGrp="1"/>
          </p:cNvSpPr>
          <p:nvPr>
            <p:ph type="ftr" sz="quarter" idx="10"/>
          </p:nvPr>
        </p:nvSpPr>
        <p:spPr>
          <a:noFill/>
        </p:spPr>
        <p:txBody>
          <a:bodyPr/>
          <a:lstStyle/>
          <a:p>
            <a:r>
              <a:rPr lang="en-US" smtClean="0"/>
              <a:t>Section 4 - Asynchronous Programming</a:t>
            </a:r>
          </a:p>
        </p:txBody>
      </p:sp>
      <p:sp>
        <p:nvSpPr>
          <p:cNvPr id="90115"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BeginInvoke()</a:t>
            </a:r>
            <a:r>
              <a:rPr lang="en-US" smtClean="0"/>
              <a:t> Method</a:t>
            </a:r>
          </a:p>
        </p:txBody>
      </p:sp>
      <p:sp>
        <p:nvSpPr>
          <p:cNvPr id="90116" name="Rectangle 3"/>
          <p:cNvSpPr>
            <a:spLocks noGrp="1" noChangeArrowheads="1"/>
          </p:cNvSpPr>
          <p:nvPr>
            <p:ph type="body" idx="1"/>
          </p:nvPr>
        </p:nvSpPr>
        <p:spPr>
          <a:xfrm>
            <a:off x="152400" y="990600"/>
            <a:ext cx="8839200" cy="5715000"/>
          </a:xfrm>
        </p:spPr>
        <p:txBody>
          <a:bodyPr/>
          <a:lstStyle/>
          <a:p>
            <a:pPr eaLnBrk="1" hangingPunct="1"/>
            <a:r>
              <a:rPr lang="en-US" sz="3200" b="1" dirty="0" err="1" smtClean="0">
                <a:solidFill>
                  <a:schemeClr val="hlink"/>
                </a:solidFill>
                <a:latin typeface="Courier New" pitchFamily="49" charset="0"/>
              </a:rPr>
              <a:t>BeginInvoke</a:t>
            </a:r>
            <a:r>
              <a:rPr lang="en-US" sz="3200" b="1" dirty="0" smtClean="0">
                <a:solidFill>
                  <a:schemeClr val="hlink"/>
                </a:solidFill>
                <a:latin typeface="Courier New" pitchFamily="49" charset="0"/>
              </a:rPr>
              <a:t>()</a:t>
            </a:r>
            <a:r>
              <a:rPr lang="en-US" sz="3200" dirty="0" smtClean="0"/>
              <a:t> and </a:t>
            </a:r>
            <a:r>
              <a:rPr lang="en-US" sz="3200" b="1" dirty="0" err="1" smtClean="0">
                <a:solidFill>
                  <a:schemeClr val="hlink"/>
                </a:solidFill>
                <a:latin typeface="Courier New" pitchFamily="49" charset="0"/>
              </a:rPr>
              <a:t>EndInvoke</a:t>
            </a:r>
            <a:r>
              <a:rPr lang="en-US" sz="3200" b="1" dirty="0" smtClean="0">
                <a:solidFill>
                  <a:schemeClr val="hlink"/>
                </a:solidFill>
                <a:latin typeface="Courier New" pitchFamily="49" charset="0"/>
              </a:rPr>
              <a:t>()</a:t>
            </a:r>
            <a:r>
              <a:rPr lang="en-US" sz="3200" dirty="0" smtClean="0"/>
              <a:t> are used together to call target methods in an asynchronous fashion.</a:t>
            </a:r>
          </a:p>
          <a:p>
            <a:pPr eaLnBrk="1" hangingPunct="1"/>
            <a:r>
              <a:rPr lang="en-US" sz="3200" dirty="0" smtClean="0"/>
              <a:t>When you define a delegate with a specific signature, the compiler automatically defines </a:t>
            </a:r>
            <a:r>
              <a:rPr lang="en-US" sz="3200" b="1" dirty="0" err="1" smtClean="0">
                <a:solidFill>
                  <a:schemeClr val="hlink"/>
                </a:solidFill>
                <a:latin typeface="Courier New" pitchFamily="49" charset="0"/>
              </a:rPr>
              <a:t>BeginInvoke</a:t>
            </a:r>
            <a:r>
              <a:rPr lang="en-US" sz="3200" b="1" dirty="0" smtClean="0">
                <a:solidFill>
                  <a:schemeClr val="hlink"/>
                </a:solidFill>
                <a:latin typeface="Courier New" pitchFamily="49" charset="0"/>
              </a:rPr>
              <a:t>()</a:t>
            </a:r>
            <a:r>
              <a:rPr lang="en-US" sz="3200" dirty="0" smtClean="0"/>
              <a:t> and </a:t>
            </a:r>
            <a:r>
              <a:rPr lang="en-US" sz="3200" b="1" dirty="0" err="1" smtClean="0">
                <a:solidFill>
                  <a:schemeClr val="hlink"/>
                </a:solidFill>
                <a:latin typeface="Courier New" pitchFamily="49" charset="0"/>
              </a:rPr>
              <a:t>EndInvoke</a:t>
            </a:r>
            <a:r>
              <a:rPr lang="en-US" sz="3200" b="1" dirty="0" smtClean="0">
                <a:solidFill>
                  <a:schemeClr val="hlink"/>
                </a:solidFill>
                <a:latin typeface="Courier New" pitchFamily="49" charset="0"/>
              </a:rPr>
              <a:t>()</a:t>
            </a:r>
            <a:r>
              <a:rPr lang="en-US" sz="3200" dirty="0" smtClean="0"/>
              <a:t> methods with the appropriate signatures.</a:t>
            </a:r>
          </a:p>
          <a:p>
            <a:pPr eaLnBrk="1" hangingPunct="1"/>
            <a:r>
              <a:rPr lang="en-US" sz="3200" dirty="0" smtClean="0"/>
              <a:t>By using these two methods, we can run an operation asynchronously.</a:t>
            </a:r>
          </a:p>
          <a:p>
            <a:pPr eaLnBrk="1" hangingPunct="1"/>
            <a:r>
              <a:rPr lang="en-US" sz="3200" dirty="0" smtClean="0"/>
              <a:t>Let’s look at the overall process…</a:t>
            </a:r>
          </a:p>
        </p:txBody>
      </p:sp>
      <p:sp>
        <p:nvSpPr>
          <p:cNvPr id="90117" name="Slide Number Placeholder 5"/>
          <p:cNvSpPr>
            <a:spLocks noGrp="1"/>
          </p:cNvSpPr>
          <p:nvPr>
            <p:ph type="sldNum" sz="quarter" idx="11"/>
          </p:nvPr>
        </p:nvSpPr>
        <p:spPr>
          <a:noFill/>
        </p:spPr>
        <p:txBody>
          <a:bodyPr/>
          <a:lstStyle/>
          <a:p>
            <a:fld id="{2601CEAB-1D44-43D8-AAEC-C62E03134DD5}"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p:spPr>
        <p:txBody>
          <a:bodyPr/>
          <a:lstStyle/>
          <a:p>
            <a:r>
              <a:rPr lang="en-US" smtClean="0"/>
              <a:t>Section 4 - Asynchronous Programming</a:t>
            </a:r>
          </a:p>
        </p:txBody>
      </p:sp>
      <p:sp>
        <p:nvSpPr>
          <p:cNvPr id="91139" name="Rectangle 2"/>
          <p:cNvSpPr>
            <a:spLocks noGrp="1" noChangeArrowheads="1"/>
          </p:cNvSpPr>
          <p:nvPr>
            <p:ph type="title"/>
          </p:nvPr>
        </p:nvSpPr>
        <p:spPr/>
        <p:txBody>
          <a:bodyPr/>
          <a:lstStyle/>
          <a:p>
            <a:pPr eaLnBrk="1" hangingPunct="1"/>
            <a:r>
              <a:rPr lang="en-US" smtClean="0"/>
              <a:t>Asynchronous Operation Overview</a:t>
            </a:r>
          </a:p>
        </p:txBody>
      </p:sp>
      <p:grpSp>
        <p:nvGrpSpPr>
          <p:cNvPr id="2" name="Group 21"/>
          <p:cNvGrpSpPr>
            <a:grpSpLocks/>
          </p:cNvGrpSpPr>
          <p:nvPr/>
        </p:nvGrpSpPr>
        <p:grpSpPr bwMode="auto">
          <a:xfrm>
            <a:off x="152400" y="1143000"/>
            <a:ext cx="4191000" cy="5486400"/>
            <a:chOff x="96" y="720"/>
            <a:chExt cx="2640" cy="3456"/>
          </a:xfrm>
        </p:grpSpPr>
        <p:sp>
          <p:nvSpPr>
            <p:cNvPr id="151557" name="Rectangle 5"/>
            <p:cNvSpPr>
              <a:spLocks noChangeArrowheads="1"/>
            </p:cNvSpPr>
            <p:nvPr/>
          </p:nvSpPr>
          <p:spPr bwMode="auto">
            <a:xfrm>
              <a:off x="96" y="720"/>
              <a:ext cx="2640" cy="3456"/>
            </a:xfrm>
            <a:prstGeom prst="rect">
              <a:avLst/>
            </a:prstGeom>
            <a:solidFill>
              <a:schemeClr val="accent1"/>
            </a:solidFill>
            <a:ln w="19050" algn="ctr">
              <a:solidFill>
                <a:schemeClr val="tx2"/>
              </a:solidFill>
              <a:miter lim="800000"/>
              <a:headEnd/>
              <a:tailEnd/>
            </a:ln>
            <a:effectLst>
              <a:outerShdw dist="107763" dir="18900000" algn="ctr" rotWithShape="0">
                <a:schemeClr val="bg2">
                  <a:alpha val="50000"/>
                </a:schemeClr>
              </a:outerShdw>
            </a:effectLst>
          </p:spPr>
          <p:txBody>
            <a:bodyPr wrap="none" anchor="ctr"/>
            <a:lstStyle/>
            <a:p>
              <a:pPr>
                <a:defRPr/>
              </a:pPr>
              <a:endParaRPr lang="en-US"/>
            </a:p>
          </p:txBody>
        </p:sp>
        <p:sp>
          <p:nvSpPr>
            <p:cNvPr id="91157" name="Text Box 8"/>
            <p:cNvSpPr txBox="1">
              <a:spLocks noChangeArrowheads="1"/>
            </p:cNvSpPr>
            <p:nvPr/>
          </p:nvSpPr>
          <p:spPr bwMode="auto">
            <a:xfrm>
              <a:off x="960" y="768"/>
              <a:ext cx="911" cy="231"/>
            </a:xfrm>
            <a:prstGeom prst="rect">
              <a:avLst/>
            </a:prstGeom>
            <a:noFill/>
            <a:ln w="9525" algn="ctr">
              <a:noFill/>
              <a:miter lim="800000"/>
              <a:headEnd/>
              <a:tailEnd/>
            </a:ln>
          </p:spPr>
          <p:txBody>
            <a:bodyPr wrap="none">
              <a:spAutoFit/>
            </a:bodyPr>
            <a:lstStyle/>
            <a:p>
              <a:r>
                <a:rPr lang="en-US" sz="1800" dirty="0"/>
                <a:t>Main Thread</a:t>
              </a:r>
            </a:p>
          </p:txBody>
        </p:sp>
      </p:grpSp>
      <p:grpSp>
        <p:nvGrpSpPr>
          <p:cNvPr id="3" name="Group 22"/>
          <p:cNvGrpSpPr>
            <a:grpSpLocks/>
          </p:cNvGrpSpPr>
          <p:nvPr/>
        </p:nvGrpSpPr>
        <p:grpSpPr bwMode="auto">
          <a:xfrm>
            <a:off x="4724400" y="1143000"/>
            <a:ext cx="4191000" cy="5486400"/>
            <a:chOff x="2976" y="720"/>
            <a:chExt cx="2640" cy="3456"/>
          </a:xfrm>
        </p:grpSpPr>
        <p:sp>
          <p:nvSpPr>
            <p:cNvPr id="151558" name="Rectangle 6"/>
            <p:cNvSpPr>
              <a:spLocks noChangeArrowheads="1"/>
            </p:cNvSpPr>
            <p:nvPr/>
          </p:nvSpPr>
          <p:spPr bwMode="auto">
            <a:xfrm>
              <a:off x="2976" y="720"/>
              <a:ext cx="2640" cy="3456"/>
            </a:xfrm>
            <a:prstGeom prst="rect">
              <a:avLst/>
            </a:prstGeom>
            <a:solidFill>
              <a:schemeClr val="folHlink"/>
            </a:solidFill>
            <a:ln w="19050" algn="ctr">
              <a:solidFill>
                <a:schemeClr val="tx2"/>
              </a:solidFill>
              <a:miter lim="800000"/>
              <a:headEnd/>
              <a:tailEnd/>
            </a:ln>
            <a:effectLst>
              <a:outerShdw dist="107763" dir="18900000" algn="ctr" rotWithShape="0">
                <a:srgbClr val="000099">
                  <a:alpha val="50000"/>
                </a:srgbClr>
              </a:outerShdw>
            </a:effectLst>
          </p:spPr>
          <p:txBody>
            <a:bodyPr wrap="none" anchor="ctr"/>
            <a:lstStyle/>
            <a:p>
              <a:pPr>
                <a:defRPr/>
              </a:pPr>
              <a:endParaRPr lang="en-US"/>
            </a:p>
          </p:txBody>
        </p:sp>
        <p:sp>
          <p:nvSpPr>
            <p:cNvPr id="91155" name="Text Box 9"/>
            <p:cNvSpPr txBox="1">
              <a:spLocks noChangeArrowheads="1"/>
            </p:cNvSpPr>
            <p:nvPr/>
          </p:nvSpPr>
          <p:spPr bwMode="auto">
            <a:xfrm>
              <a:off x="3558" y="768"/>
              <a:ext cx="1482" cy="231"/>
            </a:xfrm>
            <a:prstGeom prst="rect">
              <a:avLst/>
            </a:prstGeom>
            <a:noFill/>
            <a:ln w="9525" algn="ctr">
              <a:noFill/>
              <a:miter lim="800000"/>
              <a:headEnd/>
              <a:tailEnd/>
            </a:ln>
          </p:spPr>
          <p:txBody>
            <a:bodyPr wrap="none">
              <a:spAutoFit/>
            </a:bodyPr>
            <a:lstStyle/>
            <a:p>
              <a:r>
                <a:rPr lang="en-US" sz="1800"/>
                <a:t>Asynchronous Thread</a:t>
              </a:r>
            </a:p>
          </p:txBody>
        </p:sp>
      </p:grpSp>
      <p:sp>
        <p:nvSpPr>
          <p:cNvPr id="151562" name="Text Box 10"/>
          <p:cNvSpPr txBox="1">
            <a:spLocks noChangeArrowheads="1"/>
          </p:cNvSpPr>
          <p:nvPr/>
        </p:nvSpPr>
        <p:spPr bwMode="auto">
          <a:xfrm>
            <a:off x="228600" y="1600200"/>
            <a:ext cx="4038600" cy="581025"/>
          </a:xfrm>
          <a:prstGeom prst="rect">
            <a:avLst/>
          </a:prstGeom>
          <a:noFill/>
          <a:ln w="9525" algn="ctr">
            <a:noFill/>
            <a:miter lim="800000"/>
            <a:headEnd/>
            <a:tailEnd/>
          </a:ln>
        </p:spPr>
        <p:txBody>
          <a:bodyPr>
            <a:spAutoFit/>
          </a:bodyPr>
          <a:lstStyle/>
          <a:p>
            <a:pPr marL="228600" indent="-228600">
              <a:buFontTx/>
              <a:buAutoNum type="arabicPeriod"/>
            </a:pPr>
            <a:r>
              <a:rPr lang="en-US" sz="1600" dirty="0"/>
              <a:t>Create a delegate providing </a:t>
            </a:r>
            <a:r>
              <a:rPr lang="en-US" sz="1600" dirty="0" smtClean="0"/>
              <a:t>the target </a:t>
            </a:r>
            <a:r>
              <a:rPr lang="en-US" sz="1600" dirty="0"/>
              <a:t>method to be run asynchronously.</a:t>
            </a:r>
          </a:p>
        </p:txBody>
      </p:sp>
      <p:sp>
        <p:nvSpPr>
          <p:cNvPr id="151563" name="Text Box 11"/>
          <p:cNvSpPr txBox="1">
            <a:spLocks noChangeArrowheads="1"/>
          </p:cNvSpPr>
          <p:nvPr/>
        </p:nvSpPr>
        <p:spPr bwMode="auto">
          <a:xfrm>
            <a:off x="228600" y="2136775"/>
            <a:ext cx="4038600" cy="825500"/>
          </a:xfrm>
          <a:prstGeom prst="rect">
            <a:avLst/>
          </a:prstGeom>
          <a:noFill/>
          <a:ln w="9525" algn="ctr">
            <a:noFill/>
            <a:miter lim="800000"/>
            <a:headEnd/>
            <a:tailEnd/>
          </a:ln>
        </p:spPr>
        <p:txBody>
          <a:bodyPr>
            <a:spAutoFit/>
          </a:bodyPr>
          <a:lstStyle/>
          <a:p>
            <a:pPr marL="228600" indent="-228600">
              <a:buFontTx/>
              <a:buAutoNum type="arabicPeriod" startAt="2"/>
            </a:pPr>
            <a:r>
              <a:rPr lang="en-US" sz="1600"/>
              <a:t>Create the </a:t>
            </a:r>
            <a:r>
              <a:rPr lang="en-US" sz="1600" b="1">
                <a:solidFill>
                  <a:schemeClr val="hlink"/>
                </a:solidFill>
                <a:latin typeface="Courier New" pitchFamily="49" charset="0"/>
              </a:rPr>
              <a:t>AsyncCallback</a:t>
            </a:r>
            <a:r>
              <a:rPr lang="en-US" sz="1600"/>
              <a:t> delegate providing the method to be called when the async operation is done.</a:t>
            </a:r>
          </a:p>
        </p:txBody>
      </p:sp>
      <p:sp>
        <p:nvSpPr>
          <p:cNvPr id="151564" name="Text Box 12"/>
          <p:cNvSpPr txBox="1">
            <a:spLocks noChangeArrowheads="1"/>
          </p:cNvSpPr>
          <p:nvPr/>
        </p:nvSpPr>
        <p:spPr bwMode="auto">
          <a:xfrm>
            <a:off x="228600" y="2895600"/>
            <a:ext cx="4038600" cy="1816100"/>
          </a:xfrm>
          <a:prstGeom prst="rect">
            <a:avLst/>
          </a:prstGeom>
          <a:noFill/>
          <a:ln w="9525" algn="ctr">
            <a:noFill/>
            <a:miter lim="800000"/>
            <a:headEnd/>
            <a:tailEnd/>
          </a:ln>
        </p:spPr>
        <p:txBody>
          <a:bodyPr>
            <a:spAutoFit/>
          </a:bodyPr>
          <a:lstStyle/>
          <a:p>
            <a:pPr marL="228600" indent="-228600">
              <a:buFontTx/>
              <a:buAutoNum type="arabicPeriod" startAt="3"/>
            </a:pPr>
            <a:r>
              <a:rPr lang="en-US" sz="1600"/>
              <a:t>Call </a:t>
            </a:r>
            <a:r>
              <a:rPr lang="en-US" sz="1600" b="1">
                <a:solidFill>
                  <a:schemeClr val="hlink"/>
                </a:solidFill>
                <a:latin typeface="Courier New" pitchFamily="49" charset="0"/>
              </a:rPr>
              <a:t>BeginInvoke()</a:t>
            </a:r>
            <a:r>
              <a:rPr lang="en-US" sz="1600"/>
              <a:t> on the first delegate with all IN, OUT, and REF arguments, the </a:t>
            </a:r>
            <a:r>
              <a:rPr lang="en-US" sz="1600" b="1">
                <a:solidFill>
                  <a:schemeClr val="hlink"/>
                </a:solidFill>
                <a:latin typeface="Courier New" pitchFamily="49" charset="0"/>
              </a:rPr>
              <a:t>AsyncCallback</a:t>
            </a:r>
            <a:r>
              <a:rPr lang="en-US" sz="1600"/>
              <a:t> delegate, and optionally an </a:t>
            </a:r>
            <a:r>
              <a:rPr lang="en-US" sz="1600" b="1">
                <a:solidFill>
                  <a:schemeClr val="hlink"/>
                </a:solidFill>
                <a:latin typeface="Courier New" pitchFamily="49" charset="0"/>
              </a:rPr>
              <a:t>object</a:t>
            </a:r>
            <a:r>
              <a:rPr lang="en-US" sz="1600"/>
              <a:t> that can be queried during the async operation for information. Save the returned </a:t>
            </a:r>
            <a:r>
              <a:rPr lang="en-US" sz="1600" b="1">
                <a:solidFill>
                  <a:schemeClr val="hlink"/>
                </a:solidFill>
                <a:latin typeface="Courier New" pitchFamily="49" charset="0"/>
              </a:rPr>
              <a:t>IAsyncResult</a:t>
            </a:r>
            <a:r>
              <a:rPr lang="en-US" sz="1600"/>
              <a:t> object.</a:t>
            </a:r>
          </a:p>
        </p:txBody>
      </p:sp>
      <p:sp>
        <p:nvSpPr>
          <p:cNvPr id="151565" name="Text Box 13"/>
          <p:cNvSpPr txBox="1">
            <a:spLocks noChangeArrowheads="1"/>
          </p:cNvSpPr>
          <p:nvPr/>
        </p:nvSpPr>
        <p:spPr bwMode="auto">
          <a:xfrm>
            <a:off x="219075" y="4595813"/>
            <a:ext cx="4038600" cy="2062162"/>
          </a:xfrm>
          <a:prstGeom prst="rect">
            <a:avLst/>
          </a:prstGeom>
          <a:noFill/>
          <a:ln w="9525" algn="ctr">
            <a:noFill/>
            <a:miter lim="800000"/>
            <a:headEnd/>
            <a:tailEnd/>
          </a:ln>
        </p:spPr>
        <p:txBody>
          <a:bodyPr>
            <a:spAutoFit/>
          </a:bodyPr>
          <a:lstStyle/>
          <a:p>
            <a:pPr marL="228600" indent="-228600">
              <a:buFontTx/>
              <a:buAutoNum type="arabicPeriod" startAt="4"/>
            </a:pPr>
            <a:r>
              <a:rPr lang="en-US" sz="1600" dirty="0"/>
              <a:t>Do one of four things:</a:t>
            </a:r>
            <a:endParaRPr lang="en-US" sz="1000" dirty="0"/>
          </a:p>
          <a:p>
            <a:pPr marL="571500" lvl="1" indent="-228600">
              <a:buFontTx/>
              <a:buAutoNum type="alphaLcPeriod"/>
            </a:pPr>
            <a:r>
              <a:rPr lang="en-US" sz="1400" dirty="0"/>
              <a:t>Call </a:t>
            </a:r>
            <a:r>
              <a:rPr lang="en-US" sz="1400" b="1" dirty="0" err="1">
                <a:solidFill>
                  <a:schemeClr val="hlink"/>
                </a:solidFill>
                <a:latin typeface="Courier New" pitchFamily="49" charset="0"/>
              </a:rPr>
              <a:t>EndInvoke</a:t>
            </a:r>
            <a:r>
              <a:rPr lang="en-US" sz="1400" b="1" dirty="0">
                <a:solidFill>
                  <a:schemeClr val="hlink"/>
                </a:solidFill>
                <a:latin typeface="Courier New" pitchFamily="49" charset="0"/>
              </a:rPr>
              <a:t>()</a:t>
            </a:r>
            <a:r>
              <a:rPr lang="en-US" sz="1400" dirty="0"/>
              <a:t> and block.</a:t>
            </a:r>
          </a:p>
          <a:p>
            <a:pPr marL="571500" lvl="1" indent="-228600">
              <a:buFontTx/>
              <a:buAutoNum type="alphaLcPeriod"/>
            </a:pPr>
            <a:r>
              <a:rPr lang="en-US" sz="1400" dirty="0"/>
              <a:t>Call </a:t>
            </a:r>
            <a:r>
              <a:rPr lang="en-US" sz="1400" b="1" dirty="0" err="1">
                <a:solidFill>
                  <a:schemeClr val="hlink"/>
                </a:solidFill>
                <a:latin typeface="Courier New" pitchFamily="49" charset="0"/>
              </a:rPr>
              <a:t>IAsyncResult.</a:t>
            </a:r>
            <a:r>
              <a:rPr lang="en-US" sz="1400" b="1" dirty="0" err="1">
                <a:solidFill>
                  <a:schemeClr val="accent1"/>
                </a:solidFill>
                <a:latin typeface="Courier New" pitchFamily="49" charset="0"/>
              </a:rPr>
              <a:t>-</a:t>
            </a:r>
            <a:r>
              <a:rPr lang="en-US" sz="1400" b="1" dirty="0" err="1">
                <a:solidFill>
                  <a:schemeClr val="hlink"/>
                </a:solidFill>
                <a:latin typeface="Courier New" pitchFamily="49" charset="0"/>
              </a:rPr>
              <a:t>AsyncWaitHandle.WaitOne</a:t>
            </a:r>
            <a:r>
              <a:rPr lang="en-US" sz="1400" dirty="0"/>
              <a:t> and block.</a:t>
            </a:r>
          </a:p>
          <a:p>
            <a:pPr marL="571500" lvl="1" indent="-228600">
              <a:buFontTx/>
              <a:buAutoNum type="alphaLcPeriod"/>
            </a:pPr>
            <a:r>
              <a:rPr lang="en-US" sz="1400" dirty="0"/>
              <a:t>Poll via </a:t>
            </a:r>
            <a:r>
              <a:rPr lang="en-US" sz="1400" b="1" dirty="0" err="1">
                <a:solidFill>
                  <a:schemeClr val="hlink"/>
                </a:solidFill>
                <a:latin typeface="Courier New" pitchFamily="49" charset="0"/>
              </a:rPr>
              <a:t>IAsyncResult.IsCompleted</a:t>
            </a:r>
            <a:r>
              <a:rPr lang="en-US" sz="1400" dirty="0"/>
              <a:t> or </a:t>
            </a:r>
            <a:r>
              <a:rPr lang="en-US" sz="1400" b="1" dirty="0" err="1">
                <a:solidFill>
                  <a:schemeClr val="hlink"/>
                </a:solidFill>
                <a:latin typeface="Courier New" pitchFamily="49" charset="0"/>
              </a:rPr>
              <a:t>IAsyncResult.AsyncState</a:t>
            </a:r>
            <a:r>
              <a:rPr lang="en-US" sz="1400" dirty="0"/>
              <a:t>.</a:t>
            </a:r>
          </a:p>
          <a:p>
            <a:pPr marL="571500" lvl="1" indent="-228600">
              <a:buFontTx/>
              <a:buAutoNum type="alphaLcPeriod"/>
            </a:pPr>
            <a:r>
              <a:rPr lang="en-US" sz="1400" dirty="0"/>
              <a:t>Go on to other things and let the callback method handle the rest.</a:t>
            </a:r>
          </a:p>
        </p:txBody>
      </p:sp>
      <p:sp>
        <p:nvSpPr>
          <p:cNvPr id="151568" name="Text Box 16"/>
          <p:cNvSpPr txBox="1">
            <a:spLocks noChangeArrowheads="1"/>
          </p:cNvSpPr>
          <p:nvPr/>
        </p:nvSpPr>
        <p:spPr bwMode="auto">
          <a:xfrm>
            <a:off x="4800600" y="1628775"/>
            <a:ext cx="4038600" cy="581025"/>
          </a:xfrm>
          <a:prstGeom prst="rect">
            <a:avLst/>
          </a:prstGeom>
          <a:noFill/>
          <a:ln w="9525" algn="ctr">
            <a:noFill/>
            <a:miter lim="800000"/>
            <a:headEnd/>
            <a:tailEnd/>
          </a:ln>
        </p:spPr>
        <p:txBody>
          <a:bodyPr>
            <a:spAutoFit/>
          </a:bodyPr>
          <a:lstStyle/>
          <a:p>
            <a:pPr marL="228600" indent="-228600">
              <a:buFontTx/>
              <a:buAutoNum type="arabicPeriod"/>
            </a:pPr>
            <a:r>
              <a:rPr lang="en-US" sz="1600"/>
              <a:t>The method provided to the first  delegate (#1 in Main) is invoked.</a:t>
            </a:r>
          </a:p>
        </p:txBody>
      </p:sp>
      <p:sp>
        <p:nvSpPr>
          <p:cNvPr id="151569" name="Text Box 17"/>
          <p:cNvSpPr txBox="1">
            <a:spLocks noChangeArrowheads="1"/>
          </p:cNvSpPr>
          <p:nvPr/>
        </p:nvSpPr>
        <p:spPr bwMode="auto">
          <a:xfrm>
            <a:off x="4800600" y="2105025"/>
            <a:ext cx="4038600" cy="1314450"/>
          </a:xfrm>
          <a:prstGeom prst="rect">
            <a:avLst/>
          </a:prstGeom>
          <a:noFill/>
          <a:ln w="9525" algn="ctr">
            <a:noFill/>
            <a:miter lim="800000"/>
            <a:headEnd/>
            <a:tailEnd/>
          </a:ln>
        </p:spPr>
        <p:txBody>
          <a:bodyPr>
            <a:spAutoFit/>
          </a:bodyPr>
          <a:lstStyle/>
          <a:p>
            <a:pPr marL="228600" indent="-228600">
              <a:buFontTx/>
              <a:buAutoNum type="arabicPeriod" startAt="2"/>
            </a:pPr>
            <a:r>
              <a:rPr lang="en-US" sz="1600"/>
              <a:t>At the end of the async operation, the callback method is called, passing in the </a:t>
            </a:r>
            <a:r>
              <a:rPr lang="en-US" sz="1600" b="1">
                <a:solidFill>
                  <a:schemeClr val="hlink"/>
                </a:solidFill>
                <a:latin typeface="Courier New" pitchFamily="49" charset="0"/>
              </a:rPr>
              <a:t>IAsyncResult</a:t>
            </a:r>
            <a:r>
              <a:rPr lang="en-US" sz="1600"/>
              <a:t> object (the same object that was returned when </a:t>
            </a:r>
            <a:r>
              <a:rPr lang="en-US" sz="1600" b="1">
                <a:solidFill>
                  <a:schemeClr val="hlink"/>
                </a:solidFill>
                <a:latin typeface="Courier New" pitchFamily="49" charset="0"/>
              </a:rPr>
              <a:t>BeginInvoke()</a:t>
            </a:r>
            <a:r>
              <a:rPr lang="en-US" sz="1600"/>
              <a:t> was called).</a:t>
            </a:r>
          </a:p>
        </p:txBody>
      </p:sp>
      <p:sp>
        <p:nvSpPr>
          <p:cNvPr id="151570" name="Text Box 18"/>
          <p:cNvSpPr txBox="1">
            <a:spLocks noChangeArrowheads="1"/>
          </p:cNvSpPr>
          <p:nvPr/>
        </p:nvSpPr>
        <p:spPr bwMode="auto">
          <a:xfrm>
            <a:off x="4800600" y="3324225"/>
            <a:ext cx="4038600" cy="1314450"/>
          </a:xfrm>
          <a:prstGeom prst="rect">
            <a:avLst/>
          </a:prstGeom>
          <a:noFill/>
          <a:ln w="9525" algn="ctr">
            <a:noFill/>
            <a:miter lim="800000"/>
            <a:headEnd/>
            <a:tailEnd/>
          </a:ln>
        </p:spPr>
        <p:txBody>
          <a:bodyPr>
            <a:spAutoFit/>
          </a:bodyPr>
          <a:lstStyle/>
          <a:p>
            <a:pPr marL="228600" indent="-228600">
              <a:buFontTx/>
              <a:buAutoNum type="arabicPeriod" startAt="3"/>
            </a:pPr>
            <a:r>
              <a:rPr lang="en-US" sz="1600"/>
              <a:t>The callback method casts the </a:t>
            </a:r>
            <a:r>
              <a:rPr lang="en-US" sz="1600" b="1">
                <a:solidFill>
                  <a:schemeClr val="hlink"/>
                </a:solidFill>
                <a:latin typeface="Courier New" pitchFamily="49" charset="0"/>
              </a:rPr>
              <a:t>IAsyncResult</a:t>
            </a:r>
            <a:r>
              <a:rPr lang="en-US" sz="1600"/>
              <a:t> object to an </a:t>
            </a:r>
            <a:r>
              <a:rPr lang="en-US" sz="1600" b="1">
                <a:solidFill>
                  <a:schemeClr val="hlink"/>
                </a:solidFill>
                <a:latin typeface="Courier New" pitchFamily="49" charset="0"/>
              </a:rPr>
              <a:t>AsyncResult</a:t>
            </a:r>
            <a:r>
              <a:rPr lang="en-US" sz="1600"/>
              <a:t> object. This is required to gain access to the async delegate that started the operation (#1 in Main).</a:t>
            </a:r>
          </a:p>
        </p:txBody>
      </p:sp>
      <p:sp>
        <p:nvSpPr>
          <p:cNvPr id="151571" name="Text Box 19"/>
          <p:cNvSpPr txBox="1">
            <a:spLocks noChangeArrowheads="1"/>
          </p:cNvSpPr>
          <p:nvPr/>
        </p:nvSpPr>
        <p:spPr bwMode="auto">
          <a:xfrm>
            <a:off x="4800600" y="4533900"/>
            <a:ext cx="4038600" cy="825500"/>
          </a:xfrm>
          <a:prstGeom prst="rect">
            <a:avLst/>
          </a:prstGeom>
          <a:noFill/>
          <a:ln w="9525" algn="ctr">
            <a:noFill/>
            <a:miter lim="800000"/>
            <a:headEnd/>
            <a:tailEnd/>
          </a:ln>
        </p:spPr>
        <p:txBody>
          <a:bodyPr>
            <a:spAutoFit/>
          </a:bodyPr>
          <a:lstStyle/>
          <a:p>
            <a:pPr marL="228600" indent="-228600">
              <a:buFontTx/>
              <a:buAutoNum type="arabicPeriod" startAt="4"/>
            </a:pPr>
            <a:r>
              <a:rPr lang="en-US" sz="1600"/>
              <a:t>The async delegate is obtained through the </a:t>
            </a:r>
            <a:r>
              <a:rPr lang="en-US" sz="1600" b="1">
                <a:solidFill>
                  <a:schemeClr val="hlink"/>
                </a:solidFill>
                <a:latin typeface="Courier New" pitchFamily="49" charset="0"/>
              </a:rPr>
              <a:t>AsyncResult.AsyncDelegate</a:t>
            </a:r>
            <a:r>
              <a:rPr lang="en-US" sz="1600"/>
              <a:t> property.</a:t>
            </a:r>
          </a:p>
        </p:txBody>
      </p:sp>
      <p:sp>
        <p:nvSpPr>
          <p:cNvPr id="151572" name="Text Box 20"/>
          <p:cNvSpPr txBox="1">
            <a:spLocks noChangeArrowheads="1"/>
          </p:cNvSpPr>
          <p:nvPr/>
        </p:nvSpPr>
        <p:spPr bwMode="auto">
          <a:xfrm>
            <a:off x="4791075" y="5321300"/>
            <a:ext cx="4038600" cy="1314450"/>
          </a:xfrm>
          <a:prstGeom prst="rect">
            <a:avLst/>
          </a:prstGeom>
          <a:noFill/>
          <a:ln w="9525" algn="ctr">
            <a:noFill/>
            <a:miter lim="800000"/>
            <a:headEnd/>
            <a:tailEnd/>
          </a:ln>
        </p:spPr>
        <p:txBody>
          <a:bodyPr>
            <a:spAutoFit/>
          </a:bodyPr>
          <a:lstStyle/>
          <a:p>
            <a:pPr marL="228600" indent="-228600">
              <a:buFontTx/>
              <a:buAutoNum type="arabicPeriod" startAt="5"/>
            </a:pPr>
            <a:r>
              <a:rPr lang="en-US" sz="1600"/>
              <a:t>Using the async delegate, call </a:t>
            </a:r>
            <a:r>
              <a:rPr lang="en-US" sz="1600" b="1">
                <a:solidFill>
                  <a:schemeClr val="hlink"/>
                </a:solidFill>
                <a:latin typeface="Courier New" pitchFamily="49" charset="0"/>
              </a:rPr>
              <a:t>EndInvoke()</a:t>
            </a:r>
            <a:r>
              <a:rPr lang="en-US" sz="1600"/>
              <a:t> providing the </a:t>
            </a:r>
            <a:r>
              <a:rPr lang="en-US" sz="1600" b="1">
                <a:solidFill>
                  <a:schemeClr val="hlink"/>
                </a:solidFill>
                <a:latin typeface="Courier New" pitchFamily="49" charset="0"/>
              </a:rPr>
              <a:t>IAsyncResult</a:t>
            </a:r>
            <a:r>
              <a:rPr lang="en-US" sz="1600"/>
              <a:t> object and saving the results (what the original method in #1 above returns)</a:t>
            </a:r>
          </a:p>
        </p:txBody>
      </p:sp>
      <p:sp>
        <p:nvSpPr>
          <p:cNvPr id="151576" name="Rectangle 24"/>
          <p:cNvSpPr>
            <a:spLocks noChangeArrowheads="1"/>
          </p:cNvSpPr>
          <p:nvPr/>
        </p:nvSpPr>
        <p:spPr bwMode="auto">
          <a:xfrm>
            <a:off x="838200" y="6172200"/>
            <a:ext cx="2743200" cy="419100"/>
          </a:xfrm>
          <a:prstGeom prst="rect">
            <a:avLst/>
          </a:prstGeom>
          <a:solidFill>
            <a:srgbClr val="FFFF00">
              <a:alpha val="50000"/>
            </a:srgbClr>
          </a:solidFill>
          <a:ln w="9525" algn="ctr">
            <a:noFill/>
            <a:miter lim="800000"/>
            <a:headEnd/>
            <a:tailEnd/>
          </a:ln>
        </p:spPr>
        <p:txBody>
          <a:bodyPr wrap="none" anchor="ctr"/>
          <a:lstStyle/>
          <a:p>
            <a:endParaRPr lang="en-US"/>
          </a:p>
        </p:txBody>
      </p:sp>
      <p:sp>
        <p:nvSpPr>
          <p:cNvPr id="91153" name="Slide Number Placeholder 21"/>
          <p:cNvSpPr>
            <a:spLocks noGrp="1"/>
          </p:cNvSpPr>
          <p:nvPr>
            <p:ph type="sldNum" sz="quarter" idx="11"/>
          </p:nvPr>
        </p:nvSpPr>
        <p:spPr>
          <a:noFill/>
        </p:spPr>
        <p:txBody>
          <a:bodyPr/>
          <a:lstStyle/>
          <a:p>
            <a:fld id="{F7DAD8DD-5913-41C3-959B-D0161B5160E4}" type="slidenum">
              <a:rPr lang="en-US" smtClean="0"/>
              <a:pPr/>
              <a:t>12</a:t>
            </a:fld>
            <a:endParaRPr lang="en-US" smtClean="0"/>
          </a:p>
        </p:txBody>
      </p:sp>
      <p:sp>
        <p:nvSpPr>
          <p:cNvPr id="22" name="Action Button: Forward or Next 21">
            <a:hlinkClick r:id="" action="ppaction://hlinkshowjump?jump=nextslide" highlightClick="1"/>
          </p:cNvPr>
          <p:cNvSpPr/>
          <p:nvPr/>
        </p:nvSpPr>
        <p:spPr bwMode="auto">
          <a:xfrm>
            <a:off x="8686799" y="381000"/>
            <a:ext cx="276225" cy="3048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1562"/>
                                        </p:tgtEl>
                                        <p:attrNameLst>
                                          <p:attrName>style.visibility</p:attrName>
                                        </p:attrNameLst>
                                      </p:cBhvr>
                                      <p:to>
                                        <p:strVal val="visible"/>
                                      </p:to>
                                    </p:set>
                                    <p:anim calcmode="lin" valueType="num">
                                      <p:cBhvr>
                                        <p:cTn id="7" dur="500" fill="hold"/>
                                        <p:tgtEl>
                                          <p:spTgt spid="151562"/>
                                        </p:tgtEl>
                                        <p:attrNameLst>
                                          <p:attrName>ppt_w</p:attrName>
                                        </p:attrNameLst>
                                      </p:cBhvr>
                                      <p:tavLst>
                                        <p:tav tm="0">
                                          <p:val>
                                            <p:fltVal val="0"/>
                                          </p:val>
                                        </p:tav>
                                        <p:tav tm="100000">
                                          <p:val>
                                            <p:strVal val="#ppt_w"/>
                                          </p:val>
                                        </p:tav>
                                      </p:tavLst>
                                    </p:anim>
                                    <p:anim calcmode="lin" valueType="num">
                                      <p:cBhvr>
                                        <p:cTn id="8" dur="500" fill="hold"/>
                                        <p:tgtEl>
                                          <p:spTgt spid="151562"/>
                                        </p:tgtEl>
                                        <p:attrNameLst>
                                          <p:attrName>ppt_h</p:attrName>
                                        </p:attrNameLst>
                                      </p:cBhvr>
                                      <p:tavLst>
                                        <p:tav tm="0">
                                          <p:val>
                                            <p:fltVal val="0"/>
                                          </p:val>
                                        </p:tav>
                                        <p:tav tm="100000">
                                          <p:val>
                                            <p:strVal val="#ppt_h"/>
                                          </p:val>
                                        </p:tav>
                                      </p:tavLst>
                                    </p:anim>
                                    <p:animEffect transition="in" filter="fade">
                                      <p:cBhvr>
                                        <p:cTn id="9" dur="500"/>
                                        <p:tgtEl>
                                          <p:spTgt spid="15156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51563"/>
                                        </p:tgtEl>
                                        <p:attrNameLst>
                                          <p:attrName>style.visibility</p:attrName>
                                        </p:attrNameLst>
                                      </p:cBhvr>
                                      <p:to>
                                        <p:strVal val="visible"/>
                                      </p:to>
                                    </p:set>
                                    <p:anim calcmode="lin" valueType="num">
                                      <p:cBhvr>
                                        <p:cTn id="14" dur="500" fill="hold"/>
                                        <p:tgtEl>
                                          <p:spTgt spid="151563"/>
                                        </p:tgtEl>
                                        <p:attrNameLst>
                                          <p:attrName>ppt_w</p:attrName>
                                        </p:attrNameLst>
                                      </p:cBhvr>
                                      <p:tavLst>
                                        <p:tav tm="0">
                                          <p:val>
                                            <p:fltVal val="0"/>
                                          </p:val>
                                        </p:tav>
                                        <p:tav tm="100000">
                                          <p:val>
                                            <p:strVal val="#ppt_w"/>
                                          </p:val>
                                        </p:tav>
                                      </p:tavLst>
                                    </p:anim>
                                    <p:anim calcmode="lin" valueType="num">
                                      <p:cBhvr>
                                        <p:cTn id="15" dur="500" fill="hold"/>
                                        <p:tgtEl>
                                          <p:spTgt spid="151563"/>
                                        </p:tgtEl>
                                        <p:attrNameLst>
                                          <p:attrName>ppt_h</p:attrName>
                                        </p:attrNameLst>
                                      </p:cBhvr>
                                      <p:tavLst>
                                        <p:tav tm="0">
                                          <p:val>
                                            <p:fltVal val="0"/>
                                          </p:val>
                                        </p:tav>
                                        <p:tav tm="100000">
                                          <p:val>
                                            <p:strVal val="#ppt_h"/>
                                          </p:val>
                                        </p:tav>
                                      </p:tavLst>
                                    </p:anim>
                                    <p:animEffect transition="in" filter="fade">
                                      <p:cBhvr>
                                        <p:cTn id="16" dur="500"/>
                                        <p:tgtEl>
                                          <p:spTgt spid="15156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51564"/>
                                        </p:tgtEl>
                                        <p:attrNameLst>
                                          <p:attrName>style.visibility</p:attrName>
                                        </p:attrNameLst>
                                      </p:cBhvr>
                                      <p:to>
                                        <p:strVal val="visible"/>
                                      </p:to>
                                    </p:set>
                                    <p:anim calcmode="lin" valueType="num">
                                      <p:cBhvr>
                                        <p:cTn id="21" dur="500" fill="hold"/>
                                        <p:tgtEl>
                                          <p:spTgt spid="151564"/>
                                        </p:tgtEl>
                                        <p:attrNameLst>
                                          <p:attrName>ppt_w</p:attrName>
                                        </p:attrNameLst>
                                      </p:cBhvr>
                                      <p:tavLst>
                                        <p:tav tm="0">
                                          <p:val>
                                            <p:fltVal val="0"/>
                                          </p:val>
                                        </p:tav>
                                        <p:tav tm="100000">
                                          <p:val>
                                            <p:strVal val="#ppt_w"/>
                                          </p:val>
                                        </p:tav>
                                      </p:tavLst>
                                    </p:anim>
                                    <p:anim calcmode="lin" valueType="num">
                                      <p:cBhvr>
                                        <p:cTn id="22" dur="500" fill="hold"/>
                                        <p:tgtEl>
                                          <p:spTgt spid="151564"/>
                                        </p:tgtEl>
                                        <p:attrNameLst>
                                          <p:attrName>ppt_h</p:attrName>
                                        </p:attrNameLst>
                                      </p:cBhvr>
                                      <p:tavLst>
                                        <p:tav tm="0">
                                          <p:val>
                                            <p:fltVal val="0"/>
                                          </p:val>
                                        </p:tav>
                                        <p:tav tm="100000">
                                          <p:val>
                                            <p:strVal val="#ppt_h"/>
                                          </p:val>
                                        </p:tav>
                                      </p:tavLst>
                                    </p:anim>
                                    <p:animEffect transition="in" filter="fade">
                                      <p:cBhvr>
                                        <p:cTn id="23" dur="500"/>
                                        <p:tgtEl>
                                          <p:spTgt spid="15156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151565"/>
                                        </p:tgtEl>
                                        <p:attrNameLst>
                                          <p:attrName>style.visibility</p:attrName>
                                        </p:attrNameLst>
                                      </p:cBhvr>
                                      <p:to>
                                        <p:strVal val="visible"/>
                                      </p:to>
                                    </p:set>
                                    <p:anim calcmode="lin" valueType="num">
                                      <p:cBhvr>
                                        <p:cTn id="28" dur="500" fill="hold"/>
                                        <p:tgtEl>
                                          <p:spTgt spid="151565"/>
                                        </p:tgtEl>
                                        <p:attrNameLst>
                                          <p:attrName>ppt_w</p:attrName>
                                        </p:attrNameLst>
                                      </p:cBhvr>
                                      <p:tavLst>
                                        <p:tav tm="0">
                                          <p:val>
                                            <p:fltVal val="0"/>
                                          </p:val>
                                        </p:tav>
                                        <p:tav tm="100000">
                                          <p:val>
                                            <p:strVal val="#ppt_w"/>
                                          </p:val>
                                        </p:tav>
                                      </p:tavLst>
                                    </p:anim>
                                    <p:anim calcmode="lin" valueType="num">
                                      <p:cBhvr>
                                        <p:cTn id="29" dur="500" fill="hold"/>
                                        <p:tgtEl>
                                          <p:spTgt spid="151565"/>
                                        </p:tgtEl>
                                        <p:attrNameLst>
                                          <p:attrName>ppt_h</p:attrName>
                                        </p:attrNameLst>
                                      </p:cBhvr>
                                      <p:tavLst>
                                        <p:tav tm="0">
                                          <p:val>
                                            <p:fltVal val="0"/>
                                          </p:val>
                                        </p:tav>
                                        <p:tav tm="100000">
                                          <p:val>
                                            <p:strVal val="#ppt_h"/>
                                          </p:val>
                                        </p:tav>
                                      </p:tavLst>
                                    </p:anim>
                                    <p:animEffect transition="in" filter="fade">
                                      <p:cBhvr>
                                        <p:cTn id="30" dur="500"/>
                                        <p:tgtEl>
                                          <p:spTgt spid="151565"/>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151576"/>
                                        </p:tgtEl>
                                        <p:attrNameLst>
                                          <p:attrName>style.visibility</p:attrName>
                                        </p:attrNameLst>
                                      </p:cBhvr>
                                      <p:to>
                                        <p:strVal val="visible"/>
                                      </p:to>
                                    </p:set>
                                    <p:anim calcmode="lin" valueType="num">
                                      <p:cBhvr>
                                        <p:cTn id="33" dur="500" fill="hold"/>
                                        <p:tgtEl>
                                          <p:spTgt spid="151576"/>
                                        </p:tgtEl>
                                        <p:attrNameLst>
                                          <p:attrName>ppt_w</p:attrName>
                                        </p:attrNameLst>
                                      </p:cBhvr>
                                      <p:tavLst>
                                        <p:tav tm="0">
                                          <p:val>
                                            <p:fltVal val="0"/>
                                          </p:val>
                                        </p:tav>
                                        <p:tav tm="100000">
                                          <p:val>
                                            <p:strVal val="#ppt_w"/>
                                          </p:val>
                                        </p:tav>
                                      </p:tavLst>
                                    </p:anim>
                                    <p:anim calcmode="lin" valueType="num">
                                      <p:cBhvr>
                                        <p:cTn id="34" dur="500" fill="hold"/>
                                        <p:tgtEl>
                                          <p:spTgt spid="151576"/>
                                        </p:tgtEl>
                                        <p:attrNameLst>
                                          <p:attrName>ppt_h</p:attrName>
                                        </p:attrNameLst>
                                      </p:cBhvr>
                                      <p:tavLst>
                                        <p:tav tm="0">
                                          <p:val>
                                            <p:fltVal val="0"/>
                                          </p:val>
                                        </p:tav>
                                        <p:tav tm="100000">
                                          <p:val>
                                            <p:strVal val="#ppt_h"/>
                                          </p:val>
                                        </p:tav>
                                      </p:tavLst>
                                    </p:anim>
                                    <p:animEffect transition="in" filter="fade">
                                      <p:cBhvr>
                                        <p:cTn id="35" dur="500"/>
                                        <p:tgtEl>
                                          <p:spTgt spid="15157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1" nodeType="clickEffect">
                                  <p:stCondLst>
                                    <p:cond delay="0"/>
                                  </p:stCondLst>
                                  <p:childTnLst>
                                    <p:set>
                                      <p:cBhvr rctx="PPT">
                                        <p:cTn id="39" dur="indefinite"/>
                                        <p:tgtEl>
                                          <p:spTgt spid="151562"/>
                                        </p:tgtEl>
                                        <p:attrNameLst>
                                          <p:attrName>style.opacity</p:attrName>
                                        </p:attrNameLst>
                                      </p:cBhvr>
                                      <p:to>
                                        <p:strVal val="0.5"/>
                                      </p:to>
                                    </p:set>
                                    <p:animEffect filter="image" prLst="opacity: 0.5">
                                      <p:cBhvr rctx="IE">
                                        <p:cTn id="40" dur="indefinite"/>
                                        <p:tgtEl>
                                          <p:spTgt spid="151562"/>
                                        </p:tgtEl>
                                      </p:cBhvr>
                                    </p:animEffect>
                                  </p:childTnLst>
                                </p:cTn>
                              </p:par>
                              <p:par>
                                <p:cTn id="41" presetID="9" presetClass="emph" presetSubtype="0" grpId="1" nodeType="withEffect">
                                  <p:stCondLst>
                                    <p:cond delay="0"/>
                                  </p:stCondLst>
                                  <p:childTnLst>
                                    <p:set>
                                      <p:cBhvr rctx="PPT">
                                        <p:cTn id="42" dur="indefinite"/>
                                        <p:tgtEl>
                                          <p:spTgt spid="151563"/>
                                        </p:tgtEl>
                                        <p:attrNameLst>
                                          <p:attrName>style.opacity</p:attrName>
                                        </p:attrNameLst>
                                      </p:cBhvr>
                                      <p:to>
                                        <p:strVal val="0.5"/>
                                      </p:to>
                                    </p:set>
                                    <p:animEffect filter="image" prLst="opacity: 0.5">
                                      <p:cBhvr rctx="IE">
                                        <p:cTn id="43" dur="indefinite"/>
                                        <p:tgtEl>
                                          <p:spTgt spid="151563"/>
                                        </p:tgtEl>
                                      </p:cBhvr>
                                    </p:animEffect>
                                  </p:childTnLst>
                                </p:cTn>
                              </p:par>
                              <p:par>
                                <p:cTn id="44" presetID="9" presetClass="emph" presetSubtype="0" grpId="1" nodeType="withEffect">
                                  <p:stCondLst>
                                    <p:cond delay="0"/>
                                  </p:stCondLst>
                                  <p:childTnLst>
                                    <p:set>
                                      <p:cBhvr rctx="PPT">
                                        <p:cTn id="45" dur="indefinite"/>
                                        <p:tgtEl>
                                          <p:spTgt spid="151564"/>
                                        </p:tgtEl>
                                        <p:attrNameLst>
                                          <p:attrName>style.opacity</p:attrName>
                                        </p:attrNameLst>
                                      </p:cBhvr>
                                      <p:to>
                                        <p:strVal val="0.5"/>
                                      </p:to>
                                    </p:set>
                                    <p:animEffect filter="image" prLst="opacity: 0.5">
                                      <p:cBhvr rctx="IE">
                                        <p:cTn id="46" dur="indefinite"/>
                                        <p:tgtEl>
                                          <p:spTgt spid="151564"/>
                                        </p:tgtEl>
                                      </p:cBhvr>
                                    </p:animEffect>
                                  </p:childTnLst>
                                </p:cTn>
                              </p:par>
                              <p:par>
                                <p:cTn id="47" presetID="9" presetClass="emph" presetSubtype="0" grpId="1" nodeType="withEffect">
                                  <p:stCondLst>
                                    <p:cond delay="0"/>
                                  </p:stCondLst>
                                  <p:childTnLst>
                                    <p:set>
                                      <p:cBhvr rctx="PPT">
                                        <p:cTn id="48" dur="indefinite"/>
                                        <p:tgtEl>
                                          <p:spTgt spid="151565"/>
                                        </p:tgtEl>
                                        <p:attrNameLst>
                                          <p:attrName>style.opacity</p:attrName>
                                        </p:attrNameLst>
                                      </p:cBhvr>
                                      <p:to>
                                        <p:strVal val="0.5"/>
                                      </p:to>
                                    </p:set>
                                    <p:animEffect filter="image" prLst="opacity: 0.5">
                                      <p:cBhvr rctx="IE">
                                        <p:cTn id="49" dur="indefinite"/>
                                        <p:tgtEl>
                                          <p:spTgt spid="151565"/>
                                        </p:tgtEl>
                                      </p:cBhvr>
                                    </p:animEffect>
                                  </p:childTnLst>
                                </p:cTn>
                              </p:par>
                            </p:childTnLst>
                          </p:cTn>
                        </p:par>
                        <p:par>
                          <p:cTn id="50" fill="hold">
                            <p:stCondLst>
                              <p:cond delay="0"/>
                            </p:stCondLst>
                            <p:childTnLst>
                              <p:par>
                                <p:cTn id="51" presetID="53" presetClass="entr" presetSubtype="0" fill="hold" grpId="0" nodeType="afterEffect">
                                  <p:stCondLst>
                                    <p:cond delay="0"/>
                                  </p:stCondLst>
                                  <p:childTnLst>
                                    <p:set>
                                      <p:cBhvr>
                                        <p:cTn id="52" dur="1" fill="hold">
                                          <p:stCondLst>
                                            <p:cond delay="0"/>
                                          </p:stCondLst>
                                        </p:cTn>
                                        <p:tgtEl>
                                          <p:spTgt spid="151568"/>
                                        </p:tgtEl>
                                        <p:attrNameLst>
                                          <p:attrName>style.visibility</p:attrName>
                                        </p:attrNameLst>
                                      </p:cBhvr>
                                      <p:to>
                                        <p:strVal val="visible"/>
                                      </p:to>
                                    </p:set>
                                    <p:anim calcmode="lin" valueType="num">
                                      <p:cBhvr>
                                        <p:cTn id="53" dur="500" fill="hold"/>
                                        <p:tgtEl>
                                          <p:spTgt spid="151568"/>
                                        </p:tgtEl>
                                        <p:attrNameLst>
                                          <p:attrName>ppt_w</p:attrName>
                                        </p:attrNameLst>
                                      </p:cBhvr>
                                      <p:tavLst>
                                        <p:tav tm="0">
                                          <p:val>
                                            <p:fltVal val="0"/>
                                          </p:val>
                                        </p:tav>
                                        <p:tav tm="100000">
                                          <p:val>
                                            <p:strVal val="#ppt_w"/>
                                          </p:val>
                                        </p:tav>
                                      </p:tavLst>
                                    </p:anim>
                                    <p:anim calcmode="lin" valueType="num">
                                      <p:cBhvr>
                                        <p:cTn id="54" dur="500" fill="hold"/>
                                        <p:tgtEl>
                                          <p:spTgt spid="151568"/>
                                        </p:tgtEl>
                                        <p:attrNameLst>
                                          <p:attrName>ppt_h</p:attrName>
                                        </p:attrNameLst>
                                      </p:cBhvr>
                                      <p:tavLst>
                                        <p:tav tm="0">
                                          <p:val>
                                            <p:fltVal val="0"/>
                                          </p:val>
                                        </p:tav>
                                        <p:tav tm="100000">
                                          <p:val>
                                            <p:strVal val="#ppt_h"/>
                                          </p:val>
                                        </p:tav>
                                      </p:tavLst>
                                    </p:anim>
                                    <p:animEffect transition="in" filter="fade">
                                      <p:cBhvr>
                                        <p:cTn id="55" dur="500"/>
                                        <p:tgtEl>
                                          <p:spTgt spid="15156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0" fill="hold" grpId="0" nodeType="clickEffect">
                                  <p:stCondLst>
                                    <p:cond delay="0"/>
                                  </p:stCondLst>
                                  <p:childTnLst>
                                    <p:set>
                                      <p:cBhvr>
                                        <p:cTn id="59" dur="1" fill="hold">
                                          <p:stCondLst>
                                            <p:cond delay="0"/>
                                          </p:stCondLst>
                                        </p:cTn>
                                        <p:tgtEl>
                                          <p:spTgt spid="151569"/>
                                        </p:tgtEl>
                                        <p:attrNameLst>
                                          <p:attrName>style.visibility</p:attrName>
                                        </p:attrNameLst>
                                      </p:cBhvr>
                                      <p:to>
                                        <p:strVal val="visible"/>
                                      </p:to>
                                    </p:set>
                                    <p:anim calcmode="lin" valueType="num">
                                      <p:cBhvr>
                                        <p:cTn id="60" dur="500" fill="hold"/>
                                        <p:tgtEl>
                                          <p:spTgt spid="151569"/>
                                        </p:tgtEl>
                                        <p:attrNameLst>
                                          <p:attrName>ppt_w</p:attrName>
                                        </p:attrNameLst>
                                      </p:cBhvr>
                                      <p:tavLst>
                                        <p:tav tm="0">
                                          <p:val>
                                            <p:fltVal val="0"/>
                                          </p:val>
                                        </p:tav>
                                        <p:tav tm="100000">
                                          <p:val>
                                            <p:strVal val="#ppt_w"/>
                                          </p:val>
                                        </p:tav>
                                      </p:tavLst>
                                    </p:anim>
                                    <p:anim calcmode="lin" valueType="num">
                                      <p:cBhvr>
                                        <p:cTn id="61" dur="500" fill="hold"/>
                                        <p:tgtEl>
                                          <p:spTgt spid="151569"/>
                                        </p:tgtEl>
                                        <p:attrNameLst>
                                          <p:attrName>ppt_h</p:attrName>
                                        </p:attrNameLst>
                                      </p:cBhvr>
                                      <p:tavLst>
                                        <p:tav tm="0">
                                          <p:val>
                                            <p:fltVal val="0"/>
                                          </p:val>
                                        </p:tav>
                                        <p:tav tm="100000">
                                          <p:val>
                                            <p:strVal val="#ppt_h"/>
                                          </p:val>
                                        </p:tav>
                                      </p:tavLst>
                                    </p:anim>
                                    <p:animEffect transition="in" filter="fade">
                                      <p:cBhvr>
                                        <p:cTn id="62" dur="500"/>
                                        <p:tgtEl>
                                          <p:spTgt spid="15156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151570"/>
                                        </p:tgtEl>
                                        <p:attrNameLst>
                                          <p:attrName>style.visibility</p:attrName>
                                        </p:attrNameLst>
                                      </p:cBhvr>
                                      <p:to>
                                        <p:strVal val="visible"/>
                                      </p:to>
                                    </p:set>
                                    <p:anim calcmode="lin" valueType="num">
                                      <p:cBhvr>
                                        <p:cTn id="67" dur="500" fill="hold"/>
                                        <p:tgtEl>
                                          <p:spTgt spid="151570"/>
                                        </p:tgtEl>
                                        <p:attrNameLst>
                                          <p:attrName>ppt_w</p:attrName>
                                        </p:attrNameLst>
                                      </p:cBhvr>
                                      <p:tavLst>
                                        <p:tav tm="0">
                                          <p:val>
                                            <p:fltVal val="0"/>
                                          </p:val>
                                        </p:tav>
                                        <p:tav tm="100000">
                                          <p:val>
                                            <p:strVal val="#ppt_w"/>
                                          </p:val>
                                        </p:tav>
                                      </p:tavLst>
                                    </p:anim>
                                    <p:anim calcmode="lin" valueType="num">
                                      <p:cBhvr>
                                        <p:cTn id="68" dur="500" fill="hold"/>
                                        <p:tgtEl>
                                          <p:spTgt spid="151570"/>
                                        </p:tgtEl>
                                        <p:attrNameLst>
                                          <p:attrName>ppt_h</p:attrName>
                                        </p:attrNameLst>
                                      </p:cBhvr>
                                      <p:tavLst>
                                        <p:tav tm="0">
                                          <p:val>
                                            <p:fltVal val="0"/>
                                          </p:val>
                                        </p:tav>
                                        <p:tav tm="100000">
                                          <p:val>
                                            <p:strVal val="#ppt_h"/>
                                          </p:val>
                                        </p:tav>
                                      </p:tavLst>
                                    </p:anim>
                                    <p:animEffect transition="in" filter="fade">
                                      <p:cBhvr>
                                        <p:cTn id="69" dur="500"/>
                                        <p:tgtEl>
                                          <p:spTgt spid="151570"/>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0" fill="hold" grpId="0" nodeType="clickEffect">
                                  <p:stCondLst>
                                    <p:cond delay="0"/>
                                  </p:stCondLst>
                                  <p:childTnLst>
                                    <p:set>
                                      <p:cBhvr>
                                        <p:cTn id="73" dur="1" fill="hold">
                                          <p:stCondLst>
                                            <p:cond delay="0"/>
                                          </p:stCondLst>
                                        </p:cTn>
                                        <p:tgtEl>
                                          <p:spTgt spid="151571"/>
                                        </p:tgtEl>
                                        <p:attrNameLst>
                                          <p:attrName>style.visibility</p:attrName>
                                        </p:attrNameLst>
                                      </p:cBhvr>
                                      <p:to>
                                        <p:strVal val="visible"/>
                                      </p:to>
                                    </p:set>
                                    <p:anim calcmode="lin" valueType="num">
                                      <p:cBhvr>
                                        <p:cTn id="74" dur="500" fill="hold"/>
                                        <p:tgtEl>
                                          <p:spTgt spid="151571"/>
                                        </p:tgtEl>
                                        <p:attrNameLst>
                                          <p:attrName>ppt_w</p:attrName>
                                        </p:attrNameLst>
                                      </p:cBhvr>
                                      <p:tavLst>
                                        <p:tav tm="0">
                                          <p:val>
                                            <p:fltVal val="0"/>
                                          </p:val>
                                        </p:tav>
                                        <p:tav tm="100000">
                                          <p:val>
                                            <p:strVal val="#ppt_w"/>
                                          </p:val>
                                        </p:tav>
                                      </p:tavLst>
                                    </p:anim>
                                    <p:anim calcmode="lin" valueType="num">
                                      <p:cBhvr>
                                        <p:cTn id="75" dur="500" fill="hold"/>
                                        <p:tgtEl>
                                          <p:spTgt spid="151571"/>
                                        </p:tgtEl>
                                        <p:attrNameLst>
                                          <p:attrName>ppt_h</p:attrName>
                                        </p:attrNameLst>
                                      </p:cBhvr>
                                      <p:tavLst>
                                        <p:tav tm="0">
                                          <p:val>
                                            <p:fltVal val="0"/>
                                          </p:val>
                                        </p:tav>
                                        <p:tav tm="100000">
                                          <p:val>
                                            <p:strVal val="#ppt_h"/>
                                          </p:val>
                                        </p:tav>
                                      </p:tavLst>
                                    </p:anim>
                                    <p:animEffect transition="in" filter="fade">
                                      <p:cBhvr>
                                        <p:cTn id="76" dur="500"/>
                                        <p:tgtEl>
                                          <p:spTgt spid="151571"/>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151572"/>
                                        </p:tgtEl>
                                        <p:attrNameLst>
                                          <p:attrName>style.visibility</p:attrName>
                                        </p:attrNameLst>
                                      </p:cBhvr>
                                      <p:to>
                                        <p:strVal val="visible"/>
                                      </p:to>
                                    </p:set>
                                    <p:anim calcmode="lin" valueType="num">
                                      <p:cBhvr>
                                        <p:cTn id="81" dur="500" fill="hold"/>
                                        <p:tgtEl>
                                          <p:spTgt spid="151572"/>
                                        </p:tgtEl>
                                        <p:attrNameLst>
                                          <p:attrName>ppt_w</p:attrName>
                                        </p:attrNameLst>
                                      </p:cBhvr>
                                      <p:tavLst>
                                        <p:tav tm="0">
                                          <p:val>
                                            <p:fltVal val="0"/>
                                          </p:val>
                                        </p:tav>
                                        <p:tav tm="100000">
                                          <p:val>
                                            <p:strVal val="#ppt_w"/>
                                          </p:val>
                                        </p:tav>
                                      </p:tavLst>
                                    </p:anim>
                                    <p:anim calcmode="lin" valueType="num">
                                      <p:cBhvr>
                                        <p:cTn id="82" dur="500" fill="hold"/>
                                        <p:tgtEl>
                                          <p:spTgt spid="151572"/>
                                        </p:tgtEl>
                                        <p:attrNameLst>
                                          <p:attrName>ppt_h</p:attrName>
                                        </p:attrNameLst>
                                      </p:cBhvr>
                                      <p:tavLst>
                                        <p:tav tm="0">
                                          <p:val>
                                            <p:fltVal val="0"/>
                                          </p:val>
                                        </p:tav>
                                        <p:tav tm="100000">
                                          <p:val>
                                            <p:strVal val="#ppt_h"/>
                                          </p:val>
                                        </p:tav>
                                      </p:tavLst>
                                    </p:anim>
                                    <p:animEffect transition="in" filter="fade">
                                      <p:cBhvr>
                                        <p:cTn id="83" dur="500"/>
                                        <p:tgtEl>
                                          <p:spTgt spid="151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2" grpId="0"/>
      <p:bldP spid="151562" grpId="1"/>
      <p:bldP spid="151563" grpId="0"/>
      <p:bldP spid="151563" grpId="1"/>
      <p:bldP spid="151564" grpId="0"/>
      <p:bldP spid="151564" grpId="1"/>
      <p:bldP spid="151565" grpId="0"/>
      <p:bldP spid="151565" grpId="1"/>
      <p:bldP spid="151568" grpId="0"/>
      <p:bldP spid="151569" grpId="0"/>
      <p:bldP spid="151570" grpId="0"/>
      <p:bldP spid="151571" grpId="0"/>
      <p:bldP spid="151572" grpId="0"/>
      <p:bldP spid="1515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smtClean="0"/>
              <a:t>Section 4 - Asynchronous Programming</a:t>
            </a:r>
          </a:p>
        </p:txBody>
      </p:sp>
      <p:sp>
        <p:nvSpPr>
          <p:cNvPr id="92163"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BeginInvoke()</a:t>
            </a:r>
            <a:r>
              <a:rPr lang="en-US" smtClean="0"/>
              <a:t> Method</a:t>
            </a:r>
          </a:p>
        </p:txBody>
      </p:sp>
      <p:sp>
        <p:nvSpPr>
          <p:cNvPr id="92164" name="Rectangle 3"/>
          <p:cNvSpPr>
            <a:spLocks noGrp="1" noChangeArrowheads="1"/>
          </p:cNvSpPr>
          <p:nvPr>
            <p:ph type="body" idx="1"/>
          </p:nvPr>
        </p:nvSpPr>
        <p:spPr>
          <a:xfrm>
            <a:off x="152400" y="990600"/>
            <a:ext cx="8839200" cy="5715000"/>
          </a:xfrm>
        </p:spPr>
        <p:txBody>
          <a:bodyPr/>
          <a:lstStyle/>
          <a:p>
            <a:pPr eaLnBrk="1" hangingPunct="1"/>
            <a:r>
              <a:rPr lang="en-US" sz="3200" b="1" smtClean="0">
                <a:solidFill>
                  <a:schemeClr val="hlink"/>
                </a:solidFill>
                <a:latin typeface="Courier New" pitchFamily="49" charset="0"/>
              </a:rPr>
              <a:t>BeginInvoke()</a:t>
            </a:r>
            <a:r>
              <a:rPr lang="en-US" sz="3200" smtClean="0"/>
              <a:t> is used to initiate the asynchronous call on the delegate.</a:t>
            </a:r>
          </a:p>
          <a:p>
            <a:pPr eaLnBrk="1" hangingPunct="1"/>
            <a:r>
              <a:rPr lang="en-US" sz="3200" smtClean="0"/>
              <a:t>The </a:t>
            </a:r>
            <a:r>
              <a:rPr lang="en-US" sz="3200" b="1" smtClean="0">
                <a:solidFill>
                  <a:schemeClr val="hlink"/>
                </a:solidFill>
                <a:latin typeface="Courier New" pitchFamily="49" charset="0"/>
              </a:rPr>
              <a:t>BeginInvoke()</a:t>
            </a:r>
            <a:r>
              <a:rPr lang="en-US" sz="3200" smtClean="0"/>
              <a:t> signature contains all the  arguments defined by the delegate (and the target method that the delegate encapsulates), plus two additional arguments that we will talk about later.</a:t>
            </a:r>
          </a:p>
          <a:p>
            <a:pPr eaLnBrk="1" hangingPunct="1"/>
            <a:r>
              <a:rPr lang="en-US" sz="3200" b="1" smtClean="0">
                <a:solidFill>
                  <a:schemeClr val="hlink"/>
                </a:solidFill>
                <a:latin typeface="Courier New" pitchFamily="49" charset="0"/>
              </a:rPr>
              <a:t>BeginInvoke()</a:t>
            </a:r>
            <a:r>
              <a:rPr lang="en-US" sz="3200" smtClean="0"/>
              <a:t> returns immediately and does not wait for the asynchronous call to complete.</a:t>
            </a:r>
          </a:p>
        </p:txBody>
      </p:sp>
      <p:sp>
        <p:nvSpPr>
          <p:cNvPr id="92165" name="Slide Number Placeholder 5"/>
          <p:cNvSpPr>
            <a:spLocks noGrp="1"/>
          </p:cNvSpPr>
          <p:nvPr>
            <p:ph type="sldNum" sz="quarter" idx="11"/>
          </p:nvPr>
        </p:nvSpPr>
        <p:spPr>
          <a:noFill/>
        </p:spPr>
        <p:txBody>
          <a:bodyPr/>
          <a:lstStyle/>
          <a:p>
            <a:fld id="{2E2F3F79-6CBA-41FA-90C1-83940293BEF0}"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p:spPr>
        <p:txBody>
          <a:bodyPr/>
          <a:lstStyle/>
          <a:p>
            <a:r>
              <a:rPr lang="en-US" smtClean="0"/>
              <a:t>Section 4 - Asynchronous Programming</a:t>
            </a:r>
          </a:p>
        </p:txBody>
      </p:sp>
      <p:sp>
        <p:nvSpPr>
          <p:cNvPr id="93187"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BeginInvoke()</a:t>
            </a:r>
            <a:r>
              <a:rPr lang="en-US" smtClean="0"/>
              <a:t> Method</a:t>
            </a:r>
          </a:p>
        </p:txBody>
      </p:sp>
      <p:sp>
        <p:nvSpPr>
          <p:cNvPr id="93188" name="Rectangle 3"/>
          <p:cNvSpPr>
            <a:spLocks noGrp="1" noChangeArrowheads="1"/>
          </p:cNvSpPr>
          <p:nvPr>
            <p:ph type="body" idx="1"/>
          </p:nvPr>
        </p:nvSpPr>
        <p:spPr>
          <a:xfrm>
            <a:off x="152400" y="990600"/>
            <a:ext cx="8839200" cy="5715000"/>
          </a:xfrm>
        </p:spPr>
        <p:txBody>
          <a:bodyPr/>
          <a:lstStyle/>
          <a:p>
            <a:pPr eaLnBrk="1" hangingPunct="1"/>
            <a:r>
              <a:rPr lang="en-US" smtClean="0"/>
              <a:t>The call to </a:t>
            </a:r>
            <a:r>
              <a:rPr lang="en-US" b="1" smtClean="0">
                <a:solidFill>
                  <a:schemeClr val="hlink"/>
                </a:solidFill>
                <a:latin typeface="Courier New" pitchFamily="49" charset="0"/>
              </a:rPr>
              <a:t>BeginInvoke()</a:t>
            </a:r>
            <a:r>
              <a:rPr lang="en-US" smtClean="0"/>
              <a:t> returns an object that implements the </a:t>
            </a:r>
            <a:r>
              <a:rPr lang="en-US" b="1" smtClean="0">
                <a:solidFill>
                  <a:schemeClr val="hlink"/>
                </a:solidFill>
                <a:latin typeface="Courier New" pitchFamily="49" charset="0"/>
              </a:rPr>
              <a:t>IAsyncResult</a:t>
            </a:r>
            <a:r>
              <a:rPr lang="en-US" smtClean="0"/>
              <a:t> interface.</a:t>
            </a:r>
          </a:p>
          <a:p>
            <a:pPr eaLnBrk="1" hangingPunct="1"/>
            <a:r>
              <a:rPr lang="en-US" smtClean="0"/>
              <a:t>The </a:t>
            </a:r>
            <a:r>
              <a:rPr lang="en-US" b="1" smtClean="0">
                <a:solidFill>
                  <a:schemeClr val="hlink"/>
                </a:solidFill>
                <a:latin typeface="Courier New" pitchFamily="49" charset="0"/>
              </a:rPr>
              <a:t>IAsyncResult</a:t>
            </a:r>
            <a:r>
              <a:rPr lang="en-US" smtClean="0"/>
              <a:t> object can be used to monitor the progress of the asynchronous call. It is also used to access the results of the operation.</a:t>
            </a:r>
          </a:p>
        </p:txBody>
      </p:sp>
      <p:sp>
        <p:nvSpPr>
          <p:cNvPr id="98308" name="Rectangle 4"/>
          <p:cNvSpPr>
            <a:spLocks noChangeArrowheads="1"/>
          </p:cNvSpPr>
          <p:nvPr/>
        </p:nvSpPr>
        <p:spPr bwMode="auto">
          <a:xfrm>
            <a:off x="152400" y="3581400"/>
            <a:ext cx="8839200" cy="19812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public delegate string </a:t>
            </a:r>
            <a:r>
              <a:rPr lang="en-US" sz="2000" b="1" dirty="0" err="1">
                <a:solidFill>
                  <a:schemeClr val="hlink"/>
                </a:solidFill>
                <a:latin typeface="Courier New" pitchFamily="49" charset="0"/>
              </a:rPr>
              <a:t>MyOwnDelegate</a:t>
            </a:r>
            <a:endParaRPr lang="en-US" sz="2000" b="1" dirty="0">
              <a:solidFill>
                <a:schemeClr val="hlink"/>
              </a:solidFill>
              <a:latin typeface="Courier New" pitchFamily="49" charset="0"/>
            </a:endParaRPr>
          </a:p>
          <a:p>
            <a:pPr>
              <a:defRPr/>
            </a:pPr>
            <a:r>
              <a:rPr lang="en-US" sz="2000" b="1" dirty="0">
                <a:solidFill>
                  <a:schemeClr val="hlink"/>
                </a:solidFill>
                <a:latin typeface="Courier New" pitchFamily="49" charset="0"/>
              </a:rPr>
              <a:t>    (</a:t>
            </a:r>
            <a:r>
              <a:rPr lang="en-US" sz="2000" b="1" dirty="0" err="1">
                <a:solidFill>
                  <a:schemeClr val="accent2"/>
                </a:solidFill>
                <a:latin typeface="Courier New" pitchFamily="49" charset="0"/>
              </a:rPr>
              <a:t>int</a:t>
            </a: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callDuration</a:t>
            </a:r>
            <a:r>
              <a:rPr lang="en-US" sz="2000" b="1" dirty="0">
                <a:solidFill>
                  <a:schemeClr val="accent2"/>
                </a:solidFill>
                <a:latin typeface="Courier New" pitchFamily="49" charset="0"/>
              </a:rPr>
              <a:t>, out </a:t>
            </a:r>
            <a:r>
              <a:rPr lang="en-US" sz="2000" b="1" dirty="0" err="1">
                <a:solidFill>
                  <a:schemeClr val="accent2"/>
                </a:solidFill>
                <a:latin typeface="Courier New" pitchFamily="49" charset="0"/>
              </a:rPr>
              <a:t>int</a:t>
            </a: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i</a:t>
            </a: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a:t>
            </a:r>
          </a:p>
          <a:p>
            <a:pPr>
              <a:defRPr/>
            </a:pPr>
            <a:r>
              <a:rPr lang="en-US" sz="2000" b="1" dirty="0" err="1">
                <a:solidFill>
                  <a:schemeClr val="hlink"/>
                </a:solidFill>
                <a:latin typeface="Courier New" pitchFamily="49" charset="0"/>
              </a:rPr>
              <a:t>int</a:t>
            </a:r>
            <a:r>
              <a:rPr lang="en-US" sz="2000" b="1" dirty="0">
                <a:solidFill>
                  <a:schemeClr val="hlink"/>
                </a:solidFill>
                <a:latin typeface="Courier New" pitchFamily="49" charset="0"/>
              </a:rPr>
              <a:t> x;</a:t>
            </a:r>
          </a:p>
          <a:p>
            <a:pPr>
              <a:defRPr/>
            </a:pPr>
            <a:r>
              <a:rPr lang="en-US" sz="2000" b="1" dirty="0" err="1">
                <a:solidFill>
                  <a:schemeClr val="hlink"/>
                </a:solidFill>
                <a:latin typeface="Courier New" pitchFamily="49" charset="0"/>
              </a:rPr>
              <a:t>MyOwnDelegate</a:t>
            </a:r>
            <a:r>
              <a:rPr lang="en-US" sz="2000" b="1" dirty="0">
                <a:solidFill>
                  <a:schemeClr val="hlink"/>
                </a:solidFill>
                <a:latin typeface="Courier New" pitchFamily="49" charset="0"/>
              </a:rPr>
              <a:t> ad = new </a:t>
            </a:r>
            <a:r>
              <a:rPr lang="en-US" sz="2000" b="1" dirty="0" err="1">
                <a:solidFill>
                  <a:schemeClr val="hlink"/>
                </a:solidFill>
                <a:latin typeface="Courier New" pitchFamily="49" charset="0"/>
              </a:rPr>
              <a:t>MyOwnDelegate</a:t>
            </a:r>
            <a:r>
              <a:rPr lang="en-US" sz="2000" b="1" dirty="0">
                <a:solidFill>
                  <a:schemeClr val="hlink"/>
                </a:solidFill>
                <a:latin typeface="Courier New" pitchFamily="49" charset="0"/>
              </a:rPr>
              <a:t>(</a:t>
            </a:r>
            <a:r>
              <a:rPr lang="en-US" sz="2000" b="1" dirty="0" err="1">
                <a:solidFill>
                  <a:schemeClr val="hlink"/>
                </a:solidFill>
                <a:latin typeface="Courier New" pitchFamily="49" charset="0"/>
              </a:rPr>
              <a:t>TargetMethod</a:t>
            </a:r>
            <a:r>
              <a:rPr lang="en-US" sz="2000" b="1" dirty="0">
                <a:solidFill>
                  <a:schemeClr val="hlink"/>
                </a:solidFill>
                <a:latin typeface="Courier New" pitchFamily="49" charset="0"/>
              </a:rPr>
              <a:t>);</a:t>
            </a:r>
          </a:p>
          <a:p>
            <a:pPr>
              <a:defRPr/>
            </a:pPr>
            <a:r>
              <a:rPr lang="en-US" sz="2000" b="1" dirty="0" err="1">
                <a:solidFill>
                  <a:schemeClr val="accent2"/>
                </a:solidFill>
                <a:latin typeface="Courier New" pitchFamily="49" charset="0"/>
              </a:rPr>
              <a:t>IAsyncResult</a:t>
            </a: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ar</a:t>
            </a:r>
            <a:r>
              <a:rPr lang="en-US" sz="2000" b="1" dirty="0">
                <a:solidFill>
                  <a:schemeClr val="hlink"/>
                </a:solidFill>
                <a:latin typeface="Courier New" pitchFamily="49" charset="0"/>
              </a:rPr>
              <a:t> = </a:t>
            </a:r>
            <a:r>
              <a:rPr lang="en-US" sz="2000" b="1" dirty="0" err="1">
                <a:solidFill>
                  <a:schemeClr val="hlink"/>
                </a:solidFill>
                <a:latin typeface="Courier New" pitchFamily="49" charset="0"/>
              </a:rPr>
              <a:t>ad.BeginInvoke</a:t>
            </a:r>
            <a:r>
              <a:rPr lang="en-US" sz="2000" b="1" dirty="0">
                <a:solidFill>
                  <a:schemeClr val="hlink"/>
                </a:solidFill>
                <a:latin typeface="Courier New" pitchFamily="49" charset="0"/>
              </a:rPr>
              <a:t>(</a:t>
            </a:r>
            <a:r>
              <a:rPr lang="en-US" sz="2000" b="1" dirty="0">
                <a:solidFill>
                  <a:schemeClr val="accent2"/>
                </a:solidFill>
                <a:latin typeface="Courier New" pitchFamily="49" charset="0"/>
              </a:rPr>
              <a:t>50, out x, </a:t>
            </a:r>
            <a:r>
              <a:rPr lang="en-US" sz="2000" b="1" dirty="0">
                <a:solidFill>
                  <a:schemeClr val="hlink"/>
                </a:solidFill>
                <a:latin typeface="Courier New" pitchFamily="49" charset="0"/>
              </a:rPr>
              <a:t>null, null);</a:t>
            </a:r>
          </a:p>
        </p:txBody>
      </p:sp>
      <p:sp>
        <p:nvSpPr>
          <p:cNvPr id="98309" name="Line 5"/>
          <p:cNvSpPr>
            <a:spLocks noChangeShapeType="1"/>
          </p:cNvSpPr>
          <p:nvPr/>
        </p:nvSpPr>
        <p:spPr bwMode="auto">
          <a:xfrm>
            <a:off x="3048000" y="4191000"/>
            <a:ext cx="2209800" cy="990600"/>
          </a:xfrm>
          <a:prstGeom prst="line">
            <a:avLst/>
          </a:prstGeom>
          <a:noFill/>
          <a:ln w="28575">
            <a:solidFill>
              <a:srgbClr val="000099"/>
            </a:solidFill>
            <a:round/>
            <a:headEnd/>
            <a:tailEnd type="triangle" w="med" len="med"/>
          </a:ln>
        </p:spPr>
        <p:txBody>
          <a:bodyPr anchor="ctr"/>
          <a:lstStyle/>
          <a:p>
            <a:endParaRPr lang="en-US"/>
          </a:p>
        </p:txBody>
      </p:sp>
      <p:sp>
        <p:nvSpPr>
          <p:cNvPr id="98313" name="Line 9"/>
          <p:cNvSpPr>
            <a:spLocks noChangeShapeType="1"/>
          </p:cNvSpPr>
          <p:nvPr/>
        </p:nvSpPr>
        <p:spPr bwMode="auto">
          <a:xfrm>
            <a:off x="4495800" y="4267200"/>
            <a:ext cx="1676400" cy="914400"/>
          </a:xfrm>
          <a:prstGeom prst="line">
            <a:avLst/>
          </a:prstGeom>
          <a:noFill/>
          <a:ln w="28575">
            <a:solidFill>
              <a:srgbClr val="000099"/>
            </a:solidFill>
            <a:round/>
            <a:headEnd/>
            <a:tailEnd type="triangle" w="med" len="med"/>
          </a:ln>
        </p:spPr>
        <p:txBody>
          <a:bodyPr anchor="ctr"/>
          <a:lstStyle/>
          <a:p>
            <a:endParaRPr lang="en-US"/>
          </a:p>
        </p:txBody>
      </p:sp>
      <p:sp>
        <p:nvSpPr>
          <p:cNvPr id="93193" name="Slide Number Placeholder 9"/>
          <p:cNvSpPr>
            <a:spLocks noGrp="1"/>
          </p:cNvSpPr>
          <p:nvPr>
            <p:ph type="sldNum" sz="quarter" idx="11"/>
          </p:nvPr>
        </p:nvSpPr>
        <p:spPr>
          <a:noFill/>
        </p:spPr>
        <p:txBody>
          <a:bodyPr/>
          <a:lstStyle/>
          <a:p>
            <a:fld id="{D34D001C-05C9-41DF-89DD-0C757D3D5639}" type="slidenum">
              <a:rPr lang="en-US" smtClean="0"/>
              <a:pPr/>
              <a:t>14</a:t>
            </a:fld>
            <a:endParaRPr lang="en-US" smtClean="0"/>
          </a:p>
        </p:txBody>
      </p:sp>
      <p:sp>
        <p:nvSpPr>
          <p:cNvPr id="10" name="Action Button: Forward or Next 9">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wipe(up)">
                                      <p:cBhvr>
                                        <p:cTn id="7" dur="500"/>
                                        <p:tgtEl>
                                          <p:spTgt spid="983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8313"/>
                                        </p:tgtEl>
                                        <p:attrNameLst>
                                          <p:attrName>style.visibility</p:attrName>
                                        </p:attrNameLst>
                                      </p:cBhvr>
                                      <p:to>
                                        <p:strVal val="visible"/>
                                      </p:to>
                                    </p:set>
                                    <p:animEffect transition="in" filter="wipe(up)">
                                      <p:cBhvr>
                                        <p:cTn id="11" dur="500"/>
                                        <p:tgtEl>
                                          <p:spTgt spid="983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9830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98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p:bldP spid="98309" grpId="1" animBg="1"/>
      <p:bldP spid="98313" grpId="0" animBg="1"/>
      <p:bldP spid="9831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r>
              <a:rPr lang="en-US" smtClean="0"/>
              <a:t>Section 4 - Asynchronous Programming</a:t>
            </a:r>
          </a:p>
        </p:txBody>
      </p:sp>
      <p:sp>
        <p:nvSpPr>
          <p:cNvPr id="94211"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BeginInvoke()</a:t>
            </a:r>
            <a:r>
              <a:rPr lang="en-US" smtClean="0"/>
              <a:t> Method</a:t>
            </a:r>
          </a:p>
        </p:txBody>
      </p:sp>
      <p:sp>
        <p:nvSpPr>
          <p:cNvPr id="94212" name="Rectangle 3"/>
          <p:cNvSpPr>
            <a:spLocks noGrp="1" noChangeArrowheads="1"/>
          </p:cNvSpPr>
          <p:nvPr>
            <p:ph type="body" idx="1"/>
          </p:nvPr>
        </p:nvSpPr>
        <p:spPr>
          <a:xfrm>
            <a:off x="152400" y="990600"/>
            <a:ext cx="8839200" cy="5715000"/>
          </a:xfrm>
        </p:spPr>
        <p:txBody>
          <a:bodyPr/>
          <a:lstStyle/>
          <a:p>
            <a:pPr eaLnBrk="1" hangingPunct="1"/>
            <a:r>
              <a:rPr lang="en-US" smtClean="0"/>
              <a:t>The method to be called asynchronously is:</a:t>
            </a:r>
          </a:p>
          <a:p>
            <a:pPr eaLnBrk="1" hangingPunct="1"/>
            <a:endParaRPr lang="en-US" smtClean="0"/>
          </a:p>
          <a:p>
            <a:pPr eaLnBrk="1" hangingPunct="1"/>
            <a:endParaRPr lang="en-US" smtClean="0"/>
          </a:p>
          <a:p>
            <a:pPr eaLnBrk="1" hangingPunct="1"/>
            <a:endParaRPr lang="en-US" smtClean="0"/>
          </a:p>
          <a:p>
            <a:pPr eaLnBrk="1" hangingPunct="1"/>
            <a:r>
              <a:rPr lang="en-US" smtClean="0"/>
              <a:t>The delegate to call the method above is:</a:t>
            </a:r>
          </a:p>
          <a:p>
            <a:pPr eaLnBrk="1" hangingPunct="1"/>
            <a:endParaRPr lang="en-US" smtClean="0"/>
          </a:p>
          <a:p>
            <a:pPr eaLnBrk="1" hangingPunct="1"/>
            <a:endParaRPr lang="en-US" smtClean="0"/>
          </a:p>
          <a:p>
            <a:pPr eaLnBrk="1" hangingPunct="1"/>
            <a:r>
              <a:rPr lang="en-US" smtClean="0"/>
              <a:t>The </a:t>
            </a:r>
            <a:r>
              <a:rPr lang="en-US" b="1" smtClean="0">
                <a:solidFill>
                  <a:schemeClr val="hlink"/>
                </a:solidFill>
                <a:latin typeface="Courier New" pitchFamily="49" charset="0"/>
              </a:rPr>
              <a:t>BeginInvoke()</a:t>
            </a:r>
            <a:r>
              <a:rPr lang="en-US" smtClean="0"/>
              <a:t> method signature will be:</a:t>
            </a:r>
          </a:p>
        </p:txBody>
      </p:sp>
      <p:sp>
        <p:nvSpPr>
          <p:cNvPr id="132100" name="Rectangle 4"/>
          <p:cNvSpPr>
            <a:spLocks noChangeArrowheads="1"/>
          </p:cNvSpPr>
          <p:nvPr/>
        </p:nvSpPr>
        <p:spPr bwMode="auto">
          <a:xfrm>
            <a:off x="152400" y="3886200"/>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1900" b="1" dirty="0">
                <a:solidFill>
                  <a:schemeClr val="hlink"/>
                </a:solidFill>
                <a:latin typeface="Courier New" pitchFamily="49" charset="0"/>
              </a:rPr>
              <a:t>public delegate string </a:t>
            </a:r>
            <a:r>
              <a:rPr lang="en-US" sz="1900" b="1" dirty="0" err="1">
                <a:solidFill>
                  <a:schemeClr val="hlink"/>
                </a:solidFill>
                <a:latin typeface="Courier New" pitchFamily="49" charset="0"/>
              </a:rPr>
              <a:t>MyOwnDelegate</a:t>
            </a:r>
            <a:r>
              <a:rPr lang="en-US" sz="1900" b="1" dirty="0">
                <a:solidFill>
                  <a:schemeClr val="hlink"/>
                </a:solidFill>
                <a:latin typeface="Courier New" pitchFamily="49" charset="0"/>
              </a:rPr>
              <a:t> (</a:t>
            </a:r>
            <a:r>
              <a:rPr lang="en-US" sz="1900" b="1" dirty="0" err="1">
                <a:solidFill>
                  <a:schemeClr val="accent2"/>
                </a:solidFill>
                <a:latin typeface="Courier New" pitchFamily="49" charset="0"/>
              </a:rPr>
              <a:t>int</a:t>
            </a:r>
            <a:r>
              <a:rPr lang="en-US" sz="1900" b="1" dirty="0">
                <a:solidFill>
                  <a:schemeClr val="accent2"/>
                </a:solidFill>
                <a:latin typeface="Courier New" pitchFamily="49" charset="0"/>
              </a:rPr>
              <a:t> d</a:t>
            </a:r>
            <a:r>
              <a:rPr lang="en-US" sz="1900" b="1" dirty="0">
                <a:solidFill>
                  <a:schemeClr val="hlink"/>
                </a:solidFill>
                <a:latin typeface="Courier New" pitchFamily="49" charset="0"/>
              </a:rPr>
              <a:t>, </a:t>
            </a:r>
            <a:r>
              <a:rPr lang="en-US" sz="1900" b="1" dirty="0">
                <a:solidFill>
                  <a:schemeClr val="accent2"/>
                </a:solidFill>
                <a:latin typeface="Courier New" pitchFamily="49" charset="0"/>
              </a:rPr>
              <a:t>out </a:t>
            </a:r>
            <a:r>
              <a:rPr lang="en-US" sz="1900" b="1" dirty="0" err="1">
                <a:solidFill>
                  <a:schemeClr val="accent2"/>
                </a:solidFill>
                <a:latin typeface="Courier New" pitchFamily="49" charset="0"/>
              </a:rPr>
              <a:t>int</a:t>
            </a:r>
            <a:r>
              <a:rPr lang="en-US" sz="1900" b="1" dirty="0">
                <a:solidFill>
                  <a:schemeClr val="accent2"/>
                </a:solidFill>
                <a:latin typeface="Courier New" pitchFamily="49" charset="0"/>
              </a:rPr>
              <a:t> </a:t>
            </a:r>
            <a:r>
              <a:rPr lang="en-US" sz="1900" b="1" dirty="0" err="1">
                <a:solidFill>
                  <a:schemeClr val="accent2"/>
                </a:solidFill>
                <a:latin typeface="Courier New" pitchFamily="49" charset="0"/>
              </a:rPr>
              <a:t>i</a:t>
            </a:r>
            <a:r>
              <a:rPr lang="en-US" sz="1900" b="1" dirty="0">
                <a:solidFill>
                  <a:schemeClr val="hlink"/>
                </a:solidFill>
                <a:latin typeface="Courier New" pitchFamily="49" charset="0"/>
              </a:rPr>
              <a:t>);</a:t>
            </a:r>
          </a:p>
        </p:txBody>
      </p:sp>
      <p:sp>
        <p:nvSpPr>
          <p:cNvPr id="132101" name="Rectangle 5"/>
          <p:cNvSpPr>
            <a:spLocks noChangeArrowheads="1"/>
          </p:cNvSpPr>
          <p:nvPr/>
        </p:nvSpPr>
        <p:spPr bwMode="auto">
          <a:xfrm>
            <a:off x="152400" y="1600200"/>
            <a:ext cx="8839200" cy="12954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public string </a:t>
            </a:r>
            <a:r>
              <a:rPr lang="en-US" sz="2000" b="1" dirty="0" err="1">
                <a:solidFill>
                  <a:schemeClr val="hlink"/>
                </a:solidFill>
                <a:latin typeface="Courier New" pitchFamily="49" charset="0"/>
              </a:rPr>
              <a:t>TargetMethod</a:t>
            </a:r>
            <a:r>
              <a:rPr lang="en-US" sz="2000" b="1" dirty="0">
                <a:solidFill>
                  <a:schemeClr val="hlink"/>
                </a:solidFill>
                <a:latin typeface="Courier New" pitchFamily="49" charset="0"/>
              </a:rPr>
              <a:t> (</a:t>
            </a:r>
            <a:r>
              <a:rPr lang="en-US" sz="2000" b="1" dirty="0" err="1">
                <a:solidFill>
                  <a:schemeClr val="accent2"/>
                </a:solidFill>
                <a:latin typeface="Courier New" pitchFamily="49" charset="0"/>
              </a:rPr>
              <a:t>int</a:t>
            </a: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callDuration</a:t>
            </a:r>
            <a:r>
              <a:rPr lang="en-US" sz="2000" b="1" dirty="0">
                <a:solidFill>
                  <a:schemeClr val="hlink"/>
                </a:solidFill>
                <a:latin typeface="Courier New" pitchFamily="49" charset="0"/>
              </a:rPr>
              <a:t>, </a:t>
            </a:r>
            <a:r>
              <a:rPr lang="en-US" sz="2000" b="1" dirty="0">
                <a:solidFill>
                  <a:schemeClr val="accent2"/>
                </a:solidFill>
                <a:latin typeface="Courier New" pitchFamily="49" charset="0"/>
              </a:rPr>
              <a:t>out </a:t>
            </a:r>
            <a:r>
              <a:rPr lang="en-US" sz="2000" b="1" dirty="0" err="1">
                <a:solidFill>
                  <a:schemeClr val="accent2"/>
                </a:solidFill>
                <a:latin typeface="Courier New" pitchFamily="49" charset="0"/>
              </a:rPr>
              <a:t>int</a:t>
            </a:r>
            <a:r>
              <a:rPr lang="en-US" sz="2000" b="1" dirty="0">
                <a:solidFill>
                  <a:schemeClr val="accent2"/>
                </a:solidFill>
                <a:latin typeface="Courier New" pitchFamily="49" charset="0"/>
              </a:rPr>
              <a:t> id</a:t>
            </a: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    …</a:t>
            </a:r>
          </a:p>
          <a:p>
            <a:pPr>
              <a:defRPr/>
            </a:pPr>
            <a:r>
              <a:rPr lang="en-US" sz="2000" b="1" dirty="0">
                <a:solidFill>
                  <a:schemeClr val="hlink"/>
                </a:solidFill>
                <a:latin typeface="Courier New" pitchFamily="49" charset="0"/>
              </a:rPr>
              <a:t>}</a:t>
            </a:r>
          </a:p>
        </p:txBody>
      </p:sp>
      <p:sp>
        <p:nvSpPr>
          <p:cNvPr id="132102" name="Rectangle 6"/>
          <p:cNvSpPr>
            <a:spLocks noChangeArrowheads="1"/>
          </p:cNvSpPr>
          <p:nvPr/>
        </p:nvSpPr>
        <p:spPr bwMode="auto">
          <a:xfrm>
            <a:off x="152400" y="5410200"/>
            <a:ext cx="8839200" cy="6858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public </a:t>
            </a:r>
            <a:r>
              <a:rPr lang="en-US" sz="2000" b="1" dirty="0" err="1">
                <a:solidFill>
                  <a:srgbClr val="000099"/>
                </a:solidFill>
                <a:latin typeface="Courier New" pitchFamily="49" charset="0"/>
              </a:rPr>
              <a:t>IAsyncResult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BeginInvoke</a:t>
            </a:r>
            <a:r>
              <a:rPr lang="en-US" sz="2000" b="1" dirty="0">
                <a:solidFill>
                  <a:schemeClr val="hlink"/>
                </a:solidFill>
                <a:latin typeface="Courier New" pitchFamily="49" charset="0"/>
              </a:rPr>
              <a:t> (</a:t>
            </a:r>
            <a:r>
              <a:rPr lang="en-US" sz="2000" b="1" dirty="0" err="1">
                <a:solidFill>
                  <a:schemeClr val="accent2"/>
                </a:solidFill>
                <a:latin typeface="Courier New" pitchFamily="49" charset="0"/>
              </a:rPr>
              <a:t>int</a:t>
            </a:r>
            <a:r>
              <a:rPr lang="en-US" sz="2000" b="1" dirty="0">
                <a:solidFill>
                  <a:schemeClr val="accent2"/>
                </a:solidFill>
                <a:latin typeface="Courier New" pitchFamily="49" charset="0"/>
              </a:rPr>
              <a:t> d</a:t>
            </a:r>
            <a:r>
              <a:rPr lang="en-US" sz="2000" b="1" dirty="0">
                <a:solidFill>
                  <a:schemeClr val="hlink"/>
                </a:solidFill>
                <a:latin typeface="Courier New" pitchFamily="49" charset="0"/>
              </a:rPr>
              <a:t>,</a:t>
            </a:r>
            <a:r>
              <a:rPr lang="en-US" sz="2000" b="1" dirty="0">
                <a:solidFill>
                  <a:schemeClr val="accent2"/>
                </a:solidFill>
                <a:latin typeface="Courier New" pitchFamily="49" charset="0"/>
              </a:rPr>
              <a:t> out </a:t>
            </a:r>
            <a:r>
              <a:rPr lang="en-US" sz="2000" b="1" dirty="0" err="1">
                <a:solidFill>
                  <a:schemeClr val="accent2"/>
                </a:solidFill>
                <a:latin typeface="Courier New" pitchFamily="49" charset="0"/>
              </a:rPr>
              <a:t>int</a:t>
            </a: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i</a:t>
            </a: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    </a:t>
            </a:r>
            <a:r>
              <a:rPr lang="en-US" sz="2000" b="1" dirty="0" err="1">
                <a:solidFill>
                  <a:srgbClr val="000099"/>
                </a:solidFill>
                <a:latin typeface="Courier New" pitchFamily="49" charset="0"/>
              </a:rPr>
              <a:t>MyOwnCallback</a:t>
            </a:r>
            <a:r>
              <a:rPr lang="en-US" sz="2000" b="1" dirty="0">
                <a:solidFill>
                  <a:srgbClr val="000099"/>
                </a:solidFill>
                <a:latin typeface="Courier New" pitchFamily="49" charset="0"/>
              </a:rPr>
              <a:t> ac</a:t>
            </a:r>
            <a:r>
              <a:rPr lang="en-US" sz="2000" b="1" dirty="0">
                <a:solidFill>
                  <a:schemeClr val="hlink"/>
                </a:solidFill>
                <a:latin typeface="Courier New" pitchFamily="49" charset="0"/>
              </a:rPr>
              <a:t>, </a:t>
            </a:r>
            <a:r>
              <a:rPr lang="en-US" sz="2000" b="1" dirty="0">
                <a:solidFill>
                  <a:srgbClr val="000099"/>
                </a:solidFill>
                <a:latin typeface="Courier New" pitchFamily="49" charset="0"/>
              </a:rPr>
              <a:t>Object state</a:t>
            </a:r>
            <a:r>
              <a:rPr lang="en-US" sz="2000" b="1" dirty="0">
                <a:solidFill>
                  <a:schemeClr val="hlink"/>
                </a:solidFill>
                <a:latin typeface="Courier New" pitchFamily="49" charset="0"/>
              </a:rPr>
              <a:t>);</a:t>
            </a:r>
          </a:p>
        </p:txBody>
      </p:sp>
      <p:sp>
        <p:nvSpPr>
          <p:cNvPr id="132103" name="Line 7"/>
          <p:cNvSpPr>
            <a:spLocks noChangeShapeType="1"/>
          </p:cNvSpPr>
          <p:nvPr/>
        </p:nvSpPr>
        <p:spPr bwMode="auto">
          <a:xfrm flipH="1">
            <a:off x="5715000" y="4267200"/>
            <a:ext cx="609600" cy="1219200"/>
          </a:xfrm>
          <a:prstGeom prst="line">
            <a:avLst/>
          </a:prstGeom>
          <a:noFill/>
          <a:ln w="38100">
            <a:solidFill>
              <a:srgbClr val="000099"/>
            </a:solidFill>
            <a:round/>
            <a:headEnd type="triangle" w="med" len="med"/>
            <a:tailEnd type="triangle" w="med" len="med"/>
          </a:ln>
        </p:spPr>
        <p:txBody>
          <a:bodyPr anchor="ctr"/>
          <a:lstStyle/>
          <a:p>
            <a:endParaRPr lang="en-US"/>
          </a:p>
        </p:txBody>
      </p:sp>
      <p:sp>
        <p:nvSpPr>
          <p:cNvPr id="132107" name="Line 11"/>
          <p:cNvSpPr>
            <a:spLocks noChangeShapeType="1"/>
          </p:cNvSpPr>
          <p:nvPr/>
        </p:nvSpPr>
        <p:spPr bwMode="auto">
          <a:xfrm flipH="1">
            <a:off x="7086600" y="4267200"/>
            <a:ext cx="533400" cy="1219200"/>
          </a:xfrm>
          <a:prstGeom prst="line">
            <a:avLst/>
          </a:prstGeom>
          <a:noFill/>
          <a:ln w="38100">
            <a:solidFill>
              <a:srgbClr val="000099"/>
            </a:solidFill>
            <a:round/>
            <a:headEnd type="triangle" w="med" len="med"/>
            <a:tailEnd type="triangle" w="med" len="med"/>
          </a:ln>
        </p:spPr>
        <p:txBody>
          <a:bodyPr anchor="ctr"/>
          <a:lstStyle/>
          <a:p>
            <a:endParaRPr lang="en-US"/>
          </a:p>
        </p:txBody>
      </p:sp>
      <p:sp>
        <p:nvSpPr>
          <p:cNvPr id="132108" name="Line 12"/>
          <p:cNvSpPr>
            <a:spLocks noChangeShapeType="1"/>
          </p:cNvSpPr>
          <p:nvPr/>
        </p:nvSpPr>
        <p:spPr bwMode="auto">
          <a:xfrm>
            <a:off x="5486400" y="1905000"/>
            <a:ext cx="838200" cy="2057400"/>
          </a:xfrm>
          <a:prstGeom prst="line">
            <a:avLst/>
          </a:prstGeom>
          <a:noFill/>
          <a:ln w="38100">
            <a:solidFill>
              <a:srgbClr val="000099"/>
            </a:solidFill>
            <a:round/>
            <a:headEnd type="triangle" w="med" len="med"/>
            <a:tailEnd type="triangle" w="med" len="med"/>
          </a:ln>
        </p:spPr>
        <p:txBody>
          <a:bodyPr anchor="ctr"/>
          <a:lstStyle/>
          <a:p>
            <a:endParaRPr lang="en-US"/>
          </a:p>
        </p:txBody>
      </p:sp>
      <p:sp>
        <p:nvSpPr>
          <p:cNvPr id="132109" name="Line 13"/>
          <p:cNvSpPr>
            <a:spLocks noChangeShapeType="1"/>
          </p:cNvSpPr>
          <p:nvPr/>
        </p:nvSpPr>
        <p:spPr bwMode="auto">
          <a:xfrm>
            <a:off x="7162800" y="1905000"/>
            <a:ext cx="457200" cy="2057400"/>
          </a:xfrm>
          <a:prstGeom prst="line">
            <a:avLst/>
          </a:prstGeom>
          <a:noFill/>
          <a:ln w="38100">
            <a:solidFill>
              <a:srgbClr val="000099"/>
            </a:solidFill>
            <a:round/>
            <a:headEnd type="triangle" w="med" len="med"/>
            <a:tailEnd type="triangle" w="med" len="med"/>
          </a:ln>
        </p:spPr>
        <p:txBody>
          <a:bodyPr anchor="ctr"/>
          <a:lstStyle/>
          <a:p>
            <a:endParaRPr lang="en-US"/>
          </a:p>
        </p:txBody>
      </p:sp>
      <p:sp>
        <p:nvSpPr>
          <p:cNvPr id="94221" name="Slide Number Placeholder 13"/>
          <p:cNvSpPr>
            <a:spLocks noGrp="1"/>
          </p:cNvSpPr>
          <p:nvPr>
            <p:ph type="sldNum" sz="quarter" idx="11"/>
          </p:nvPr>
        </p:nvSpPr>
        <p:spPr>
          <a:noFill/>
        </p:spPr>
        <p:txBody>
          <a:bodyPr/>
          <a:lstStyle/>
          <a:p>
            <a:fld id="{4F1E976A-E17B-4AB0-913A-323CCADF833C}" type="slidenum">
              <a:rPr lang="en-US" smtClean="0"/>
              <a:pPr/>
              <a:t>15</a:t>
            </a:fld>
            <a:endParaRPr lang="en-US" smtClean="0"/>
          </a:p>
        </p:txBody>
      </p:sp>
      <p:sp>
        <p:nvSpPr>
          <p:cNvPr id="14" name="Action Button: Forward or Next 13">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2103"/>
                                        </p:tgtEl>
                                        <p:attrNameLst>
                                          <p:attrName>style.visibility</p:attrName>
                                        </p:attrNameLst>
                                      </p:cBhvr>
                                      <p:to>
                                        <p:strVal val="visible"/>
                                      </p:to>
                                    </p:set>
                                    <p:anim calcmode="lin" valueType="num">
                                      <p:cBhvr>
                                        <p:cTn id="7" dur="500" fill="hold"/>
                                        <p:tgtEl>
                                          <p:spTgt spid="132103"/>
                                        </p:tgtEl>
                                        <p:attrNameLst>
                                          <p:attrName>ppt_w</p:attrName>
                                        </p:attrNameLst>
                                      </p:cBhvr>
                                      <p:tavLst>
                                        <p:tav tm="0">
                                          <p:val>
                                            <p:fltVal val="0"/>
                                          </p:val>
                                        </p:tav>
                                        <p:tav tm="100000">
                                          <p:val>
                                            <p:strVal val="#ppt_w"/>
                                          </p:val>
                                        </p:tav>
                                      </p:tavLst>
                                    </p:anim>
                                    <p:anim calcmode="lin" valueType="num">
                                      <p:cBhvr>
                                        <p:cTn id="8" dur="500" fill="hold"/>
                                        <p:tgtEl>
                                          <p:spTgt spid="132103"/>
                                        </p:tgtEl>
                                        <p:attrNameLst>
                                          <p:attrName>ppt_h</p:attrName>
                                        </p:attrNameLst>
                                      </p:cBhvr>
                                      <p:tavLst>
                                        <p:tav tm="0">
                                          <p:val>
                                            <p:fltVal val="0"/>
                                          </p:val>
                                        </p:tav>
                                        <p:tav tm="100000">
                                          <p:val>
                                            <p:strVal val="#ppt_h"/>
                                          </p:val>
                                        </p:tav>
                                      </p:tavLst>
                                    </p:anim>
                                    <p:animEffect transition="in" filter="fade">
                                      <p:cBhvr>
                                        <p:cTn id="9" dur="500"/>
                                        <p:tgtEl>
                                          <p:spTgt spid="13210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2108"/>
                                        </p:tgtEl>
                                        <p:attrNameLst>
                                          <p:attrName>style.visibility</p:attrName>
                                        </p:attrNameLst>
                                      </p:cBhvr>
                                      <p:to>
                                        <p:strVal val="visible"/>
                                      </p:to>
                                    </p:set>
                                    <p:anim calcmode="lin" valueType="num">
                                      <p:cBhvr>
                                        <p:cTn id="12" dur="500" fill="hold"/>
                                        <p:tgtEl>
                                          <p:spTgt spid="132108"/>
                                        </p:tgtEl>
                                        <p:attrNameLst>
                                          <p:attrName>ppt_w</p:attrName>
                                        </p:attrNameLst>
                                      </p:cBhvr>
                                      <p:tavLst>
                                        <p:tav tm="0">
                                          <p:val>
                                            <p:fltVal val="0"/>
                                          </p:val>
                                        </p:tav>
                                        <p:tav tm="100000">
                                          <p:val>
                                            <p:strVal val="#ppt_w"/>
                                          </p:val>
                                        </p:tav>
                                      </p:tavLst>
                                    </p:anim>
                                    <p:anim calcmode="lin" valueType="num">
                                      <p:cBhvr>
                                        <p:cTn id="13" dur="500" fill="hold"/>
                                        <p:tgtEl>
                                          <p:spTgt spid="132108"/>
                                        </p:tgtEl>
                                        <p:attrNameLst>
                                          <p:attrName>ppt_h</p:attrName>
                                        </p:attrNameLst>
                                      </p:cBhvr>
                                      <p:tavLst>
                                        <p:tav tm="0">
                                          <p:val>
                                            <p:fltVal val="0"/>
                                          </p:val>
                                        </p:tav>
                                        <p:tav tm="100000">
                                          <p:val>
                                            <p:strVal val="#ppt_h"/>
                                          </p:val>
                                        </p:tav>
                                      </p:tavLst>
                                    </p:anim>
                                    <p:animEffect transition="in" filter="fade">
                                      <p:cBhvr>
                                        <p:cTn id="14" dur="500"/>
                                        <p:tgtEl>
                                          <p:spTgt spid="132108"/>
                                        </p:tgtEl>
                                      </p:cBhvr>
                                    </p:animEffect>
                                  </p:childTnLst>
                                </p:cTn>
                              </p:par>
                            </p:childTnLst>
                          </p:cTn>
                        </p:par>
                        <p:par>
                          <p:cTn id="15" fill="hold">
                            <p:stCondLst>
                              <p:cond delay="500"/>
                            </p:stCondLst>
                            <p:childTnLst>
                              <p:par>
                                <p:cTn id="16" presetID="53" presetClass="entr" presetSubtype="0" fill="hold" grpId="0" nodeType="afterEffect">
                                  <p:stCondLst>
                                    <p:cond delay="0"/>
                                  </p:stCondLst>
                                  <p:childTnLst>
                                    <p:set>
                                      <p:cBhvr>
                                        <p:cTn id="17" dur="1" fill="hold">
                                          <p:stCondLst>
                                            <p:cond delay="0"/>
                                          </p:stCondLst>
                                        </p:cTn>
                                        <p:tgtEl>
                                          <p:spTgt spid="132107"/>
                                        </p:tgtEl>
                                        <p:attrNameLst>
                                          <p:attrName>style.visibility</p:attrName>
                                        </p:attrNameLst>
                                      </p:cBhvr>
                                      <p:to>
                                        <p:strVal val="visible"/>
                                      </p:to>
                                    </p:set>
                                    <p:anim calcmode="lin" valueType="num">
                                      <p:cBhvr>
                                        <p:cTn id="18" dur="500" fill="hold"/>
                                        <p:tgtEl>
                                          <p:spTgt spid="132107"/>
                                        </p:tgtEl>
                                        <p:attrNameLst>
                                          <p:attrName>ppt_w</p:attrName>
                                        </p:attrNameLst>
                                      </p:cBhvr>
                                      <p:tavLst>
                                        <p:tav tm="0">
                                          <p:val>
                                            <p:fltVal val="0"/>
                                          </p:val>
                                        </p:tav>
                                        <p:tav tm="100000">
                                          <p:val>
                                            <p:strVal val="#ppt_w"/>
                                          </p:val>
                                        </p:tav>
                                      </p:tavLst>
                                    </p:anim>
                                    <p:anim calcmode="lin" valueType="num">
                                      <p:cBhvr>
                                        <p:cTn id="19" dur="500" fill="hold"/>
                                        <p:tgtEl>
                                          <p:spTgt spid="132107"/>
                                        </p:tgtEl>
                                        <p:attrNameLst>
                                          <p:attrName>ppt_h</p:attrName>
                                        </p:attrNameLst>
                                      </p:cBhvr>
                                      <p:tavLst>
                                        <p:tav tm="0">
                                          <p:val>
                                            <p:fltVal val="0"/>
                                          </p:val>
                                        </p:tav>
                                        <p:tav tm="100000">
                                          <p:val>
                                            <p:strVal val="#ppt_h"/>
                                          </p:val>
                                        </p:tav>
                                      </p:tavLst>
                                    </p:anim>
                                    <p:animEffect transition="in" filter="fade">
                                      <p:cBhvr>
                                        <p:cTn id="20" dur="500"/>
                                        <p:tgtEl>
                                          <p:spTgt spid="132107"/>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132109"/>
                                        </p:tgtEl>
                                        <p:attrNameLst>
                                          <p:attrName>style.visibility</p:attrName>
                                        </p:attrNameLst>
                                      </p:cBhvr>
                                      <p:to>
                                        <p:strVal val="visible"/>
                                      </p:to>
                                    </p:set>
                                    <p:anim calcmode="lin" valueType="num">
                                      <p:cBhvr>
                                        <p:cTn id="23" dur="500" fill="hold"/>
                                        <p:tgtEl>
                                          <p:spTgt spid="132109"/>
                                        </p:tgtEl>
                                        <p:attrNameLst>
                                          <p:attrName>ppt_w</p:attrName>
                                        </p:attrNameLst>
                                      </p:cBhvr>
                                      <p:tavLst>
                                        <p:tav tm="0">
                                          <p:val>
                                            <p:fltVal val="0"/>
                                          </p:val>
                                        </p:tav>
                                        <p:tav tm="100000">
                                          <p:val>
                                            <p:strVal val="#ppt_w"/>
                                          </p:val>
                                        </p:tav>
                                      </p:tavLst>
                                    </p:anim>
                                    <p:anim calcmode="lin" valueType="num">
                                      <p:cBhvr>
                                        <p:cTn id="24" dur="500" fill="hold"/>
                                        <p:tgtEl>
                                          <p:spTgt spid="132109"/>
                                        </p:tgtEl>
                                        <p:attrNameLst>
                                          <p:attrName>ppt_h</p:attrName>
                                        </p:attrNameLst>
                                      </p:cBhvr>
                                      <p:tavLst>
                                        <p:tav tm="0">
                                          <p:val>
                                            <p:fltVal val="0"/>
                                          </p:val>
                                        </p:tav>
                                        <p:tav tm="100000">
                                          <p:val>
                                            <p:strVal val="#ppt_h"/>
                                          </p:val>
                                        </p:tav>
                                      </p:tavLst>
                                    </p:anim>
                                    <p:animEffect transition="in" filter="fade">
                                      <p:cBhvr>
                                        <p:cTn id="25" dur="500"/>
                                        <p:tgtEl>
                                          <p:spTgt spid="13210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32107"/>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32103"/>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32108"/>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32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3" grpId="0" animBg="1"/>
      <p:bldP spid="132103" grpId="1" animBg="1"/>
      <p:bldP spid="132107" grpId="0" animBg="1"/>
      <p:bldP spid="132107" grpId="1" animBg="1"/>
      <p:bldP spid="132108" grpId="0" animBg="1"/>
      <p:bldP spid="132108" grpId="1" animBg="1"/>
      <p:bldP spid="132109" grpId="0" animBg="1"/>
      <p:bldP spid="13210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p:spPr>
        <p:txBody>
          <a:bodyPr/>
          <a:lstStyle/>
          <a:p>
            <a:r>
              <a:rPr lang="en-US" smtClean="0"/>
              <a:t>Section 4 - Asynchronous Programming</a:t>
            </a:r>
          </a:p>
        </p:txBody>
      </p:sp>
      <p:sp>
        <p:nvSpPr>
          <p:cNvPr id="95235"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EndInvoke()</a:t>
            </a:r>
            <a:r>
              <a:rPr lang="en-US" smtClean="0"/>
              <a:t> Method</a:t>
            </a:r>
          </a:p>
        </p:txBody>
      </p:sp>
      <p:sp>
        <p:nvSpPr>
          <p:cNvPr id="95236" name="Rectangle 3"/>
          <p:cNvSpPr>
            <a:spLocks noGrp="1" noChangeArrowheads="1"/>
          </p:cNvSpPr>
          <p:nvPr>
            <p:ph type="body" idx="1"/>
          </p:nvPr>
        </p:nvSpPr>
        <p:spPr>
          <a:xfrm>
            <a:off x="152400" y="990600"/>
            <a:ext cx="8839200" cy="5715000"/>
          </a:xfrm>
        </p:spPr>
        <p:txBody>
          <a:bodyPr/>
          <a:lstStyle/>
          <a:p>
            <a:pPr eaLnBrk="1" hangingPunct="1">
              <a:lnSpc>
                <a:spcPct val="80000"/>
              </a:lnSpc>
            </a:pPr>
            <a:r>
              <a:rPr lang="en-US" sz="2000" b="1" smtClean="0">
                <a:solidFill>
                  <a:schemeClr val="hlink"/>
                </a:solidFill>
                <a:latin typeface="Courier New" pitchFamily="49" charset="0"/>
              </a:rPr>
              <a:t>EndInvoke()</a:t>
            </a:r>
            <a:r>
              <a:rPr lang="en-US" sz="2000" smtClean="0"/>
              <a:t> does three things:</a:t>
            </a:r>
          </a:p>
          <a:p>
            <a:pPr lvl="1" eaLnBrk="1" hangingPunct="1">
              <a:lnSpc>
                <a:spcPct val="80000"/>
              </a:lnSpc>
            </a:pPr>
            <a:r>
              <a:rPr lang="en-US" sz="1800" smtClean="0"/>
              <a:t>It waits for the asynchronous delegate to finish executing.</a:t>
            </a:r>
          </a:p>
          <a:p>
            <a:pPr lvl="1" eaLnBrk="1" hangingPunct="1">
              <a:lnSpc>
                <a:spcPct val="80000"/>
              </a:lnSpc>
            </a:pPr>
            <a:r>
              <a:rPr lang="en-US" sz="1800" smtClean="0"/>
              <a:t>It receives the return value and any </a:t>
            </a:r>
            <a:r>
              <a:rPr lang="en-US" sz="1800" b="1" smtClean="0">
                <a:solidFill>
                  <a:schemeClr val="hlink"/>
                </a:solidFill>
                <a:latin typeface="Courier New" pitchFamily="49" charset="0"/>
              </a:rPr>
              <a:t>out</a:t>
            </a:r>
            <a:r>
              <a:rPr lang="en-US" sz="1800" smtClean="0"/>
              <a:t> and </a:t>
            </a:r>
            <a:r>
              <a:rPr lang="en-US" sz="1800" b="1" smtClean="0">
                <a:solidFill>
                  <a:schemeClr val="hlink"/>
                </a:solidFill>
                <a:latin typeface="Courier New" pitchFamily="49" charset="0"/>
              </a:rPr>
              <a:t>ref</a:t>
            </a:r>
            <a:r>
              <a:rPr lang="en-US" sz="1800" smtClean="0"/>
              <a:t> arguments. Notice that no ‘in’ arguments are provided in its signature.</a:t>
            </a:r>
          </a:p>
          <a:p>
            <a:pPr lvl="1" eaLnBrk="1" hangingPunct="1">
              <a:lnSpc>
                <a:spcPct val="80000"/>
              </a:lnSpc>
            </a:pPr>
            <a:r>
              <a:rPr lang="en-US" sz="1800" smtClean="0"/>
              <a:t>It throws any exceptions that were unhandled in the asynchronous call.</a:t>
            </a:r>
          </a:p>
          <a:p>
            <a:pPr eaLnBrk="1" hangingPunct="1">
              <a:lnSpc>
                <a:spcPct val="80000"/>
              </a:lnSpc>
            </a:pPr>
            <a:r>
              <a:rPr lang="en-US" sz="2000" smtClean="0"/>
              <a:t>It can be called any time after </a:t>
            </a:r>
            <a:r>
              <a:rPr lang="en-US" sz="2000" b="1" smtClean="0">
                <a:solidFill>
                  <a:schemeClr val="hlink"/>
                </a:solidFill>
                <a:latin typeface="Courier New" pitchFamily="49" charset="0"/>
              </a:rPr>
              <a:t>BeginInvoke()</a:t>
            </a:r>
            <a:r>
              <a:rPr lang="en-US" sz="2000" smtClean="0"/>
              <a:t>.</a:t>
            </a:r>
            <a:endParaRPr lang="en-US" sz="2000" b="1" smtClean="0">
              <a:solidFill>
                <a:schemeClr val="hlink"/>
              </a:solidFill>
              <a:latin typeface="Courier New" pitchFamily="49" charset="0"/>
            </a:endParaRPr>
          </a:p>
          <a:p>
            <a:pPr eaLnBrk="1" hangingPunct="1">
              <a:lnSpc>
                <a:spcPct val="80000"/>
              </a:lnSpc>
            </a:pPr>
            <a:r>
              <a:rPr lang="en-US" sz="2000" smtClean="0"/>
              <a:t>If the asynchronous call has not completed, </a:t>
            </a:r>
            <a:r>
              <a:rPr lang="en-US" sz="2000" b="1" smtClean="0">
                <a:solidFill>
                  <a:schemeClr val="hlink"/>
                </a:solidFill>
                <a:latin typeface="Courier New" pitchFamily="49" charset="0"/>
              </a:rPr>
              <a:t>EndInvoke()</a:t>
            </a:r>
            <a:r>
              <a:rPr lang="en-US" sz="2000" smtClean="0"/>
              <a:t> will block until it completes.</a:t>
            </a:r>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endParaRPr lang="en-US" sz="2000" smtClean="0"/>
          </a:p>
          <a:p>
            <a:pPr eaLnBrk="1" hangingPunct="1">
              <a:lnSpc>
                <a:spcPct val="80000"/>
              </a:lnSpc>
            </a:pPr>
            <a:r>
              <a:rPr lang="en-US" sz="2000" smtClean="0"/>
              <a:t>You should always call </a:t>
            </a:r>
            <a:r>
              <a:rPr lang="en-US" sz="2000" b="1" smtClean="0">
                <a:solidFill>
                  <a:schemeClr val="hlink"/>
                </a:solidFill>
                <a:latin typeface="Courier New" pitchFamily="49" charset="0"/>
              </a:rPr>
              <a:t>EndInvoke()</a:t>
            </a:r>
            <a:r>
              <a:rPr lang="en-US" sz="2000" smtClean="0"/>
              <a:t> after making an asynchronous call with </a:t>
            </a:r>
            <a:r>
              <a:rPr lang="en-US" sz="2000" b="1" smtClean="0">
                <a:solidFill>
                  <a:schemeClr val="hlink"/>
                </a:solidFill>
                <a:latin typeface="Courier New" pitchFamily="49" charset="0"/>
              </a:rPr>
              <a:t>BeginInvoke()</a:t>
            </a:r>
            <a:r>
              <a:rPr lang="en-US" sz="2000" smtClean="0"/>
              <a:t>. While it’s not required, an unhandled exception will go unhandled and be lost.</a:t>
            </a:r>
          </a:p>
        </p:txBody>
      </p:sp>
      <p:sp>
        <p:nvSpPr>
          <p:cNvPr id="99332" name="Rectangle 4"/>
          <p:cNvSpPr>
            <a:spLocks noChangeArrowheads="1"/>
          </p:cNvSpPr>
          <p:nvPr/>
        </p:nvSpPr>
        <p:spPr bwMode="auto">
          <a:xfrm>
            <a:off x="152400" y="3305175"/>
            <a:ext cx="8839200" cy="2286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1800" b="1" dirty="0">
                <a:solidFill>
                  <a:schemeClr val="hlink"/>
                </a:solidFill>
                <a:latin typeface="Courier New" pitchFamily="49" charset="0"/>
              </a:rPr>
              <a:t>public delegate string </a:t>
            </a:r>
            <a:r>
              <a:rPr lang="en-US" sz="1800" b="1" dirty="0" err="1">
                <a:solidFill>
                  <a:schemeClr val="hlink"/>
                </a:solidFill>
                <a:latin typeface="Courier New" pitchFamily="49" charset="0"/>
              </a:rPr>
              <a:t>MyOwnDelegate</a:t>
            </a:r>
            <a:endParaRPr lang="en-US" sz="1800" b="1" dirty="0">
              <a:solidFill>
                <a:schemeClr val="hlink"/>
              </a:solidFill>
              <a:latin typeface="Courier New" pitchFamily="49" charset="0"/>
            </a:endParaRPr>
          </a:p>
          <a:p>
            <a:pPr>
              <a:defRPr/>
            </a:pPr>
            <a:r>
              <a:rPr lang="en-US" sz="1800" b="1" dirty="0">
                <a:solidFill>
                  <a:schemeClr val="hlink"/>
                </a:solidFill>
                <a:latin typeface="Courier New" pitchFamily="49" charset="0"/>
              </a:rPr>
              <a:t>    (</a:t>
            </a:r>
            <a:r>
              <a:rPr lang="en-US" sz="1800" b="1" dirty="0" err="1">
                <a:solidFill>
                  <a:schemeClr val="hlink"/>
                </a:solidFill>
                <a:latin typeface="Courier New" pitchFamily="49" charset="0"/>
              </a:rPr>
              <a:t>int</a:t>
            </a:r>
            <a:r>
              <a:rPr lang="en-US" sz="1800" b="1" dirty="0">
                <a:solidFill>
                  <a:schemeClr val="hlink"/>
                </a:solidFill>
                <a:latin typeface="Courier New" pitchFamily="49" charset="0"/>
              </a:rPr>
              <a:t> </a:t>
            </a:r>
            <a:r>
              <a:rPr lang="en-US" sz="1800" b="1" dirty="0" err="1">
                <a:solidFill>
                  <a:schemeClr val="hlink"/>
                </a:solidFill>
                <a:latin typeface="Courier New" pitchFamily="49" charset="0"/>
              </a:rPr>
              <a:t>callDuration</a:t>
            </a:r>
            <a:r>
              <a:rPr lang="en-US" sz="1800" b="1" dirty="0">
                <a:solidFill>
                  <a:schemeClr val="hlink"/>
                </a:solidFill>
                <a:latin typeface="Courier New" pitchFamily="49" charset="0"/>
              </a:rPr>
              <a:t>, out </a:t>
            </a:r>
            <a:r>
              <a:rPr lang="en-US" sz="1800" b="1" dirty="0" err="1">
                <a:solidFill>
                  <a:schemeClr val="hlink"/>
                </a:solidFill>
                <a:latin typeface="Courier New" pitchFamily="49" charset="0"/>
              </a:rPr>
              <a:t>int</a:t>
            </a:r>
            <a:r>
              <a:rPr lang="en-US" sz="1800" b="1" dirty="0">
                <a:solidFill>
                  <a:schemeClr val="hlink"/>
                </a:solidFill>
                <a:latin typeface="Courier New" pitchFamily="49" charset="0"/>
              </a:rPr>
              <a:t> </a:t>
            </a:r>
            <a:r>
              <a:rPr lang="en-US" sz="1800" b="1" dirty="0" err="1">
                <a:solidFill>
                  <a:schemeClr val="hlink"/>
                </a:solidFill>
                <a:latin typeface="Courier New" pitchFamily="49" charset="0"/>
              </a:rPr>
              <a:t>i</a:t>
            </a:r>
            <a:r>
              <a:rPr lang="en-US" sz="1800" b="1" dirty="0">
                <a:solidFill>
                  <a:schemeClr val="hlink"/>
                </a:solidFill>
                <a:latin typeface="Courier New" pitchFamily="49" charset="0"/>
              </a:rPr>
              <a:t>);</a:t>
            </a:r>
          </a:p>
          <a:p>
            <a:pPr>
              <a:defRPr/>
            </a:pPr>
            <a:r>
              <a:rPr lang="en-US" sz="1800" b="1" dirty="0">
                <a:solidFill>
                  <a:schemeClr val="hlink"/>
                </a:solidFill>
                <a:latin typeface="Courier New" pitchFamily="49" charset="0"/>
              </a:rPr>
              <a:t>…</a:t>
            </a:r>
          </a:p>
          <a:p>
            <a:pPr>
              <a:defRPr/>
            </a:pPr>
            <a:r>
              <a:rPr lang="en-US" sz="1800" b="1" dirty="0" err="1">
                <a:solidFill>
                  <a:schemeClr val="hlink"/>
                </a:solidFill>
                <a:latin typeface="Courier New" pitchFamily="49" charset="0"/>
              </a:rPr>
              <a:t>MyOwnDelegate</a:t>
            </a:r>
            <a:r>
              <a:rPr lang="en-US" sz="1800" b="1" dirty="0">
                <a:solidFill>
                  <a:schemeClr val="hlink"/>
                </a:solidFill>
                <a:latin typeface="Courier New" pitchFamily="49" charset="0"/>
              </a:rPr>
              <a:t> ad = new </a:t>
            </a:r>
            <a:r>
              <a:rPr lang="en-US" sz="1800" b="1" dirty="0" err="1">
                <a:solidFill>
                  <a:schemeClr val="hlink"/>
                </a:solidFill>
                <a:latin typeface="Courier New" pitchFamily="49" charset="0"/>
              </a:rPr>
              <a:t>MyOwnDelegate</a:t>
            </a:r>
            <a:r>
              <a:rPr lang="en-US" sz="1800" b="1" dirty="0">
                <a:solidFill>
                  <a:schemeClr val="hlink"/>
                </a:solidFill>
                <a:latin typeface="Courier New" pitchFamily="49" charset="0"/>
              </a:rPr>
              <a:t>(</a:t>
            </a:r>
            <a:r>
              <a:rPr lang="en-US" sz="1800" b="1" dirty="0" err="1">
                <a:solidFill>
                  <a:schemeClr val="hlink"/>
                </a:solidFill>
                <a:latin typeface="Courier New" pitchFamily="49" charset="0"/>
              </a:rPr>
              <a:t>TargetMethod</a:t>
            </a:r>
            <a:r>
              <a:rPr lang="en-US" sz="1800" b="1" dirty="0">
                <a:solidFill>
                  <a:schemeClr val="hlink"/>
                </a:solidFill>
                <a:latin typeface="Courier New" pitchFamily="49" charset="0"/>
              </a:rPr>
              <a:t>);</a:t>
            </a:r>
          </a:p>
          <a:p>
            <a:pPr>
              <a:defRPr/>
            </a:pPr>
            <a:r>
              <a:rPr lang="en-US" sz="1800" b="1" dirty="0" err="1">
                <a:solidFill>
                  <a:schemeClr val="hlink"/>
                </a:solidFill>
                <a:latin typeface="Courier New" pitchFamily="49" charset="0"/>
              </a:rPr>
              <a:t>IAsyncResult</a:t>
            </a:r>
            <a:r>
              <a:rPr lang="en-US" sz="1800" b="1" dirty="0">
                <a:solidFill>
                  <a:schemeClr val="hlink"/>
                </a:solidFill>
                <a:latin typeface="Courier New" pitchFamily="49" charset="0"/>
              </a:rPr>
              <a:t> </a:t>
            </a:r>
            <a:r>
              <a:rPr lang="en-US" sz="1800" b="1" dirty="0" err="1">
                <a:solidFill>
                  <a:schemeClr val="hlink"/>
                </a:solidFill>
                <a:latin typeface="Courier New" pitchFamily="49" charset="0"/>
              </a:rPr>
              <a:t>ar</a:t>
            </a:r>
            <a:r>
              <a:rPr lang="en-US" sz="1800" b="1" dirty="0">
                <a:solidFill>
                  <a:schemeClr val="hlink"/>
                </a:solidFill>
                <a:latin typeface="Courier New" pitchFamily="49" charset="0"/>
              </a:rPr>
              <a:t> = </a:t>
            </a:r>
            <a:r>
              <a:rPr lang="en-US" sz="1800" b="1" dirty="0" err="1">
                <a:solidFill>
                  <a:schemeClr val="hlink"/>
                </a:solidFill>
                <a:latin typeface="Courier New" pitchFamily="49" charset="0"/>
              </a:rPr>
              <a:t>ad.BeginInvoke</a:t>
            </a:r>
            <a:r>
              <a:rPr lang="en-US" sz="1800" b="1" dirty="0">
                <a:solidFill>
                  <a:schemeClr val="hlink"/>
                </a:solidFill>
                <a:latin typeface="Courier New" pitchFamily="49" charset="0"/>
              </a:rPr>
              <a:t>(50, out x, null, null);</a:t>
            </a:r>
          </a:p>
          <a:p>
            <a:pPr>
              <a:defRPr/>
            </a:pPr>
            <a:r>
              <a:rPr lang="en-US" sz="1800" b="1" dirty="0">
                <a:solidFill>
                  <a:schemeClr val="hlink"/>
                </a:solidFill>
                <a:latin typeface="Courier New" pitchFamily="49" charset="0"/>
              </a:rPr>
              <a:t>…</a:t>
            </a:r>
          </a:p>
          <a:p>
            <a:pPr>
              <a:defRPr/>
            </a:pPr>
            <a:r>
              <a:rPr lang="en-US" sz="1800" b="1" dirty="0" err="1">
                <a:solidFill>
                  <a:schemeClr val="hlink"/>
                </a:solidFill>
                <a:latin typeface="Courier New" pitchFamily="49" charset="0"/>
              </a:rPr>
              <a:t>int</a:t>
            </a:r>
            <a:r>
              <a:rPr lang="en-US" sz="1800" b="1" dirty="0">
                <a:solidFill>
                  <a:schemeClr val="hlink"/>
                </a:solidFill>
                <a:latin typeface="Courier New" pitchFamily="49" charset="0"/>
              </a:rPr>
              <a:t> </a:t>
            </a:r>
            <a:r>
              <a:rPr lang="en-US" sz="1800" b="1" dirty="0" err="1">
                <a:solidFill>
                  <a:schemeClr val="hlink"/>
                </a:solidFill>
                <a:latin typeface="Courier New" pitchFamily="49" charset="0"/>
              </a:rPr>
              <a:t>threadId</a:t>
            </a:r>
            <a:r>
              <a:rPr lang="en-US" sz="1800" b="1" dirty="0">
                <a:solidFill>
                  <a:schemeClr val="hlink"/>
                </a:solidFill>
                <a:latin typeface="Courier New" pitchFamily="49" charset="0"/>
              </a:rPr>
              <a:t>;</a:t>
            </a:r>
          </a:p>
          <a:p>
            <a:pPr>
              <a:defRPr/>
            </a:pPr>
            <a:r>
              <a:rPr lang="en-US" sz="1800" b="1" dirty="0">
                <a:solidFill>
                  <a:schemeClr val="accent2"/>
                </a:solidFill>
                <a:latin typeface="Courier New" pitchFamily="49" charset="0"/>
              </a:rPr>
              <a:t>string result</a:t>
            </a:r>
            <a:r>
              <a:rPr lang="en-US" sz="1800" b="1" dirty="0">
                <a:solidFill>
                  <a:schemeClr val="hlink"/>
                </a:solidFill>
                <a:latin typeface="Courier New" pitchFamily="49" charset="0"/>
              </a:rPr>
              <a:t> = </a:t>
            </a:r>
            <a:r>
              <a:rPr lang="en-US" sz="1800" b="1" dirty="0" err="1">
                <a:solidFill>
                  <a:schemeClr val="hlink"/>
                </a:solidFill>
                <a:latin typeface="Courier New" pitchFamily="49" charset="0"/>
              </a:rPr>
              <a:t>ad.EndInvoke</a:t>
            </a:r>
            <a:r>
              <a:rPr lang="en-US" sz="1800" b="1" dirty="0">
                <a:solidFill>
                  <a:schemeClr val="hlink"/>
                </a:solidFill>
                <a:latin typeface="Courier New" pitchFamily="49" charset="0"/>
              </a:rPr>
              <a:t>(</a:t>
            </a:r>
            <a:r>
              <a:rPr lang="en-US" sz="1800" b="1" dirty="0">
                <a:solidFill>
                  <a:schemeClr val="accent2"/>
                </a:solidFill>
                <a:latin typeface="Courier New" pitchFamily="49" charset="0"/>
              </a:rPr>
              <a:t>out </a:t>
            </a:r>
            <a:r>
              <a:rPr lang="en-US" sz="1800" b="1" dirty="0" err="1">
                <a:solidFill>
                  <a:schemeClr val="accent2"/>
                </a:solidFill>
                <a:latin typeface="Courier New" pitchFamily="49" charset="0"/>
              </a:rPr>
              <a:t>threadId</a:t>
            </a:r>
            <a:r>
              <a:rPr lang="en-US" sz="1800" b="1" dirty="0">
                <a:solidFill>
                  <a:schemeClr val="accent2"/>
                </a:solidFill>
                <a:latin typeface="Courier New" pitchFamily="49" charset="0"/>
              </a:rPr>
              <a:t>, </a:t>
            </a:r>
            <a:r>
              <a:rPr lang="en-US" sz="1800" b="1" dirty="0" err="1">
                <a:solidFill>
                  <a:schemeClr val="accent2"/>
                </a:solidFill>
                <a:latin typeface="Courier New" pitchFamily="49" charset="0"/>
              </a:rPr>
              <a:t>ar</a:t>
            </a:r>
            <a:r>
              <a:rPr lang="en-US" sz="1800" b="1" dirty="0">
                <a:solidFill>
                  <a:schemeClr val="hlink"/>
                </a:solidFill>
                <a:latin typeface="Courier New" pitchFamily="49" charset="0"/>
              </a:rPr>
              <a:t>);</a:t>
            </a:r>
          </a:p>
        </p:txBody>
      </p:sp>
      <p:sp>
        <p:nvSpPr>
          <p:cNvPr id="99334" name="AutoShape 6"/>
          <p:cNvSpPr>
            <a:spLocks noChangeArrowheads="1"/>
          </p:cNvSpPr>
          <p:nvPr/>
        </p:nvSpPr>
        <p:spPr bwMode="auto">
          <a:xfrm>
            <a:off x="762000" y="3581400"/>
            <a:ext cx="2457450" cy="381000"/>
          </a:xfrm>
          <a:prstGeom prst="roundRect">
            <a:avLst>
              <a:gd name="adj" fmla="val 16667"/>
            </a:avLst>
          </a:prstGeom>
          <a:noFill/>
          <a:ln w="28575" algn="ctr">
            <a:solidFill>
              <a:schemeClr val="accent2"/>
            </a:solidFill>
            <a:round/>
            <a:headEnd/>
            <a:tailEnd/>
          </a:ln>
        </p:spPr>
        <p:txBody>
          <a:bodyPr wrap="none" anchor="ctr"/>
          <a:lstStyle/>
          <a:p>
            <a:endParaRPr lang="en-US"/>
          </a:p>
        </p:txBody>
      </p:sp>
      <p:sp>
        <p:nvSpPr>
          <p:cNvPr id="99333" name="AutoShape 5"/>
          <p:cNvSpPr>
            <a:spLocks noChangeArrowheads="1"/>
          </p:cNvSpPr>
          <p:nvPr/>
        </p:nvSpPr>
        <p:spPr bwMode="auto">
          <a:xfrm>
            <a:off x="3429000" y="762000"/>
            <a:ext cx="5334000" cy="2438400"/>
          </a:xfrm>
          <a:prstGeom prst="wedgeRoundRectCallout">
            <a:avLst>
              <a:gd name="adj1" fmla="val -41731"/>
              <a:gd name="adj2" fmla="val 132356"/>
              <a:gd name="adj3" fmla="val 16667"/>
            </a:avLst>
          </a:prstGeom>
          <a:solidFill>
            <a:schemeClr val="folHlink"/>
          </a:solidFill>
          <a:ln w="28575" algn="ctr">
            <a:solidFill>
              <a:schemeClr val="bg2"/>
            </a:solidFill>
            <a:miter lim="800000"/>
            <a:headEnd/>
            <a:tailEnd/>
          </a:ln>
        </p:spPr>
        <p:txBody>
          <a:bodyPr anchor="ctr"/>
          <a:lstStyle/>
          <a:p>
            <a:pPr algn="ctr"/>
            <a:r>
              <a:rPr lang="en-US"/>
              <a:t>Notice that the argument matching </a:t>
            </a:r>
            <a:r>
              <a:rPr lang="en-US" b="1">
                <a:solidFill>
                  <a:schemeClr val="hlink"/>
                </a:solidFill>
                <a:latin typeface="Courier New" pitchFamily="49" charset="0"/>
              </a:rPr>
              <a:t>int callDuration</a:t>
            </a:r>
            <a:r>
              <a:rPr lang="en-US"/>
              <a:t> is missing here. That is because this argument is not modified by the target method (i.e. it is not part of the results, it is an </a:t>
            </a:r>
            <a:r>
              <a:rPr lang="en-US" b="1">
                <a:solidFill>
                  <a:schemeClr val="hlink"/>
                </a:solidFill>
                <a:latin typeface="Courier New" pitchFamily="49" charset="0"/>
              </a:rPr>
              <a:t>in</a:t>
            </a:r>
            <a:r>
              <a:rPr lang="en-US"/>
              <a:t> argument).</a:t>
            </a:r>
          </a:p>
        </p:txBody>
      </p:sp>
      <p:sp>
        <p:nvSpPr>
          <p:cNvPr id="95241" name="Slide Number Placeholder 9"/>
          <p:cNvSpPr>
            <a:spLocks noGrp="1"/>
          </p:cNvSpPr>
          <p:nvPr>
            <p:ph type="sldNum" sz="quarter" idx="11"/>
          </p:nvPr>
        </p:nvSpPr>
        <p:spPr>
          <a:noFill/>
        </p:spPr>
        <p:txBody>
          <a:bodyPr/>
          <a:lstStyle/>
          <a:p>
            <a:fld id="{AFFAC584-97E4-42DE-88D8-C0E165630839}" type="slidenum">
              <a:rPr lang="en-US" smtClean="0"/>
              <a:pPr/>
              <a:t>16</a:t>
            </a:fld>
            <a:endParaRPr lang="en-US" smtClean="0"/>
          </a:p>
        </p:txBody>
      </p:sp>
      <p:sp>
        <p:nvSpPr>
          <p:cNvPr id="10" name="Action Button: Forward or Next 9">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 calcmode="lin" valueType="num">
                                      <p:cBhvr>
                                        <p:cTn id="7" dur="500" fill="hold"/>
                                        <p:tgtEl>
                                          <p:spTgt spid="99334"/>
                                        </p:tgtEl>
                                        <p:attrNameLst>
                                          <p:attrName>ppt_w</p:attrName>
                                        </p:attrNameLst>
                                      </p:cBhvr>
                                      <p:tavLst>
                                        <p:tav tm="0">
                                          <p:val>
                                            <p:fltVal val="0"/>
                                          </p:val>
                                        </p:tav>
                                        <p:tav tm="100000">
                                          <p:val>
                                            <p:strVal val="#ppt_w"/>
                                          </p:val>
                                        </p:tav>
                                      </p:tavLst>
                                    </p:anim>
                                    <p:anim calcmode="lin" valueType="num">
                                      <p:cBhvr>
                                        <p:cTn id="8" dur="500" fill="hold"/>
                                        <p:tgtEl>
                                          <p:spTgt spid="99334"/>
                                        </p:tgtEl>
                                        <p:attrNameLst>
                                          <p:attrName>ppt_h</p:attrName>
                                        </p:attrNameLst>
                                      </p:cBhvr>
                                      <p:tavLst>
                                        <p:tav tm="0">
                                          <p:val>
                                            <p:fltVal val="0"/>
                                          </p:val>
                                        </p:tav>
                                        <p:tav tm="100000">
                                          <p:val>
                                            <p:strVal val="#ppt_h"/>
                                          </p:val>
                                        </p:tav>
                                      </p:tavLst>
                                    </p:anim>
                                    <p:animEffect transition="in" filter="fade">
                                      <p:cBhvr>
                                        <p:cTn id="9" dur="500"/>
                                        <p:tgtEl>
                                          <p:spTgt spid="99334"/>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99333"/>
                                        </p:tgtEl>
                                        <p:attrNameLst>
                                          <p:attrName>style.visibility</p:attrName>
                                        </p:attrNameLst>
                                      </p:cBhvr>
                                      <p:to>
                                        <p:strVal val="visible"/>
                                      </p:to>
                                    </p:set>
                                    <p:anim calcmode="lin" valueType="num">
                                      <p:cBhvr>
                                        <p:cTn id="12" dur="500" fill="hold"/>
                                        <p:tgtEl>
                                          <p:spTgt spid="99333"/>
                                        </p:tgtEl>
                                        <p:attrNameLst>
                                          <p:attrName>ppt_w</p:attrName>
                                        </p:attrNameLst>
                                      </p:cBhvr>
                                      <p:tavLst>
                                        <p:tav tm="0">
                                          <p:val>
                                            <p:fltVal val="0"/>
                                          </p:val>
                                        </p:tav>
                                        <p:tav tm="100000">
                                          <p:val>
                                            <p:strVal val="#ppt_w"/>
                                          </p:val>
                                        </p:tav>
                                      </p:tavLst>
                                    </p:anim>
                                    <p:anim calcmode="lin" valueType="num">
                                      <p:cBhvr>
                                        <p:cTn id="13" dur="500" fill="hold"/>
                                        <p:tgtEl>
                                          <p:spTgt spid="99333"/>
                                        </p:tgtEl>
                                        <p:attrNameLst>
                                          <p:attrName>ppt_h</p:attrName>
                                        </p:attrNameLst>
                                      </p:cBhvr>
                                      <p:tavLst>
                                        <p:tav tm="0">
                                          <p:val>
                                            <p:fltVal val="0"/>
                                          </p:val>
                                        </p:tav>
                                        <p:tav tm="100000">
                                          <p:val>
                                            <p:strVal val="#ppt_h"/>
                                          </p:val>
                                        </p:tav>
                                      </p:tavLst>
                                    </p:anim>
                                    <p:animEffect transition="in" filter="fade">
                                      <p:cBhvr>
                                        <p:cTn id="14" dur="500"/>
                                        <p:tgtEl>
                                          <p:spTgt spid="993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0" fill="hold" grpId="1" nodeType="clickEffect">
                                  <p:stCondLst>
                                    <p:cond delay="0"/>
                                  </p:stCondLst>
                                  <p:childTnLst>
                                    <p:anim calcmode="lin" valueType="num">
                                      <p:cBhvr>
                                        <p:cTn id="18" dur="500"/>
                                        <p:tgtEl>
                                          <p:spTgt spid="99334"/>
                                        </p:tgtEl>
                                        <p:attrNameLst>
                                          <p:attrName>ppt_w</p:attrName>
                                        </p:attrNameLst>
                                      </p:cBhvr>
                                      <p:tavLst>
                                        <p:tav tm="0">
                                          <p:val>
                                            <p:strVal val="ppt_w"/>
                                          </p:val>
                                        </p:tav>
                                        <p:tav tm="100000">
                                          <p:val>
                                            <p:fltVal val="0"/>
                                          </p:val>
                                        </p:tav>
                                      </p:tavLst>
                                    </p:anim>
                                    <p:anim calcmode="lin" valueType="num">
                                      <p:cBhvr>
                                        <p:cTn id="19" dur="500"/>
                                        <p:tgtEl>
                                          <p:spTgt spid="99334"/>
                                        </p:tgtEl>
                                        <p:attrNameLst>
                                          <p:attrName>ppt_h</p:attrName>
                                        </p:attrNameLst>
                                      </p:cBhvr>
                                      <p:tavLst>
                                        <p:tav tm="0">
                                          <p:val>
                                            <p:strVal val="ppt_h"/>
                                          </p:val>
                                        </p:tav>
                                        <p:tav tm="100000">
                                          <p:val>
                                            <p:fltVal val="0"/>
                                          </p:val>
                                        </p:tav>
                                      </p:tavLst>
                                    </p:anim>
                                    <p:animEffect transition="out" filter="fade">
                                      <p:cBhvr>
                                        <p:cTn id="20" dur="500"/>
                                        <p:tgtEl>
                                          <p:spTgt spid="99334"/>
                                        </p:tgtEl>
                                      </p:cBhvr>
                                    </p:animEffect>
                                    <p:set>
                                      <p:cBhvr>
                                        <p:cTn id="21" dur="1" fill="hold">
                                          <p:stCondLst>
                                            <p:cond delay="499"/>
                                          </p:stCondLst>
                                        </p:cTn>
                                        <p:tgtEl>
                                          <p:spTgt spid="99334"/>
                                        </p:tgtEl>
                                        <p:attrNameLst>
                                          <p:attrName>style.visibility</p:attrName>
                                        </p:attrNameLst>
                                      </p:cBhvr>
                                      <p:to>
                                        <p:strVal val="hidden"/>
                                      </p:to>
                                    </p:set>
                                  </p:childTnLst>
                                </p:cTn>
                              </p:par>
                              <p:par>
                                <p:cTn id="22" presetID="53" presetClass="exit" presetSubtype="0" fill="hold" grpId="1" nodeType="withEffect">
                                  <p:stCondLst>
                                    <p:cond delay="0"/>
                                  </p:stCondLst>
                                  <p:childTnLst>
                                    <p:anim calcmode="lin" valueType="num">
                                      <p:cBhvr>
                                        <p:cTn id="23" dur="500"/>
                                        <p:tgtEl>
                                          <p:spTgt spid="99333"/>
                                        </p:tgtEl>
                                        <p:attrNameLst>
                                          <p:attrName>ppt_w</p:attrName>
                                        </p:attrNameLst>
                                      </p:cBhvr>
                                      <p:tavLst>
                                        <p:tav tm="0">
                                          <p:val>
                                            <p:strVal val="ppt_w"/>
                                          </p:val>
                                        </p:tav>
                                        <p:tav tm="100000">
                                          <p:val>
                                            <p:fltVal val="0"/>
                                          </p:val>
                                        </p:tav>
                                      </p:tavLst>
                                    </p:anim>
                                    <p:anim calcmode="lin" valueType="num">
                                      <p:cBhvr>
                                        <p:cTn id="24" dur="500"/>
                                        <p:tgtEl>
                                          <p:spTgt spid="99333"/>
                                        </p:tgtEl>
                                        <p:attrNameLst>
                                          <p:attrName>ppt_h</p:attrName>
                                        </p:attrNameLst>
                                      </p:cBhvr>
                                      <p:tavLst>
                                        <p:tav tm="0">
                                          <p:val>
                                            <p:strVal val="ppt_h"/>
                                          </p:val>
                                        </p:tav>
                                        <p:tav tm="100000">
                                          <p:val>
                                            <p:fltVal val="0"/>
                                          </p:val>
                                        </p:tav>
                                      </p:tavLst>
                                    </p:anim>
                                    <p:animEffect transition="out" filter="fade">
                                      <p:cBhvr>
                                        <p:cTn id="25" dur="500"/>
                                        <p:tgtEl>
                                          <p:spTgt spid="99333"/>
                                        </p:tgtEl>
                                      </p:cBhvr>
                                    </p:animEffect>
                                    <p:set>
                                      <p:cBhvr>
                                        <p:cTn id="26" dur="1" fill="hold">
                                          <p:stCondLst>
                                            <p:cond delay="499"/>
                                          </p:stCondLst>
                                        </p:cTn>
                                        <p:tgtEl>
                                          <p:spTgt spid="993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animBg="1"/>
      <p:bldP spid="99334" grpId="1" animBg="1"/>
      <p:bldP spid="99333" grpId="0" animBg="1"/>
      <p:bldP spid="9933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r>
              <a:rPr lang="en-US" smtClean="0"/>
              <a:t>Section 4 - Asynchronous Programming</a:t>
            </a:r>
          </a:p>
        </p:txBody>
      </p:sp>
      <p:sp>
        <p:nvSpPr>
          <p:cNvPr id="96259"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EndInvoke()</a:t>
            </a:r>
            <a:r>
              <a:rPr lang="en-US" smtClean="0"/>
              <a:t> Method</a:t>
            </a:r>
          </a:p>
        </p:txBody>
      </p:sp>
      <p:sp>
        <p:nvSpPr>
          <p:cNvPr id="96260" name="Rectangle 3"/>
          <p:cNvSpPr>
            <a:spLocks noGrp="1" noChangeArrowheads="1"/>
          </p:cNvSpPr>
          <p:nvPr>
            <p:ph type="body" idx="1"/>
          </p:nvPr>
        </p:nvSpPr>
        <p:spPr>
          <a:xfrm>
            <a:off x="152400" y="990600"/>
            <a:ext cx="8839200" cy="5715000"/>
          </a:xfrm>
        </p:spPr>
        <p:txBody>
          <a:bodyPr/>
          <a:lstStyle/>
          <a:p>
            <a:pPr eaLnBrk="1" hangingPunct="1"/>
            <a:r>
              <a:rPr lang="en-US" dirty="0" smtClean="0"/>
              <a:t>The method to be called asynchronously is:</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The delegate to call the method above is:</a:t>
            </a:r>
          </a:p>
          <a:p>
            <a:pPr eaLnBrk="1" hangingPunct="1"/>
            <a:endParaRPr lang="en-US" dirty="0" smtClean="0"/>
          </a:p>
          <a:p>
            <a:pPr eaLnBrk="1" hangingPunct="1"/>
            <a:r>
              <a:rPr lang="en-US" dirty="0" smtClean="0"/>
              <a:t>The </a:t>
            </a:r>
            <a:r>
              <a:rPr lang="en-US" b="1" dirty="0" err="1" smtClean="0">
                <a:solidFill>
                  <a:schemeClr val="hlink"/>
                </a:solidFill>
                <a:latin typeface="Courier New" pitchFamily="49" charset="0"/>
              </a:rPr>
              <a:t>EndInvoke</a:t>
            </a:r>
            <a:r>
              <a:rPr lang="en-US" b="1" dirty="0" smtClean="0">
                <a:solidFill>
                  <a:schemeClr val="hlink"/>
                </a:solidFill>
                <a:latin typeface="Courier New" pitchFamily="49" charset="0"/>
              </a:rPr>
              <a:t>()</a:t>
            </a:r>
            <a:r>
              <a:rPr lang="en-US" dirty="0" smtClean="0"/>
              <a:t> method signature will be:</a:t>
            </a:r>
          </a:p>
          <a:p>
            <a:pPr eaLnBrk="1" hangingPunct="1"/>
            <a:endParaRPr lang="en-US" dirty="0" smtClean="0"/>
          </a:p>
          <a:p>
            <a:pPr eaLnBrk="1" hangingPunct="1"/>
            <a:r>
              <a:rPr lang="en-US" dirty="0" smtClean="0"/>
              <a:t>The </a:t>
            </a:r>
            <a:r>
              <a:rPr lang="en-US" b="1" dirty="0" err="1" smtClean="0">
                <a:solidFill>
                  <a:schemeClr val="hlink"/>
                </a:solidFill>
                <a:latin typeface="Courier New" pitchFamily="49" charset="0"/>
              </a:rPr>
              <a:t>IAsyncResult</a:t>
            </a:r>
            <a:r>
              <a:rPr lang="en-US" dirty="0" smtClean="0"/>
              <a:t> object was returned from the call to </a:t>
            </a:r>
            <a:r>
              <a:rPr lang="en-US" b="1" dirty="0" err="1" smtClean="0">
                <a:solidFill>
                  <a:schemeClr val="hlink"/>
                </a:solidFill>
                <a:latin typeface="Courier New" pitchFamily="49" charset="0"/>
              </a:rPr>
              <a:t>BeginInvoke</a:t>
            </a:r>
            <a:r>
              <a:rPr lang="en-US" b="1" dirty="0" smtClean="0">
                <a:solidFill>
                  <a:schemeClr val="hlink"/>
                </a:solidFill>
                <a:latin typeface="Courier New" pitchFamily="49" charset="0"/>
              </a:rPr>
              <a:t>()</a:t>
            </a:r>
            <a:r>
              <a:rPr lang="en-US" dirty="0" smtClean="0"/>
              <a:t>. We’ll discuss this in a moment.</a:t>
            </a:r>
          </a:p>
        </p:txBody>
      </p:sp>
      <p:sp>
        <p:nvSpPr>
          <p:cNvPr id="133124" name="Rectangle 4"/>
          <p:cNvSpPr>
            <a:spLocks noChangeArrowheads="1"/>
          </p:cNvSpPr>
          <p:nvPr/>
        </p:nvSpPr>
        <p:spPr bwMode="auto">
          <a:xfrm>
            <a:off x="152400" y="3657600"/>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1900" b="1" dirty="0">
                <a:solidFill>
                  <a:schemeClr val="hlink"/>
                </a:solidFill>
                <a:latin typeface="Courier New" pitchFamily="49" charset="0"/>
              </a:rPr>
              <a:t>public delegate </a:t>
            </a:r>
            <a:r>
              <a:rPr lang="en-US" sz="1900" b="1" dirty="0">
                <a:solidFill>
                  <a:schemeClr val="accent2"/>
                </a:solidFill>
                <a:latin typeface="Courier New" pitchFamily="49" charset="0"/>
              </a:rPr>
              <a:t>string</a:t>
            </a:r>
            <a:r>
              <a:rPr lang="en-US" sz="1900" b="1" dirty="0">
                <a:solidFill>
                  <a:schemeClr val="hlink"/>
                </a:solidFill>
                <a:latin typeface="Courier New" pitchFamily="49" charset="0"/>
              </a:rPr>
              <a:t> </a:t>
            </a:r>
            <a:r>
              <a:rPr lang="en-US" sz="1900" b="1" dirty="0" err="1">
                <a:solidFill>
                  <a:schemeClr val="hlink"/>
                </a:solidFill>
                <a:latin typeface="Courier New" pitchFamily="49" charset="0"/>
              </a:rPr>
              <a:t>MyOwnDelegate</a:t>
            </a:r>
            <a:r>
              <a:rPr lang="en-US" sz="1900" b="1" dirty="0">
                <a:solidFill>
                  <a:schemeClr val="hlink"/>
                </a:solidFill>
                <a:latin typeface="Courier New" pitchFamily="49" charset="0"/>
              </a:rPr>
              <a:t> (</a:t>
            </a:r>
            <a:r>
              <a:rPr lang="en-US" sz="1900" b="1" dirty="0" err="1">
                <a:solidFill>
                  <a:schemeClr val="hlink"/>
                </a:solidFill>
                <a:latin typeface="Courier New" pitchFamily="49" charset="0"/>
              </a:rPr>
              <a:t>int</a:t>
            </a:r>
            <a:r>
              <a:rPr lang="en-US" sz="1900" b="1" dirty="0">
                <a:solidFill>
                  <a:schemeClr val="hlink"/>
                </a:solidFill>
                <a:latin typeface="Courier New" pitchFamily="49" charset="0"/>
              </a:rPr>
              <a:t> d, </a:t>
            </a:r>
            <a:r>
              <a:rPr lang="en-US" sz="1900" b="1" dirty="0">
                <a:solidFill>
                  <a:schemeClr val="accent2"/>
                </a:solidFill>
                <a:latin typeface="Courier New" pitchFamily="49" charset="0"/>
              </a:rPr>
              <a:t>out </a:t>
            </a:r>
            <a:r>
              <a:rPr lang="en-US" sz="1900" b="1" dirty="0" err="1">
                <a:solidFill>
                  <a:schemeClr val="accent2"/>
                </a:solidFill>
                <a:latin typeface="Courier New" pitchFamily="49" charset="0"/>
              </a:rPr>
              <a:t>int</a:t>
            </a:r>
            <a:r>
              <a:rPr lang="en-US" sz="1900" b="1" dirty="0">
                <a:solidFill>
                  <a:schemeClr val="accent2"/>
                </a:solidFill>
                <a:latin typeface="Courier New" pitchFamily="49" charset="0"/>
              </a:rPr>
              <a:t> </a:t>
            </a:r>
            <a:r>
              <a:rPr lang="en-US" sz="1900" b="1" dirty="0" err="1">
                <a:solidFill>
                  <a:schemeClr val="accent2"/>
                </a:solidFill>
                <a:latin typeface="Courier New" pitchFamily="49" charset="0"/>
              </a:rPr>
              <a:t>i</a:t>
            </a:r>
            <a:r>
              <a:rPr lang="en-US" sz="1900" b="1" dirty="0">
                <a:solidFill>
                  <a:schemeClr val="hlink"/>
                </a:solidFill>
                <a:latin typeface="Courier New" pitchFamily="49" charset="0"/>
              </a:rPr>
              <a:t>);</a:t>
            </a:r>
          </a:p>
        </p:txBody>
      </p:sp>
      <p:sp>
        <p:nvSpPr>
          <p:cNvPr id="133125" name="Rectangle 5"/>
          <p:cNvSpPr>
            <a:spLocks noChangeArrowheads="1"/>
          </p:cNvSpPr>
          <p:nvPr/>
        </p:nvSpPr>
        <p:spPr bwMode="auto">
          <a:xfrm>
            <a:off x="152400" y="1600200"/>
            <a:ext cx="8839200" cy="12954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public </a:t>
            </a:r>
            <a:r>
              <a:rPr lang="en-US" sz="2000" b="1" dirty="0">
                <a:solidFill>
                  <a:schemeClr val="accent2"/>
                </a:solidFill>
                <a:latin typeface="Courier New" pitchFamily="49" charset="0"/>
              </a:rPr>
              <a:t>string</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TargetMethod</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int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callDuration</a:t>
            </a:r>
            <a:r>
              <a:rPr lang="en-US" sz="2000" b="1" dirty="0">
                <a:solidFill>
                  <a:schemeClr val="hlink"/>
                </a:solidFill>
                <a:latin typeface="Courier New" pitchFamily="49" charset="0"/>
              </a:rPr>
              <a:t>, </a:t>
            </a:r>
            <a:r>
              <a:rPr lang="en-US" sz="2000" b="1" dirty="0">
                <a:solidFill>
                  <a:schemeClr val="accent2"/>
                </a:solidFill>
                <a:latin typeface="Courier New" pitchFamily="49" charset="0"/>
              </a:rPr>
              <a:t>out </a:t>
            </a:r>
            <a:r>
              <a:rPr lang="en-US" sz="2000" b="1" dirty="0" err="1">
                <a:solidFill>
                  <a:schemeClr val="accent2"/>
                </a:solidFill>
                <a:latin typeface="Courier New" pitchFamily="49" charset="0"/>
              </a:rPr>
              <a:t>int</a:t>
            </a:r>
            <a:r>
              <a:rPr lang="en-US" sz="2000" b="1" dirty="0">
                <a:solidFill>
                  <a:schemeClr val="accent2"/>
                </a:solidFill>
                <a:latin typeface="Courier New" pitchFamily="49" charset="0"/>
              </a:rPr>
              <a:t> id</a:t>
            </a: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    …</a:t>
            </a:r>
          </a:p>
          <a:p>
            <a:pPr>
              <a:defRPr/>
            </a:pPr>
            <a:r>
              <a:rPr lang="en-US" sz="2000" b="1" dirty="0">
                <a:solidFill>
                  <a:schemeClr val="hlink"/>
                </a:solidFill>
                <a:latin typeface="Courier New" pitchFamily="49" charset="0"/>
              </a:rPr>
              <a:t>}</a:t>
            </a:r>
          </a:p>
        </p:txBody>
      </p:sp>
      <p:sp>
        <p:nvSpPr>
          <p:cNvPr id="133126" name="Rectangle 6"/>
          <p:cNvSpPr>
            <a:spLocks noChangeArrowheads="1"/>
          </p:cNvSpPr>
          <p:nvPr/>
        </p:nvSpPr>
        <p:spPr bwMode="auto">
          <a:xfrm>
            <a:off x="152400" y="4648200"/>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public </a:t>
            </a:r>
            <a:r>
              <a:rPr lang="en-US" sz="2000" b="1">
                <a:solidFill>
                  <a:schemeClr val="accent2"/>
                </a:solidFill>
                <a:latin typeface="Courier New" pitchFamily="49" charset="0"/>
              </a:rPr>
              <a:t>string</a:t>
            </a:r>
            <a:r>
              <a:rPr lang="en-US" sz="2000" b="1">
                <a:solidFill>
                  <a:schemeClr val="hlink"/>
                </a:solidFill>
                <a:latin typeface="Courier New" pitchFamily="49" charset="0"/>
              </a:rPr>
              <a:t> EndInvoke (</a:t>
            </a:r>
            <a:r>
              <a:rPr lang="en-US" sz="2000" b="1">
                <a:solidFill>
                  <a:schemeClr val="accent2"/>
                </a:solidFill>
                <a:latin typeface="Courier New" pitchFamily="49" charset="0"/>
              </a:rPr>
              <a:t>out int i</a:t>
            </a:r>
            <a:r>
              <a:rPr lang="en-US" sz="2000" b="1">
                <a:solidFill>
                  <a:schemeClr val="hlink"/>
                </a:solidFill>
                <a:latin typeface="Courier New" pitchFamily="49" charset="0"/>
              </a:rPr>
              <a:t>, </a:t>
            </a:r>
            <a:r>
              <a:rPr lang="en-US" sz="2000" b="1">
                <a:solidFill>
                  <a:srgbClr val="000099"/>
                </a:solidFill>
                <a:latin typeface="Courier New" pitchFamily="49" charset="0"/>
              </a:rPr>
              <a:t>IAsyncResult iar</a:t>
            </a:r>
            <a:r>
              <a:rPr lang="en-US" sz="2000" b="1">
                <a:solidFill>
                  <a:schemeClr val="hlink"/>
                </a:solidFill>
                <a:latin typeface="Courier New" pitchFamily="49" charset="0"/>
              </a:rPr>
              <a:t>);</a:t>
            </a:r>
          </a:p>
        </p:txBody>
      </p:sp>
      <p:sp>
        <p:nvSpPr>
          <p:cNvPr id="133127" name="Line 7"/>
          <p:cNvSpPr>
            <a:spLocks noChangeShapeType="1"/>
          </p:cNvSpPr>
          <p:nvPr/>
        </p:nvSpPr>
        <p:spPr bwMode="auto">
          <a:xfrm flipH="1">
            <a:off x="5410200" y="3962400"/>
            <a:ext cx="1752600" cy="762000"/>
          </a:xfrm>
          <a:prstGeom prst="line">
            <a:avLst/>
          </a:prstGeom>
          <a:noFill/>
          <a:ln w="38100">
            <a:solidFill>
              <a:srgbClr val="000099"/>
            </a:solidFill>
            <a:round/>
            <a:headEnd type="triangle" w="med" len="med"/>
            <a:tailEnd type="triangle" w="med" len="med"/>
          </a:ln>
        </p:spPr>
        <p:txBody>
          <a:bodyPr anchor="ctr"/>
          <a:lstStyle/>
          <a:p>
            <a:endParaRPr lang="en-US"/>
          </a:p>
        </p:txBody>
      </p:sp>
      <p:sp>
        <p:nvSpPr>
          <p:cNvPr id="133128" name="Line 8"/>
          <p:cNvSpPr>
            <a:spLocks noChangeShapeType="1"/>
          </p:cNvSpPr>
          <p:nvPr/>
        </p:nvSpPr>
        <p:spPr bwMode="auto">
          <a:xfrm flipH="1">
            <a:off x="2133600" y="4038600"/>
            <a:ext cx="609600" cy="685800"/>
          </a:xfrm>
          <a:prstGeom prst="line">
            <a:avLst/>
          </a:prstGeom>
          <a:noFill/>
          <a:ln w="38100">
            <a:solidFill>
              <a:srgbClr val="000099"/>
            </a:solidFill>
            <a:round/>
            <a:headEnd type="triangle" w="med" len="med"/>
            <a:tailEnd type="triangle" w="med" len="med"/>
          </a:ln>
        </p:spPr>
        <p:txBody>
          <a:bodyPr anchor="ctr"/>
          <a:lstStyle/>
          <a:p>
            <a:endParaRPr lang="en-US"/>
          </a:p>
        </p:txBody>
      </p:sp>
      <p:sp>
        <p:nvSpPr>
          <p:cNvPr id="133131" name="Line 11"/>
          <p:cNvSpPr>
            <a:spLocks noChangeShapeType="1"/>
          </p:cNvSpPr>
          <p:nvPr/>
        </p:nvSpPr>
        <p:spPr bwMode="auto">
          <a:xfrm>
            <a:off x="1905000" y="1905000"/>
            <a:ext cx="1143000" cy="1828800"/>
          </a:xfrm>
          <a:prstGeom prst="line">
            <a:avLst/>
          </a:prstGeom>
          <a:noFill/>
          <a:ln w="38100">
            <a:solidFill>
              <a:srgbClr val="000099"/>
            </a:solidFill>
            <a:round/>
            <a:headEnd type="triangle" w="med" len="med"/>
            <a:tailEnd type="triangle" w="med" len="med"/>
          </a:ln>
        </p:spPr>
        <p:txBody>
          <a:bodyPr anchor="ctr"/>
          <a:lstStyle/>
          <a:p>
            <a:endParaRPr lang="en-US"/>
          </a:p>
        </p:txBody>
      </p:sp>
      <p:sp>
        <p:nvSpPr>
          <p:cNvPr id="133132" name="Line 12"/>
          <p:cNvSpPr>
            <a:spLocks noChangeShapeType="1"/>
          </p:cNvSpPr>
          <p:nvPr/>
        </p:nvSpPr>
        <p:spPr bwMode="auto">
          <a:xfrm>
            <a:off x="7772400" y="1981200"/>
            <a:ext cx="46038" cy="1676400"/>
          </a:xfrm>
          <a:prstGeom prst="line">
            <a:avLst/>
          </a:prstGeom>
          <a:noFill/>
          <a:ln w="38100">
            <a:solidFill>
              <a:srgbClr val="000099"/>
            </a:solidFill>
            <a:round/>
            <a:headEnd type="triangle" w="med" len="med"/>
            <a:tailEnd type="triangle" w="med" len="med"/>
          </a:ln>
        </p:spPr>
        <p:txBody>
          <a:bodyPr anchor="ctr"/>
          <a:lstStyle/>
          <a:p>
            <a:endParaRPr lang="en-US"/>
          </a:p>
        </p:txBody>
      </p:sp>
      <p:sp>
        <p:nvSpPr>
          <p:cNvPr id="96269" name="Slide Number Placeholder 13"/>
          <p:cNvSpPr>
            <a:spLocks noGrp="1"/>
          </p:cNvSpPr>
          <p:nvPr>
            <p:ph type="sldNum" sz="quarter" idx="11"/>
          </p:nvPr>
        </p:nvSpPr>
        <p:spPr>
          <a:noFill/>
        </p:spPr>
        <p:txBody>
          <a:bodyPr/>
          <a:lstStyle/>
          <a:p>
            <a:fld id="{6C0D5E0F-FD3F-414C-A4AB-685CA7A4939C}" type="slidenum">
              <a:rPr lang="en-US" smtClean="0"/>
              <a:pPr/>
              <a:t>17</a:t>
            </a:fld>
            <a:endParaRPr lang="en-US" smtClean="0"/>
          </a:p>
        </p:txBody>
      </p:sp>
      <p:sp>
        <p:nvSpPr>
          <p:cNvPr id="14" name="Action Button: Forward or Next 13">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p:cTn id="7" dur="500" fill="hold"/>
                                        <p:tgtEl>
                                          <p:spTgt spid="133128"/>
                                        </p:tgtEl>
                                        <p:attrNameLst>
                                          <p:attrName>ppt_w</p:attrName>
                                        </p:attrNameLst>
                                      </p:cBhvr>
                                      <p:tavLst>
                                        <p:tav tm="0">
                                          <p:val>
                                            <p:fltVal val="0"/>
                                          </p:val>
                                        </p:tav>
                                        <p:tav tm="100000">
                                          <p:val>
                                            <p:strVal val="#ppt_w"/>
                                          </p:val>
                                        </p:tav>
                                      </p:tavLst>
                                    </p:anim>
                                    <p:anim calcmode="lin" valueType="num">
                                      <p:cBhvr>
                                        <p:cTn id="8" dur="500" fill="hold"/>
                                        <p:tgtEl>
                                          <p:spTgt spid="133128"/>
                                        </p:tgtEl>
                                        <p:attrNameLst>
                                          <p:attrName>ppt_h</p:attrName>
                                        </p:attrNameLst>
                                      </p:cBhvr>
                                      <p:tavLst>
                                        <p:tav tm="0">
                                          <p:val>
                                            <p:fltVal val="0"/>
                                          </p:val>
                                        </p:tav>
                                        <p:tav tm="100000">
                                          <p:val>
                                            <p:strVal val="#ppt_h"/>
                                          </p:val>
                                        </p:tav>
                                      </p:tavLst>
                                    </p:anim>
                                    <p:animEffect transition="in" filter="fade">
                                      <p:cBhvr>
                                        <p:cTn id="9" dur="500"/>
                                        <p:tgtEl>
                                          <p:spTgt spid="133128"/>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3131"/>
                                        </p:tgtEl>
                                        <p:attrNameLst>
                                          <p:attrName>style.visibility</p:attrName>
                                        </p:attrNameLst>
                                      </p:cBhvr>
                                      <p:to>
                                        <p:strVal val="visible"/>
                                      </p:to>
                                    </p:set>
                                    <p:anim calcmode="lin" valueType="num">
                                      <p:cBhvr>
                                        <p:cTn id="12" dur="500" fill="hold"/>
                                        <p:tgtEl>
                                          <p:spTgt spid="133131"/>
                                        </p:tgtEl>
                                        <p:attrNameLst>
                                          <p:attrName>ppt_w</p:attrName>
                                        </p:attrNameLst>
                                      </p:cBhvr>
                                      <p:tavLst>
                                        <p:tav tm="0">
                                          <p:val>
                                            <p:fltVal val="0"/>
                                          </p:val>
                                        </p:tav>
                                        <p:tav tm="100000">
                                          <p:val>
                                            <p:strVal val="#ppt_w"/>
                                          </p:val>
                                        </p:tav>
                                      </p:tavLst>
                                    </p:anim>
                                    <p:anim calcmode="lin" valueType="num">
                                      <p:cBhvr>
                                        <p:cTn id="13" dur="500" fill="hold"/>
                                        <p:tgtEl>
                                          <p:spTgt spid="133131"/>
                                        </p:tgtEl>
                                        <p:attrNameLst>
                                          <p:attrName>ppt_h</p:attrName>
                                        </p:attrNameLst>
                                      </p:cBhvr>
                                      <p:tavLst>
                                        <p:tav tm="0">
                                          <p:val>
                                            <p:fltVal val="0"/>
                                          </p:val>
                                        </p:tav>
                                        <p:tav tm="100000">
                                          <p:val>
                                            <p:strVal val="#ppt_h"/>
                                          </p:val>
                                        </p:tav>
                                      </p:tavLst>
                                    </p:anim>
                                    <p:animEffect transition="in" filter="fade">
                                      <p:cBhvr>
                                        <p:cTn id="14" dur="500"/>
                                        <p:tgtEl>
                                          <p:spTgt spid="133131"/>
                                        </p:tgtEl>
                                      </p:cBhvr>
                                    </p:animEffect>
                                  </p:childTnLst>
                                </p:cTn>
                              </p:par>
                            </p:childTnLst>
                          </p:cTn>
                        </p:par>
                        <p:par>
                          <p:cTn id="15" fill="hold">
                            <p:stCondLst>
                              <p:cond delay="500"/>
                            </p:stCondLst>
                            <p:childTnLst>
                              <p:par>
                                <p:cTn id="16" presetID="53" presetClass="entr" presetSubtype="0" fill="hold" grpId="0" nodeType="afterEffect">
                                  <p:stCondLst>
                                    <p:cond delay="0"/>
                                  </p:stCondLst>
                                  <p:childTnLst>
                                    <p:set>
                                      <p:cBhvr>
                                        <p:cTn id="17" dur="1" fill="hold">
                                          <p:stCondLst>
                                            <p:cond delay="0"/>
                                          </p:stCondLst>
                                        </p:cTn>
                                        <p:tgtEl>
                                          <p:spTgt spid="133127"/>
                                        </p:tgtEl>
                                        <p:attrNameLst>
                                          <p:attrName>style.visibility</p:attrName>
                                        </p:attrNameLst>
                                      </p:cBhvr>
                                      <p:to>
                                        <p:strVal val="visible"/>
                                      </p:to>
                                    </p:set>
                                    <p:anim calcmode="lin" valueType="num">
                                      <p:cBhvr>
                                        <p:cTn id="18" dur="500" fill="hold"/>
                                        <p:tgtEl>
                                          <p:spTgt spid="133127"/>
                                        </p:tgtEl>
                                        <p:attrNameLst>
                                          <p:attrName>ppt_w</p:attrName>
                                        </p:attrNameLst>
                                      </p:cBhvr>
                                      <p:tavLst>
                                        <p:tav tm="0">
                                          <p:val>
                                            <p:fltVal val="0"/>
                                          </p:val>
                                        </p:tav>
                                        <p:tav tm="100000">
                                          <p:val>
                                            <p:strVal val="#ppt_w"/>
                                          </p:val>
                                        </p:tav>
                                      </p:tavLst>
                                    </p:anim>
                                    <p:anim calcmode="lin" valueType="num">
                                      <p:cBhvr>
                                        <p:cTn id="19" dur="500" fill="hold"/>
                                        <p:tgtEl>
                                          <p:spTgt spid="133127"/>
                                        </p:tgtEl>
                                        <p:attrNameLst>
                                          <p:attrName>ppt_h</p:attrName>
                                        </p:attrNameLst>
                                      </p:cBhvr>
                                      <p:tavLst>
                                        <p:tav tm="0">
                                          <p:val>
                                            <p:fltVal val="0"/>
                                          </p:val>
                                        </p:tav>
                                        <p:tav tm="100000">
                                          <p:val>
                                            <p:strVal val="#ppt_h"/>
                                          </p:val>
                                        </p:tav>
                                      </p:tavLst>
                                    </p:anim>
                                    <p:animEffect transition="in" filter="fade">
                                      <p:cBhvr>
                                        <p:cTn id="20" dur="500"/>
                                        <p:tgtEl>
                                          <p:spTgt spid="133127"/>
                                        </p:tgtEl>
                                      </p:cBhvr>
                                    </p:animEffect>
                                  </p:childTnLst>
                                </p:cTn>
                              </p:par>
                              <p:par>
                                <p:cTn id="21" presetID="53" presetClass="entr" presetSubtype="0" fill="hold" grpId="0" nodeType="withEffect">
                                  <p:stCondLst>
                                    <p:cond delay="0"/>
                                  </p:stCondLst>
                                  <p:childTnLst>
                                    <p:set>
                                      <p:cBhvr>
                                        <p:cTn id="22" dur="1" fill="hold">
                                          <p:stCondLst>
                                            <p:cond delay="0"/>
                                          </p:stCondLst>
                                        </p:cTn>
                                        <p:tgtEl>
                                          <p:spTgt spid="133132"/>
                                        </p:tgtEl>
                                        <p:attrNameLst>
                                          <p:attrName>style.visibility</p:attrName>
                                        </p:attrNameLst>
                                      </p:cBhvr>
                                      <p:to>
                                        <p:strVal val="visible"/>
                                      </p:to>
                                    </p:set>
                                    <p:anim calcmode="lin" valueType="num">
                                      <p:cBhvr>
                                        <p:cTn id="23" dur="500" fill="hold"/>
                                        <p:tgtEl>
                                          <p:spTgt spid="133132"/>
                                        </p:tgtEl>
                                        <p:attrNameLst>
                                          <p:attrName>ppt_w</p:attrName>
                                        </p:attrNameLst>
                                      </p:cBhvr>
                                      <p:tavLst>
                                        <p:tav tm="0">
                                          <p:val>
                                            <p:fltVal val="0"/>
                                          </p:val>
                                        </p:tav>
                                        <p:tav tm="100000">
                                          <p:val>
                                            <p:strVal val="#ppt_w"/>
                                          </p:val>
                                        </p:tav>
                                      </p:tavLst>
                                    </p:anim>
                                    <p:anim calcmode="lin" valueType="num">
                                      <p:cBhvr>
                                        <p:cTn id="24" dur="500" fill="hold"/>
                                        <p:tgtEl>
                                          <p:spTgt spid="133132"/>
                                        </p:tgtEl>
                                        <p:attrNameLst>
                                          <p:attrName>ppt_h</p:attrName>
                                        </p:attrNameLst>
                                      </p:cBhvr>
                                      <p:tavLst>
                                        <p:tav tm="0">
                                          <p:val>
                                            <p:fltVal val="0"/>
                                          </p:val>
                                        </p:tav>
                                        <p:tav tm="100000">
                                          <p:val>
                                            <p:strVal val="#ppt_h"/>
                                          </p:val>
                                        </p:tav>
                                      </p:tavLst>
                                    </p:anim>
                                    <p:animEffect transition="in" filter="fade">
                                      <p:cBhvr>
                                        <p:cTn id="25" dur="500"/>
                                        <p:tgtEl>
                                          <p:spTgt spid="13313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33128"/>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133131"/>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33127"/>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33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animBg="1"/>
      <p:bldP spid="133127" grpId="1" animBg="1"/>
      <p:bldP spid="133128" grpId="0" animBg="1"/>
      <p:bldP spid="133128" grpId="1" animBg="1"/>
      <p:bldP spid="133131" grpId="0" animBg="1"/>
      <p:bldP spid="133131" grpId="1" animBg="1"/>
      <p:bldP spid="133132" grpId="0" animBg="1"/>
      <p:bldP spid="13313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smtClean="0"/>
              <a:t>Section 4 - Asynchronous Programming</a:t>
            </a:r>
          </a:p>
        </p:txBody>
      </p:sp>
      <p:sp>
        <p:nvSpPr>
          <p:cNvPr id="97283"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IAsyncResult</a:t>
            </a:r>
            <a:r>
              <a:rPr lang="en-US" smtClean="0"/>
              <a:t> Interface</a:t>
            </a:r>
          </a:p>
        </p:txBody>
      </p:sp>
      <p:sp>
        <p:nvSpPr>
          <p:cNvPr id="97284" name="Rectangle 3"/>
          <p:cNvSpPr>
            <a:spLocks noGrp="1" noChangeArrowheads="1"/>
          </p:cNvSpPr>
          <p:nvPr>
            <p:ph type="body" idx="1"/>
          </p:nvPr>
        </p:nvSpPr>
        <p:spPr>
          <a:xfrm>
            <a:off x="152400" y="933450"/>
            <a:ext cx="8839200" cy="5867400"/>
          </a:xfrm>
        </p:spPr>
        <p:txBody>
          <a:bodyPr/>
          <a:lstStyle/>
          <a:p>
            <a:pPr eaLnBrk="1" hangingPunct="1"/>
            <a:r>
              <a:rPr lang="en-US" smtClean="0"/>
              <a:t>In the previous discussion, we used several types that need some explaining:</a:t>
            </a:r>
          </a:p>
          <a:p>
            <a:pPr eaLnBrk="1" hangingPunct="1"/>
            <a:r>
              <a:rPr lang="en-US" b="1" smtClean="0">
                <a:solidFill>
                  <a:schemeClr val="hlink"/>
                </a:solidFill>
                <a:latin typeface="Courier New" pitchFamily="49" charset="0"/>
              </a:rPr>
              <a:t>IAsyncResult</a:t>
            </a:r>
            <a:r>
              <a:rPr lang="en-US" smtClean="0"/>
              <a:t>: Represents the status of an asynchronous operation:</a:t>
            </a:r>
          </a:p>
          <a:p>
            <a:pPr lvl="1" eaLnBrk="1" hangingPunct="1"/>
            <a:r>
              <a:rPr lang="en-US" sz="2400" smtClean="0"/>
              <a:t>It is returned from </a:t>
            </a:r>
            <a:r>
              <a:rPr lang="en-US" sz="2400" b="1" smtClean="0">
                <a:solidFill>
                  <a:schemeClr val="hlink"/>
                </a:solidFill>
                <a:latin typeface="Courier New" pitchFamily="49" charset="0"/>
              </a:rPr>
              <a:t>BeginInvoke()</a:t>
            </a:r>
            <a:r>
              <a:rPr lang="en-US" sz="2400" smtClean="0"/>
              <a:t>.</a:t>
            </a:r>
          </a:p>
          <a:p>
            <a:pPr lvl="1" eaLnBrk="1" hangingPunct="1"/>
            <a:r>
              <a:rPr lang="en-US" sz="2400" smtClean="0"/>
              <a:t>It is the last parameter passed to </a:t>
            </a:r>
            <a:r>
              <a:rPr lang="en-US" sz="2400" b="1" smtClean="0">
                <a:solidFill>
                  <a:schemeClr val="hlink"/>
                </a:solidFill>
                <a:latin typeface="Courier New" pitchFamily="49" charset="0"/>
              </a:rPr>
              <a:t>EndInvoke()</a:t>
            </a:r>
            <a:r>
              <a:rPr lang="en-US" sz="2400" smtClean="0"/>
              <a:t>.</a:t>
            </a:r>
          </a:p>
          <a:p>
            <a:pPr eaLnBrk="1" hangingPunct="1"/>
            <a:r>
              <a:rPr lang="en-US" smtClean="0"/>
              <a:t>Objects of a class that implement the </a:t>
            </a:r>
            <a:r>
              <a:rPr lang="en-US" b="1" smtClean="0">
                <a:solidFill>
                  <a:schemeClr val="hlink"/>
                </a:solidFill>
                <a:latin typeface="Courier New" pitchFamily="49" charset="0"/>
              </a:rPr>
              <a:t>IAsyncResult</a:t>
            </a:r>
            <a:r>
              <a:rPr lang="en-US" smtClean="0"/>
              <a:t> interface contain:</a:t>
            </a:r>
          </a:p>
          <a:p>
            <a:pPr lvl="1" eaLnBrk="1" hangingPunct="1"/>
            <a:r>
              <a:rPr lang="en-US" sz="2400" smtClean="0"/>
              <a:t>State information for an asynchronous operation.</a:t>
            </a:r>
          </a:p>
          <a:p>
            <a:pPr lvl="1" eaLnBrk="1" hangingPunct="1"/>
            <a:r>
              <a:rPr lang="en-US" sz="2400" smtClean="0"/>
              <a:t>Provide a synchronization object to allow threads to be signaled when an operation completes.</a:t>
            </a:r>
          </a:p>
        </p:txBody>
      </p:sp>
      <p:sp>
        <p:nvSpPr>
          <p:cNvPr id="97285" name="Slide Number Placeholder 5"/>
          <p:cNvSpPr>
            <a:spLocks noGrp="1"/>
          </p:cNvSpPr>
          <p:nvPr>
            <p:ph type="sldNum" sz="quarter" idx="11"/>
          </p:nvPr>
        </p:nvSpPr>
        <p:spPr>
          <a:noFill/>
        </p:spPr>
        <p:txBody>
          <a:bodyPr/>
          <a:lstStyle/>
          <a:p>
            <a:fld id="{D9F52CE9-3191-4E95-909F-D769473C5089}"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smtClean="0"/>
              <a:t>Section 4 - Asynchronous Programming</a:t>
            </a:r>
          </a:p>
        </p:txBody>
      </p:sp>
      <p:sp>
        <p:nvSpPr>
          <p:cNvPr id="98307"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IAsyncResult</a:t>
            </a:r>
            <a:r>
              <a:rPr lang="en-US" smtClean="0"/>
              <a:t> Interface</a:t>
            </a:r>
          </a:p>
        </p:txBody>
      </p:sp>
      <p:sp>
        <p:nvSpPr>
          <p:cNvPr id="98308" name="Rectangle 3"/>
          <p:cNvSpPr>
            <a:spLocks noGrp="1" noChangeArrowheads="1"/>
          </p:cNvSpPr>
          <p:nvPr>
            <p:ph type="body" idx="1"/>
          </p:nvPr>
        </p:nvSpPr>
        <p:spPr>
          <a:xfrm>
            <a:off x="152400" y="990600"/>
            <a:ext cx="8839200" cy="5562600"/>
          </a:xfrm>
        </p:spPr>
        <p:txBody>
          <a:bodyPr/>
          <a:lstStyle/>
          <a:p>
            <a:pPr eaLnBrk="1" hangingPunct="1"/>
            <a:r>
              <a:rPr lang="en-US" sz="2400" b="1" smtClean="0">
                <a:solidFill>
                  <a:schemeClr val="hlink"/>
                </a:solidFill>
                <a:latin typeface="Courier New" pitchFamily="49" charset="0"/>
              </a:rPr>
              <a:t>IAsyncResult</a:t>
            </a:r>
            <a:r>
              <a:rPr lang="en-US" sz="2400" smtClean="0"/>
              <a:t> properties are:</a:t>
            </a:r>
          </a:p>
          <a:p>
            <a:pPr lvl="1" eaLnBrk="1" hangingPunct="1"/>
            <a:r>
              <a:rPr lang="en-US" sz="2200" b="1" smtClean="0">
                <a:solidFill>
                  <a:schemeClr val="hlink"/>
                </a:solidFill>
                <a:latin typeface="Courier New" pitchFamily="49" charset="0"/>
              </a:rPr>
              <a:t>AsyncState</a:t>
            </a:r>
            <a:r>
              <a:rPr lang="en-US" sz="2200" smtClean="0"/>
              <a:t>: returns a user-defined object of type </a:t>
            </a:r>
            <a:r>
              <a:rPr lang="en-US" sz="2200" b="1" smtClean="0">
                <a:solidFill>
                  <a:schemeClr val="hlink"/>
                </a:solidFill>
                <a:latin typeface="Courier New" pitchFamily="49" charset="0"/>
              </a:rPr>
              <a:t>object</a:t>
            </a:r>
            <a:r>
              <a:rPr lang="en-US" sz="2200" smtClean="0"/>
              <a:t> that contains information about an asynchronous operation. This property returns the </a:t>
            </a:r>
            <a:r>
              <a:rPr lang="en-US" sz="2200" b="1" smtClean="0">
                <a:solidFill>
                  <a:schemeClr val="hlink"/>
                </a:solidFill>
                <a:latin typeface="Courier New" pitchFamily="49" charset="0"/>
              </a:rPr>
              <a:t>object</a:t>
            </a:r>
            <a:r>
              <a:rPr lang="en-US" sz="2200" smtClean="0"/>
              <a:t> that is the last parameter passed to </a:t>
            </a:r>
            <a:r>
              <a:rPr lang="en-US" sz="2200" b="1" smtClean="0">
                <a:solidFill>
                  <a:schemeClr val="hlink"/>
                </a:solidFill>
                <a:latin typeface="Courier New" pitchFamily="49" charset="0"/>
              </a:rPr>
              <a:t>BeginInvoke()</a:t>
            </a:r>
            <a:r>
              <a:rPr lang="en-US" sz="2200" smtClean="0"/>
              <a:t>. You use this object to provide your own information between the two threads.</a:t>
            </a:r>
          </a:p>
          <a:p>
            <a:pPr lvl="1" eaLnBrk="1" hangingPunct="1"/>
            <a:r>
              <a:rPr lang="en-US" sz="2200" b="1" smtClean="0">
                <a:solidFill>
                  <a:schemeClr val="hlink"/>
                </a:solidFill>
                <a:latin typeface="Courier New" pitchFamily="49" charset="0"/>
              </a:rPr>
              <a:t>AsyncWaitHandle</a:t>
            </a:r>
            <a:r>
              <a:rPr lang="en-US" sz="2200" smtClean="0"/>
              <a:t>: Gets a </a:t>
            </a:r>
            <a:r>
              <a:rPr lang="en-US" sz="2200" b="1" smtClean="0">
                <a:solidFill>
                  <a:schemeClr val="hlink"/>
                </a:solidFill>
                <a:latin typeface="Courier New" pitchFamily="49" charset="0"/>
              </a:rPr>
              <a:t>WaitHandle</a:t>
            </a:r>
            <a:r>
              <a:rPr lang="en-US" sz="2200" smtClean="0"/>
              <a:t> object that is used to wait for an asynchronous operation to complete.</a:t>
            </a:r>
          </a:p>
          <a:p>
            <a:pPr lvl="1" eaLnBrk="1" hangingPunct="1"/>
            <a:r>
              <a:rPr lang="en-US" sz="2200" b="1" smtClean="0">
                <a:solidFill>
                  <a:schemeClr val="hlink"/>
                </a:solidFill>
                <a:latin typeface="Courier New" pitchFamily="49" charset="0"/>
              </a:rPr>
              <a:t>CompletedSynchronously</a:t>
            </a:r>
            <a:r>
              <a:rPr lang="en-US" sz="2200" smtClean="0"/>
              <a:t>: returns a </a:t>
            </a:r>
            <a:r>
              <a:rPr lang="en-US" sz="2200" b="1" smtClean="0">
                <a:solidFill>
                  <a:schemeClr val="hlink"/>
                </a:solidFill>
                <a:latin typeface="Courier New" pitchFamily="49" charset="0"/>
              </a:rPr>
              <a:t>bool</a:t>
            </a:r>
            <a:r>
              <a:rPr lang="en-US" sz="2200" smtClean="0"/>
              <a:t> indicating whether an asynchronous operation completed synchronously. This can be </a:t>
            </a:r>
            <a:r>
              <a:rPr lang="en-US" sz="2200" b="1" smtClean="0">
                <a:solidFill>
                  <a:schemeClr val="hlink"/>
                </a:solidFill>
                <a:latin typeface="Courier New" pitchFamily="49" charset="0"/>
              </a:rPr>
              <a:t>true</a:t>
            </a:r>
            <a:r>
              <a:rPr lang="en-US" sz="2200" smtClean="0"/>
              <a:t> if the asynchronous operation was small and completed quickly (an optimization made by the framework).</a:t>
            </a:r>
          </a:p>
          <a:p>
            <a:pPr lvl="1" eaLnBrk="1" hangingPunct="1"/>
            <a:r>
              <a:rPr lang="en-US" sz="2200" b="1" smtClean="0">
                <a:solidFill>
                  <a:schemeClr val="hlink"/>
                </a:solidFill>
                <a:latin typeface="Courier New" pitchFamily="49" charset="0"/>
              </a:rPr>
              <a:t>IsCompleted</a:t>
            </a:r>
            <a:r>
              <a:rPr lang="en-US" sz="2200" smtClean="0"/>
              <a:t>: returns a </a:t>
            </a:r>
            <a:r>
              <a:rPr lang="en-US" sz="2200" b="1" smtClean="0">
                <a:solidFill>
                  <a:schemeClr val="hlink"/>
                </a:solidFill>
                <a:latin typeface="Courier New" pitchFamily="49" charset="0"/>
              </a:rPr>
              <a:t>bool</a:t>
            </a:r>
            <a:r>
              <a:rPr lang="en-US" sz="2200" smtClean="0"/>
              <a:t> indicating whether an asynchronous operation completed. Use this when polling to see if the operation is done.</a:t>
            </a:r>
          </a:p>
        </p:txBody>
      </p:sp>
      <p:sp>
        <p:nvSpPr>
          <p:cNvPr id="98309" name="Slide Number Placeholder 5"/>
          <p:cNvSpPr>
            <a:spLocks noGrp="1"/>
          </p:cNvSpPr>
          <p:nvPr>
            <p:ph type="sldNum" sz="quarter" idx="11"/>
          </p:nvPr>
        </p:nvSpPr>
        <p:spPr>
          <a:noFill/>
        </p:spPr>
        <p:txBody>
          <a:bodyPr/>
          <a:lstStyle/>
          <a:p>
            <a:fld id="{7AA623D5-E1EF-4785-9704-71D75D26C7FB}"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smtClean="0"/>
              <a:t>Section 4 - Asynchronous Programming</a:t>
            </a:r>
          </a:p>
        </p:txBody>
      </p:sp>
      <p:sp>
        <p:nvSpPr>
          <p:cNvPr id="5123" name="Rectangle 2"/>
          <p:cNvSpPr>
            <a:spLocks noGrp="1" noChangeArrowheads="1"/>
          </p:cNvSpPr>
          <p:nvPr>
            <p:ph type="title"/>
          </p:nvPr>
        </p:nvSpPr>
        <p:spPr/>
        <p:txBody>
          <a:bodyPr/>
          <a:lstStyle/>
          <a:p>
            <a:pPr eaLnBrk="1" hangingPunct="1"/>
            <a:r>
              <a:rPr lang="en-US" smtClean="0"/>
              <a:t>Section Outline</a:t>
            </a:r>
          </a:p>
        </p:txBody>
      </p:sp>
      <p:sp>
        <p:nvSpPr>
          <p:cNvPr id="5124" name="Rectangle 3"/>
          <p:cNvSpPr>
            <a:spLocks noGrp="1" noChangeArrowheads="1"/>
          </p:cNvSpPr>
          <p:nvPr>
            <p:ph type="body" idx="1"/>
          </p:nvPr>
        </p:nvSpPr>
        <p:spPr/>
        <p:txBody>
          <a:bodyPr/>
          <a:lstStyle/>
          <a:p>
            <a:pPr eaLnBrk="1" hangingPunct="1"/>
            <a:r>
              <a:rPr lang="en-US" dirty="0" smtClean="0"/>
              <a:t>Introduction to Multi-Threading and Multi-Tasking</a:t>
            </a:r>
          </a:p>
          <a:p>
            <a:pPr eaLnBrk="1" hangingPunct="1"/>
            <a:r>
              <a:rPr lang="en-US" dirty="0" smtClean="0"/>
              <a:t>Using Delegates in Asynchronous Programming</a:t>
            </a:r>
          </a:p>
          <a:p>
            <a:pPr eaLnBrk="1" hangingPunct="1"/>
            <a:r>
              <a:rPr lang="en-US" dirty="0" smtClean="0"/>
              <a:t>Creating Threads</a:t>
            </a:r>
          </a:p>
          <a:p>
            <a:pPr eaLnBrk="1" hangingPunct="1"/>
            <a:r>
              <a:rPr lang="en-US" dirty="0" smtClean="0"/>
              <a:t>Thread Lifetimes</a:t>
            </a:r>
          </a:p>
          <a:p>
            <a:pPr eaLnBrk="1" hangingPunct="1"/>
            <a:r>
              <a:rPr lang="en-US" dirty="0" smtClean="0"/>
              <a:t>Thread Priority</a:t>
            </a:r>
          </a:p>
          <a:p>
            <a:pPr eaLnBrk="1" hangingPunct="1"/>
            <a:r>
              <a:rPr lang="en-US" dirty="0" smtClean="0"/>
              <a:t>Providing Data to Threads</a:t>
            </a:r>
          </a:p>
          <a:p>
            <a:pPr eaLnBrk="1" hangingPunct="1"/>
            <a:r>
              <a:rPr lang="en-US" dirty="0" smtClean="0"/>
              <a:t>Synchronization</a:t>
            </a:r>
          </a:p>
          <a:p>
            <a:pPr eaLnBrk="1" hangingPunct="1"/>
            <a:r>
              <a:rPr lang="en-US" dirty="0" smtClean="0"/>
              <a:t>Using the Thread Pool</a:t>
            </a:r>
          </a:p>
          <a:p>
            <a:pPr eaLnBrk="1" hangingPunct="1"/>
            <a:r>
              <a:rPr lang="en-US" dirty="0" smtClean="0"/>
              <a:t>Debugging Threaded Applications with VS</a:t>
            </a:r>
          </a:p>
        </p:txBody>
      </p:sp>
      <p:sp>
        <p:nvSpPr>
          <p:cNvPr id="5125" name="Slide Number Placeholder 5"/>
          <p:cNvSpPr>
            <a:spLocks noGrp="1"/>
          </p:cNvSpPr>
          <p:nvPr>
            <p:ph type="sldNum" sz="quarter" idx="11"/>
          </p:nvPr>
        </p:nvSpPr>
        <p:spPr>
          <a:noFill/>
        </p:spPr>
        <p:txBody>
          <a:bodyPr/>
          <a:lstStyle/>
          <a:p>
            <a:fld id="{3400A7AD-3FE7-45C9-BB34-60B6071458C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smtClean="0"/>
              <a:t>Section 4 - Asynchronous Programming</a:t>
            </a:r>
          </a:p>
        </p:txBody>
      </p:sp>
      <p:sp>
        <p:nvSpPr>
          <p:cNvPr id="99331"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WaitOne()</a:t>
            </a:r>
            <a:r>
              <a:rPr lang="en-US" smtClean="0"/>
              <a:t> Method</a:t>
            </a:r>
          </a:p>
        </p:txBody>
      </p:sp>
      <p:sp>
        <p:nvSpPr>
          <p:cNvPr id="99332" name="Rectangle 3"/>
          <p:cNvSpPr>
            <a:spLocks noGrp="1" noChangeArrowheads="1"/>
          </p:cNvSpPr>
          <p:nvPr>
            <p:ph type="body" idx="1"/>
          </p:nvPr>
        </p:nvSpPr>
        <p:spPr>
          <a:xfrm>
            <a:off x="152400" y="990600"/>
            <a:ext cx="8839200" cy="5715000"/>
          </a:xfrm>
        </p:spPr>
        <p:txBody>
          <a:bodyPr/>
          <a:lstStyle/>
          <a:p>
            <a:pPr eaLnBrk="1" hangingPunct="1"/>
            <a:r>
              <a:rPr lang="en-US" sz="2400" smtClean="0"/>
              <a:t>If you want to pause the current thread between calling </a:t>
            </a:r>
            <a:r>
              <a:rPr lang="en-US" sz="2400" b="1" smtClean="0">
                <a:solidFill>
                  <a:schemeClr val="hlink"/>
                </a:solidFill>
                <a:latin typeface="Courier New" pitchFamily="49" charset="0"/>
              </a:rPr>
              <a:t>BeginInvoke()</a:t>
            </a:r>
            <a:r>
              <a:rPr lang="en-US" sz="2400" smtClean="0"/>
              <a:t> and calling </a:t>
            </a:r>
            <a:r>
              <a:rPr lang="en-US" sz="2400" b="1" smtClean="0">
                <a:solidFill>
                  <a:schemeClr val="hlink"/>
                </a:solidFill>
                <a:latin typeface="Courier New" pitchFamily="49" charset="0"/>
              </a:rPr>
              <a:t>EndInvoke()</a:t>
            </a:r>
            <a:r>
              <a:rPr lang="en-US" sz="2400" smtClean="0"/>
              <a:t>, you can use the </a:t>
            </a:r>
            <a:r>
              <a:rPr lang="en-US" sz="2400" b="1" smtClean="0">
                <a:solidFill>
                  <a:schemeClr val="hlink"/>
                </a:solidFill>
                <a:latin typeface="Courier New" pitchFamily="49" charset="0"/>
              </a:rPr>
              <a:t>IAsyncResult</a:t>
            </a:r>
            <a:r>
              <a:rPr lang="en-US" sz="2400" smtClean="0"/>
              <a:t> object and call </a:t>
            </a:r>
            <a:r>
              <a:rPr lang="en-US" sz="2400" b="1" smtClean="0">
                <a:solidFill>
                  <a:schemeClr val="hlink"/>
                </a:solidFill>
                <a:latin typeface="Courier New" pitchFamily="49" charset="0"/>
              </a:rPr>
              <a:t>WaitOne()</a:t>
            </a:r>
            <a:r>
              <a:rPr lang="en-US" sz="2400" smtClean="0"/>
              <a:t>.</a:t>
            </a:r>
          </a:p>
        </p:txBody>
      </p:sp>
      <p:sp>
        <p:nvSpPr>
          <p:cNvPr id="107524" name="Rectangle 4"/>
          <p:cNvSpPr>
            <a:spLocks noChangeArrowheads="1"/>
          </p:cNvSpPr>
          <p:nvPr/>
        </p:nvSpPr>
        <p:spPr bwMode="auto">
          <a:xfrm>
            <a:off x="152400" y="2247900"/>
            <a:ext cx="8839200" cy="409575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public delegate string </a:t>
            </a:r>
            <a:r>
              <a:rPr lang="en-US" sz="2000" b="1" dirty="0" err="1">
                <a:solidFill>
                  <a:schemeClr val="hlink"/>
                </a:solidFill>
                <a:latin typeface="Courier New" pitchFamily="49" charset="0"/>
              </a:rPr>
              <a:t>MyOwnDelegate</a:t>
            </a:r>
            <a:endParaRPr lang="en-US" sz="2000" b="1" dirty="0">
              <a:solidFill>
                <a:schemeClr val="hlink"/>
              </a:solidFill>
              <a:latin typeface="Courier New" pitchFamily="49" charset="0"/>
            </a:endParaRPr>
          </a:p>
          <a:p>
            <a:pPr>
              <a:defRPr/>
            </a:pP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int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callDuration</a:t>
            </a:r>
            <a:r>
              <a:rPr lang="en-US" sz="2000" b="1" dirty="0">
                <a:solidFill>
                  <a:schemeClr val="hlink"/>
                </a:solidFill>
                <a:latin typeface="Courier New" pitchFamily="49" charset="0"/>
              </a:rPr>
              <a:t>, out </a:t>
            </a:r>
            <a:r>
              <a:rPr lang="en-US" sz="2000" b="1" dirty="0" err="1">
                <a:solidFill>
                  <a:schemeClr val="hlink"/>
                </a:solidFill>
                <a:latin typeface="Courier New" pitchFamily="49" charset="0"/>
              </a:rPr>
              <a:t>int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a:t>
            </a: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a:t>
            </a:r>
          </a:p>
          <a:p>
            <a:pPr>
              <a:defRPr/>
            </a:pPr>
            <a:r>
              <a:rPr lang="en-US" sz="2000" b="1" dirty="0" err="1">
                <a:solidFill>
                  <a:schemeClr val="hlink"/>
                </a:solidFill>
                <a:latin typeface="Courier New" pitchFamily="49" charset="0"/>
              </a:rPr>
              <a:t>MyOwnDelegate</a:t>
            </a:r>
            <a:r>
              <a:rPr lang="en-US" sz="2000" b="1" dirty="0">
                <a:solidFill>
                  <a:schemeClr val="hlink"/>
                </a:solidFill>
                <a:latin typeface="Courier New" pitchFamily="49" charset="0"/>
              </a:rPr>
              <a:t> ad = new </a:t>
            </a:r>
            <a:r>
              <a:rPr lang="en-US" sz="2000" b="1" dirty="0" err="1">
                <a:solidFill>
                  <a:schemeClr val="hlink"/>
                </a:solidFill>
                <a:latin typeface="Courier New" pitchFamily="49" charset="0"/>
              </a:rPr>
              <a:t>MyOwnDelegate</a:t>
            </a:r>
            <a:r>
              <a:rPr lang="en-US" sz="2000" b="1" dirty="0">
                <a:solidFill>
                  <a:schemeClr val="hlink"/>
                </a:solidFill>
                <a:latin typeface="Courier New" pitchFamily="49" charset="0"/>
              </a:rPr>
              <a:t>(</a:t>
            </a:r>
            <a:r>
              <a:rPr lang="en-US" sz="2000" b="1" dirty="0" err="1">
                <a:solidFill>
                  <a:schemeClr val="hlink"/>
                </a:solidFill>
                <a:latin typeface="Courier New" pitchFamily="49" charset="0"/>
              </a:rPr>
              <a:t>TargetMethod</a:t>
            </a:r>
            <a:r>
              <a:rPr lang="en-US" sz="2000" b="1" dirty="0">
                <a:solidFill>
                  <a:schemeClr val="hlink"/>
                </a:solidFill>
                <a:latin typeface="Courier New" pitchFamily="49" charset="0"/>
              </a:rPr>
              <a:t>);</a:t>
            </a:r>
          </a:p>
          <a:p>
            <a:pPr>
              <a:defRPr/>
            </a:pPr>
            <a:r>
              <a:rPr lang="en-US" sz="2000" b="1" dirty="0" err="1">
                <a:solidFill>
                  <a:schemeClr val="hlink"/>
                </a:solidFill>
                <a:latin typeface="Courier New" pitchFamily="49" charset="0"/>
              </a:rPr>
              <a:t>int</a:t>
            </a:r>
            <a:r>
              <a:rPr lang="en-US" sz="2000" b="1" dirty="0">
                <a:solidFill>
                  <a:schemeClr val="hlink"/>
                </a:solidFill>
                <a:latin typeface="Courier New" pitchFamily="49" charset="0"/>
              </a:rPr>
              <a:t> x;</a:t>
            </a:r>
          </a:p>
          <a:p>
            <a:pPr>
              <a:defRPr/>
            </a:pPr>
            <a:r>
              <a:rPr lang="en-US" sz="2000" b="1" dirty="0" err="1">
                <a:solidFill>
                  <a:schemeClr val="accent2"/>
                </a:solidFill>
                <a:latin typeface="Courier New" pitchFamily="49" charset="0"/>
              </a:rPr>
              <a:t>IAsyncResult</a:t>
            </a: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ar</a:t>
            </a:r>
            <a:r>
              <a:rPr lang="en-US" sz="2000" b="1" dirty="0">
                <a:solidFill>
                  <a:schemeClr val="hlink"/>
                </a:solidFill>
                <a:latin typeface="Courier New" pitchFamily="49" charset="0"/>
              </a:rPr>
              <a:t> = </a:t>
            </a:r>
            <a:r>
              <a:rPr lang="en-US" sz="2000" b="1" dirty="0" err="1">
                <a:solidFill>
                  <a:schemeClr val="hlink"/>
                </a:solidFill>
                <a:latin typeface="Courier New" pitchFamily="49" charset="0"/>
              </a:rPr>
              <a:t>ad.BeginInvoke</a:t>
            </a:r>
            <a:r>
              <a:rPr lang="en-US" sz="2000" b="1" dirty="0">
                <a:solidFill>
                  <a:schemeClr val="hlink"/>
                </a:solidFill>
                <a:latin typeface="Courier New" pitchFamily="49" charset="0"/>
              </a:rPr>
              <a:t>(50, out x, null, null);</a:t>
            </a:r>
          </a:p>
          <a:p>
            <a:pPr>
              <a:defRPr/>
            </a:pPr>
            <a:endParaRPr lang="en-US" sz="2000" b="1" dirty="0">
              <a:solidFill>
                <a:schemeClr val="hlink"/>
              </a:solidFill>
              <a:latin typeface="Courier New" pitchFamily="49" charset="0"/>
            </a:endParaRPr>
          </a:p>
          <a:p>
            <a:pPr>
              <a:defRPr/>
            </a:pPr>
            <a:r>
              <a:rPr lang="en-US" sz="2000" b="1" dirty="0">
                <a:solidFill>
                  <a:srgbClr val="009900"/>
                </a:solidFill>
                <a:latin typeface="Courier New" pitchFamily="49" charset="0"/>
              </a:rPr>
              <a:t>// Do stuff here if you want.</a:t>
            </a:r>
          </a:p>
          <a:p>
            <a:pPr>
              <a:defRPr/>
            </a:pPr>
            <a:r>
              <a:rPr lang="en-US" sz="2000" b="1" dirty="0" err="1">
                <a:solidFill>
                  <a:schemeClr val="accent2"/>
                </a:solidFill>
                <a:latin typeface="Courier New" pitchFamily="49" charset="0"/>
              </a:rPr>
              <a:t>ar.AsyncWaitHandle.WaitOne</a:t>
            </a:r>
            <a:r>
              <a:rPr lang="en-US" sz="2000" b="1" dirty="0">
                <a:solidFill>
                  <a:schemeClr val="accent2"/>
                </a:solidFill>
                <a:latin typeface="Courier New" pitchFamily="49" charset="0"/>
              </a:rPr>
              <a:t>();</a:t>
            </a:r>
          </a:p>
          <a:p>
            <a:pPr>
              <a:defRPr/>
            </a:pPr>
            <a:r>
              <a:rPr lang="en-US" sz="2000" b="1" dirty="0">
                <a:solidFill>
                  <a:srgbClr val="009900"/>
                </a:solidFill>
                <a:latin typeface="Courier New" pitchFamily="49" charset="0"/>
              </a:rPr>
              <a:t>// Do other stuff here if you want.</a:t>
            </a:r>
          </a:p>
          <a:p>
            <a:pPr>
              <a:defRPr/>
            </a:pPr>
            <a:endParaRPr lang="en-US" sz="2000" b="1" dirty="0">
              <a:solidFill>
                <a:schemeClr val="accent2"/>
              </a:solidFill>
              <a:latin typeface="Courier New" pitchFamily="49" charset="0"/>
            </a:endParaRPr>
          </a:p>
          <a:p>
            <a:pPr>
              <a:defRPr/>
            </a:pPr>
            <a:r>
              <a:rPr lang="en-US" sz="2000" b="1" dirty="0" err="1">
                <a:solidFill>
                  <a:schemeClr val="hlink"/>
                </a:solidFill>
                <a:latin typeface="Courier New" pitchFamily="49" charset="0"/>
              </a:rPr>
              <a:t>int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threadId</a:t>
            </a:r>
            <a:r>
              <a:rPr lang="en-US" sz="2000" b="1" dirty="0">
                <a:solidFill>
                  <a:schemeClr val="hlink"/>
                </a:solidFill>
                <a:latin typeface="Courier New" pitchFamily="49" charset="0"/>
              </a:rPr>
              <a:t>;</a:t>
            </a:r>
          </a:p>
          <a:p>
            <a:pPr>
              <a:defRPr/>
            </a:pPr>
            <a:r>
              <a:rPr lang="en-US" sz="2000" b="1" dirty="0" err="1">
                <a:solidFill>
                  <a:schemeClr val="accent2"/>
                </a:solidFill>
                <a:latin typeface="Courier New" pitchFamily="49" charset="0"/>
              </a:rPr>
              <a:t>ad.EndInvoke</a:t>
            </a:r>
            <a:r>
              <a:rPr lang="en-US" sz="2000" b="1" dirty="0">
                <a:solidFill>
                  <a:schemeClr val="accent2"/>
                </a:solidFill>
                <a:latin typeface="Courier New" pitchFamily="49" charset="0"/>
              </a:rPr>
              <a:t>(out </a:t>
            </a:r>
            <a:r>
              <a:rPr lang="en-US" sz="2000" b="1" dirty="0" err="1">
                <a:solidFill>
                  <a:schemeClr val="accent2"/>
                </a:solidFill>
                <a:latin typeface="Courier New" pitchFamily="49" charset="0"/>
              </a:rPr>
              <a:t>threadId</a:t>
            </a: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ar</a:t>
            </a:r>
            <a:r>
              <a:rPr lang="en-US" sz="2000" b="1" dirty="0">
                <a:solidFill>
                  <a:schemeClr val="accent2"/>
                </a:solidFill>
                <a:latin typeface="Courier New" pitchFamily="49" charset="0"/>
              </a:rPr>
              <a:t>);</a:t>
            </a:r>
          </a:p>
        </p:txBody>
      </p:sp>
      <p:sp>
        <p:nvSpPr>
          <p:cNvPr id="107525" name="AutoShape 5"/>
          <p:cNvSpPr>
            <a:spLocks noChangeArrowheads="1"/>
          </p:cNvSpPr>
          <p:nvPr/>
        </p:nvSpPr>
        <p:spPr bwMode="auto">
          <a:xfrm>
            <a:off x="2819400" y="1828800"/>
            <a:ext cx="5943600" cy="2819400"/>
          </a:xfrm>
          <a:prstGeom prst="wedgeRoundRectCallout">
            <a:avLst>
              <a:gd name="adj1" fmla="val -39083"/>
              <a:gd name="adj2" fmla="val 94560"/>
              <a:gd name="adj3" fmla="val 16667"/>
            </a:avLst>
          </a:prstGeom>
          <a:solidFill>
            <a:schemeClr val="folHlink"/>
          </a:solidFill>
          <a:ln w="28575" algn="ctr">
            <a:solidFill>
              <a:schemeClr val="bg2"/>
            </a:solidFill>
            <a:miter lim="800000"/>
            <a:headEnd/>
            <a:tailEnd/>
          </a:ln>
        </p:spPr>
        <p:txBody>
          <a:bodyPr anchor="ctr"/>
          <a:lstStyle/>
          <a:p>
            <a:pPr algn="ctr"/>
            <a:r>
              <a:rPr lang="en-US"/>
              <a:t>Calling </a:t>
            </a:r>
            <a:r>
              <a:rPr lang="en-US" b="1">
                <a:solidFill>
                  <a:schemeClr val="hlink"/>
                </a:solidFill>
                <a:latin typeface="Courier New" pitchFamily="49" charset="0"/>
              </a:rPr>
              <a:t>EndInvoke()</a:t>
            </a:r>
            <a:r>
              <a:rPr lang="en-US"/>
              <a:t> before the thread ends results in the same behavior. </a:t>
            </a:r>
            <a:r>
              <a:rPr lang="en-US" b="1">
                <a:solidFill>
                  <a:schemeClr val="hlink"/>
                </a:solidFill>
                <a:latin typeface="Courier New" pitchFamily="49" charset="0"/>
              </a:rPr>
              <a:t>EndInvoke()</a:t>
            </a:r>
            <a:r>
              <a:rPr lang="en-US"/>
              <a:t> will not interrupt the thread, it will block until the thread is done. Since we called </a:t>
            </a:r>
            <a:r>
              <a:rPr lang="en-US" b="1">
                <a:solidFill>
                  <a:schemeClr val="hlink"/>
                </a:solidFill>
                <a:latin typeface="Courier New" pitchFamily="49" charset="0"/>
              </a:rPr>
              <a:t>WaitOne()</a:t>
            </a:r>
            <a:r>
              <a:rPr lang="en-US"/>
              <a:t> before </a:t>
            </a:r>
            <a:r>
              <a:rPr lang="en-US" b="1">
                <a:solidFill>
                  <a:schemeClr val="hlink"/>
                </a:solidFill>
                <a:latin typeface="Courier New" pitchFamily="49" charset="0"/>
              </a:rPr>
              <a:t>EndInvoke()</a:t>
            </a:r>
            <a:r>
              <a:rPr lang="en-US"/>
              <a:t>, no blocking should occur here.</a:t>
            </a:r>
          </a:p>
        </p:txBody>
      </p:sp>
      <p:sp>
        <p:nvSpPr>
          <p:cNvPr id="99336" name="Slide Number Placeholder 8"/>
          <p:cNvSpPr>
            <a:spLocks noGrp="1"/>
          </p:cNvSpPr>
          <p:nvPr>
            <p:ph type="sldNum" sz="quarter" idx="11"/>
          </p:nvPr>
        </p:nvSpPr>
        <p:spPr>
          <a:noFill/>
        </p:spPr>
        <p:txBody>
          <a:bodyPr/>
          <a:lstStyle/>
          <a:p>
            <a:fld id="{C4E31A6B-6423-484E-8D10-A624FCA51D87}" type="slidenum">
              <a:rPr lang="en-US" smtClean="0"/>
              <a:pPr/>
              <a:t>20</a:t>
            </a:fld>
            <a:endParaRPr lang="en-US" smtClean="0"/>
          </a:p>
        </p:txBody>
      </p:sp>
      <p:sp>
        <p:nvSpPr>
          <p:cNvPr id="9" name="Action Button: Forward or Next 8">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p:cTn id="7" dur="500" fill="hold"/>
                                        <p:tgtEl>
                                          <p:spTgt spid="107525"/>
                                        </p:tgtEl>
                                        <p:attrNameLst>
                                          <p:attrName>ppt_w</p:attrName>
                                        </p:attrNameLst>
                                      </p:cBhvr>
                                      <p:tavLst>
                                        <p:tav tm="0">
                                          <p:val>
                                            <p:fltVal val="0"/>
                                          </p:val>
                                        </p:tav>
                                        <p:tav tm="100000">
                                          <p:val>
                                            <p:strVal val="#ppt_w"/>
                                          </p:val>
                                        </p:tav>
                                      </p:tavLst>
                                    </p:anim>
                                    <p:anim calcmode="lin" valueType="num">
                                      <p:cBhvr>
                                        <p:cTn id="8" dur="500" fill="hold"/>
                                        <p:tgtEl>
                                          <p:spTgt spid="107525"/>
                                        </p:tgtEl>
                                        <p:attrNameLst>
                                          <p:attrName>ppt_h</p:attrName>
                                        </p:attrNameLst>
                                      </p:cBhvr>
                                      <p:tavLst>
                                        <p:tav tm="0">
                                          <p:val>
                                            <p:fltVal val="0"/>
                                          </p:val>
                                        </p:tav>
                                        <p:tav tm="100000">
                                          <p:val>
                                            <p:strVal val="#ppt_h"/>
                                          </p:val>
                                        </p:tav>
                                      </p:tavLst>
                                    </p:anim>
                                    <p:animEffect transition="in" filter="fade">
                                      <p:cBhvr>
                                        <p:cTn id="9" dur="500"/>
                                        <p:tgtEl>
                                          <p:spTgt spid="1075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107525"/>
                                        </p:tgtEl>
                                        <p:attrNameLst>
                                          <p:attrName>ppt_w</p:attrName>
                                        </p:attrNameLst>
                                      </p:cBhvr>
                                      <p:tavLst>
                                        <p:tav tm="0">
                                          <p:val>
                                            <p:strVal val="ppt_w"/>
                                          </p:val>
                                        </p:tav>
                                        <p:tav tm="100000">
                                          <p:val>
                                            <p:fltVal val="0"/>
                                          </p:val>
                                        </p:tav>
                                      </p:tavLst>
                                    </p:anim>
                                    <p:anim calcmode="lin" valueType="num">
                                      <p:cBhvr>
                                        <p:cTn id="14" dur="500"/>
                                        <p:tgtEl>
                                          <p:spTgt spid="107525"/>
                                        </p:tgtEl>
                                        <p:attrNameLst>
                                          <p:attrName>ppt_h</p:attrName>
                                        </p:attrNameLst>
                                      </p:cBhvr>
                                      <p:tavLst>
                                        <p:tav tm="0">
                                          <p:val>
                                            <p:strVal val="ppt_h"/>
                                          </p:val>
                                        </p:tav>
                                        <p:tav tm="100000">
                                          <p:val>
                                            <p:fltVal val="0"/>
                                          </p:val>
                                        </p:tav>
                                      </p:tavLst>
                                    </p:anim>
                                    <p:animEffect transition="out" filter="fade">
                                      <p:cBhvr>
                                        <p:cTn id="15" dur="500"/>
                                        <p:tgtEl>
                                          <p:spTgt spid="107525"/>
                                        </p:tgtEl>
                                      </p:cBhvr>
                                    </p:animEffect>
                                    <p:set>
                                      <p:cBhvr>
                                        <p:cTn id="16" dur="1" fill="hold">
                                          <p:stCondLst>
                                            <p:cond delay="499"/>
                                          </p:stCondLst>
                                        </p:cTn>
                                        <p:tgtEl>
                                          <p:spTgt spid="1075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nimBg="1"/>
      <p:bldP spid="10752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smtClean="0"/>
              <a:t>Section 4 - Asynchronous Programming</a:t>
            </a:r>
          </a:p>
        </p:txBody>
      </p:sp>
      <p:sp>
        <p:nvSpPr>
          <p:cNvPr id="100355" name="Rectangle 2"/>
          <p:cNvSpPr>
            <a:spLocks noGrp="1" noChangeArrowheads="1"/>
          </p:cNvSpPr>
          <p:nvPr>
            <p:ph type="title"/>
          </p:nvPr>
        </p:nvSpPr>
        <p:spPr/>
        <p:txBody>
          <a:bodyPr/>
          <a:lstStyle/>
          <a:p>
            <a:pPr eaLnBrk="1" hangingPunct="1"/>
            <a:r>
              <a:rPr lang="en-US" smtClean="0"/>
              <a:t>Asynchronous Method Signatures</a:t>
            </a:r>
          </a:p>
        </p:txBody>
      </p:sp>
      <p:sp>
        <p:nvSpPr>
          <p:cNvPr id="100356" name="Rectangle 3"/>
          <p:cNvSpPr>
            <a:spLocks noGrp="1" noChangeArrowheads="1"/>
          </p:cNvSpPr>
          <p:nvPr>
            <p:ph type="body" idx="1"/>
          </p:nvPr>
        </p:nvSpPr>
        <p:spPr>
          <a:xfrm>
            <a:off x="152400" y="990600"/>
            <a:ext cx="8839200" cy="5715000"/>
          </a:xfrm>
        </p:spPr>
        <p:txBody>
          <a:bodyPr/>
          <a:lstStyle/>
          <a:p>
            <a:pPr eaLnBrk="1" hangingPunct="1"/>
            <a:r>
              <a:rPr lang="en-US" dirty="0" smtClean="0"/>
              <a:t>So, in general, </a:t>
            </a:r>
            <a:r>
              <a:rPr lang="en-US" b="1" dirty="0" err="1" smtClean="0">
                <a:solidFill>
                  <a:schemeClr val="hlink"/>
                </a:solidFill>
                <a:latin typeface="Courier New" pitchFamily="49" charset="0"/>
              </a:rPr>
              <a:t>BeginInvoke</a:t>
            </a:r>
            <a:r>
              <a:rPr lang="en-US" b="1" dirty="0" smtClean="0">
                <a:solidFill>
                  <a:schemeClr val="hlink"/>
                </a:solidFill>
                <a:latin typeface="Courier New" pitchFamily="49" charset="0"/>
              </a:rPr>
              <a:t>()</a:t>
            </a:r>
            <a:r>
              <a:rPr lang="en-US" dirty="0" smtClean="0"/>
              <a:t> will have a message signature of:</a:t>
            </a:r>
          </a:p>
          <a:p>
            <a:pPr eaLnBrk="1" hangingPunct="1"/>
            <a:endParaRPr lang="en-US" dirty="0" smtClean="0"/>
          </a:p>
          <a:p>
            <a:pPr eaLnBrk="1" hangingPunct="1"/>
            <a:endParaRPr lang="en-US" b="1" dirty="0" smtClean="0">
              <a:solidFill>
                <a:schemeClr val="hlink"/>
              </a:solidFill>
              <a:latin typeface="Courier New" pitchFamily="49" charset="0"/>
            </a:endParaRPr>
          </a:p>
          <a:p>
            <a:pPr eaLnBrk="1" hangingPunct="1"/>
            <a:r>
              <a:rPr lang="en-US" b="1" dirty="0" err="1" smtClean="0">
                <a:solidFill>
                  <a:schemeClr val="hlink"/>
                </a:solidFill>
                <a:latin typeface="Courier New" pitchFamily="49" charset="0"/>
              </a:rPr>
              <a:t>EndInvoke</a:t>
            </a:r>
            <a:r>
              <a:rPr lang="en-US" b="1" dirty="0" smtClean="0">
                <a:solidFill>
                  <a:schemeClr val="hlink"/>
                </a:solidFill>
                <a:latin typeface="Courier New" pitchFamily="49" charset="0"/>
              </a:rPr>
              <a:t>()</a:t>
            </a:r>
            <a:r>
              <a:rPr lang="en-US" dirty="0" smtClean="0"/>
              <a:t> will have a message signature of:</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What this provides us is simplified threading. The asynchronous delegate along with the .NET framework manage the threads for us.</a:t>
            </a:r>
          </a:p>
        </p:txBody>
      </p:sp>
      <p:sp>
        <p:nvSpPr>
          <p:cNvPr id="134149" name="Rectangle 5"/>
          <p:cNvSpPr>
            <a:spLocks noChangeArrowheads="1"/>
          </p:cNvSpPr>
          <p:nvPr/>
        </p:nvSpPr>
        <p:spPr bwMode="auto">
          <a:xfrm>
            <a:off x="152400" y="2057400"/>
            <a:ext cx="8839200" cy="6858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err="1">
                <a:solidFill>
                  <a:schemeClr val="accent2"/>
                </a:solidFill>
                <a:latin typeface="Courier New" pitchFamily="49" charset="0"/>
              </a:rPr>
              <a:t>IAsyncResult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BeginInvoke</a:t>
            </a:r>
            <a:r>
              <a:rPr lang="en-US" sz="2000" b="1" dirty="0">
                <a:solidFill>
                  <a:schemeClr val="hlink"/>
                </a:solidFill>
                <a:latin typeface="Courier New" pitchFamily="49" charset="0"/>
              </a:rPr>
              <a:t> (</a:t>
            </a:r>
            <a:r>
              <a:rPr lang="en-US" sz="2000" b="1" i="1" dirty="0">
                <a:solidFill>
                  <a:schemeClr val="accent2"/>
                </a:solidFill>
                <a:latin typeface="Courier New" pitchFamily="49" charset="0"/>
              </a:rPr>
              <a:t>all target method arguments</a:t>
            </a:r>
            <a:r>
              <a:rPr lang="en-US" sz="2000" b="1" dirty="0">
                <a:solidFill>
                  <a:schemeClr val="hlink"/>
                </a:solidFill>
                <a:latin typeface="Courier New" pitchFamily="49" charset="0"/>
              </a:rPr>
              <a:t>, </a:t>
            </a:r>
          </a:p>
          <a:p>
            <a:pPr>
              <a:defRPr/>
            </a:pPr>
            <a:r>
              <a:rPr lang="en-US" sz="2000" b="1" dirty="0">
                <a:solidFill>
                  <a:schemeClr val="hlink"/>
                </a:solidFill>
                <a:latin typeface="Courier New" pitchFamily="49" charset="0"/>
              </a:rPr>
              <a:t>    </a:t>
            </a:r>
            <a:r>
              <a:rPr lang="en-US" sz="2000" b="1" dirty="0" err="1">
                <a:solidFill>
                  <a:schemeClr val="accent2"/>
                </a:solidFill>
                <a:latin typeface="Courier New" pitchFamily="49" charset="0"/>
              </a:rPr>
              <a:t>AsyncCallback</a:t>
            </a:r>
            <a:r>
              <a:rPr lang="en-US" sz="2000" b="1" dirty="0">
                <a:solidFill>
                  <a:schemeClr val="accent2"/>
                </a:solidFill>
                <a:latin typeface="Courier New" pitchFamily="49" charset="0"/>
              </a:rPr>
              <a:t> </a:t>
            </a:r>
            <a:r>
              <a:rPr lang="en-US" sz="2000" b="1" i="1" dirty="0">
                <a:solidFill>
                  <a:schemeClr val="accent2"/>
                </a:solidFill>
                <a:latin typeface="Courier New" pitchFamily="49" charset="0"/>
              </a:rPr>
              <a:t>reference</a:t>
            </a:r>
            <a:r>
              <a:rPr lang="en-US" sz="2000" b="1" dirty="0">
                <a:solidFill>
                  <a:schemeClr val="hlink"/>
                </a:solidFill>
                <a:latin typeface="Courier New" pitchFamily="49" charset="0"/>
              </a:rPr>
              <a:t>, </a:t>
            </a:r>
            <a:r>
              <a:rPr lang="en-US" sz="2000" b="1" dirty="0">
                <a:solidFill>
                  <a:schemeClr val="accent2"/>
                </a:solidFill>
                <a:latin typeface="Courier New" pitchFamily="49" charset="0"/>
              </a:rPr>
              <a:t>Object </a:t>
            </a:r>
            <a:r>
              <a:rPr lang="en-US" sz="2000" b="1" i="1" dirty="0">
                <a:solidFill>
                  <a:schemeClr val="accent2"/>
                </a:solidFill>
                <a:latin typeface="Courier New" pitchFamily="49" charset="0"/>
              </a:rPr>
              <a:t>reference</a:t>
            </a:r>
            <a:r>
              <a:rPr lang="en-US" sz="2000" b="1" dirty="0">
                <a:solidFill>
                  <a:schemeClr val="hlink"/>
                </a:solidFill>
                <a:latin typeface="Courier New" pitchFamily="49" charset="0"/>
              </a:rPr>
              <a:t>);</a:t>
            </a:r>
          </a:p>
        </p:txBody>
      </p:sp>
      <p:sp>
        <p:nvSpPr>
          <p:cNvPr id="134150" name="Rectangle 6"/>
          <p:cNvSpPr>
            <a:spLocks noChangeArrowheads="1"/>
          </p:cNvSpPr>
          <p:nvPr/>
        </p:nvSpPr>
        <p:spPr bwMode="auto">
          <a:xfrm>
            <a:off x="152400" y="3733800"/>
            <a:ext cx="8839200" cy="990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i="1">
                <a:solidFill>
                  <a:schemeClr val="accent2"/>
                </a:solidFill>
                <a:latin typeface="Courier New" pitchFamily="49" charset="0"/>
              </a:rPr>
              <a:t>Return type of the original method</a:t>
            </a:r>
            <a:r>
              <a:rPr lang="en-US" sz="2000" b="1">
                <a:solidFill>
                  <a:schemeClr val="hlink"/>
                </a:solidFill>
                <a:latin typeface="Courier New" pitchFamily="49" charset="0"/>
              </a:rPr>
              <a:t> EndInvoke (</a:t>
            </a:r>
          </a:p>
          <a:p>
            <a:pPr>
              <a:defRPr/>
            </a:pPr>
            <a:r>
              <a:rPr lang="en-US" sz="2000" b="1">
                <a:solidFill>
                  <a:schemeClr val="hlink"/>
                </a:solidFill>
                <a:latin typeface="Courier New" pitchFamily="49" charset="0"/>
              </a:rPr>
              <a:t>    </a:t>
            </a:r>
            <a:r>
              <a:rPr lang="en-US" sz="2000" b="1" i="1">
                <a:solidFill>
                  <a:schemeClr val="accent2"/>
                </a:solidFill>
                <a:latin typeface="Courier New" pitchFamily="49" charset="0"/>
              </a:rPr>
              <a:t>all out and ref arguments</a:t>
            </a: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    </a:t>
            </a:r>
            <a:r>
              <a:rPr lang="en-US" sz="2000" b="1">
                <a:solidFill>
                  <a:schemeClr val="accent2"/>
                </a:solidFill>
                <a:latin typeface="Courier New" pitchFamily="49" charset="0"/>
              </a:rPr>
              <a:t>IAsyncResult </a:t>
            </a:r>
            <a:r>
              <a:rPr lang="en-US" sz="2000" b="1" i="1">
                <a:solidFill>
                  <a:schemeClr val="accent2"/>
                </a:solidFill>
                <a:latin typeface="Courier New" pitchFamily="49" charset="0"/>
              </a:rPr>
              <a:t>reference</a:t>
            </a:r>
            <a:r>
              <a:rPr lang="en-US" sz="2000" b="1">
                <a:solidFill>
                  <a:schemeClr val="hlink"/>
                </a:solidFill>
                <a:latin typeface="Courier New" pitchFamily="49" charset="0"/>
              </a:rPr>
              <a:t>);</a:t>
            </a:r>
          </a:p>
        </p:txBody>
      </p:sp>
      <p:sp>
        <p:nvSpPr>
          <p:cNvPr id="100359" name="Slide Number Placeholder 7"/>
          <p:cNvSpPr>
            <a:spLocks noGrp="1"/>
          </p:cNvSpPr>
          <p:nvPr>
            <p:ph type="sldNum" sz="quarter" idx="11"/>
          </p:nvPr>
        </p:nvSpPr>
        <p:spPr>
          <a:noFill/>
        </p:spPr>
        <p:txBody>
          <a:bodyPr/>
          <a:lstStyle/>
          <a:p>
            <a:fld id="{3A9BF040-7A1A-4B2E-A7D2-14345CFAD16D}"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smtClean="0"/>
              <a:t>Section 4 - Asynchronous Programming</a:t>
            </a:r>
          </a:p>
        </p:txBody>
      </p:sp>
      <p:sp>
        <p:nvSpPr>
          <p:cNvPr id="102403"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AsyncResult</a:t>
            </a:r>
            <a:r>
              <a:rPr lang="en-US" smtClean="0"/>
              <a:t> Class</a:t>
            </a:r>
          </a:p>
        </p:txBody>
      </p:sp>
      <p:sp>
        <p:nvSpPr>
          <p:cNvPr id="102404" name="Rectangle 3"/>
          <p:cNvSpPr>
            <a:spLocks noGrp="1" noChangeArrowheads="1"/>
          </p:cNvSpPr>
          <p:nvPr>
            <p:ph type="body" idx="1"/>
          </p:nvPr>
        </p:nvSpPr>
        <p:spPr>
          <a:xfrm>
            <a:off x="152400" y="990600"/>
            <a:ext cx="8839200" cy="5562600"/>
          </a:xfrm>
        </p:spPr>
        <p:txBody>
          <a:bodyPr/>
          <a:lstStyle/>
          <a:p>
            <a:pPr eaLnBrk="1" hangingPunct="1"/>
            <a:r>
              <a:rPr lang="en-US" smtClean="0"/>
              <a:t>Encapsulates the results of an asynchronous operation on an asynchronous delegate.</a:t>
            </a:r>
          </a:p>
          <a:p>
            <a:pPr lvl="1" eaLnBrk="1" hangingPunct="1"/>
            <a:r>
              <a:rPr lang="en-US" sz="2400" b="1" smtClean="0">
                <a:solidFill>
                  <a:schemeClr val="hlink"/>
                </a:solidFill>
                <a:latin typeface="Courier New" pitchFamily="49" charset="0"/>
              </a:rPr>
              <a:t>BeginInvoke()</a:t>
            </a:r>
            <a:r>
              <a:rPr lang="en-US" sz="2400" smtClean="0"/>
              <a:t> returns an </a:t>
            </a:r>
            <a:r>
              <a:rPr lang="en-US" sz="2400" b="1" smtClean="0">
                <a:solidFill>
                  <a:schemeClr val="hlink"/>
                </a:solidFill>
                <a:latin typeface="Courier New" pitchFamily="49" charset="0"/>
              </a:rPr>
              <a:t>IAsyncResult</a:t>
            </a:r>
            <a:r>
              <a:rPr lang="en-US" sz="2400" smtClean="0"/>
              <a:t>. You can cast this result to an </a:t>
            </a:r>
            <a:r>
              <a:rPr lang="en-US" sz="2400" b="1" smtClean="0">
                <a:solidFill>
                  <a:schemeClr val="hlink"/>
                </a:solidFill>
                <a:latin typeface="Courier New" pitchFamily="49" charset="0"/>
              </a:rPr>
              <a:t>AsyncResult</a:t>
            </a:r>
            <a:r>
              <a:rPr lang="en-US" sz="2400" smtClean="0"/>
              <a:t> object.</a:t>
            </a:r>
          </a:p>
          <a:p>
            <a:pPr lvl="1" eaLnBrk="1" hangingPunct="1"/>
            <a:r>
              <a:rPr lang="en-US" sz="2400" smtClean="0"/>
              <a:t>The </a:t>
            </a:r>
            <a:r>
              <a:rPr lang="en-US" sz="2400" b="1" smtClean="0">
                <a:solidFill>
                  <a:schemeClr val="hlink"/>
                </a:solidFill>
                <a:latin typeface="Courier New" pitchFamily="49" charset="0"/>
              </a:rPr>
              <a:t>AsyncResult</a:t>
            </a:r>
            <a:r>
              <a:rPr lang="en-US" sz="2400" smtClean="0"/>
              <a:t> object has an </a:t>
            </a:r>
            <a:r>
              <a:rPr lang="en-US" sz="2400" b="1" smtClean="0">
                <a:solidFill>
                  <a:schemeClr val="hlink"/>
                </a:solidFill>
                <a:latin typeface="Courier New" pitchFamily="49" charset="0"/>
              </a:rPr>
              <a:t>AsyncDelegate</a:t>
            </a:r>
            <a:r>
              <a:rPr lang="en-US" sz="2400" smtClean="0"/>
              <a:t> property that holds the delegate that was used to start the thread for the asynchronous operation.</a:t>
            </a:r>
          </a:p>
        </p:txBody>
      </p:sp>
      <p:sp>
        <p:nvSpPr>
          <p:cNvPr id="2" name="Rectangle 4"/>
          <p:cNvSpPr>
            <a:spLocks noChangeArrowheads="1"/>
          </p:cNvSpPr>
          <p:nvPr/>
        </p:nvSpPr>
        <p:spPr bwMode="auto">
          <a:xfrm>
            <a:off x="152400" y="4114800"/>
            <a:ext cx="8839200" cy="19812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err="1">
                <a:solidFill>
                  <a:schemeClr val="accent2"/>
                </a:solidFill>
                <a:latin typeface="Courier New" pitchFamily="49" charset="0"/>
              </a:rPr>
              <a:t>SampleDelegateType</a:t>
            </a:r>
            <a:r>
              <a:rPr lang="en-US" sz="2000" b="1" dirty="0">
                <a:solidFill>
                  <a:schemeClr val="hlink"/>
                </a:solidFill>
                <a:latin typeface="Courier New" pitchFamily="49" charset="0"/>
              </a:rPr>
              <a:t> del1 = new </a:t>
            </a:r>
            <a:r>
              <a:rPr lang="en-US" sz="2000" b="1" dirty="0" err="1">
                <a:solidFill>
                  <a:schemeClr val="hlink"/>
                </a:solidFill>
                <a:latin typeface="Courier New" pitchFamily="49" charset="0"/>
              </a:rPr>
              <a:t>SampleDelegateType</a:t>
            </a:r>
            <a:r>
              <a:rPr lang="en-US" sz="2000" b="1" dirty="0">
                <a:solidFill>
                  <a:schemeClr val="hlink"/>
                </a:solidFill>
                <a:latin typeface="Courier New" pitchFamily="49" charset="0"/>
              </a:rPr>
              <a:t> (Run);</a:t>
            </a:r>
          </a:p>
          <a:p>
            <a:pPr>
              <a:defRPr/>
            </a:pPr>
            <a:r>
              <a:rPr lang="en-US" sz="2000" b="1" dirty="0" err="1">
                <a:solidFill>
                  <a:schemeClr val="hlink"/>
                </a:solidFill>
                <a:latin typeface="Courier New" pitchFamily="49" charset="0"/>
              </a:rPr>
              <a:t>IAsyncResult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iar</a:t>
            </a:r>
            <a:r>
              <a:rPr lang="en-US" sz="2000" b="1" dirty="0">
                <a:solidFill>
                  <a:schemeClr val="hlink"/>
                </a:solidFill>
                <a:latin typeface="Courier New" pitchFamily="49" charset="0"/>
              </a:rPr>
              <a:t> = </a:t>
            </a:r>
            <a:r>
              <a:rPr lang="en-US" sz="2000" b="1" dirty="0">
                <a:solidFill>
                  <a:srgbClr val="000099"/>
                </a:solidFill>
                <a:latin typeface="Courier New" pitchFamily="49" charset="0"/>
              </a:rPr>
              <a:t>del1</a:t>
            </a:r>
            <a:r>
              <a:rPr lang="en-US" sz="2000" b="1" dirty="0">
                <a:solidFill>
                  <a:schemeClr val="hlink"/>
                </a:solidFill>
                <a:latin typeface="Courier New" pitchFamily="49" charset="0"/>
              </a:rPr>
              <a:t>.BeginInvoke (x,</a:t>
            </a:r>
          </a:p>
          <a:p>
            <a:pPr>
              <a:defRPr/>
            </a:pPr>
            <a:r>
              <a:rPr lang="en-US" sz="2000" b="1" dirty="0">
                <a:solidFill>
                  <a:schemeClr val="hlink"/>
                </a:solidFill>
                <a:latin typeface="Courier New" pitchFamily="49" charset="0"/>
              </a:rPr>
              <a:t>    new </a:t>
            </a:r>
            <a:r>
              <a:rPr lang="en-US" sz="2000" b="1" dirty="0" err="1">
                <a:solidFill>
                  <a:schemeClr val="hlink"/>
                </a:solidFill>
                <a:latin typeface="Courier New" pitchFamily="49" charset="0"/>
              </a:rPr>
              <a:t>AsyncCallback</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myCallback</a:t>
            </a:r>
            <a:r>
              <a:rPr lang="en-US" sz="2000" b="1" dirty="0">
                <a:solidFill>
                  <a:schemeClr val="hlink"/>
                </a:solidFill>
                <a:latin typeface="Courier New" pitchFamily="49" charset="0"/>
              </a:rPr>
              <a:t>, y);</a:t>
            </a:r>
          </a:p>
          <a:p>
            <a:pPr>
              <a:defRPr/>
            </a:pPr>
            <a:r>
              <a:rPr lang="en-US" sz="2000" b="1" dirty="0">
                <a:solidFill>
                  <a:schemeClr val="hlink"/>
                </a:solidFill>
                <a:latin typeface="Courier New" pitchFamily="49" charset="0"/>
              </a:rPr>
              <a:t>…</a:t>
            </a:r>
          </a:p>
          <a:p>
            <a:pPr>
              <a:defRPr/>
            </a:pPr>
            <a:r>
              <a:rPr lang="en-US" sz="2000" b="1" dirty="0" err="1">
                <a:solidFill>
                  <a:schemeClr val="accent2"/>
                </a:solidFill>
                <a:latin typeface="Courier New" pitchFamily="49" charset="0"/>
              </a:rPr>
              <a:t>AsyncResult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ar</a:t>
            </a:r>
            <a:r>
              <a:rPr lang="en-US" sz="2000" b="1" dirty="0">
                <a:solidFill>
                  <a:schemeClr val="hlink"/>
                </a:solidFill>
                <a:latin typeface="Courier New" pitchFamily="49" charset="0"/>
              </a:rPr>
              <a:t> = (</a:t>
            </a:r>
            <a:r>
              <a:rPr lang="en-US" sz="2000" b="1" dirty="0" err="1">
                <a:solidFill>
                  <a:schemeClr val="accent2"/>
                </a:solidFill>
                <a:latin typeface="Courier New" pitchFamily="49" charset="0"/>
              </a:rPr>
              <a:t>AsyncResult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iar</a:t>
            </a:r>
            <a:r>
              <a:rPr lang="en-US" sz="2000" b="1" dirty="0">
                <a:solidFill>
                  <a:schemeClr val="hlink"/>
                </a:solidFill>
                <a:latin typeface="Courier New" pitchFamily="49" charset="0"/>
              </a:rPr>
              <a:t>;</a:t>
            </a:r>
          </a:p>
          <a:p>
            <a:pPr>
              <a:defRPr/>
            </a:pPr>
            <a:r>
              <a:rPr lang="en-US" sz="2000" b="1" dirty="0" err="1">
                <a:solidFill>
                  <a:schemeClr val="accent2"/>
                </a:solidFill>
                <a:latin typeface="Courier New" pitchFamily="49" charset="0"/>
              </a:rPr>
              <a:t>SampleDelegateType</a:t>
            </a:r>
            <a:r>
              <a:rPr lang="en-US" sz="2000" b="1" dirty="0">
                <a:solidFill>
                  <a:schemeClr val="hlink"/>
                </a:solidFill>
                <a:latin typeface="Courier New" pitchFamily="49" charset="0"/>
              </a:rPr>
              <a:t> </a:t>
            </a:r>
            <a:r>
              <a:rPr lang="en-US" sz="2000" b="1" dirty="0">
                <a:solidFill>
                  <a:srgbClr val="000099"/>
                </a:solidFill>
                <a:latin typeface="Courier New" pitchFamily="49" charset="0"/>
              </a:rPr>
              <a:t>del2</a:t>
            </a:r>
            <a:r>
              <a:rPr lang="en-US" sz="2000" b="1" dirty="0">
                <a:solidFill>
                  <a:schemeClr val="hlink"/>
                </a:solidFill>
                <a:latin typeface="Courier New" pitchFamily="49" charset="0"/>
              </a:rPr>
              <a:t> = </a:t>
            </a:r>
            <a:r>
              <a:rPr lang="en-US" sz="2000" b="1" dirty="0" err="1">
                <a:solidFill>
                  <a:schemeClr val="hlink"/>
                </a:solidFill>
                <a:latin typeface="Courier New" pitchFamily="49" charset="0"/>
              </a:rPr>
              <a:t>ar.AsyncDelegate</a:t>
            </a:r>
            <a:r>
              <a:rPr lang="en-US" sz="2000" b="1" dirty="0">
                <a:solidFill>
                  <a:schemeClr val="hlink"/>
                </a:solidFill>
                <a:latin typeface="Courier New" pitchFamily="49" charset="0"/>
              </a:rPr>
              <a:t>;</a:t>
            </a:r>
          </a:p>
        </p:txBody>
      </p:sp>
      <p:sp>
        <p:nvSpPr>
          <p:cNvPr id="3" name="Line 5"/>
          <p:cNvSpPr>
            <a:spLocks noChangeShapeType="1"/>
          </p:cNvSpPr>
          <p:nvPr/>
        </p:nvSpPr>
        <p:spPr bwMode="auto">
          <a:xfrm flipH="1">
            <a:off x="3429000" y="4724400"/>
            <a:ext cx="76200" cy="990600"/>
          </a:xfrm>
          <a:prstGeom prst="line">
            <a:avLst/>
          </a:prstGeom>
          <a:noFill/>
          <a:ln w="28575">
            <a:solidFill>
              <a:srgbClr val="000099"/>
            </a:solidFill>
            <a:round/>
            <a:headEnd type="triangle" w="med" len="med"/>
            <a:tailEnd type="triangle" w="med" len="med"/>
          </a:ln>
        </p:spPr>
        <p:txBody>
          <a:bodyPr anchor="ctr"/>
          <a:lstStyle/>
          <a:p>
            <a:endParaRPr lang="en-US"/>
          </a:p>
        </p:txBody>
      </p:sp>
      <p:sp>
        <p:nvSpPr>
          <p:cNvPr id="4" name="AutoShape 8"/>
          <p:cNvSpPr>
            <a:spLocks noChangeArrowheads="1"/>
          </p:cNvSpPr>
          <p:nvPr/>
        </p:nvSpPr>
        <p:spPr bwMode="auto">
          <a:xfrm>
            <a:off x="4267200" y="1905000"/>
            <a:ext cx="2971800" cy="1828800"/>
          </a:xfrm>
          <a:prstGeom prst="wedgeRoundRectCallout">
            <a:avLst>
              <a:gd name="adj1" fmla="val -62981"/>
              <a:gd name="adj2" fmla="val 96963"/>
              <a:gd name="adj3" fmla="val 16667"/>
            </a:avLst>
          </a:prstGeom>
          <a:solidFill>
            <a:schemeClr val="folHlink"/>
          </a:solidFill>
          <a:ln w="28575" algn="ctr">
            <a:solidFill>
              <a:schemeClr val="tx2"/>
            </a:solidFill>
            <a:miter lim="800000"/>
            <a:headEnd/>
            <a:tailEnd/>
          </a:ln>
        </p:spPr>
        <p:txBody>
          <a:bodyPr anchor="ctr"/>
          <a:lstStyle/>
          <a:p>
            <a:pPr algn="ctr"/>
            <a:r>
              <a:rPr lang="en-US"/>
              <a:t>These two references should point to the same object.</a:t>
            </a:r>
          </a:p>
        </p:txBody>
      </p:sp>
      <p:sp>
        <p:nvSpPr>
          <p:cNvPr id="102409" name="Slide Number Placeholder 9"/>
          <p:cNvSpPr>
            <a:spLocks noGrp="1"/>
          </p:cNvSpPr>
          <p:nvPr>
            <p:ph type="sldNum" sz="quarter" idx="11"/>
          </p:nvPr>
        </p:nvSpPr>
        <p:spPr>
          <a:noFill/>
        </p:spPr>
        <p:txBody>
          <a:bodyPr/>
          <a:lstStyle/>
          <a:p>
            <a:fld id="{B062129F-2C6F-4109-AA25-9B39D941071F}" type="slidenum">
              <a:rPr lang="en-US" smtClean="0"/>
              <a:pPr/>
              <a:t>22</a:t>
            </a:fld>
            <a:endParaRPr lang="en-US" smtClean="0"/>
          </a:p>
        </p:txBody>
      </p:sp>
      <p:sp>
        <p:nvSpPr>
          <p:cNvPr id="10" name="Action Button: Forward or Next 9">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53" presetClass="exit" presetSubtype="0" fill="hold" grpId="1" nodeType="withEffect">
                                  <p:stCondLst>
                                    <p:cond delay="0"/>
                                  </p:stCondLst>
                                  <p:childTnLst>
                                    <p:anim calcmode="lin" valueType="num">
                                      <p:cBhvr>
                                        <p:cTn id="20" dur="500"/>
                                        <p:tgtEl>
                                          <p:spTgt spid="4"/>
                                        </p:tgtEl>
                                        <p:attrNameLst>
                                          <p:attrName>ppt_w</p:attrName>
                                        </p:attrNameLst>
                                      </p:cBhvr>
                                      <p:tavLst>
                                        <p:tav tm="0">
                                          <p:val>
                                            <p:strVal val="ppt_w"/>
                                          </p:val>
                                        </p:tav>
                                        <p:tav tm="100000">
                                          <p:val>
                                            <p:fltVal val="0"/>
                                          </p:val>
                                        </p:tav>
                                      </p:tavLst>
                                    </p:anim>
                                    <p:anim calcmode="lin" valueType="num">
                                      <p:cBhvr>
                                        <p:cTn id="21" dur="500"/>
                                        <p:tgtEl>
                                          <p:spTgt spid="4"/>
                                        </p:tgtEl>
                                        <p:attrNameLst>
                                          <p:attrName>ppt_h</p:attrName>
                                        </p:attrNameLst>
                                      </p:cBhvr>
                                      <p:tavLst>
                                        <p:tav tm="0">
                                          <p:val>
                                            <p:strVal val="ppt_h"/>
                                          </p:val>
                                        </p:tav>
                                        <p:tav tm="100000">
                                          <p:val>
                                            <p:fltVal val="0"/>
                                          </p:val>
                                        </p:tav>
                                      </p:tavLst>
                                    </p:anim>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smtClean="0"/>
              <a:t>Section 4 - Asynchronous Programming</a:t>
            </a:r>
          </a:p>
        </p:txBody>
      </p:sp>
      <p:sp>
        <p:nvSpPr>
          <p:cNvPr id="103427"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AsyncCallback</a:t>
            </a:r>
            <a:r>
              <a:rPr lang="en-US" smtClean="0"/>
              <a:t> Delegate</a:t>
            </a:r>
          </a:p>
        </p:txBody>
      </p:sp>
      <p:sp>
        <p:nvSpPr>
          <p:cNvPr id="103428" name="Rectangle 3"/>
          <p:cNvSpPr>
            <a:spLocks noGrp="1" noChangeArrowheads="1"/>
          </p:cNvSpPr>
          <p:nvPr>
            <p:ph type="body" idx="1"/>
          </p:nvPr>
        </p:nvSpPr>
        <p:spPr>
          <a:xfrm>
            <a:off x="152400" y="990600"/>
            <a:ext cx="8839200" cy="5562600"/>
          </a:xfrm>
        </p:spPr>
        <p:txBody>
          <a:bodyPr/>
          <a:lstStyle/>
          <a:p>
            <a:pPr eaLnBrk="1" hangingPunct="1">
              <a:lnSpc>
                <a:spcPct val="90000"/>
              </a:lnSpc>
            </a:pPr>
            <a:r>
              <a:rPr lang="en-US" sz="2200" smtClean="0"/>
              <a:t>If you want to call an async delegate and then forget about it, you can use a callback method instead of directly calling </a:t>
            </a:r>
            <a:r>
              <a:rPr lang="en-US" sz="2200" b="1" smtClean="0">
                <a:solidFill>
                  <a:schemeClr val="hlink"/>
                </a:solidFill>
                <a:latin typeface="Courier New" pitchFamily="49" charset="0"/>
              </a:rPr>
              <a:t>EndInvoke()</a:t>
            </a:r>
            <a:r>
              <a:rPr lang="en-US" sz="2200" smtClean="0"/>
              <a:t>.</a:t>
            </a:r>
          </a:p>
          <a:p>
            <a:pPr eaLnBrk="1" hangingPunct="1">
              <a:lnSpc>
                <a:spcPct val="90000"/>
              </a:lnSpc>
            </a:pPr>
            <a:r>
              <a:rPr lang="en-US" sz="2200" smtClean="0"/>
              <a:t>This delegate references the method to be called when the asynchronous operation completes.</a:t>
            </a:r>
          </a:p>
          <a:p>
            <a:pPr lvl="1" eaLnBrk="1" hangingPunct="1">
              <a:lnSpc>
                <a:spcPct val="90000"/>
              </a:lnSpc>
            </a:pPr>
            <a:r>
              <a:rPr lang="en-US" sz="1800" smtClean="0"/>
              <a:t>If you decide that you will provide a callback method, you will use the </a:t>
            </a:r>
            <a:r>
              <a:rPr lang="en-US" sz="1800" b="1" smtClean="0">
                <a:solidFill>
                  <a:schemeClr val="hlink"/>
                </a:solidFill>
                <a:latin typeface="Courier New" pitchFamily="49" charset="0"/>
              </a:rPr>
              <a:t>AsyncCallback</a:t>
            </a:r>
            <a:r>
              <a:rPr lang="en-US" sz="1800" smtClean="0"/>
              <a:t> delegate to encapsulate this callback method.</a:t>
            </a:r>
          </a:p>
          <a:p>
            <a:pPr lvl="1" eaLnBrk="1" hangingPunct="1">
              <a:lnSpc>
                <a:spcPct val="90000"/>
              </a:lnSpc>
            </a:pPr>
            <a:r>
              <a:rPr lang="en-US" sz="1800" smtClean="0"/>
              <a:t>This delegate is defined by the .NET framework.</a:t>
            </a:r>
          </a:p>
          <a:p>
            <a:pPr lvl="1" eaLnBrk="1" hangingPunct="1">
              <a:lnSpc>
                <a:spcPct val="90000"/>
              </a:lnSpc>
            </a:pPr>
            <a:r>
              <a:rPr lang="en-US" sz="1800" smtClean="0"/>
              <a:t>The declaration of your callback method must have the same parameters as the </a:t>
            </a:r>
            <a:r>
              <a:rPr lang="en-US" sz="1800" b="1" smtClean="0">
                <a:solidFill>
                  <a:schemeClr val="hlink"/>
                </a:solidFill>
                <a:latin typeface="Courier New" pitchFamily="49" charset="0"/>
              </a:rPr>
              <a:t>AsyncCallback</a:t>
            </a:r>
            <a:r>
              <a:rPr lang="en-US" sz="1800" smtClean="0"/>
              <a:t> delegate declaration which is:</a:t>
            </a:r>
          </a:p>
          <a:p>
            <a:pPr lvl="1" eaLnBrk="1" hangingPunct="1">
              <a:lnSpc>
                <a:spcPct val="90000"/>
              </a:lnSpc>
            </a:pPr>
            <a:endParaRPr lang="en-US" sz="1800" smtClean="0"/>
          </a:p>
          <a:p>
            <a:pPr lvl="1" eaLnBrk="1" hangingPunct="1">
              <a:lnSpc>
                <a:spcPct val="90000"/>
              </a:lnSpc>
              <a:buFont typeface="Wingdings" pitchFamily="2" charset="2"/>
              <a:buNone/>
            </a:pPr>
            <a:endParaRPr lang="en-US" sz="1800" smtClean="0"/>
          </a:p>
          <a:p>
            <a:pPr lvl="1" eaLnBrk="1" hangingPunct="1">
              <a:lnSpc>
                <a:spcPct val="90000"/>
              </a:lnSpc>
            </a:pPr>
            <a:r>
              <a:rPr lang="en-US" sz="1800" smtClean="0"/>
              <a:t>Provide this delegate as the second-to-last parameter of the </a:t>
            </a:r>
            <a:r>
              <a:rPr lang="en-US" sz="1800" b="1" smtClean="0">
                <a:solidFill>
                  <a:schemeClr val="hlink"/>
                </a:solidFill>
                <a:latin typeface="Courier New" pitchFamily="49" charset="0"/>
              </a:rPr>
              <a:t>BeginInvoke()</a:t>
            </a:r>
            <a:r>
              <a:rPr lang="en-US" sz="1800" smtClean="0"/>
              <a:t> call.</a:t>
            </a:r>
          </a:p>
          <a:p>
            <a:pPr lvl="1" eaLnBrk="1" hangingPunct="1">
              <a:lnSpc>
                <a:spcPct val="90000"/>
              </a:lnSpc>
            </a:pPr>
            <a:r>
              <a:rPr lang="en-US" sz="1800" smtClean="0"/>
              <a:t>This delegate will be called on the same thread as the asynchronous operation (it’s the last thing the operation does before it ends).</a:t>
            </a:r>
          </a:p>
          <a:p>
            <a:pPr lvl="1" eaLnBrk="1" hangingPunct="1">
              <a:lnSpc>
                <a:spcPct val="90000"/>
              </a:lnSpc>
            </a:pPr>
            <a:r>
              <a:rPr lang="en-US" sz="1800" smtClean="0"/>
              <a:t>Your method referenced by this delegate contains the logic to finish processing including the call to </a:t>
            </a:r>
            <a:r>
              <a:rPr lang="en-US" sz="1800" b="1" smtClean="0">
                <a:solidFill>
                  <a:schemeClr val="hlink"/>
                </a:solidFill>
                <a:latin typeface="Courier New" pitchFamily="49" charset="0"/>
              </a:rPr>
              <a:t>EndInvoke()</a:t>
            </a:r>
            <a:r>
              <a:rPr lang="en-US" sz="1800" smtClean="0"/>
              <a:t>.</a:t>
            </a:r>
          </a:p>
        </p:txBody>
      </p:sp>
      <p:sp>
        <p:nvSpPr>
          <p:cNvPr id="2" name="Rectangle 5"/>
          <p:cNvSpPr>
            <a:spLocks noChangeArrowheads="1"/>
          </p:cNvSpPr>
          <p:nvPr/>
        </p:nvSpPr>
        <p:spPr bwMode="auto">
          <a:xfrm>
            <a:off x="152400" y="4191000"/>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public delegate void </a:t>
            </a:r>
            <a:r>
              <a:rPr lang="en-US" sz="2000" b="1" dirty="0" err="1">
                <a:solidFill>
                  <a:schemeClr val="hlink"/>
                </a:solidFill>
                <a:latin typeface="Courier New" pitchFamily="49" charset="0"/>
              </a:rPr>
              <a:t>AsyncCallback</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IAsyncResult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ar</a:t>
            </a:r>
            <a:r>
              <a:rPr lang="en-US" sz="2000" b="1" dirty="0">
                <a:solidFill>
                  <a:schemeClr val="hlink"/>
                </a:solidFill>
                <a:latin typeface="Courier New" pitchFamily="49" charset="0"/>
              </a:rPr>
              <a:t>);</a:t>
            </a:r>
          </a:p>
        </p:txBody>
      </p:sp>
      <p:sp>
        <p:nvSpPr>
          <p:cNvPr id="103430" name="Slide Number Placeholder 6"/>
          <p:cNvSpPr>
            <a:spLocks noGrp="1"/>
          </p:cNvSpPr>
          <p:nvPr>
            <p:ph type="sldNum" sz="quarter" idx="11"/>
          </p:nvPr>
        </p:nvSpPr>
        <p:spPr>
          <a:noFill/>
        </p:spPr>
        <p:txBody>
          <a:bodyPr/>
          <a:lstStyle/>
          <a:p>
            <a:fld id="{0E5338A9-4BFF-4172-8D12-6536048CC5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smtClean="0"/>
              <a:t>Section 4 - Asynchronous Programming</a:t>
            </a:r>
          </a:p>
        </p:txBody>
      </p:sp>
      <p:sp>
        <p:nvSpPr>
          <p:cNvPr id="104451" name="Rectangle 2"/>
          <p:cNvSpPr>
            <a:spLocks noGrp="1" noChangeArrowheads="1"/>
          </p:cNvSpPr>
          <p:nvPr>
            <p:ph type="title"/>
          </p:nvPr>
        </p:nvSpPr>
        <p:spPr/>
        <p:txBody>
          <a:bodyPr/>
          <a:lstStyle/>
          <a:p>
            <a:pPr eaLnBrk="1" hangingPunct="1"/>
            <a:r>
              <a:rPr lang="en-US" smtClean="0"/>
              <a:t>Putting It All Together</a:t>
            </a:r>
          </a:p>
        </p:txBody>
      </p:sp>
      <p:sp>
        <p:nvSpPr>
          <p:cNvPr id="104452" name="Rectangle 3"/>
          <p:cNvSpPr>
            <a:spLocks noGrp="1" noChangeArrowheads="1"/>
          </p:cNvSpPr>
          <p:nvPr>
            <p:ph type="body" idx="1"/>
          </p:nvPr>
        </p:nvSpPr>
        <p:spPr>
          <a:xfrm>
            <a:off x="152400" y="990600"/>
            <a:ext cx="8839200" cy="5562600"/>
          </a:xfrm>
        </p:spPr>
        <p:txBody>
          <a:bodyPr/>
          <a:lstStyle/>
          <a:p>
            <a:pPr marL="533400" indent="-533400" eaLnBrk="1" hangingPunct="1">
              <a:buClr>
                <a:schemeClr val="tx1"/>
              </a:buClr>
            </a:pPr>
            <a:r>
              <a:rPr lang="en-US" b="1" smtClean="0">
                <a:solidFill>
                  <a:schemeClr val="accent2"/>
                </a:solidFill>
              </a:rPr>
              <a:t>Step 1</a:t>
            </a:r>
            <a:r>
              <a:rPr lang="en-US" smtClean="0"/>
              <a:t>: Write the method that will be called asynchronously.</a:t>
            </a:r>
          </a:p>
          <a:p>
            <a:pPr marL="533400" indent="-533400" eaLnBrk="1" hangingPunct="1">
              <a:buClr>
                <a:schemeClr val="tx1"/>
              </a:buClr>
            </a:pPr>
            <a:endParaRPr lang="en-US" smtClean="0"/>
          </a:p>
          <a:p>
            <a:pPr marL="533400" indent="-533400" eaLnBrk="1" hangingPunct="1">
              <a:buClr>
                <a:schemeClr val="tx1"/>
              </a:buClr>
            </a:pPr>
            <a:endParaRPr lang="en-US" smtClean="0"/>
          </a:p>
          <a:p>
            <a:pPr marL="533400" indent="-533400" eaLnBrk="1" hangingPunct="1">
              <a:buClr>
                <a:schemeClr val="tx1"/>
              </a:buClr>
            </a:pPr>
            <a:endParaRPr lang="en-US" smtClean="0"/>
          </a:p>
          <a:p>
            <a:pPr marL="533400" indent="-533400" eaLnBrk="1" hangingPunct="1">
              <a:buClr>
                <a:schemeClr val="tx1"/>
              </a:buClr>
            </a:pPr>
            <a:endParaRPr lang="en-US" smtClean="0"/>
          </a:p>
          <a:p>
            <a:pPr marL="533400" indent="-533400" eaLnBrk="1" hangingPunct="1">
              <a:buClr>
                <a:schemeClr val="tx1"/>
              </a:buClr>
            </a:pPr>
            <a:r>
              <a:rPr lang="en-US" b="1" smtClean="0">
                <a:solidFill>
                  <a:schemeClr val="accent2"/>
                </a:solidFill>
              </a:rPr>
              <a:t>Step 2</a:t>
            </a:r>
            <a:r>
              <a:rPr lang="en-US" smtClean="0"/>
              <a:t>: Write the delegate that will be used to call the method in </a:t>
            </a:r>
            <a:r>
              <a:rPr lang="en-US" smtClean="0">
                <a:solidFill>
                  <a:schemeClr val="accent2"/>
                </a:solidFill>
              </a:rPr>
              <a:t>Step 1</a:t>
            </a:r>
            <a:r>
              <a:rPr lang="en-US" smtClean="0"/>
              <a:t>.</a:t>
            </a:r>
          </a:p>
        </p:txBody>
      </p:sp>
      <p:sp>
        <p:nvSpPr>
          <p:cNvPr id="88068" name="Rectangle 4"/>
          <p:cNvSpPr>
            <a:spLocks noChangeArrowheads="1"/>
          </p:cNvSpPr>
          <p:nvPr/>
        </p:nvSpPr>
        <p:spPr bwMode="auto">
          <a:xfrm>
            <a:off x="152400" y="2362200"/>
            <a:ext cx="8839200" cy="12954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public int ComputeSum (int num1, int num2)</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return num1 + num2;</a:t>
            </a:r>
          </a:p>
          <a:p>
            <a:pPr>
              <a:defRPr/>
            </a:pPr>
            <a:r>
              <a:rPr lang="en-US" sz="2000" b="1">
                <a:solidFill>
                  <a:schemeClr val="hlink"/>
                </a:solidFill>
                <a:latin typeface="Courier New" pitchFamily="49" charset="0"/>
              </a:rPr>
              <a:t>}</a:t>
            </a:r>
          </a:p>
        </p:txBody>
      </p:sp>
      <p:sp>
        <p:nvSpPr>
          <p:cNvPr id="88069" name="Rectangle 5"/>
          <p:cNvSpPr>
            <a:spLocks noChangeArrowheads="1"/>
          </p:cNvSpPr>
          <p:nvPr/>
        </p:nvSpPr>
        <p:spPr bwMode="auto">
          <a:xfrm>
            <a:off x="152400" y="5410200"/>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public delegate </a:t>
            </a:r>
            <a:r>
              <a:rPr lang="en-US" sz="2000" b="1" dirty="0" err="1">
                <a:solidFill>
                  <a:schemeClr val="accent2"/>
                </a:solidFill>
                <a:latin typeface="Courier New" pitchFamily="49" charset="0"/>
              </a:rPr>
              <a:t>int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MyOwnDelegate</a:t>
            </a:r>
            <a:r>
              <a:rPr lang="en-US" sz="2000" b="1" dirty="0">
                <a:solidFill>
                  <a:schemeClr val="hlink"/>
                </a:solidFill>
                <a:latin typeface="Courier New" pitchFamily="49" charset="0"/>
              </a:rPr>
              <a:t> (</a:t>
            </a:r>
            <a:r>
              <a:rPr lang="en-US" sz="2000" b="1" dirty="0" err="1">
                <a:solidFill>
                  <a:schemeClr val="accent2"/>
                </a:solidFill>
                <a:latin typeface="Courier New" pitchFamily="49" charset="0"/>
              </a:rPr>
              <a:t>int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a:t>
            </a:r>
            <a:r>
              <a:rPr lang="en-US" sz="2000" b="1" dirty="0">
                <a:solidFill>
                  <a:schemeClr val="hlink"/>
                </a:solidFill>
                <a:latin typeface="Courier New" pitchFamily="49" charset="0"/>
              </a:rPr>
              <a:t>, </a:t>
            </a:r>
            <a:r>
              <a:rPr lang="en-US" sz="2000" b="1" dirty="0" err="1">
                <a:solidFill>
                  <a:schemeClr val="accent2"/>
                </a:solidFill>
                <a:latin typeface="Courier New" pitchFamily="49" charset="0"/>
              </a:rPr>
              <a:t>int</a:t>
            </a:r>
            <a:r>
              <a:rPr lang="en-US" sz="2000" b="1" dirty="0">
                <a:solidFill>
                  <a:schemeClr val="hlink"/>
                </a:solidFill>
                <a:latin typeface="Courier New" pitchFamily="49" charset="0"/>
              </a:rPr>
              <a:t> j);</a:t>
            </a:r>
          </a:p>
        </p:txBody>
      </p:sp>
      <p:sp>
        <p:nvSpPr>
          <p:cNvPr id="104455" name="Slide Number Placeholder 7"/>
          <p:cNvSpPr>
            <a:spLocks noGrp="1"/>
          </p:cNvSpPr>
          <p:nvPr>
            <p:ph type="sldNum" sz="quarter" idx="11"/>
          </p:nvPr>
        </p:nvSpPr>
        <p:spPr>
          <a:noFill/>
        </p:spPr>
        <p:txBody>
          <a:bodyPr/>
          <a:lstStyle/>
          <a:p>
            <a:fld id="{8A8C2637-6D16-467A-AF81-360C5078C79C}"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smtClean="0"/>
              <a:t>Section 4 - Asynchronous Programming</a:t>
            </a:r>
          </a:p>
        </p:txBody>
      </p:sp>
      <p:sp>
        <p:nvSpPr>
          <p:cNvPr id="105475" name="Rectangle 2"/>
          <p:cNvSpPr>
            <a:spLocks noGrp="1" noChangeArrowheads="1"/>
          </p:cNvSpPr>
          <p:nvPr>
            <p:ph type="title"/>
          </p:nvPr>
        </p:nvSpPr>
        <p:spPr/>
        <p:txBody>
          <a:bodyPr/>
          <a:lstStyle/>
          <a:p>
            <a:pPr eaLnBrk="1" hangingPunct="1"/>
            <a:r>
              <a:rPr lang="en-US" smtClean="0"/>
              <a:t>Putting It All Together</a:t>
            </a:r>
          </a:p>
        </p:txBody>
      </p:sp>
      <p:sp>
        <p:nvSpPr>
          <p:cNvPr id="105476" name="Rectangle 3"/>
          <p:cNvSpPr>
            <a:spLocks noGrp="1" noChangeArrowheads="1"/>
          </p:cNvSpPr>
          <p:nvPr>
            <p:ph type="body" idx="1"/>
          </p:nvPr>
        </p:nvSpPr>
        <p:spPr>
          <a:xfrm>
            <a:off x="152400" y="990600"/>
            <a:ext cx="8839200" cy="5562600"/>
          </a:xfrm>
        </p:spPr>
        <p:txBody>
          <a:bodyPr/>
          <a:lstStyle/>
          <a:p>
            <a:pPr marL="533400" indent="-533400" eaLnBrk="1" hangingPunct="1">
              <a:buClr>
                <a:schemeClr val="tx1"/>
              </a:buClr>
            </a:pPr>
            <a:r>
              <a:rPr lang="en-US" b="1" smtClean="0">
                <a:solidFill>
                  <a:schemeClr val="accent2"/>
                </a:solidFill>
              </a:rPr>
              <a:t>Step 3</a:t>
            </a:r>
            <a:r>
              <a:rPr lang="en-US" smtClean="0"/>
              <a:t>: </a:t>
            </a:r>
            <a:r>
              <a:rPr lang="en-US" u="sng" smtClean="0"/>
              <a:t>Optionally</a:t>
            </a:r>
            <a:r>
              <a:rPr lang="en-US" smtClean="0"/>
              <a:t>, write the callback method</a:t>
            </a:r>
            <a:endParaRPr lang="en-US" b="1" smtClean="0">
              <a:solidFill>
                <a:schemeClr val="accent2"/>
              </a:solidFill>
            </a:endParaRPr>
          </a:p>
        </p:txBody>
      </p:sp>
      <p:sp>
        <p:nvSpPr>
          <p:cNvPr id="136196" name="Rectangle 4"/>
          <p:cNvSpPr>
            <a:spLocks noChangeArrowheads="1"/>
          </p:cNvSpPr>
          <p:nvPr/>
        </p:nvSpPr>
        <p:spPr bwMode="auto">
          <a:xfrm>
            <a:off x="152400" y="1600200"/>
            <a:ext cx="8839200" cy="4953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public void </a:t>
            </a:r>
            <a:r>
              <a:rPr lang="en-US" sz="2000" b="1" dirty="0" err="1">
                <a:solidFill>
                  <a:schemeClr val="hlink"/>
                </a:solidFill>
                <a:latin typeface="Courier New" pitchFamily="49" charset="0"/>
              </a:rPr>
              <a:t>ComputeDone</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IAsyncResult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iar</a:t>
            </a: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    </a:t>
            </a:r>
            <a:r>
              <a:rPr lang="en-US" sz="2000" b="1" dirty="0">
                <a:solidFill>
                  <a:srgbClr val="009900"/>
                </a:solidFill>
                <a:latin typeface="Courier New" pitchFamily="49" charset="0"/>
              </a:rPr>
              <a:t>// Cast the </a:t>
            </a:r>
            <a:r>
              <a:rPr lang="en-US" sz="2000" b="1" dirty="0" err="1">
                <a:solidFill>
                  <a:srgbClr val="009900"/>
                </a:solidFill>
                <a:latin typeface="Courier New" pitchFamily="49" charset="0"/>
              </a:rPr>
              <a:t>IAsyncResult</a:t>
            </a:r>
            <a:r>
              <a:rPr lang="en-US" sz="2000" b="1" dirty="0">
                <a:solidFill>
                  <a:srgbClr val="009900"/>
                </a:solidFill>
                <a:latin typeface="Courier New" pitchFamily="49" charset="0"/>
              </a:rPr>
              <a:t> object to </a:t>
            </a:r>
            <a:r>
              <a:rPr lang="en-US" sz="2000" b="1" dirty="0" err="1">
                <a:solidFill>
                  <a:srgbClr val="009900"/>
                </a:solidFill>
                <a:latin typeface="Courier New" pitchFamily="49" charset="0"/>
              </a:rPr>
              <a:t>AsyncResult</a:t>
            </a:r>
            <a:r>
              <a:rPr lang="en-US" sz="2000" b="1" dirty="0">
                <a:solidFill>
                  <a:srgbClr val="009900"/>
                </a:solidFill>
                <a:latin typeface="Courier New" pitchFamily="49" charset="0"/>
              </a:rPr>
              <a:t>.</a:t>
            </a:r>
          </a:p>
          <a:p>
            <a:pPr>
              <a:defRPr/>
            </a:pP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AsyncResult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ar</a:t>
            </a:r>
            <a:r>
              <a:rPr lang="en-US" sz="2000" b="1" dirty="0">
                <a:solidFill>
                  <a:schemeClr val="hlink"/>
                </a:solidFill>
                <a:latin typeface="Courier New" pitchFamily="49" charset="0"/>
              </a:rPr>
              <a:t> = (</a:t>
            </a:r>
            <a:r>
              <a:rPr lang="en-US" sz="2000" b="1" dirty="0" err="1">
                <a:solidFill>
                  <a:schemeClr val="hlink"/>
                </a:solidFill>
                <a:latin typeface="Courier New" pitchFamily="49" charset="0"/>
              </a:rPr>
              <a:t>AsyncResult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iar</a:t>
            </a:r>
            <a:r>
              <a:rPr lang="en-US" sz="2000" b="1" dirty="0">
                <a:solidFill>
                  <a:schemeClr val="hlink"/>
                </a:solidFill>
                <a:latin typeface="Courier New" pitchFamily="49" charset="0"/>
              </a:rPr>
              <a:t>;</a:t>
            </a:r>
          </a:p>
          <a:p>
            <a:pPr>
              <a:defRPr/>
            </a:pPr>
            <a:endParaRPr lang="en-US" sz="2000" b="1" dirty="0">
              <a:solidFill>
                <a:schemeClr val="hlink"/>
              </a:solidFill>
              <a:latin typeface="Courier New" pitchFamily="49" charset="0"/>
            </a:endParaRPr>
          </a:p>
          <a:p>
            <a:pPr>
              <a:defRPr/>
            </a:pPr>
            <a:r>
              <a:rPr lang="en-US" sz="2000" b="1" dirty="0">
                <a:solidFill>
                  <a:schemeClr val="hlink"/>
                </a:solidFill>
                <a:latin typeface="Courier New" pitchFamily="49" charset="0"/>
              </a:rPr>
              <a:t>    </a:t>
            </a:r>
            <a:r>
              <a:rPr lang="en-US" sz="2000" b="1" dirty="0">
                <a:solidFill>
                  <a:srgbClr val="009900"/>
                </a:solidFill>
                <a:latin typeface="Courier New" pitchFamily="49" charset="0"/>
              </a:rPr>
              <a:t>// Get the original delegate from </a:t>
            </a:r>
            <a:r>
              <a:rPr lang="en-US" sz="2000" b="1" dirty="0" err="1">
                <a:solidFill>
                  <a:srgbClr val="009900"/>
                </a:solidFill>
                <a:latin typeface="Courier New" pitchFamily="49" charset="0"/>
              </a:rPr>
              <a:t>AsyncResult</a:t>
            </a:r>
            <a:r>
              <a:rPr lang="en-US" sz="2000" b="1" dirty="0">
                <a:solidFill>
                  <a:srgbClr val="009900"/>
                </a:solidFill>
                <a:latin typeface="Courier New" pitchFamily="49" charset="0"/>
              </a:rPr>
              <a:t>. </a:t>
            </a:r>
          </a:p>
          <a:p>
            <a:pPr>
              <a:defRPr/>
            </a:pPr>
            <a:r>
              <a:rPr lang="en-US" sz="2000" b="1" dirty="0">
                <a:solidFill>
                  <a:srgbClr val="009900"/>
                </a:solidFill>
                <a:latin typeface="Courier New" pitchFamily="49" charset="0"/>
              </a:rPr>
              <a:t>    // </a:t>
            </a:r>
            <a:r>
              <a:rPr lang="en-US" sz="2000" b="1" dirty="0" err="1">
                <a:solidFill>
                  <a:srgbClr val="009900"/>
                </a:solidFill>
                <a:latin typeface="Courier New" pitchFamily="49" charset="0"/>
              </a:rPr>
              <a:t>BeginInvoke</a:t>
            </a:r>
            <a:r>
              <a:rPr lang="en-US" sz="2000" b="1" dirty="0">
                <a:solidFill>
                  <a:srgbClr val="009900"/>
                </a:solidFill>
                <a:latin typeface="Courier New" pitchFamily="49" charset="0"/>
              </a:rPr>
              <a:t>() was called on this delegate.</a:t>
            </a:r>
          </a:p>
          <a:p>
            <a:pPr>
              <a:defRPr/>
            </a:pP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MyOwnDelegate</a:t>
            </a:r>
            <a:r>
              <a:rPr lang="en-US" sz="2000" b="1" dirty="0">
                <a:solidFill>
                  <a:schemeClr val="hlink"/>
                </a:solidFill>
                <a:latin typeface="Courier New" pitchFamily="49" charset="0"/>
              </a:rPr>
              <a:t> md2 = </a:t>
            </a:r>
          </a:p>
          <a:p>
            <a:pPr>
              <a:defRPr/>
            </a:pP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MyOwnDelegate</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ar.</a:t>
            </a:r>
            <a:r>
              <a:rPr lang="en-US" sz="2000" b="1" dirty="0" err="1">
                <a:solidFill>
                  <a:schemeClr val="accent2"/>
                </a:solidFill>
                <a:latin typeface="Courier New" pitchFamily="49" charset="0"/>
              </a:rPr>
              <a:t>AsyncDelegate</a:t>
            </a:r>
            <a:r>
              <a:rPr lang="en-US" sz="2000" b="1" dirty="0">
                <a:solidFill>
                  <a:schemeClr val="hlink"/>
                </a:solidFill>
                <a:latin typeface="Courier New" pitchFamily="49" charset="0"/>
              </a:rPr>
              <a:t>;</a:t>
            </a:r>
          </a:p>
          <a:p>
            <a:pPr>
              <a:defRPr/>
            </a:pPr>
            <a:endParaRPr lang="en-US" sz="2000" b="1" dirty="0">
              <a:solidFill>
                <a:schemeClr val="hlink"/>
              </a:solidFill>
              <a:latin typeface="Courier New" pitchFamily="49" charset="0"/>
            </a:endParaRPr>
          </a:p>
          <a:p>
            <a:pPr>
              <a:defRPr/>
            </a:pPr>
            <a:r>
              <a:rPr lang="en-US" sz="2000" b="1" dirty="0">
                <a:solidFill>
                  <a:schemeClr val="hlink"/>
                </a:solidFill>
                <a:latin typeface="Courier New" pitchFamily="49" charset="0"/>
              </a:rPr>
              <a:t>    </a:t>
            </a:r>
            <a:r>
              <a:rPr lang="en-US" sz="2000" b="1" dirty="0">
                <a:solidFill>
                  <a:srgbClr val="009900"/>
                </a:solidFill>
                <a:latin typeface="Courier New" pitchFamily="49" charset="0"/>
              </a:rPr>
              <a:t>// Get the results of the </a:t>
            </a:r>
            <a:r>
              <a:rPr lang="en-US" sz="2000" b="1" dirty="0" err="1">
                <a:solidFill>
                  <a:srgbClr val="009900"/>
                </a:solidFill>
                <a:latin typeface="Courier New" pitchFamily="49" charset="0"/>
              </a:rPr>
              <a:t>ComputeSum</a:t>
            </a:r>
            <a:r>
              <a:rPr lang="en-US" sz="2000" b="1" dirty="0">
                <a:solidFill>
                  <a:srgbClr val="009900"/>
                </a:solidFill>
                <a:latin typeface="Courier New" pitchFamily="49" charset="0"/>
              </a:rPr>
              <a:t>() method.</a:t>
            </a:r>
          </a:p>
          <a:p>
            <a:pPr>
              <a:defRPr/>
            </a:pPr>
            <a:r>
              <a:rPr lang="en-US" sz="2000" b="1" dirty="0">
                <a:solidFill>
                  <a:schemeClr val="hlink"/>
                </a:solidFill>
                <a:latin typeface="Courier New" pitchFamily="49" charset="0"/>
              </a:rPr>
              <a:t>    </a:t>
            </a:r>
            <a:r>
              <a:rPr lang="en-US" sz="2000" b="1" dirty="0" err="1">
                <a:solidFill>
                  <a:schemeClr val="accent2"/>
                </a:solidFill>
                <a:latin typeface="Courier New" pitchFamily="49" charset="0"/>
              </a:rPr>
              <a:t>int</a:t>
            </a:r>
            <a:r>
              <a:rPr lang="en-US" sz="2000" b="1" dirty="0">
                <a:solidFill>
                  <a:schemeClr val="hlink"/>
                </a:solidFill>
                <a:latin typeface="Courier New" pitchFamily="49" charset="0"/>
              </a:rPr>
              <a:t> result = md2.EndInvoke (</a:t>
            </a:r>
            <a:r>
              <a:rPr lang="en-US" sz="2000" b="1" dirty="0" err="1">
                <a:solidFill>
                  <a:schemeClr val="hlink"/>
                </a:solidFill>
                <a:latin typeface="Courier New" pitchFamily="49" charset="0"/>
              </a:rPr>
              <a:t>iar</a:t>
            </a:r>
            <a:r>
              <a:rPr lang="en-US" sz="2000" b="1" dirty="0">
                <a:solidFill>
                  <a:schemeClr val="hlink"/>
                </a:solidFill>
                <a:latin typeface="Courier New" pitchFamily="49" charset="0"/>
              </a:rPr>
              <a:t>);</a:t>
            </a:r>
          </a:p>
          <a:p>
            <a:pPr>
              <a:defRPr/>
            </a:pPr>
            <a:endParaRPr lang="en-US" sz="2000" b="1" dirty="0">
              <a:solidFill>
                <a:schemeClr val="hlink"/>
              </a:solidFill>
              <a:latin typeface="Courier New" pitchFamily="49" charset="0"/>
            </a:endParaRPr>
          </a:p>
          <a:p>
            <a:pPr>
              <a:defRPr/>
            </a:pPr>
            <a:r>
              <a:rPr lang="en-US" sz="2000" b="1" dirty="0">
                <a:solidFill>
                  <a:schemeClr val="hlink"/>
                </a:solidFill>
                <a:latin typeface="Courier New" pitchFamily="49" charset="0"/>
              </a:rPr>
              <a:t>    </a:t>
            </a:r>
            <a:r>
              <a:rPr lang="en-US" sz="2000" b="1" dirty="0">
                <a:solidFill>
                  <a:srgbClr val="009900"/>
                </a:solidFill>
                <a:latin typeface="Courier New" pitchFamily="49" charset="0"/>
              </a:rPr>
              <a:t>// Process the results.</a:t>
            </a:r>
          </a:p>
          <a:p>
            <a:pPr>
              <a:defRPr/>
            </a:pP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Console.WriteLine</a:t>
            </a:r>
            <a:r>
              <a:rPr lang="en-US" sz="2000" b="1" dirty="0">
                <a:solidFill>
                  <a:schemeClr val="hlink"/>
                </a:solidFill>
                <a:latin typeface="Courier New" pitchFamily="49" charset="0"/>
              </a:rPr>
              <a:t> (result);</a:t>
            </a:r>
          </a:p>
          <a:p>
            <a:pPr>
              <a:defRPr/>
            </a:pPr>
            <a:r>
              <a:rPr lang="en-US" sz="2000" b="1" dirty="0">
                <a:solidFill>
                  <a:schemeClr val="hlink"/>
                </a:solidFill>
                <a:latin typeface="Courier New" pitchFamily="49" charset="0"/>
              </a:rPr>
              <a:t>}</a:t>
            </a:r>
          </a:p>
        </p:txBody>
      </p:sp>
      <p:sp>
        <p:nvSpPr>
          <p:cNvPr id="105478" name="Slide Number Placeholder 6"/>
          <p:cNvSpPr>
            <a:spLocks noGrp="1"/>
          </p:cNvSpPr>
          <p:nvPr>
            <p:ph type="sldNum" sz="quarter" idx="11"/>
          </p:nvPr>
        </p:nvSpPr>
        <p:spPr>
          <a:noFill/>
        </p:spPr>
        <p:txBody>
          <a:bodyPr/>
          <a:lstStyle/>
          <a:p>
            <a:fld id="{2A219895-C357-4A28-8B81-17281301E205}"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smtClean="0"/>
              <a:t>Section 4 - Asynchronous Programming</a:t>
            </a:r>
          </a:p>
        </p:txBody>
      </p:sp>
      <p:sp>
        <p:nvSpPr>
          <p:cNvPr id="106499" name="Rectangle 2"/>
          <p:cNvSpPr>
            <a:spLocks noGrp="1" noChangeArrowheads="1"/>
          </p:cNvSpPr>
          <p:nvPr>
            <p:ph type="title"/>
          </p:nvPr>
        </p:nvSpPr>
        <p:spPr/>
        <p:txBody>
          <a:bodyPr/>
          <a:lstStyle/>
          <a:p>
            <a:pPr eaLnBrk="1" hangingPunct="1"/>
            <a:r>
              <a:rPr lang="en-US" smtClean="0"/>
              <a:t>Putting It All Together</a:t>
            </a:r>
          </a:p>
        </p:txBody>
      </p:sp>
      <p:sp>
        <p:nvSpPr>
          <p:cNvPr id="106500" name="Rectangle 3"/>
          <p:cNvSpPr>
            <a:spLocks noGrp="1" noChangeArrowheads="1"/>
          </p:cNvSpPr>
          <p:nvPr>
            <p:ph type="body" idx="1"/>
          </p:nvPr>
        </p:nvSpPr>
        <p:spPr>
          <a:xfrm>
            <a:off x="152400" y="990600"/>
            <a:ext cx="8839200" cy="5562600"/>
          </a:xfrm>
        </p:spPr>
        <p:txBody>
          <a:bodyPr/>
          <a:lstStyle/>
          <a:p>
            <a:pPr marL="533400" indent="-533400" eaLnBrk="1" hangingPunct="1">
              <a:lnSpc>
                <a:spcPct val="90000"/>
              </a:lnSpc>
              <a:buClr>
                <a:schemeClr val="tx1"/>
              </a:buClr>
            </a:pPr>
            <a:r>
              <a:rPr lang="en-US" b="1" smtClean="0">
                <a:solidFill>
                  <a:schemeClr val="accent2"/>
                </a:solidFill>
              </a:rPr>
              <a:t>Step 4</a:t>
            </a:r>
            <a:r>
              <a:rPr lang="en-US" smtClean="0"/>
              <a:t>: </a:t>
            </a:r>
            <a:r>
              <a:rPr lang="en-US" u="sng" smtClean="0"/>
              <a:t>Optionally</a:t>
            </a:r>
            <a:r>
              <a:rPr lang="en-US" smtClean="0"/>
              <a:t>, create an </a:t>
            </a:r>
            <a:r>
              <a:rPr lang="en-US" b="1" smtClean="0">
                <a:solidFill>
                  <a:schemeClr val="hlink"/>
                </a:solidFill>
                <a:latin typeface="Courier New" pitchFamily="49" charset="0"/>
              </a:rPr>
              <a:t>AsyncCallback</a:t>
            </a:r>
            <a:r>
              <a:rPr lang="en-US" smtClean="0"/>
              <a:t> object giving it the callback method (in </a:t>
            </a:r>
            <a:r>
              <a:rPr lang="en-US" b="1" smtClean="0">
                <a:solidFill>
                  <a:schemeClr val="accent2"/>
                </a:solidFill>
              </a:rPr>
              <a:t>Step 3</a:t>
            </a:r>
            <a:r>
              <a:rPr lang="en-US" smtClean="0"/>
              <a:t>).</a:t>
            </a:r>
          </a:p>
          <a:p>
            <a:pPr marL="533400" indent="-533400" eaLnBrk="1" hangingPunct="1">
              <a:lnSpc>
                <a:spcPct val="90000"/>
              </a:lnSpc>
              <a:buClr>
                <a:schemeClr val="tx1"/>
              </a:buClr>
            </a:pPr>
            <a:endParaRPr lang="en-US" smtClean="0"/>
          </a:p>
          <a:p>
            <a:pPr marL="533400" indent="-533400" eaLnBrk="1" hangingPunct="1">
              <a:lnSpc>
                <a:spcPct val="90000"/>
              </a:lnSpc>
              <a:buClr>
                <a:schemeClr val="tx1"/>
              </a:buClr>
            </a:pPr>
            <a:r>
              <a:rPr lang="en-US" b="1" smtClean="0">
                <a:solidFill>
                  <a:schemeClr val="accent2"/>
                </a:solidFill>
              </a:rPr>
              <a:t>Step 5</a:t>
            </a:r>
            <a:r>
              <a:rPr lang="en-US" smtClean="0"/>
              <a:t>: Create an object of the asynchronous delegate from </a:t>
            </a:r>
            <a:r>
              <a:rPr lang="en-US" b="1" smtClean="0">
                <a:solidFill>
                  <a:schemeClr val="accent2"/>
                </a:solidFill>
              </a:rPr>
              <a:t>Step 2</a:t>
            </a:r>
            <a:r>
              <a:rPr lang="en-US" smtClean="0"/>
              <a:t>.</a:t>
            </a:r>
          </a:p>
          <a:p>
            <a:pPr marL="533400" indent="-533400" eaLnBrk="1" hangingPunct="1">
              <a:lnSpc>
                <a:spcPct val="90000"/>
              </a:lnSpc>
              <a:buClr>
                <a:schemeClr val="tx1"/>
              </a:buClr>
            </a:pPr>
            <a:endParaRPr lang="en-US" smtClean="0"/>
          </a:p>
          <a:p>
            <a:pPr marL="533400" indent="-533400" eaLnBrk="1" hangingPunct="1">
              <a:lnSpc>
                <a:spcPct val="90000"/>
              </a:lnSpc>
              <a:buClr>
                <a:schemeClr val="tx1"/>
              </a:buClr>
            </a:pPr>
            <a:r>
              <a:rPr lang="en-US" b="1" smtClean="0">
                <a:solidFill>
                  <a:schemeClr val="accent2"/>
                </a:solidFill>
              </a:rPr>
              <a:t>Step 6</a:t>
            </a:r>
            <a:r>
              <a:rPr lang="en-US" smtClean="0"/>
              <a:t>: Call </a:t>
            </a:r>
            <a:r>
              <a:rPr lang="en-US" b="1" smtClean="0">
                <a:solidFill>
                  <a:schemeClr val="hlink"/>
                </a:solidFill>
                <a:latin typeface="Courier New" pitchFamily="49" charset="0"/>
              </a:rPr>
              <a:t>BeginInvoke()</a:t>
            </a:r>
            <a:r>
              <a:rPr lang="en-US" smtClean="0"/>
              <a:t>.</a:t>
            </a:r>
          </a:p>
          <a:p>
            <a:pPr marL="533400" indent="-533400" eaLnBrk="1" hangingPunct="1">
              <a:lnSpc>
                <a:spcPct val="90000"/>
              </a:lnSpc>
              <a:buClr>
                <a:schemeClr val="tx1"/>
              </a:buClr>
            </a:pPr>
            <a:endParaRPr lang="en-US" smtClean="0"/>
          </a:p>
          <a:p>
            <a:pPr marL="533400" indent="-533400" eaLnBrk="1" hangingPunct="1">
              <a:lnSpc>
                <a:spcPct val="90000"/>
              </a:lnSpc>
              <a:buClr>
                <a:schemeClr val="tx1"/>
              </a:buClr>
            </a:pPr>
            <a:endParaRPr lang="en-US" smtClean="0"/>
          </a:p>
          <a:p>
            <a:pPr marL="952500" lvl="1" indent="-495300" eaLnBrk="1" hangingPunct="1">
              <a:lnSpc>
                <a:spcPct val="90000"/>
              </a:lnSpc>
              <a:buClr>
                <a:schemeClr val="tx1"/>
              </a:buClr>
            </a:pPr>
            <a:endParaRPr lang="en-US" smtClean="0"/>
          </a:p>
          <a:p>
            <a:pPr marL="533400" indent="-533400" eaLnBrk="1" hangingPunct="1">
              <a:lnSpc>
                <a:spcPct val="90000"/>
              </a:lnSpc>
              <a:buClr>
                <a:schemeClr val="tx1"/>
              </a:buClr>
            </a:pPr>
            <a:r>
              <a:rPr lang="en-US" smtClean="0"/>
              <a:t>To pass extra info, wrap it in an </a:t>
            </a:r>
            <a:r>
              <a:rPr lang="en-US" b="1" smtClean="0">
                <a:solidFill>
                  <a:schemeClr val="hlink"/>
                </a:solidFill>
                <a:latin typeface="Courier New" pitchFamily="49" charset="0"/>
              </a:rPr>
              <a:t>object</a:t>
            </a:r>
            <a:r>
              <a:rPr lang="en-US" smtClean="0"/>
              <a:t> and pass it as the last parameter to </a:t>
            </a:r>
            <a:r>
              <a:rPr lang="en-US" b="1" smtClean="0">
                <a:solidFill>
                  <a:schemeClr val="hlink"/>
                </a:solidFill>
                <a:latin typeface="Courier New" pitchFamily="49" charset="0"/>
              </a:rPr>
              <a:t>BeginInvoke()</a:t>
            </a:r>
            <a:r>
              <a:rPr lang="en-US" smtClean="0"/>
              <a:t>.</a:t>
            </a:r>
            <a:endParaRPr lang="en-US" b="1" smtClean="0">
              <a:solidFill>
                <a:schemeClr val="accent2"/>
              </a:solidFill>
            </a:endParaRPr>
          </a:p>
        </p:txBody>
      </p:sp>
      <p:sp>
        <p:nvSpPr>
          <p:cNvPr id="137220" name="Rectangle 4"/>
          <p:cNvSpPr>
            <a:spLocks noChangeArrowheads="1"/>
          </p:cNvSpPr>
          <p:nvPr/>
        </p:nvSpPr>
        <p:spPr bwMode="auto">
          <a:xfrm>
            <a:off x="152400" y="1952625"/>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AsyncCallback doneDel = new AsyncCallback(ComputeDone);</a:t>
            </a:r>
          </a:p>
        </p:txBody>
      </p:sp>
      <p:sp>
        <p:nvSpPr>
          <p:cNvPr id="137221" name="Rectangle 5"/>
          <p:cNvSpPr>
            <a:spLocks noChangeArrowheads="1"/>
          </p:cNvSpPr>
          <p:nvPr/>
        </p:nvSpPr>
        <p:spPr bwMode="auto">
          <a:xfrm>
            <a:off x="152400" y="3248025"/>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err="1">
                <a:solidFill>
                  <a:schemeClr val="hlink"/>
                </a:solidFill>
                <a:latin typeface="Courier New" pitchFamily="49" charset="0"/>
              </a:rPr>
              <a:t>MyOwnDelegate</a:t>
            </a:r>
            <a:r>
              <a:rPr lang="en-US" sz="2000" b="1" dirty="0">
                <a:solidFill>
                  <a:schemeClr val="hlink"/>
                </a:solidFill>
                <a:latin typeface="Courier New" pitchFamily="49" charset="0"/>
              </a:rPr>
              <a:t> md1 = new </a:t>
            </a:r>
            <a:r>
              <a:rPr lang="en-US" sz="2000" b="1" dirty="0" err="1">
                <a:solidFill>
                  <a:schemeClr val="hlink"/>
                </a:solidFill>
                <a:latin typeface="Courier New" pitchFamily="49" charset="0"/>
              </a:rPr>
              <a:t>MyOwnDelegate</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ComputeSum</a:t>
            </a:r>
            <a:r>
              <a:rPr lang="en-US" sz="2000" b="1" dirty="0">
                <a:solidFill>
                  <a:schemeClr val="hlink"/>
                </a:solidFill>
                <a:latin typeface="Courier New" pitchFamily="49" charset="0"/>
              </a:rPr>
              <a:t>);</a:t>
            </a:r>
          </a:p>
        </p:txBody>
      </p:sp>
      <p:sp>
        <p:nvSpPr>
          <p:cNvPr id="137222" name="Rectangle 6"/>
          <p:cNvSpPr>
            <a:spLocks noChangeArrowheads="1"/>
          </p:cNvSpPr>
          <p:nvPr/>
        </p:nvSpPr>
        <p:spPr bwMode="auto">
          <a:xfrm>
            <a:off x="152400" y="4267200"/>
            <a:ext cx="8839200" cy="990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int a = 5;</a:t>
            </a:r>
          </a:p>
          <a:p>
            <a:pPr>
              <a:defRPr/>
            </a:pPr>
            <a:r>
              <a:rPr lang="en-US" sz="2000" b="1">
                <a:solidFill>
                  <a:schemeClr val="hlink"/>
                </a:solidFill>
                <a:latin typeface="Courier New" pitchFamily="49" charset="0"/>
              </a:rPr>
              <a:t>int b = 6;</a:t>
            </a:r>
          </a:p>
          <a:p>
            <a:pPr>
              <a:defRPr/>
            </a:pPr>
            <a:r>
              <a:rPr lang="en-US" sz="2000" b="1">
                <a:solidFill>
                  <a:schemeClr val="hlink"/>
                </a:solidFill>
                <a:latin typeface="Courier New" pitchFamily="49" charset="0"/>
              </a:rPr>
              <a:t>IAsyncResult iar = md1.BeginInvoke (a, b, </a:t>
            </a:r>
            <a:r>
              <a:rPr lang="en-US" sz="2000" b="1" u="sng">
                <a:solidFill>
                  <a:schemeClr val="hlink"/>
                </a:solidFill>
                <a:latin typeface="Courier New" pitchFamily="49" charset="0"/>
              </a:rPr>
              <a:t>doneDel</a:t>
            </a:r>
            <a:r>
              <a:rPr lang="en-US" sz="2000" b="1">
                <a:solidFill>
                  <a:schemeClr val="hlink"/>
                </a:solidFill>
                <a:latin typeface="Courier New" pitchFamily="49" charset="0"/>
              </a:rPr>
              <a:t>, null);</a:t>
            </a:r>
          </a:p>
        </p:txBody>
      </p:sp>
      <p:sp>
        <p:nvSpPr>
          <p:cNvPr id="137223" name="Line 7"/>
          <p:cNvSpPr>
            <a:spLocks noChangeShapeType="1"/>
          </p:cNvSpPr>
          <p:nvPr/>
        </p:nvSpPr>
        <p:spPr bwMode="auto">
          <a:xfrm>
            <a:off x="2895600" y="3581400"/>
            <a:ext cx="381000" cy="1371600"/>
          </a:xfrm>
          <a:prstGeom prst="line">
            <a:avLst/>
          </a:prstGeom>
          <a:noFill/>
          <a:ln w="28575">
            <a:solidFill>
              <a:srgbClr val="000099"/>
            </a:solidFill>
            <a:round/>
            <a:headEnd/>
            <a:tailEnd type="triangle" w="lg" len="lg"/>
          </a:ln>
        </p:spPr>
        <p:txBody>
          <a:bodyPr anchor="ctr"/>
          <a:lstStyle/>
          <a:p>
            <a:endParaRPr lang="en-US"/>
          </a:p>
        </p:txBody>
      </p:sp>
      <p:sp>
        <p:nvSpPr>
          <p:cNvPr id="137224" name="Line 8"/>
          <p:cNvSpPr>
            <a:spLocks noChangeShapeType="1"/>
          </p:cNvSpPr>
          <p:nvPr/>
        </p:nvSpPr>
        <p:spPr bwMode="auto">
          <a:xfrm>
            <a:off x="2971800" y="2362200"/>
            <a:ext cx="4038600" cy="2590800"/>
          </a:xfrm>
          <a:prstGeom prst="line">
            <a:avLst/>
          </a:prstGeom>
          <a:noFill/>
          <a:ln w="28575">
            <a:solidFill>
              <a:srgbClr val="000099"/>
            </a:solidFill>
            <a:round/>
            <a:headEnd/>
            <a:tailEnd type="triangle" w="lg" len="lg"/>
          </a:ln>
        </p:spPr>
        <p:txBody>
          <a:bodyPr anchor="ctr"/>
          <a:lstStyle/>
          <a:p>
            <a:endParaRPr lang="en-US"/>
          </a:p>
        </p:txBody>
      </p:sp>
      <p:sp>
        <p:nvSpPr>
          <p:cNvPr id="106507" name="Slide Number Placeholder 11"/>
          <p:cNvSpPr>
            <a:spLocks noGrp="1"/>
          </p:cNvSpPr>
          <p:nvPr>
            <p:ph type="sldNum" sz="quarter" idx="11"/>
          </p:nvPr>
        </p:nvSpPr>
        <p:spPr>
          <a:noFill/>
        </p:spPr>
        <p:txBody>
          <a:bodyPr/>
          <a:lstStyle/>
          <a:p>
            <a:fld id="{797D80DB-8E75-484B-B420-201BCC3CD762}" type="slidenum">
              <a:rPr lang="en-US" smtClean="0"/>
              <a:pPr/>
              <a:t>26</a:t>
            </a:fld>
            <a:endParaRPr lang="en-US" smtClean="0"/>
          </a:p>
        </p:txBody>
      </p:sp>
      <p:sp>
        <p:nvSpPr>
          <p:cNvPr id="12" name="Action Button: Forward or Next 11">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7223"/>
                                        </p:tgtEl>
                                        <p:attrNameLst>
                                          <p:attrName>style.visibility</p:attrName>
                                        </p:attrNameLst>
                                      </p:cBhvr>
                                      <p:to>
                                        <p:strVal val="visible"/>
                                      </p:to>
                                    </p:set>
                                    <p:animEffect transition="in" filter="wipe(up)">
                                      <p:cBhvr>
                                        <p:cTn id="7" dur="500"/>
                                        <p:tgtEl>
                                          <p:spTgt spid="1372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7224"/>
                                        </p:tgtEl>
                                        <p:attrNameLst>
                                          <p:attrName>style.visibility</p:attrName>
                                        </p:attrNameLst>
                                      </p:cBhvr>
                                      <p:to>
                                        <p:strVal val="visible"/>
                                      </p:to>
                                    </p:set>
                                    <p:animEffect transition="in" filter="wipe(up)">
                                      <p:cBhvr>
                                        <p:cTn id="10" dur="500"/>
                                        <p:tgtEl>
                                          <p:spTgt spid="1372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722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372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animBg="1"/>
      <p:bldP spid="137223" grpId="1" animBg="1"/>
      <p:bldP spid="137224" grpId="0" animBg="1"/>
      <p:bldP spid="13722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smtClean="0"/>
              <a:t>Section 4 - Asynchronous Programming</a:t>
            </a:r>
          </a:p>
        </p:txBody>
      </p:sp>
      <p:sp>
        <p:nvSpPr>
          <p:cNvPr id="13315" name="Rectangle 2"/>
          <p:cNvSpPr>
            <a:spLocks noGrp="1" noChangeArrowheads="1"/>
          </p:cNvSpPr>
          <p:nvPr>
            <p:ph type="title"/>
          </p:nvPr>
        </p:nvSpPr>
        <p:spPr/>
        <p:txBody>
          <a:bodyPr/>
          <a:lstStyle/>
          <a:p>
            <a:pPr eaLnBrk="1" hangingPunct="1"/>
            <a:r>
              <a:rPr lang="en-US" smtClean="0"/>
              <a:t>Creating Threads</a:t>
            </a:r>
          </a:p>
        </p:txBody>
      </p:sp>
      <p:sp>
        <p:nvSpPr>
          <p:cNvPr id="13316" name="Rectangle 3"/>
          <p:cNvSpPr>
            <a:spLocks noGrp="1" noChangeArrowheads="1"/>
          </p:cNvSpPr>
          <p:nvPr>
            <p:ph type="body" idx="1"/>
          </p:nvPr>
        </p:nvSpPr>
        <p:spPr/>
        <p:txBody>
          <a:bodyPr/>
          <a:lstStyle/>
          <a:p>
            <a:pPr eaLnBrk="1" hangingPunct="1"/>
            <a:r>
              <a:rPr lang="en-US" smtClean="0"/>
              <a:t>The </a:t>
            </a:r>
            <a:r>
              <a:rPr lang="en-US" b="1" smtClean="0">
                <a:solidFill>
                  <a:schemeClr val="hlink"/>
                </a:solidFill>
                <a:latin typeface="Courier New" pitchFamily="49" charset="0"/>
              </a:rPr>
              <a:t>Thread</a:t>
            </a:r>
            <a:r>
              <a:rPr lang="en-US" smtClean="0"/>
              <a:t> and </a:t>
            </a:r>
            <a:r>
              <a:rPr lang="en-US" b="1" smtClean="0">
                <a:solidFill>
                  <a:schemeClr val="hlink"/>
                </a:solidFill>
                <a:latin typeface="Courier New" pitchFamily="49" charset="0"/>
              </a:rPr>
              <a:t>ThreadStart</a:t>
            </a:r>
            <a:r>
              <a:rPr lang="en-US" smtClean="0"/>
              <a:t> classes are found in the </a:t>
            </a:r>
            <a:r>
              <a:rPr lang="en-US" b="1" smtClean="0">
                <a:solidFill>
                  <a:schemeClr val="hlink"/>
                </a:solidFill>
                <a:latin typeface="Courier New" pitchFamily="49" charset="0"/>
              </a:rPr>
              <a:t>System.Threading</a:t>
            </a:r>
            <a:r>
              <a:rPr lang="en-US" smtClean="0"/>
              <a:t> namespace:</a:t>
            </a:r>
          </a:p>
          <a:p>
            <a:pPr eaLnBrk="1" hangingPunct="1"/>
            <a:endParaRPr lang="en-US" smtClean="0"/>
          </a:p>
          <a:p>
            <a:pPr eaLnBrk="1" hangingPunct="1"/>
            <a:endParaRPr lang="en-US" smtClean="0"/>
          </a:p>
          <a:p>
            <a:pPr eaLnBrk="1" hangingPunct="1"/>
            <a:r>
              <a:rPr lang="en-US" smtClean="0"/>
              <a:t>You need to code the method that will be called when you start the thread:</a:t>
            </a:r>
          </a:p>
        </p:txBody>
      </p:sp>
      <p:sp>
        <p:nvSpPr>
          <p:cNvPr id="46084" name="Rectangle 4"/>
          <p:cNvSpPr>
            <a:spLocks noChangeArrowheads="1"/>
          </p:cNvSpPr>
          <p:nvPr/>
        </p:nvSpPr>
        <p:spPr bwMode="auto">
          <a:xfrm>
            <a:off x="152400" y="2209800"/>
            <a:ext cx="8839200" cy="4572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using System.Threading;</a:t>
            </a:r>
          </a:p>
        </p:txBody>
      </p:sp>
      <p:sp>
        <p:nvSpPr>
          <p:cNvPr id="46085" name="Rectangle 5"/>
          <p:cNvSpPr>
            <a:spLocks noChangeArrowheads="1"/>
          </p:cNvSpPr>
          <p:nvPr/>
        </p:nvSpPr>
        <p:spPr bwMode="auto">
          <a:xfrm>
            <a:off x="152400" y="4267200"/>
            <a:ext cx="8839200" cy="16002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public static void ThreadMethod()</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Console.WriteLine ("In the threaded method.");</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Do more work.</a:t>
            </a:r>
          </a:p>
          <a:p>
            <a:pPr>
              <a:defRPr/>
            </a:pPr>
            <a:r>
              <a:rPr lang="en-US" sz="2000" b="1">
                <a:solidFill>
                  <a:schemeClr val="hlink"/>
                </a:solidFill>
                <a:latin typeface="Courier New" pitchFamily="49" charset="0"/>
              </a:rPr>
              <a:t>}</a:t>
            </a:r>
          </a:p>
        </p:txBody>
      </p:sp>
      <p:sp>
        <p:nvSpPr>
          <p:cNvPr id="13319" name="Slide Number Placeholder 7"/>
          <p:cNvSpPr>
            <a:spLocks noGrp="1"/>
          </p:cNvSpPr>
          <p:nvPr>
            <p:ph type="sldNum" sz="quarter" idx="11"/>
          </p:nvPr>
        </p:nvSpPr>
        <p:spPr>
          <a:noFill/>
        </p:spPr>
        <p:txBody>
          <a:bodyPr/>
          <a:lstStyle/>
          <a:p>
            <a:fld id="{70C59D4A-F4E8-4DAF-A77E-4D7FFE3EEF97}"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smtClean="0"/>
              <a:t>Section 4 - Asynchronous Programming</a:t>
            </a:r>
          </a:p>
        </p:txBody>
      </p:sp>
      <p:sp>
        <p:nvSpPr>
          <p:cNvPr id="14339" name="Rectangle 2"/>
          <p:cNvSpPr>
            <a:spLocks noGrp="1" noChangeArrowheads="1"/>
          </p:cNvSpPr>
          <p:nvPr>
            <p:ph type="title"/>
          </p:nvPr>
        </p:nvSpPr>
        <p:spPr/>
        <p:txBody>
          <a:bodyPr/>
          <a:lstStyle/>
          <a:p>
            <a:pPr eaLnBrk="1" hangingPunct="1"/>
            <a:r>
              <a:rPr lang="en-US" smtClean="0"/>
              <a:t>Creating Threads</a:t>
            </a:r>
          </a:p>
        </p:txBody>
      </p:sp>
      <p:sp>
        <p:nvSpPr>
          <p:cNvPr id="14340" name="Rectangle 3"/>
          <p:cNvSpPr>
            <a:spLocks noGrp="1" noChangeArrowheads="1"/>
          </p:cNvSpPr>
          <p:nvPr>
            <p:ph type="body" idx="1"/>
          </p:nvPr>
        </p:nvSpPr>
        <p:spPr/>
        <p:txBody>
          <a:bodyPr/>
          <a:lstStyle/>
          <a:p>
            <a:pPr eaLnBrk="1" hangingPunct="1"/>
            <a:r>
              <a:rPr lang="en-US" smtClean="0"/>
              <a:t>Create a </a:t>
            </a:r>
            <a:r>
              <a:rPr lang="en-US" b="1" smtClean="0">
                <a:solidFill>
                  <a:schemeClr val="hlink"/>
                </a:solidFill>
                <a:latin typeface="Courier New" pitchFamily="49" charset="0"/>
              </a:rPr>
              <a:t>ThreadStart</a:t>
            </a:r>
            <a:r>
              <a:rPr lang="en-US" smtClean="0"/>
              <a:t> object providing it the thread method:</a:t>
            </a:r>
          </a:p>
          <a:p>
            <a:pPr eaLnBrk="1" hangingPunct="1"/>
            <a:endParaRPr lang="en-US" smtClean="0"/>
          </a:p>
          <a:p>
            <a:pPr eaLnBrk="1" hangingPunct="1"/>
            <a:endParaRPr lang="en-US" smtClean="0"/>
          </a:p>
          <a:p>
            <a:pPr eaLnBrk="1" hangingPunct="1"/>
            <a:r>
              <a:rPr lang="en-US" smtClean="0"/>
              <a:t>Create the </a:t>
            </a:r>
            <a:r>
              <a:rPr lang="en-US" b="1" smtClean="0">
                <a:solidFill>
                  <a:schemeClr val="hlink"/>
                </a:solidFill>
                <a:latin typeface="Courier New" pitchFamily="49" charset="0"/>
              </a:rPr>
              <a:t>Thread</a:t>
            </a:r>
            <a:r>
              <a:rPr lang="en-US" smtClean="0"/>
              <a:t> object providing it the </a:t>
            </a:r>
            <a:r>
              <a:rPr lang="en-US" b="1" smtClean="0">
                <a:solidFill>
                  <a:schemeClr val="hlink"/>
                </a:solidFill>
                <a:latin typeface="Courier New" pitchFamily="49" charset="0"/>
              </a:rPr>
              <a:t>ThreadStart</a:t>
            </a:r>
            <a:r>
              <a:rPr lang="en-US" smtClean="0"/>
              <a:t> object and then call the </a:t>
            </a:r>
            <a:r>
              <a:rPr lang="en-US" b="1" smtClean="0">
                <a:solidFill>
                  <a:schemeClr val="hlink"/>
                </a:solidFill>
                <a:latin typeface="Courier New" pitchFamily="49" charset="0"/>
              </a:rPr>
              <a:t>Start()</a:t>
            </a:r>
            <a:r>
              <a:rPr lang="en-US" smtClean="0"/>
              <a:t> method on the </a:t>
            </a:r>
            <a:r>
              <a:rPr lang="en-US" b="1" smtClean="0">
                <a:solidFill>
                  <a:schemeClr val="hlink"/>
                </a:solidFill>
                <a:latin typeface="Courier New" pitchFamily="49" charset="0"/>
              </a:rPr>
              <a:t>Thread</a:t>
            </a:r>
            <a:r>
              <a:rPr lang="en-US" smtClean="0"/>
              <a:t> object:</a:t>
            </a:r>
          </a:p>
        </p:txBody>
      </p:sp>
      <p:sp>
        <p:nvSpPr>
          <p:cNvPr id="47108" name="Rectangle 4"/>
          <p:cNvSpPr>
            <a:spLocks noChangeArrowheads="1"/>
          </p:cNvSpPr>
          <p:nvPr/>
        </p:nvSpPr>
        <p:spPr bwMode="auto">
          <a:xfrm>
            <a:off x="152400" y="2286000"/>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ThreadStart starter = new ThreadStart(ThreadMethod);</a:t>
            </a:r>
          </a:p>
        </p:txBody>
      </p:sp>
      <p:sp>
        <p:nvSpPr>
          <p:cNvPr id="47109" name="Rectangle 5"/>
          <p:cNvSpPr>
            <a:spLocks noChangeArrowheads="1"/>
          </p:cNvSpPr>
          <p:nvPr/>
        </p:nvSpPr>
        <p:spPr bwMode="auto">
          <a:xfrm>
            <a:off x="152400" y="4648200"/>
            <a:ext cx="8839200" cy="695325"/>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Thread helperThread1 = new Thread (starter);</a:t>
            </a:r>
          </a:p>
          <a:p>
            <a:pPr>
              <a:defRPr/>
            </a:pPr>
            <a:r>
              <a:rPr lang="en-US" sz="2000" b="1">
                <a:solidFill>
                  <a:schemeClr val="hlink"/>
                </a:solidFill>
                <a:latin typeface="Courier New" pitchFamily="49" charset="0"/>
              </a:rPr>
              <a:t>helperThread1.Start();</a:t>
            </a:r>
          </a:p>
        </p:txBody>
      </p:sp>
      <p:sp>
        <p:nvSpPr>
          <p:cNvPr id="14343" name="Slide Number Placeholder 7"/>
          <p:cNvSpPr>
            <a:spLocks noGrp="1"/>
          </p:cNvSpPr>
          <p:nvPr>
            <p:ph type="sldNum" sz="quarter" idx="11"/>
          </p:nvPr>
        </p:nvSpPr>
        <p:spPr>
          <a:noFill/>
        </p:spPr>
        <p:txBody>
          <a:bodyPr/>
          <a:lstStyle/>
          <a:p>
            <a:fld id="{410A612A-4D9A-49B7-AE48-37837B929BAD}"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Section 4 - Asynchronous Programming</a:t>
            </a:r>
          </a:p>
        </p:txBody>
      </p:sp>
      <p:sp>
        <p:nvSpPr>
          <p:cNvPr id="15363" name="Rectangle 2"/>
          <p:cNvSpPr>
            <a:spLocks noGrp="1" noChangeArrowheads="1"/>
          </p:cNvSpPr>
          <p:nvPr>
            <p:ph type="title"/>
          </p:nvPr>
        </p:nvSpPr>
        <p:spPr/>
        <p:txBody>
          <a:bodyPr/>
          <a:lstStyle/>
          <a:p>
            <a:pPr eaLnBrk="1" hangingPunct="1"/>
            <a:r>
              <a:rPr lang="en-US" smtClean="0"/>
              <a:t>Creating Threads</a:t>
            </a:r>
          </a:p>
        </p:txBody>
      </p:sp>
      <p:sp>
        <p:nvSpPr>
          <p:cNvPr id="15364" name="Rectangle 3"/>
          <p:cNvSpPr>
            <a:spLocks noGrp="1" noChangeArrowheads="1"/>
          </p:cNvSpPr>
          <p:nvPr>
            <p:ph type="body" idx="1"/>
          </p:nvPr>
        </p:nvSpPr>
        <p:spPr/>
        <p:txBody>
          <a:bodyPr/>
          <a:lstStyle/>
          <a:p>
            <a:pPr eaLnBrk="1" hangingPunct="1"/>
            <a:r>
              <a:rPr lang="en-US" smtClean="0"/>
              <a:t>The </a:t>
            </a:r>
            <a:r>
              <a:rPr lang="en-US" b="1" smtClean="0">
                <a:solidFill>
                  <a:schemeClr val="hlink"/>
                </a:solidFill>
                <a:latin typeface="Courier New" pitchFamily="49" charset="0"/>
              </a:rPr>
              <a:t>ThreadStart</a:t>
            </a:r>
            <a:r>
              <a:rPr lang="en-US" smtClean="0"/>
              <a:t> object is actually a </a:t>
            </a:r>
            <a:r>
              <a:rPr lang="en-US" b="1" smtClean="0">
                <a:solidFill>
                  <a:schemeClr val="accent2"/>
                </a:solidFill>
              </a:rPr>
              <a:t>delegate</a:t>
            </a:r>
            <a:r>
              <a:rPr lang="en-US" smtClean="0"/>
              <a:t>.</a:t>
            </a:r>
          </a:p>
          <a:p>
            <a:pPr lvl="1" eaLnBrk="1" hangingPunct="1"/>
            <a:r>
              <a:rPr lang="en-US" sz="2400" smtClean="0"/>
              <a:t>The </a:t>
            </a:r>
            <a:r>
              <a:rPr lang="en-US" sz="2400" b="1" smtClean="0">
                <a:solidFill>
                  <a:schemeClr val="hlink"/>
                </a:solidFill>
                <a:latin typeface="Courier New" pitchFamily="49" charset="0"/>
              </a:rPr>
              <a:t>Thread</a:t>
            </a:r>
            <a:r>
              <a:rPr lang="en-US" sz="2400" smtClean="0"/>
              <a:t> object doesn’t (and shouldn’t) know anything about the target method that will be called when the thread starts up. The </a:t>
            </a:r>
            <a:r>
              <a:rPr lang="en-US" sz="2400" b="1" smtClean="0">
                <a:solidFill>
                  <a:schemeClr val="hlink"/>
                </a:solidFill>
                <a:latin typeface="Courier New" pitchFamily="49" charset="0"/>
              </a:rPr>
              <a:t>Thread</a:t>
            </a:r>
            <a:r>
              <a:rPr lang="en-US" sz="2400" smtClean="0"/>
              <a:t> object can be used to call </a:t>
            </a:r>
            <a:r>
              <a:rPr lang="en-US" sz="2400" b="1" smtClean="0">
                <a:solidFill>
                  <a:schemeClr val="hlink"/>
                </a:solidFill>
                <a:latin typeface="Courier New" pitchFamily="49" charset="0"/>
              </a:rPr>
              <a:t>Start()</a:t>
            </a:r>
            <a:r>
              <a:rPr lang="en-US" sz="2400" smtClean="0"/>
              <a:t> on different methods.</a:t>
            </a:r>
          </a:p>
          <a:p>
            <a:pPr lvl="1" eaLnBrk="1" hangingPunct="1"/>
            <a:r>
              <a:rPr lang="en-US" sz="2400" smtClean="0"/>
              <a:t>In order to have the </a:t>
            </a:r>
            <a:r>
              <a:rPr lang="en-US" sz="2400" b="1" smtClean="0">
                <a:solidFill>
                  <a:schemeClr val="hlink"/>
                </a:solidFill>
                <a:latin typeface="Courier New" pitchFamily="49" charset="0"/>
              </a:rPr>
              <a:t>Thread</a:t>
            </a:r>
            <a:r>
              <a:rPr lang="en-US" sz="2400" smtClean="0"/>
              <a:t> object call the target method when the thread starts, the </a:t>
            </a:r>
            <a:r>
              <a:rPr lang="en-US" sz="2400" b="1" smtClean="0">
                <a:solidFill>
                  <a:schemeClr val="hlink"/>
                </a:solidFill>
                <a:latin typeface="Courier New" pitchFamily="49" charset="0"/>
              </a:rPr>
              <a:t>ThreadStart</a:t>
            </a:r>
            <a:r>
              <a:rPr lang="en-US" sz="2400" smtClean="0"/>
              <a:t> delegate encapsulates the target method.</a:t>
            </a:r>
          </a:p>
          <a:p>
            <a:pPr eaLnBrk="1" hangingPunct="1"/>
            <a:r>
              <a:rPr lang="en-US" smtClean="0"/>
              <a:t>Creating the </a:t>
            </a:r>
            <a:r>
              <a:rPr lang="en-US" b="1" smtClean="0">
                <a:solidFill>
                  <a:schemeClr val="hlink"/>
                </a:solidFill>
                <a:latin typeface="Courier New" pitchFamily="49" charset="0"/>
              </a:rPr>
              <a:t>ThreadStart</a:t>
            </a:r>
            <a:r>
              <a:rPr lang="en-US" smtClean="0"/>
              <a:t> and </a:t>
            </a:r>
            <a:r>
              <a:rPr lang="en-US" b="1" smtClean="0">
                <a:solidFill>
                  <a:schemeClr val="hlink"/>
                </a:solidFill>
                <a:latin typeface="Courier New" pitchFamily="49" charset="0"/>
              </a:rPr>
              <a:t>Thread</a:t>
            </a:r>
            <a:r>
              <a:rPr lang="en-US" smtClean="0"/>
              <a:t> objects can be done in a single instruction:</a:t>
            </a:r>
          </a:p>
        </p:txBody>
      </p:sp>
      <p:sp>
        <p:nvSpPr>
          <p:cNvPr id="48132" name="Rectangle 4"/>
          <p:cNvSpPr>
            <a:spLocks noChangeArrowheads="1"/>
          </p:cNvSpPr>
          <p:nvPr/>
        </p:nvSpPr>
        <p:spPr bwMode="auto">
          <a:xfrm>
            <a:off x="152400" y="5257800"/>
            <a:ext cx="8839200" cy="990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Thread helperThread1 = </a:t>
            </a:r>
          </a:p>
          <a:p>
            <a:pPr>
              <a:defRPr/>
            </a:pPr>
            <a:r>
              <a:rPr lang="en-US" sz="2000" b="1">
                <a:solidFill>
                  <a:schemeClr val="hlink"/>
                </a:solidFill>
                <a:latin typeface="Courier New" pitchFamily="49" charset="0"/>
              </a:rPr>
              <a:t>    new Thread (new ThreadStart(ThreadMethod));</a:t>
            </a:r>
          </a:p>
          <a:p>
            <a:pPr>
              <a:defRPr/>
            </a:pPr>
            <a:r>
              <a:rPr lang="en-US" sz="2000" b="1">
                <a:solidFill>
                  <a:schemeClr val="hlink"/>
                </a:solidFill>
                <a:latin typeface="Courier New" pitchFamily="49" charset="0"/>
              </a:rPr>
              <a:t>helperThread1.Start();</a:t>
            </a:r>
          </a:p>
        </p:txBody>
      </p:sp>
      <p:sp>
        <p:nvSpPr>
          <p:cNvPr id="15366" name="Slide Number Placeholder 6"/>
          <p:cNvSpPr>
            <a:spLocks noGrp="1"/>
          </p:cNvSpPr>
          <p:nvPr>
            <p:ph type="sldNum" sz="quarter" idx="11"/>
          </p:nvPr>
        </p:nvSpPr>
        <p:spPr>
          <a:noFill/>
        </p:spPr>
        <p:txBody>
          <a:bodyPr/>
          <a:lstStyle/>
          <a:p>
            <a:fld id="{BC3F1A27-5E7E-43F2-8820-AC8D9C2230AA}"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smtClean="0"/>
              <a:t>Section 4 - Asynchronous Programming</a:t>
            </a:r>
          </a:p>
        </p:txBody>
      </p:sp>
      <p:sp>
        <p:nvSpPr>
          <p:cNvPr id="6147" name="Rectangle 2"/>
          <p:cNvSpPr>
            <a:spLocks noGrp="1" noChangeArrowheads="1"/>
          </p:cNvSpPr>
          <p:nvPr>
            <p:ph type="title"/>
          </p:nvPr>
        </p:nvSpPr>
        <p:spPr/>
        <p:txBody>
          <a:bodyPr/>
          <a:lstStyle/>
          <a:p>
            <a:pPr eaLnBrk="1" hangingPunct="1"/>
            <a:r>
              <a:rPr lang="en-US" smtClean="0"/>
              <a:t>Introduction</a:t>
            </a:r>
          </a:p>
        </p:txBody>
      </p:sp>
      <p:sp>
        <p:nvSpPr>
          <p:cNvPr id="6148" name="Rectangle 3"/>
          <p:cNvSpPr>
            <a:spLocks noGrp="1" noChangeArrowheads="1"/>
          </p:cNvSpPr>
          <p:nvPr>
            <p:ph type="body" idx="1"/>
          </p:nvPr>
        </p:nvSpPr>
        <p:spPr/>
        <p:txBody>
          <a:bodyPr/>
          <a:lstStyle/>
          <a:p>
            <a:pPr eaLnBrk="1" hangingPunct="1">
              <a:lnSpc>
                <a:spcPct val="90000"/>
              </a:lnSpc>
            </a:pPr>
            <a:r>
              <a:rPr lang="en-US" sz="2600" smtClean="0"/>
              <a:t>When an application is said to be multi-threaded, it means that the application uses multiple independent streams of instructions to accomplish the various tasks it has to perform.</a:t>
            </a:r>
          </a:p>
          <a:p>
            <a:pPr eaLnBrk="1" hangingPunct="1">
              <a:lnSpc>
                <a:spcPct val="90000"/>
              </a:lnSpc>
            </a:pPr>
            <a:r>
              <a:rPr lang="en-US" sz="2600" smtClean="0"/>
              <a:t>Every executing application has at least one thread – the main thread of execution.</a:t>
            </a:r>
          </a:p>
          <a:p>
            <a:pPr lvl="1" eaLnBrk="1" hangingPunct="1">
              <a:lnSpc>
                <a:spcPct val="90000"/>
              </a:lnSpc>
            </a:pPr>
            <a:r>
              <a:rPr lang="en-US" sz="2200" smtClean="0"/>
              <a:t>In .NET, every application has a second thread as well – the garbage collection thread.</a:t>
            </a:r>
          </a:p>
          <a:p>
            <a:pPr eaLnBrk="1" hangingPunct="1">
              <a:lnSpc>
                <a:spcPct val="90000"/>
              </a:lnSpc>
            </a:pPr>
            <a:r>
              <a:rPr lang="en-US" sz="2600" smtClean="0"/>
              <a:t>The main thread can start or “spawn” additional threads.</a:t>
            </a:r>
          </a:p>
          <a:p>
            <a:pPr eaLnBrk="1" hangingPunct="1">
              <a:lnSpc>
                <a:spcPct val="90000"/>
              </a:lnSpc>
            </a:pPr>
            <a:r>
              <a:rPr lang="en-US" sz="2600" smtClean="0"/>
              <a:t>Spawned threads can themselves spawn other threads.</a:t>
            </a:r>
          </a:p>
          <a:p>
            <a:pPr eaLnBrk="1" hangingPunct="1">
              <a:lnSpc>
                <a:spcPct val="90000"/>
              </a:lnSpc>
            </a:pPr>
            <a:r>
              <a:rPr lang="en-US" sz="2600" smtClean="0"/>
              <a:t>Threads divide the workload of an application into multiple units of execution.</a:t>
            </a:r>
          </a:p>
        </p:txBody>
      </p:sp>
      <p:sp>
        <p:nvSpPr>
          <p:cNvPr id="6149" name="Slide Number Placeholder 5"/>
          <p:cNvSpPr>
            <a:spLocks noGrp="1"/>
          </p:cNvSpPr>
          <p:nvPr>
            <p:ph type="sldNum" sz="quarter" idx="11"/>
          </p:nvPr>
        </p:nvSpPr>
        <p:spPr>
          <a:noFill/>
        </p:spPr>
        <p:txBody>
          <a:bodyPr/>
          <a:lstStyle/>
          <a:p>
            <a:fld id="{9F18B88D-B5AE-4799-8630-053929CB61B1}"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smtClean="0"/>
              <a:t>Section 4 - Asynchronous Programming</a:t>
            </a:r>
          </a:p>
        </p:txBody>
      </p:sp>
      <p:sp>
        <p:nvSpPr>
          <p:cNvPr id="16387" name="Rectangle 2"/>
          <p:cNvSpPr>
            <a:spLocks noGrp="1" noChangeArrowheads="1"/>
          </p:cNvSpPr>
          <p:nvPr>
            <p:ph type="title"/>
          </p:nvPr>
        </p:nvSpPr>
        <p:spPr/>
        <p:txBody>
          <a:bodyPr/>
          <a:lstStyle/>
          <a:p>
            <a:pPr eaLnBrk="1" hangingPunct="1"/>
            <a:r>
              <a:rPr lang="en-US" smtClean="0"/>
              <a:t>Creating Threads</a:t>
            </a:r>
          </a:p>
        </p:txBody>
      </p:sp>
      <p:sp>
        <p:nvSpPr>
          <p:cNvPr id="16388" name="Rectangle 3"/>
          <p:cNvSpPr>
            <a:spLocks noGrp="1" noChangeArrowheads="1"/>
          </p:cNvSpPr>
          <p:nvPr>
            <p:ph type="body" idx="1"/>
          </p:nvPr>
        </p:nvSpPr>
        <p:spPr>
          <a:xfrm>
            <a:off x="152400" y="990600"/>
            <a:ext cx="8839200" cy="5638800"/>
          </a:xfrm>
        </p:spPr>
        <p:txBody>
          <a:bodyPr/>
          <a:lstStyle/>
          <a:p>
            <a:pPr eaLnBrk="1" hangingPunct="1"/>
            <a:r>
              <a:rPr lang="en-US" dirty="0" smtClean="0"/>
              <a:t>The </a:t>
            </a:r>
            <a:r>
              <a:rPr lang="en-US" b="1" dirty="0" err="1" smtClean="0">
                <a:solidFill>
                  <a:schemeClr val="hlink"/>
                </a:solidFill>
                <a:latin typeface="Courier New" pitchFamily="49" charset="0"/>
              </a:rPr>
              <a:t>ThreadStart</a:t>
            </a:r>
            <a:r>
              <a:rPr lang="en-US" dirty="0" smtClean="0"/>
              <a:t> delegate has a signature of:</a:t>
            </a:r>
          </a:p>
          <a:p>
            <a:pPr eaLnBrk="1" hangingPunct="1"/>
            <a:endParaRPr lang="en-US" dirty="0" smtClean="0"/>
          </a:p>
          <a:p>
            <a:pPr eaLnBrk="1" hangingPunct="1"/>
            <a:r>
              <a:rPr lang="en-US" dirty="0" smtClean="0"/>
              <a:t>This means that no data can be passed to or returned from the target method.</a:t>
            </a:r>
          </a:p>
          <a:p>
            <a:pPr eaLnBrk="1" hangingPunct="1"/>
            <a:r>
              <a:rPr lang="en-US" dirty="0" smtClean="0"/>
              <a:t>To compensate for this…</a:t>
            </a:r>
          </a:p>
          <a:p>
            <a:pPr lvl="1" eaLnBrk="1" hangingPunct="1"/>
            <a:r>
              <a:rPr lang="en-US" sz="2400" dirty="0" smtClean="0"/>
              <a:t>If the target method is in the same class in which the thread object is started, use class variables to communicate the data.</a:t>
            </a:r>
          </a:p>
          <a:p>
            <a:pPr lvl="1" eaLnBrk="1" hangingPunct="1"/>
            <a:r>
              <a:rPr lang="en-US" sz="2400" dirty="0" smtClean="0"/>
              <a:t>If the target method is in a different class in which the thread object is started, pass data to the class via its constructor and get results via its properties.</a:t>
            </a:r>
          </a:p>
          <a:p>
            <a:pPr lvl="1" eaLnBrk="1" hangingPunct="1"/>
            <a:r>
              <a:rPr lang="en-US" sz="2400" dirty="0" smtClean="0"/>
              <a:t>Or use the </a:t>
            </a:r>
            <a:r>
              <a:rPr lang="en-US" sz="2400" b="1" dirty="0" err="1" smtClean="0">
                <a:solidFill>
                  <a:schemeClr val="hlink"/>
                </a:solidFill>
                <a:latin typeface="Courier New" pitchFamily="49" charset="0"/>
              </a:rPr>
              <a:t>ParameterizedThreadStart</a:t>
            </a:r>
            <a:r>
              <a:rPr lang="en-US" sz="2400" dirty="0" smtClean="0"/>
              <a:t> delegate instead.</a:t>
            </a:r>
          </a:p>
        </p:txBody>
      </p:sp>
      <p:sp>
        <p:nvSpPr>
          <p:cNvPr id="138244" name="Rectangle 4"/>
          <p:cNvSpPr>
            <a:spLocks noChangeArrowheads="1"/>
          </p:cNvSpPr>
          <p:nvPr/>
        </p:nvSpPr>
        <p:spPr bwMode="auto">
          <a:xfrm>
            <a:off x="152400" y="1600200"/>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public delegate void ThreadStart();</a:t>
            </a:r>
          </a:p>
        </p:txBody>
      </p:sp>
      <p:sp>
        <p:nvSpPr>
          <p:cNvPr id="16390" name="Slide Number Placeholder 6"/>
          <p:cNvSpPr>
            <a:spLocks noGrp="1"/>
          </p:cNvSpPr>
          <p:nvPr>
            <p:ph type="sldNum" sz="quarter" idx="11"/>
          </p:nvPr>
        </p:nvSpPr>
        <p:spPr>
          <a:noFill/>
        </p:spPr>
        <p:txBody>
          <a:bodyPr/>
          <a:lstStyle/>
          <a:p>
            <a:fld id="{15B20FC0-F396-446B-BD7E-666C4F8F0E41}"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Section 4 - Asynchronous Programming</a:t>
            </a:r>
          </a:p>
        </p:txBody>
      </p:sp>
      <p:sp>
        <p:nvSpPr>
          <p:cNvPr id="17411" name="Rectangle 2"/>
          <p:cNvSpPr>
            <a:spLocks noGrp="1" noChangeArrowheads="1"/>
          </p:cNvSpPr>
          <p:nvPr>
            <p:ph type="title"/>
          </p:nvPr>
        </p:nvSpPr>
        <p:spPr/>
        <p:txBody>
          <a:bodyPr/>
          <a:lstStyle/>
          <a:p>
            <a:pPr eaLnBrk="1" hangingPunct="1"/>
            <a:r>
              <a:rPr lang="en-US" smtClean="0"/>
              <a:t>Creating Threads</a:t>
            </a:r>
          </a:p>
        </p:txBody>
      </p:sp>
      <p:sp>
        <p:nvSpPr>
          <p:cNvPr id="17412" name="Rectangle 3"/>
          <p:cNvSpPr>
            <a:spLocks noGrp="1" noChangeArrowheads="1"/>
          </p:cNvSpPr>
          <p:nvPr>
            <p:ph type="body" idx="1"/>
          </p:nvPr>
        </p:nvSpPr>
        <p:spPr>
          <a:xfrm>
            <a:off x="152400" y="990600"/>
            <a:ext cx="8839200" cy="5867400"/>
          </a:xfrm>
        </p:spPr>
        <p:txBody>
          <a:bodyPr/>
          <a:lstStyle/>
          <a:p>
            <a:pPr eaLnBrk="1" hangingPunct="1">
              <a:lnSpc>
                <a:spcPct val="90000"/>
              </a:lnSpc>
            </a:pPr>
            <a:r>
              <a:rPr lang="en-US" smtClean="0"/>
              <a:t>The </a:t>
            </a:r>
            <a:r>
              <a:rPr lang="en-US" b="1" smtClean="0">
                <a:solidFill>
                  <a:schemeClr val="hlink"/>
                </a:solidFill>
                <a:latin typeface="Courier New" pitchFamily="49" charset="0"/>
              </a:rPr>
              <a:t>ParameterizedThreadStart</a:t>
            </a:r>
            <a:r>
              <a:rPr lang="en-US" smtClean="0"/>
              <a:t> delegate has a signature of:</a:t>
            </a:r>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In .NET 2.0, the </a:t>
            </a:r>
            <a:r>
              <a:rPr lang="en-US" b="1" smtClean="0">
                <a:solidFill>
                  <a:schemeClr val="hlink"/>
                </a:solidFill>
                <a:latin typeface="Courier New" pitchFamily="49" charset="0"/>
              </a:rPr>
              <a:t>Thread</a:t>
            </a:r>
            <a:r>
              <a:rPr lang="en-US" smtClean="0"/>
              <a:t> class was updated and a new constructor was added:</a:t>
            </a:r>
          </a:p>
          <a:p>
            <a:pPr eaLnBrk="1" hangingPunct="1">
              <a:lnSpc>
                <a:spcPct val="90000"/>
              </a:lnSpc>
            </a:pPr>
            <a:endParaRPr lang="en-US" sz="2500" smtClean="0"/>
          </a:p>
          <a:p>
            <a:pPr eaLnBrk="1" hangingPunct="1">
              <a:lnSpc>
                <a:spcPct val="90000"/>
              </a:lnSpc>
            </a:pPr>
            <a:endParaRPr lang="en-US" sz="2500" smtClean="0"/>
          </a:p>
          <a:p>
            <a:pPr eaLnBrk="1" hangingPunct="1">
              <a:lnSpc>
                <a:spcPct val="90000"/>
              </a:lnSpc>
            </a:pPr>
            <a:r>
              <a:rPr lang="en-US" smtClean="0"/>
              <a:t>This delegate takes a parameter of type </a:t>
            </a:r>
            <a:r>
              <a:rPr lang="en-US" b="1" smtClean="0">
                <a:solidFill>
                  <a:schemeClr val="hlink"/>
                </a:solidFill>
                <a:latin typeface="Courier New" pitchFamily="49" charset="0"/>
              </a:rPr>
              <a:t>Object</a:t>
            </a:r>
            <a:r>
              <a:rPr lang="en-US" smtClean="0"/>
              <a:t>. You can wrap the data you need to send to the threaded method in this </a:t>
            </a:r>
            <a:r>
              <a:rPr lang="en-US" b="1" smtClean="0">
                <a:solidFill>
                  <a:schemeClr val="hlink"/>
                </a:solidFill>
                <a:latin typeface="Courier New" pitchFamily="49" charset="0"/>
              </a:rPr>
              <a:t>Object</a:t>
            </a:r>
            <a:r>
              <a:rPr lang="en-US" smtClean="0"/>
              <a:t> and pass it to the delegate. This includes collections and/or multiple parameters.</a:t>
            </a:r>
          </a:p>
        </p:txBody>
      </p:sp>
      <p:sp>
        <p:nvSpPr>
          <p:cNvPr id="147460" name="Rectangle 4"/>
          <p:cNvSpPr>
            <a:spLocks noChangeArrowheads="1"/>
          </p:cNvSpPr>
          <p:nvPr/>
        </p:nvSpPr>
        <p:spPr bwMode="auto">
          <a:xfrm>
            <a:off x="152400" y="1981200"/>
            <a:ext cx="8839200" cy="6858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public delegate void ParameterizedThreadStart </a:t>
            </a:r>
          </a:p>
          <a:p>
            <a:pPr>
              <a:defRPr/>
            </a:pPr>
            <a:r>
              <a:rPr lang="en-US" sz="2000" b="1">
                <a:solidFill>
                  <a:schemeClr val="hlink"/>
                </a:solidFill>
                <a:latin typeface="Courier New" pitchFamily="49" charset="0"/>
              </a:rPr>
              <a:t>    (Object obj);</a:t>
            </a:r>
          </a:p>
        </p:txBody>
      </p:sp>
      <p:sp>
        <p:nvSpPr>
          <p:cNvPr id="147461" name="Rectangle 5"/>
          <p:cNvSpPr>
            <a:spLocks noChangeArrowheads="1"/>
          </p:cNvSpPr>
          <p:nvPr/>
        </p:nvSpPr>
        <p:spPr bwMode="auto">
          <a:xfrm>
            <a:off x="152400" y="3886200"/>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public Thread (ParameterizedThreadStart start)</a:t>
            </a:r>
          </a:p>
        </p:txBody>
      </p:sp>
      <p:sp>
        <p:nvSpPr>
          <p:cNvPr id="17415" name="Slide Number Placeholder 7"/>
          <p:cNvSpPr>
            <a:spLocks noGrp="1"/>
          </p:cNvSpPr>
          <p:nvPr>
            <p:ph type="sldNum" sz="quarter" idx="11"/>
          </p:nvPr>
        </p:nvSpPr>
        <p:spPr>
          <a:noFill/>
        </p:spPr>
        <p:txBody>
          <a:bodyPr/>
          <a:lstStyle/>
          <a:p>
            <a:fld id="{7B37E9B2-763A-4074-BDA6-41D93A0F3818}"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Section 4 - Asynchronous Programming</a:t>
            </a:r>
          </a:p>
        </p:txBody>
      </p:sp>
      <p:sp>
        <p:nvSpPr>
          <p:cNvPr id="18435" name="Rectangle 2"/>
          <p:cNvSpPr>
            <a:spLocks noGrp="1" noChangeArrowheads="1"/>
          </p:cNvSpPr>
          <p:nvPr>
            <p:ph type="title"/>
          </p:nvPr>
        </p:nvSpPr>
        <p:spPr/>
        <p:txBody>
          <a:bodyPr/>
          <a:lstStyle/>
          <a:p>
            <a:pPr eaLnBrk="1" hangingPunct="1"/>
            <a:r>
              <a:rPr lang="en-US" smtClean="0"/>
              <a:t>Creating Threads</a:t>
            </a:r>
          </a:p>
        </p:txBody>
      </p:sp>
      <p:sp>
        <p:nvSpPr>
          <p:cNvPr id="18436" name="Rectangle 3"/>
          <p:cNvSpPr>
            <a:spLocks noGrp="1" noChangeArrowheads="1"/>
          </p:cNvSpPr>
          <p:nvPr>
            <p:ph type="body" idx="1"/>
          </p:nvPr>
        </p:nvSpPr>
        <p:spPr>
          <a:xfrm>
            <a:off x="152400" y="990600"/>
            <a:ext cx="8839200" cy="5867400"/>
          </a:xfrm>
        </p:spPr>
        <p:txBody>
          <a:bodyPr/>
          <a:lstStyle/>
          <a:p>
            <a:pPr eaLnBrk="1" hangingPunct="1"/>
            <a:r>
              <a:rPr lang="en-US" sz="2400" smtClean="0"/>
              <a:t>So how would this code look like if we used the </a:t>
            </a:r>
            <a:r>
              <a:rPr lang="en-US" sz="2400" b="1" smtClean="0">
                <a:solidFill>
                  <a:schemeClr val="hlink"/>
                </a:solidFill>
                <a:latin typeface="Courier New" pitchFamily="49" charset="0"/>
              </a:rPr>
              <a:t>ParameterizedThreadStart</a:t>
            </a:r>
            <a:r>
              <a:rPr lang="en-US" sz="2400" smtClean="0"/>
              <a:t> delegate?</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r>
              <a:rPr lang="en-US" sz="2400" smtClean="0"/>
              <a:t>In .NET 2.0, you can skip the explicit creation of the delegate and simply pass the name of the method to the thread’s constructor. This is true of all delegates:</a:t>
            </a:r>
          </a:p>
        </p:txBody>
      </p:sp>
      <p:sp>
        <p:nvSpPr>
          <p:cNvPr id="148484" name="Rectangle 4"/>
          <p:cNvSpPr>
            <a:spLocks noChangeArrowheads="1"/>
          </p:cNvSpPr>
          <p:nvPr/>
        </p:nvSpPr>
        <p:spPr bwMode="auto">
          <a:xfrm>
            <a:off x="152400" y="2057400"/>
            <a:ext cx="8839200" cy="16764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err="1">
                <a:solidFill>
                  <a:schemeClr val="hlink"/>
                </a:solidFill>
                <a:latin typeface="Courier New" pitchFamily="49" charset="0"/>
              </a:rPr>
              <a:t>int</a:t>
            </a:r>
            <a:r>
              <a:rPr lang="en-US" sz="2000" b="1" dirty="0">
                <a:solidFill>
                  <a:schemeClr val="hlink"/>
                </a:solidFill>
                <a:latin typeface="Courier New" pitchFamily="49" charset="0"/>
              </a:rPr>
              <a:t> x = 10;</a:t>
            </a:r>
          </a:p>
          <a:p>
            <a:pPr>
              <a:defRPr/>
            </a:pPr>
            <a:r>
              <a:rPr lang="en-US" sz="2000" b="1" dirty="0" err="1">
                <a:solidFill>
                  <a:schemeClr val="accent2"/>
                </a:solidFill>
                <a:latin typeface="Courier New" pitchFamily="49" charset="0"/>
              </a:rPr>
              <a:t>ParameterizedThreadStart</a:t>
            </a:r>
            <a:r>
              <a:rPr lang="en-US" sz="2000" b="1" dirty="0">
                <a:solidFill>
                  <a:schemeClr val="accent2"/>
                </a:solidFill>
                <a:latin typeface="Courier New" pitchFamily="49" charset="0"/>
              </a:rPr>
              <a:t> </a:t>
            </a:r>
          </a:p>
          <a:p>
            <a:pPr>
              <a:defRPr/>
            </a:pP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threadMethod</a:t>
            </a:r>
            <a:r>
              <a:rPr lang="en-US" sz="2000" b="1" dirty="0">
                <a:solidFill>
                  <a:schemeClr val="accent2"/>
                </a:solidFill>
                <a:latin typeface="Courier New" pitchFamily="49" charset="0"/>
              </a:rPr>
              <a:t> = new </a:t>
            </a:r>
            <a:r>
              <a:rPr lang="en-US" sz="2000" b="1" dirty="0" err="1">
                <a:solidFill>
                  <a:schemeClr val="accent2"/>
                </a:solidFill>
                <a:latin typeface="Courier New" pitchFamily="49" charset="0"/>
              </a:rPr>
              <a:t>ParameterizedThreadStart</a:t>
            </a:r>
            <a:r>
              <a:rPr lang="en-US" sz="2000" b="1" dirty="0">
                <a:solidFill>
                  <a:schemeClr val="accent2"/>
                </a:solidFill>
                <a:latin typeface="Courier New" pitchFamily="49" charset="0"/>
              </a:rPr>
              <a:t>(</a:t>
            </a:r>
            <a:r>
              <a:rPr lang="en-US" sz="2000" b="1" dirty="0">
                <a:solidFill>
                  <a:srgbClr val="000099"/>
                </a:solidFill>
                <a:latin typeface="Courier New" pitchFamily="49" charset="0"/>
              </a:rPr>
              <a:t>Run</a:t>
            </a:r>
            <a:r>
              <a:rPr lang="en-US" sz="2000" b="1" dirty="0">
                <a:solidFill>
                  <a:schemeClr val="accent2"/>
                </a:solidFill>
                <a:latin typeface="Courier New" pitchFamily="49" charset="0"/>
              </a:rPr>
              <a:t>);</a:t>
            </a:r>
          </a:p>
          <a:p>
            <a:pPr>
              <a:defRPr/>
            </a:pPr>
            <a:r>
              <a:rPr lang="en-US" sz="2000" b="1" dirty="0">
                <a:solidFill>
                  <a:schemeClr val="hlink"/>
                </a:solidFill>
                <a:latin typeface="Courier New" pitchFamily="49" charset="0"/>
              </a:rPr>
              <a:t>Thread t = new Thread(</a:t>
            </a:r>
            <a:r>
              <a:rPr lang="en-US" sz="2000" b="1" dirty="0" err="1">
                <a:solidFill>
                  <a:schemeClr val="hlink"/>
                </a:solidFill>
                <a:latin typeface="Courier New" pitchFamily="49" charset="0"/>
              </a:rPr>
              <a:t>threadMethod</a:t>
            </a:r>
            <a:r>
              <a:rPr lang="en-US" sz="2000" b="1" dirty="0">
                <a:solidFill>
                  <a:schemeClr val="hlink"/>
                </a:solidFill>
                <a:latin typeface="Courier New" pitchFamily="49" charset="0"/>
              </a:rPr>
              <a:t>);</a:t>
            </a:r>
          </a:p>
          <a:p>
            <a:pPr>
              <a:defRPr/>
            </a:pPr>
            <a:r>
              <a:rPr lang="en-US" sz="2000" b="1" dirty="0" err="1">
                <a:solidFill>
                  <a:schemeClr val="hlink"/>
                </a:solidFill>
                <a:latin typeface="Courier New" pitchFamily="49" charset="0"/>
              </a:rPr>
              <a:t>t.Start</a:t>
            </a:r>
            <a:r>
              <a:rPr lang="en-US" sz="2000" b="1" dirty="0">
                <a:solidFill>
                  <a:schemeClr val="hlink"/>
                </a:solidFill>
                <a:latin typeface="Courier New" pitchFamily="49" charset="0"/>
              </a:rPr>
              <a:t>(</a:t>
            </a:r>
            <a:r>
              <a:rPr lang="en-US" sz="2000" b="1" dirty="0">
                <a:solidFill>
                  <a:schemeClr val="accent2"/>
                </a:solidFill>
                <a:latin typeface="Courier New" pitchFamily="49" charset="0"/>
              </a:rPr>
              <a:t>x</a:t>
            </a:r>
            <a:r>
              <a:rPr lang="en-US" sz="2000" b="1" dirty="0">
                <a:solidFill>
                  <a:schemeClr val="hlink"/>
                </a:solidFill>
                <a:latin typeface="Courier New" pitchFamily="49" charset="0"/>
              </a:rPr>
              <a:t>);      </a:t>
            </a:r>
            <a:r>
              <a:rPr lang="en-US" sz="2000" b="1" dirty="0">
                <a:solidFill>
                  <a:srgbClr val="009900"/>
                </a:solidFill>
                <a:latin typeface="Courier New" pitchFamily="49" charset="0"/>
              </a:rPr>
              <a:t>// Boxing occurs.</a:t>
            </a:r>
          </a:p>
        </p:txBody>
      </p:sp>
      <p:sp>
        <p:nvSpPr>
          <p:cNvPr id="148486" name="Rectangle 6"/>
          <p:cNvSpPr>
            <a:spLocks noChangeArrowheads="1"/>
          </p:cNvSpPr>
          <p:nvPr/>
        </p:nvSpPr>
        <p:spPr bwMode="auto">
          <a:xfrm>
            <a:off x="152400" y="5410200"/>
            <a:ext cx="8839200" cy="10668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int x = 10;</a:t>
            </a:r>
          </a:p>
          <a:p>
            <a:pPr>
              <a:defRPr/>
            </a:pPr>
            <a:r>
              <a:rPr lang="en-US" sz="2000" b="1">
                <a:solidFill>
                  <a:schemeClr val="hlink"/>
                </a:solidFill>
                <a:latin typeface="Courier New" pitchFamily="49" charset="0"/>
              </a:rPr>
              <a:t>Thread t = new Thread(</a:t>
            </a:r>
            <a:r>
              <a:rPr lang="en-US" sz="2000" b="1">
                <a:solidFill>
                  <a:srgbClr val="000099"/>
                </a:solidFill>
                <a:latin typeface="Courier New" pitchFamily="49" charset="0"/>
              </a:rPr>
              <a:t>Run</a:t>
            </a: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t.Start(</a:t>
            </a:r>
            <a:r>
              <a:rPr lang="en-US" sz="2000" b="1">
                <a:solidFill>
                  <a:schemeClr val="accent2"/>
                </a:solidFill>
                <a:latin typeface="Courier New" pitchFamily="49" charset="0"/>
              </a:rPr>
              <a:t>x</a:t>
            </a:r>
            <a:r>
              <a:rPr lang="en-US" sz="2000" b="1">
                <a:solidFill>
                  <a:schemeClr val="hlink"/>
                </a:solidFill>
                <a:latin typeface="Courier New" pitchFamily="49" charset="0"/>
              </a:rPr>
              <a:t>);      </a:t>
            </a:r>
            <a:r>
              <a:rPr lang="en-US" sz="2000" b="1">
                <a:solidFill>
                  <a:srgbClr val="009900"/>
                </a:solidFill>
                <a:latin typeface="Courier New" pitchFamily="49" charset="0"/>
              </a:rPr>
              <a:t>// Boxing occurs.</a:t>
            </a:r>
          </a:p>
        </p:txBody>
      </p:sp>
      <p:sp>
        <p:nvSpPr>
          <p:cNvPr id="148487" name="AutoShape 7"/>
          <p:cNvSpPr>
            <a:spLocks noChangeArrowheads="1"/>
          </p:cNvSpPr>
          <p:nvPr/>
        </p:nvSpPr>
        <p:spPr bwMode="auto">
          <a:xfrm>
            <a:off x="3276600" y="1676400"/>
            <a:ext cx="4419600" cy="2133600"/>
          </a:xfrm>
          <a:prstGeom prst="wedgeRoundRectCallout">
            <a:avLst>
              <a:gd name="adj1" fmla="val -49894"/>
              <a:gd name="adj2" fmla="val 140106"/>
              <a:gd name="adj3" fmla="val 16667"/>
            </a:avLst>
          </a:prstGeom>
          <a:solidFill>
            <a:schemeClr val="folHlink"/>
          </a:solidFill>
          <a:ln w="28575" algn="ctr">
            <a:solidFill>
              <a:schemeClr val="bg2"/>
            </a:solidFill>
            <a:miter lim="800000"/>
            <a:headEnd/>
            <a:tailEnd/>
          </a:ln>
        </p:spPr>
        <p:txBody>
          <a:bodyPr anchor="ctr"/>
          <a:lstStyle/>
          <a:p>
            <a:pPr algn="ctr"/>
            <a:r>
              <a:rPr lang="en-US" sz="2000">
                <a:solidFill>
                  <a:schemeClr val="tx1"/>
                </a:solidFill>
              </a:rPr>
              <a:t>When the compiler sees these two lines of code, it will attempt to locate the most appropriate delegate. The compiler then injects code to actually create the delegate object.</a:t>
            </a:r>
          </a:p>
        </p:txBody>
      </p:sp>
      <p:sp>
        <p:nvSpPr>
          <p:cNvPr id="18441" name="Slide Number Placeholder 9"/>
          <p:cNvSpPr>
            <a:spLocks noGrp="1"/>
          </p:cNvSpPr>
          <p:nvPr>
            <p:ph type="sldNum" sz="quarter" idx="11"/>
          </p:nvPr>
        </p:nvSpPr>
        <p:spPr>
          <a:noFill/>
        </p:spPr>
        <p:txBody>
          <a:bodyPr/>
          <a:lstStyle/>
          <a:p>
            <a:fld id="{9AB492A5-C559-471B-A0F1-97750330DF7E}" type="slidenum">
              <a:rPr lang="en-US" smtClean="0"/>
              <a:pPr/>
              <a:t>32</a:t>
            </a:fld>
            <a:endParaRPr lang="en-US" smtClean="0"/>
          </a:p>
        </p:txBody>
      </p:sp>
      <p:sp>
        <p:nvSpPr>
          <p:cNvPr id="10" name="Action Button: Forward or Next 9">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48487"/>
                                        </p:tgtEl>
                                        <p:attrNameLst>
                                          <p:attrName>style.visibility</p:attrName>
                                        </p:attrNameLst>
                                      </p:cBhvr>
                                      <p:to>
                                        <p:strVal val="visible"/>
                                      </p:to>
                                    </p:set>
                                    <p:anim calcmode="lin" valueType="num">
                                      <p:cBhvr>
                                        <p:cTn id="7" dur="500" fill="hold"/>
                                        <p:tgtEl>
                                          <p:spTgt spid="148487"/>
                                        </p:tgtEl>
                                        <p:attrNameLst>
                                          <p:attrName>ppt_w</p:attrName>
                                        </p:attrNameLst>
                                      </p:cBhvr>
                                      <p:tavLst>
                                        <p:tav tm="0">
                                          <p:val>
                                            <p:fltVal val="0"/>
                                          </p:val>
                                        </p:tav>
                                        <p:tav tm="100000">
                                          <p:val>
                                            <p:strVal val="#ppt_w"/>
                                          </p:val>
                                        </p:tav>
                                      </p:tavLst>
                                    </p:anim>
                                    <p:anim calcmode="lin" valueType="num">
                                      <p:cBhvr>
                                        <p:cTn id="8" dur="500" fill="hold"/>
                                        <p:tgtEl>
                                          <p:spTgt spid="148487"/>
                                        </p:tgtEl>
                                        <p:attrNameLst>
                                          <p:attrName>ppt_h</p:attrName>
                                        </p:attrNameLst>
                                      </p:cBhvr>
                                      <p:tavLst>
                                        <p:tav tm="0">
                                          <p:val>
                                            <p:fltVal val="0"/>
                                          </p:val>
                                        </p:tav>
                                        <p:tav tm="100000">
                                          <p:val>
                                            <p:strVal val="#ppt_h"/>
                                          </p:val>
                                        </p:tav>
                                      </p:tavLst>
                                    </p:anim>
                                    <p:animEffect transition="in" filter="fade">
                                      <p:cBhvr>
                                        <p:cTn id="9" dur="500"/>
                                        <p:tgtEl>
                                          <p:spTgt spid="14848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148487"/>
                                        </p:tgtEl>
                                        <p:attrNameLst>
                                          <p:attrName>ppt_w</p:attrName>
                                        </p:attrNameLst>
                                      </p:cBhvr>
                                      <p:tavLst>
                                        <p:tav tm="0">
                                          <p:val>
                                            <p:strVal val="ppt_w"/>
                                          </p:val>
                                        </p:tav>
                                        <p:tav tm="100000">
                                          <p:val>
                                            <p:fltVal val="0"/>
                                          </p:val>
                                        </p:tav>
                                      </p:tavLst>
                                    </p:anim>
                                    <p:anim calcmode="lin" valueType="num">
                                      <p:cBhvr>
                                        <p:cTn id="14" dur="500"/>
                                        <p:tgtEl>
                                          <p:spTgt spid="148487"/>
                                        </p:tgtEl>
                                        <p:attrNameLst>
                                          <p:attrName>ppt_h</p:attrName>
                                        </p:attrNameLst>
                                      </p:cBhvr>
                                      <p:tavLst>
                                        <p:tav tm="0">
                                          <p:val>
                                            <p:strVal val="ppt_h"/>
                                          </p:val>
                                        </p:tav>
                                        <p:tav tm="100000">
                                          <p:val>
                                            <p:fltVal val="0"/>
                                          </p:val>
                                        </p:tav>
                                      </p:tavLst>
                                    </p:anim>
                                    <p:animEffect transition="out" filter="fade">
                                      <p:cBhvr>
                                        <p:cTn id="15" dur="500"/>
                                        <p:tgtEl>
                                          <p:spTgt spid="148487"/>
                                        </p:tgtEl>
                                      </p:cBhvr>
                                    </p:animEffect>
                                    <p:set>
                                      <p:cBhvr>
                                        <p:cTn id="16" dur="1" fill="hold">
                                          <p:stCondLst>
                                            <p:cond delay="499"/>
                                          </p:stCondLst>
                                        </p:cTn>
                                        <p:tgtEl>
                                          <p:spTgt spid="1484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animBg="1"/>
      <p:bldP spid="14848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Section 4 - Asynchronous Programming</a:t>
            </a:r>
          </a:p>
        </p:txBody>
      </p:sp>
      <p:sp>
        <p:nvSpPr>
          <p:cNvPr id="19459" name="Rectangle 2"/>
          <p:cNvSpPr>
            <a:spLocks noGrp="1" noChangeArrowheads="1"/>
          </p:cNvSpPr>
          <p:nvPr>
            <p:ph type="title"/>
          </p:nvPr>
        </p:nvSpPr>
        <p:spPr/>
        <p:txBody>
          <a:bodyPr/>
          <a:lstStyle/>
          <a:p>
            <a:pPr eaLnBrk="1" hangingPunct="1"/>
            <a:r>
              <a:rPr lang="en-US" smtClean="0"/>
              <a:t>Creating Threads</a:t>
            </a:r>
          </a:p>
        </p:txBody>
      </p:sp>
      <p:sp>
        <p:nvSpPr>
          <p:cNvPr id="19460" name="Rectangle 3"/>
          <p:cNvSpPr>
            <a:spLocks noGrp="1" noChangeArrowheads="1"/>
          </p:cNvSpPr>
          <p:nvPr>
            <p:ph type="body" idx="1"/>
          </p:nvPr>
        </p:nvSpPr>
        <p:spPr>
          <a:xfrm>
            <a:off x="152400" y="981075"/>
            <a:ext cx="8839200" cy="5486400"/>
          </a:xfrm>
        </p:spPr>
        <p:txBody>
          <a:bodyPr/>
          <a:lstStyle/>
          <a:p>
            <a:pPr eaLnBrk="1" hangingPunct="1"/>
            <a:r>
              <a:rPr lang="en-US" sz="2400" smtClean="0"/>
              <a:t>You can create a new thread or obtain a reference to the currently running thread:</a:t>
            </a:r>
          </a:p>
        </p:txBody>
      </p:sp>
      <p:sp>
        <p:nvSpPr>
          <p:cNvPr id="50180" name="Rectangle 4"/>
          <p:cNvSpPr>
            <a:spLocks noChangeArrowheads="1"/>
          </p:cNvSpPr>
          <p:nvPr/>
        </p:nvSpPr>
        <p:spPr bwMode="auto">
          <a:xfrm>
            <a:off x="152400" y="1914525"/>
            <a:ext cx="8839200" cy="4638675"/>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rgbClr val="009900"/>
                </a:solidFill>
                <a:latin typeface="Courier New" pitchFamily="49" charset="0"/>
              </a:rPr>
              <a:t>// Create a new thread. Notice ThreadStart is implied.</a:t>
            </a:r>
          </a:p>
          <a:p>
            <a:pPr>
              <a:defRPr/>
            </a:pPr>
            <a:r>
              <a:rPr lang="en-US" sz="2000" b="1">
                <a:solidFill>
                  <a:schemeClr val="hlink"/>
                </a:solidFill>
                <a:latin typeface="Courier New" pitchFamily="49" charset="0"/>
              </a:rPr>
              <a:t>Thread t = </a:t>
            </a:r>
            <a:r>
              <a:rPr lang="en-US" sz="2000" b="1">
                <a:solidFill>
                  <a:schemeClr val="accent2"/>
                </a:solidFill>
                <a:latin typeface="Courier New" pitchFamily="49" charset="0"/>
              </a:rPr>
              <a:t>new Thread (ThreadMethod)</a:t>
            </a:r>
            <a:r>
              <a:rPr lang="en-US" sz="2000" b="1">
                <a:solidFill>
                  <a:schemeClr val="hlink"/>
                </a:solidFill>
                <a:latin typeface="Courier New" pitchFamily="49" charset="0"/>
              </a:rPr>
              <a:t>;</a:t>
            </a:r>
          </a:p>
          <a:p>
            <a:pPr>
              <a:defRPr/>
            </a:pPr>
            <a:endParaRPr lang="en-US" sz="1000" b="1">
              <a:solidFill>
                <a:srgbClr val="009900"/>
              </a:solidFill>
              <a:latin typeface="Courier New" pitchFamily="49" charset="0"/>
            </a:endParaRPr>
          </a:p>
          <a:p>
            <a:pPr>
              <a:defRPr/>
            </a:pPr>
            <a:r>
              <a:rPr lang="en-US" sz="2000" b="1">
                <a:solidFill>
                  <a:srgbClr val="009900"/>
                </a:solidFill>
                <a:latin typeface="Courier New" pitchFamily="49" charset="0"/>
              </a:rPr>
              <a:t>// Assign a friendly name to the thread. This is great</a:t>
            </a:r>
          </a:p>
          <a:p>
            <a:pPr>
              <a:defRPr/>
            </a:pPr>
            <a:r>
              <a:rPr lang="en-US" sz="2000" b="1">
                <a:solidFill>
                  <a:srgbClr val="009900"/>
                </a:solidFill>
                <a:latin typeface="Courier New" pitchFamily="49" charset="0"/>
              </a:rPr>
              <a:t>// for debugging multiple threads.</a:t>
            </a:r>
          </a:p>
          <a:p>
            <a:pPr>
              <a:defRPr/>
            </a:pPr>
            <a:r>
              <a:rPr lang="en-US" sz="2000" b="1">
                <a:solidFill>
                  <a:schemeClr val="hlink"/>
                </a:solidFill>
                <a:latin typeface="Courier New" pitchFamily="49" charset="0"/>
              </a:rPr>
              <a:t>t.Name = "My second thread.";</a:t>
            </a:r>
          </a:p>
          <a:p>
            <a:pPr>
              <a:defRPr/>
            </a:pPr>
            <a:endParaRPr lang="en-US" sz="1000" b="1">
              <a:solidFill>
                <a:srgbClr val="009900"/>
              </a:solidFill>
              <a:latin typeface="Courier New" pitchFamily="49" charset="0"/>
            </a:endParaRPr>
          </a:p>
          <a:p>
            <a:pPr>
              <a:defRPr/>
            </a:pPr>
            <a:r>
              <a:rPr lang="en-US" sz="2000" b="1">
                <a:solidFill>
                  <a:srgbClr val="009900"/>
                </a:solidFill>
                <a:latin typeface="Courier New" pitchFamily="49" charset="0"/>
              </a:rPr>
              <a:t>// Start the thread.</a:t>
            </a:r>
          </a:p>
          <a:p>
            <a:pPr>
              <a:defRPr/>
            </a:pPr>
            <a:r>
              <a:rPr lang="en-US" sz="2000" b="1">
                <a:solidFill>
                  <a:schemeClr val="hlink"/>
                </a:solidFill>
                <a:latin typeface="Courier New" pitchFamily="49" charset="0"/>
              </a:rPr>
              <a:t>t.Start();</a:t>
            </a:r>
          </a:p>
          <a:p>
            <a:pPr>
              <a:defRPr/>
            </a:pPr>
            <a:endParaRPr lang="en-US" sz="1000" b="1">
              <a:solidFill>
                <a:srgbClr val="009900"/>
              </a:solidFill>
              <a:latin typeface="Courier New" pitchFamily="49" charset="0"/>
            </a:endParaRPr>
          </a:p>
          <a:p>
            <a:pPr>
              <a:defRPr/>
            </a:pPr>
            <a:r>
              <a:rPr lang="en-US" sz="2000" b="1">
                <a:solidFill>
                  <a:srgbClr val="009900"/>
                </a:solidFill>
                <a:latin typeface="Courier New" pitchFamily="49" charset="0"/>
              </a:rPr>
              <a:t>// Get a reference to the currently running thread.</a:t>
            </a:r>
          </a:p>
          <a:p>
            <a:pPr>
              <a:defRPr/>
            </a:pPr>
            <a:r>
              <a:rPr lang="en-US" sz="2000" b="1">
                <a:solidFill>
                  <a:schemeClr val="hlink"/>
                </a:solidFill>
                <a:latin typeface="Courier New" pitchFamily="49" charset="0"/>
              </a:rPr>
              <a:t>Thread runningThread = </a:t>
            </a:r>
            <a:r>
              <a:rPr lang="en-US" sz="2000" b="1">
                <a:solidFill>
                  <a:schemeClr val="accent2"/>
                </a:solidFill>
                <a:latin typeface="Courier New" pitchFamily="49" charset="0"/>
              </a:rPr>
              <a:t>Thread.CurrentThread</a:t>
            </a:r>
            <a:r>
              <a:rPr lang="en-US" sz="2000" b="1">
                <a:solidFill>
                  <a:schemeClr val="hlink"/>
                </a:solidFill>
                <a:latin typeface="Courier New" pitchFamily="49" charset="0"/>
              </a:rPr>
              <a:t>;</a:t>
            </a:r>
          </a:p>
          <a:p>
            <a:pPr>
              <a:defRPr/>
            </a:pPr>
            <a:endParaRPr lang="en-US" sz="1000" b="1">
              <a:solidFill>
                <a:srgbClr val="009900"/>
              </a:solidFill>
              <a:latin typeface="Courier New" pitchFamily="49" charset="0"/>
            </a:endParaRPr>
          </a:p>
          <a:p>
            <a:pPr>
              <a:defRPr/>
            </a:pPr>
            <a:r>
              <a:rPr lang="en-US" sz="2000" b="1">
                <a:solidFill>
                  <a:srgbClr val="009900"/>
                </a:solidFill>
                <a:latin typeface="Courier New" pitchFamily="49" charset="0"/>
              </a:rPr>
              <a:t>// Assign a friendly name to the thread.</a:t>
            </a:r>
          </a:p>
          <a:p>
            <a:pPr>
              <a:defRPr/>
            </a:pPr>
            <a:r>
              <a:rPr lang="en-US" sz="2000" b="1">
                <a:solidFill>
                  <a:schemeClr val="hlink"/>
                </a:solidFill>
                <a:latin typeface="Courier New" pitchFamily="49" charset="0"/>
              </a:rPr>
              <a:t>runningThread.Name = "My main thread.";</a:t>
            </a:r>
          </a:p>
          <a:p>
            <a:pPr>
              <a:defRPr/>
            </a:pPr>
            <a:r>
              <a:rPr lang="en-US" sz="2000" b="1">
                <a:solidFill>
                  <a:schemeClr val="hlink"/>
                </a:solidFill>
                <a:latin typeface="Courier New" pitchFamily="49" charset="0"/>
              </a:rPr>
              <a:t>Console.WriteLine ("Currently in thread: {0}.", </a:t>
            </a:r>
          </a:p>
          <a:p>
            <a:pPr>
              <a:defRPr/>
            </a:pPr>
            <a:r>
              <a:rPr lang="en-US" sz="2000" b="1">
                <a:solidFill>
                  <a:schemeClr val="hlink"/>
                </a:solidFill>
                <a:latin typeface="Courier New" pitchFamily="49" charset="0"/>
              </a:rPr>
              <a:t>    runningThread.Name);</a:t>
            </a:r>
          </a:p>
        </p:txBody>
      </p:sp>
      <p:sp>
        <p:nvSpPr>
          <p:cNvPr id="19462" name="Slide Number Placeholder 6"/>
          <p:cNvSpPr>
            <a:spLocks noGrp="1"/>
          </p:cNvSpPr>
          <p:nvPr>
            <p:ph type="sldNum" sz="quarter" idx="11"/>
          </p:nvPr>
        </p:nvSpPr>
        <p:spPr>
          <a:noFill/>
        </p:spPr>
        <p:txBody>
          <a:bodyPr/>
          <a:lstStyle/>
          <a:p>
            <a:fld id="{9E264C69-9B2D-4645-BFFB-1B7A44D0991A}"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Section 4 - Asynchronous Programming</a:t>
            </a:r>
          </a:p>
        </p:txBody>
      </p:sp>
      <p:sp>
        <p:nvSpPr>
          <p:cNvPr id="20483" name="Rectangle 2"/>
          <p:cNvSpPr>
            <a:spLocks noGrp="1" noChangeArrowheads="1"/>
          </p:cNvSpPr>
          <p:nvPr>
            <p:ph type="title"/>
          </p:nvPr>
        </p:nvSpPr>
        <p:spPr/>
        <p:txBody>
          <a:bodyPr/>
          <a:lstStyle/>
          <a:p>
            <a:pPr eaLnBrk="1" hangingPunct="1"/>
            <a:r>
              <a:rPr lang="en-US" smtClean="0"/>
              <a:t>Creating Threads</a:t>
            </a:r>
          </a:p>
        </p:txBody>
      </p:sp>
      <p:sp>
        <p:nvSpPr>
          <p:cNvPr id="20484" name="Rectangle 3"/>
          <p:cNvSpPr>
            <a:spLocks noGrp="1" noChangeArrowheads="1"/>
          </p:cNvSpPr>
          <p:nvPr>
            <p:ph type="body" idx="1"/>
          </p:nvPr>
        </p:nvSpPr>
        <p:spPr/>
        <p:txBody>
          <a:bodyPr/>
          <a:lstStyle/>
          <a:p>
            <a:pPr eaLnBrk="1" hangingPunct="1"/>
            <a:r>
              <a:rPr lang="en-US" sz="2400" smtClean="0"/>
              <a:t>And just like with any other delegate in .NET 2.0, you can use anonymous methods rather than creating a separate method.</a:t>
            </a:r>
          </a:p>
          <a:p>
            <a:pPr lvl="1" eaLnBrk="1" hangingPunct="1"/>
            <a:r>
              <a:rPr lang="en-US" sz="2000" smtClean="0"/>
              <a:t>This allows you to skip the use of the </a:t>
            </a:r>
            <a:r>
              <a:rPr lang="en-US" sz="2000" b="1" smtClean="0">
                <a:solidFill>
                  <a:schemeClr val="hlink"/>
                </a:solidFill>
                <a:latin typeface="Courier New" pitchFamily="49" charset="0"/>
              </a:rPr>
              <a:t>ThreadStart</a:t>
            </a:r>
            <a:r>
              <a:rPr lang="en-US" sz="2000" smtClean="0"/>
              <a:t> delegate.</a:t>
            </a:r>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p:txBody>
      </p:sp>
      <p:sp>
        <p:nvSpPr>
          <p:cNvPr id="139268" name="Rectangle 4"/>
          <p:cNvSpPr>
            <a:spLocks noChangeArrowheads="1"/>
          </p:cNvSpPr>
          <p:nvPr/>
        </p:nvSpPr>
        <p:spPr bwMode="auto">
          <a:xfrm>
            <a:off x="152400" y="2743200"/>
            <a:ext cx="8839200" cy="2514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Thread helperThread1 = new Thread</a:t>
            </a:r>
          </a:p>
          <a:p>
            <a:pPr>
              <a:defRPr/>
            </a:pP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    </a:t>
            </a:r>
            <a:r>
              <a:rPr lang="en-US" sz="2000" b="1" dirty="0">
                <a:solidFill>
                  <a:schemeClr val="accent2"/>
                </a:solidFill>
                <a:latin typeface="Courier New" pitchFamily="49" charset="0"/>
              </a:rPr>
              <a:t>delegate</a:t>
            </a:r>
            <a:r>
              <a:rPr lang="en-US" sz="2000" b="1" dirty="0" smtClean="0">
                <a:solidFill>
                  <a:schemeClr val="accent2"/>
                </a:solidFill>
                <a:latin typeface="Courier New" pitchFamily="49" charset="0"/>
              </a:rPr>
              <a:t>()</a:t>
            </a:r>
            <a:endParaRPr lang="en-US" sz="2000" b="1" dirty="0">
              <a:solidFill>
                <a:schemeClr val="accent2"/>
              </a:solidFill>
              <a:latin typeface="Courier New" pitchFamily="49" charset="0"/>
            </a:endParaRPr>
          </a:p>
          <a:p>
            <a:pPr>
              <a:defRPr/>
            </a:pPr>
            <a:r>
              <a:rPr lang="en-US" sz="2000" b="1" dirty="0">
                <a:solidFill>
                  <a:schemeClr val="accent2"/>
                </a:solidFill>
                <a:latin typeface="Courier New" pitchFamily="49" charset="0"/>
              </a:rPr>
              <a:t>    {</a:t>
            </a:r>
          </a:p>
          <a:p>
            <a:pPr>
              <a:defRPr/>
            </a:pP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Console.WriteLine</a:t>
            </a:r>
            <a:r>
              <a:rPr lang="en-US" sz="2000" b="1" dirty="0">
                <a:solidFill>
                  <a:schemeClr val="accent2"/>
                </a:solidFill>
                <a:latin typeface="Courier New" pitchFamily="49" charset="0"/>
              </a:rPr>
              <a:t> ("In the threaded method.");</a:t>
            </a:r>
          </a:p>
          <a:p>
            <a:pPr>
              <a:defRPr/>
            </a:pPr>
            <a:r>
              <a:rPr lang="en-US" sz="2000" b="1" dirty="0">
                <a:solidFill>
                  <a:schemeClr val="accent2"/>
                </a:solidFill>
                <a:latin typeface="Courier New" pitchFamily="49" charset="0"/>
              </a:rPr>
              <a:t>    }</a:t>
            </a:r>
          </a:p>
          <a:p>
            <a:pPr>
              <a:defRPr/>
            </a:pP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helperThread1.Start();</a:t>
            </a:r>
          </a:p>
        </p:txBody>
      </p:sp>
      <p:sp>
        <p:nvSpPr>
          <p:cNvPr id="139271" name="AutoShape 7"/>
          <p:cNvSpPr>
            <a:spLocks noChangeArrowheads="1"/>
          </p:cNvSpPr>
          <p:nvPr/>
        </p:nvSpPr>
        <p:spPr bwMode="auto">
          <a:xfrm>
            <a:off x="4191000" y="4419600"/>
            <a:ext cx="4419600" cy="2133600"/>
          </a:xfrm>
          <a:prstGeom prst="wedgeRoundRectCallout">
            <a:avLst>
              <a:gd name="adj1" fmla="val -41056"/>
              <a:gd name="adj2" fmla="val -109894"/>
              <a:gd name="adj3" fmla="val 16667"/>
            </a:avLst>
          </a:prstGeom>
          <a:solidFill>
            <a:schemeClr val="folHlink"/>
          </a:solidFill>
          <a:ln w="28575" algn="ctr">
            <a:solidFill>
              <a:schemeClr val="bg2"/>
            </a:solidFill>
            <a:miter lim="800000"/>
            <a:headEnd/>
            <a:tailEnd/>
          </a:ln>
        </p:spPr>
        <p:txBody>
          <a:bodyPr anchor="ctr"/>
          <a:lstStyle/>
          <a:p>
            <a:pPr algn="ctr"/>
            <a:r>
              <a:rPr lang="en-US" sz="2000">
                <a:solidFill>
                  <a:schemeClr val="tx1"/>
                </a:solidFill>
              </a:rPr>
              <a:t>The constructor of the </a:t>
            </a:r>
            <a:r>
              <a:rPr lang="en-US" sz="2000" b="1">
                <a:solidFill>
                  <a:schemeClr val="hlink"/>
                </a:solidFill>
                <a:latin typeface="Courier New" pitchFamily="49" charset="0"/>
              </a:rPr>
              <a:t>Thread</a:t>
            </a:r>
            <a:r>
              <a:rPr lang="en-US" sz="2000">
                <a:solidFill>
                  <a:schemeClr val="tx1"/>
                </a:solidFill>
              </a:rPr>
              <a:t> object takes a delegate object as its argument. By using this syntax, the runtime automatically creates a </a:t>
            </a:r>
            <a:r>
              <a:rPr lang="en-US" sz="2000" b="1">
                <a:solidFill>
                  <a:schemeClr val="hlink"/>
                </a:solidFill>
                <a:latin typeface="Courier New" pitchFamily="49" charset="0"/>
              </a:rPr>
              <a:t>delegate</a:t>
            </a:r>
            <a:r>
              <a:rPr lang="en-US" sz="2000">
                <a:solidFill>
                  <a:schemeClr val="tx1"/>
                </a:solidFill>
              </a:rPr>
              <a:t> object that references the code provided.</a:t>
            </a:r>
          </a:p>
        </p:txBody>
      </p:sp>
      <p:sp>
        <p:nvSpPr>
          <p:cNvPr id="20488" name="Slide Number Placeholder 8"/>
          <p:cNvSpPr>
            <a:spLocks noGrp="1"/>
          </p:cNvSpPr>
          <p:nvPr>
            <p:ph type="sldNum" sz="quarter" idx="11"/>
          </p:nvPr>
        </p:nvSpPr>
        <p:spPr>
          <a:noFill/>
        </p:spPr>
        <p:txBody>
          <a:bodyPr/>
          <a:lstStyle/>
          <a:p>
            <a:fld id="{BFA4CE35-1315-4740-AF08-5ADD100DC311}" type="slidenum">
              <a:rPr lang="en-US" smtClean="0"/>
              <a:pPr/>
              <a:t>34</a:t>
            </a:fld>
            <a:endParaRPr lang="en-US" smtClean="0"/>
          </a:p>
        </p:txBody>
      </p:sp>
      <p:sp>
        <p:nvSpPr>
          <p:cNvPr id="9" name="Action Button: Forward or Next 8">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 calcmode="lin" valueType="num">
                                      <p:cBhvr>
                                        <p:cTn id="7" dur="500" fill="hold"/>
                                        <p:tgtEl>
                                          <p:spTgt spid="139271"/>
                                        </p:tgtEl>
                                        <p:attrNameLst>
                                          <p:attrName>ppt_w</p:attrName>
                                        </p:attrNameLst>
                                      </p:cBhvr>
                                      <p:tavLst>
                                        <p:tav tm="0">
                                          <p:val>
                                            <p:fltVal val="0"/>
                                          </p:val>
                                        </p:tav>
                                        <p:tav tm="100000">
                                          <p:val>
                                            <p:strVal val="#ppt_w"/>
                                          </p:val>
                                        </p:tav>
                                      </p:tavLst>
                                    </p:anim>
                                    <p:anim calcmode="lin" valueType="num">
                                      <p:cBhvr>
                                        <p:cTn id="8" dur="500" fill="hold"/>
                                        <p:tgtEl>
                                          <p:spTgt spid="139271"/>
                                        </p:tgtEl>
                                        <p:attrNameLst>
                                          <p:attrName>ppt_h</p:attrName>
                                        </p:attrNameLst>
                                      </p:cBhvr>
                                      <p:tavLst>
                                        <p:tav tm="0">
                                          <p:val>
                                            <p:fltVal val="0"/>
                                          </p:val>
                                        </p:tav>
                                        <p:tav tm="100000">
                                          <p:val>
                                            <p:strVal val="#ppt_h"/>
                                          </p:val>
                                        </p:tav>
                                      </p:tavLst>
                                    </p:anim>
                                    <p:animEffect transition="in" filter="fade">
                                      <p:cBhvr>
                                        <p:cTn id="9" dur="500"/>
                                        <p:tgtEl>
                                          <p:spTgt spid="13927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139271"/>
                                        </p:tgtEl>
                                        <p:attrNameLst>
                                          <p:attrName>ppt_w</p:attrName>
                                        </p:attrNameLst>
                                      </p:cBhvr>
                                      <p:tavLst>
                                        <p:tav tm="0">
                                          <p:val>
                                            <p:strVal val="ppt_w"/>
                                          </p:val>
                                        </p:tav>
                                        <p:tav tm="100000">
                                          <p:val>
                                            <p:fltVal val="0"/>
                                          </p:val>
                                        </p:tav>
                                      </p:tavLst>
                                    </p:anim>
                                    <p:anim calcmode="lin" valueType="num">
                                      <p:cBhvr>
                                        <p:cTn id="14" dur="500"/>
                                        <p:tgtEl>
                                          <p:spTgt spid="139271"/>
                                        </p:tgtEl>
                                        <p:attrNameLst>
                                          <p:attrName>ppt_h</p:attrName>
                                        </p:attrNameLst>
                                      </p:cBhvr>
                                      <p:tavLst>
                                        <p:tav tm="0">
                                          <p:val>
                                            <p:strVal val="ppt_h"/>
                                          </p:val>
                                        </p:tav>
                                        <p:tav tm="100000">
                                          <p:val>
                                            <p:fltVal val="0"/>
                                          </p:val>
                                        </p:tav>
                                      </p:tavLst>
                                    </p:anim>
                                    <p:animEffect transition="out" filter="fade">
                                      <p:cBhvr>
                                        <p:cTn id="15" dur="500"/>
                                        <p:tgtEl>
                                          <p:spTgt spid="139271"/>
                                        </p:tgtEl>
                                      </p:cBhvr>
                                    </p:animEffect>
                                    <p:set>
                                      <p:cBhvr>
                                        <p:cTn id="16" dur="1" fill="hold">
                                          <p:stCondLst>
                                            <p:cond delay="499"/>
                                          </p:stCondLst>
                                        </p:cTn>
                                        <p:tgtEl>
                                          <p:spTgt spid="1392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animBg="1"/>
      <p:bldP spid="139271"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t>Section 4 - Asynchronous Programming</a:t>
            </a:r>
          </a:p>
        </p:txBody>
      </p:sp>
      <p:sp>
        <p:nvSpPr>
          <p:cNvPr id="21507" name="Rectangle 2"/>
          <p:cNvSpPr>
            <a:spLocks noGrp="1" noChangeArrowheads="1"/>
          </p:cNvSpPr>
          <p:nvPr>
            <p:ph type="title"/>
          </p:nvPr>
        </p:nvSpPr>
        <p:spPr/>
        <p:txBody>
          <a:bodyPr/>
          <a:lstStyle/>
          <a:p>
            <a:pPr eaLnBrk="1" hangingPunct="1"/>
            <a:r>
              <a:rPr lang="en-US" smtClean="0"/>
              <a:t>Creating Threads</a:t>
            </a:r>
          </a:p>
        </p:txBody>
      </p:sp>
      <p:sp>
        <p:nvSpPr>
          <p:cNvPr id="21508" name="Rectangle 3"/>
          <p:cNvSpPr>
            <a:spLocks noGrp="1" noChangeArrowheads="1"/>
          </p:cNvSpPr>
          <p:nvPr>
            <p:ph type="body" idx="1"/>
          </p:nvPr>
        </p:nvSpPr>
        <p:spPr/>
        <p:txBody>
          <a:bodyPr/>
          <a:lstStyle/>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a:p>
            <a:pPr lvl="1" eaLnBrk="1" hangingPunct="1"/>
            <a:endParaRPr lang="en-US" sz="2000" smtClean="0"/>
          </a:p>
        </p:txBody>
      </p:sp>
      <p:sp>
        <p:nvSpPr>
          <p:cNvPr id="149508" name="Rectangle 4"/>
          <p:cNvSpPr>
            <a:spLocks noChangeArrowheads="1"/>
          </p:cNvSpPr>
          <p:nvPr/>
        </p:nvSpPr>
        <p:spPr bwMode="auto">
          <a:xfrm>
            <a:off x="152400" y="1219200"/>
            <a:ext cx="8839200" cy="31242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Thread helperThread2 = new Thread</a:t>
            </a:r>
          </a:p>
          <a:p>
            <a:pPr>
              <a:defRPr/>
            </a:pP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    </a:t>
            </a:r>
            <a:r>
              <a:rPr lang="en-US" sz="2000" b="1" dirty="0">
                <a:solidFill>
                  <a:schemeClr val="accent2"/>
                </a:solidFill>
                <a:latin typeface="Courier New" pitchFamily="49" charset="0"/>
              </a:rPr>
              <a:t>delegate(</a:t>
            </a:r>
            <a:r>
              <a:rPr lang="en-US" sz="2000" b="1" u="sng" dirty="0">
                <a:solidFill>
                  <a:schemeClr val="accent2"/>
                </a:solidFill>
                <a:latin typeface="Courier New" pitchFamily="49" charset="0"/>
              </a:rPr>
              <a:t>object </a:t>
            </a:r>
            <a:r>
              <a:rPr lang="en-US" sz="2000" b="1" u="sng" dirty="0" err="1">
                <a:solidFill>
                  <a:schemeClr val="accent2"/>
                </a:solidFill>
                <a:latin typeface="Courier New" pitchFamily="49" charset="0"/>
              </a:rPr>
              <a:t>obj</a:t>
            </a:r>
            <a:r>
              <a:rPr lang="en-US" sz="2000" b="1" dirty="0">
                <a:solidFill>
                  <a:schemeClr val="accent2"/>
                </a:solidFill>
                <a:latin typeface="Courier New" pitchFamily="49" charset="0"/>
              </a:rPr>
              <a:t>)</a:t>
            </a:r>
          </a:p>
          <a:p>
            <a:pPr>
              <a:defRPr/>
            </a:pPr>
            <a:r>
              <a:rPr lang="en-US" sz="2000" b="1" dirty="0">
                <a:solidFill>
                  <a:schemeClr val="accent2"/>
                </a:solidFill>
                <a:latin typeface="Courier New" pitchFamily="49" charset="0"/>
              </a:rPr>
              <a:t>    {</a:t>
            </a:r>
          </a:p>
          <a:p>
            <a:pPr>
              <a:defRPr/>
            </a:pPr>
            <a:r>
              <a:rPr lang="en-US" sz="2000" b="1" dirty="0">
                <a:solidFill>
                  <a:schemeClr val="accent2"/>
                </a:solidFill>
                <a:latin typeface="Courier New" pitchFamily="49" charset="0"/>
              </a:rPr>
              <a:t>        </a:t>
            </a:r>
            <a:r>
              <a:rPr lang="en-US" sz="2000" b="1" dirty="0" err="1">
                <a:solidFill>
                  <a:schemeClr val="accent2"/>
                </a:solidFill>
                <a:latin typeface="Courier New" pitchFamily="49" charset="0"/>
              </a:rPr>
              <a:t>Console.WriteLine</a:t>
            </a:r>
            <a:r>
              <a:rPr lang="en-US" sz="2000" b="1" dirty="0">
                <a:solidFill>
                  <a:schemeClr val="accent2"/>
                </a:solidFill>
                <a:latin typeface="Courier New" pitchFamily="49" charset="0"/>
              </a:rPr>
              <a:t>(</a:t>
            </a:r>
            <a:r>
              <a:rPr lang="en-US" sz="2000" b="1" dirty="0" err="1">
                <a:solidFill>
                  <a:schemeClr val="accent2"/>
                </a:solidFill>
                <a:latin typeface="Courier New" pitchFamily="49" charset="0"/>
              </a:rPr>
              <a:t>obj.ToString</a:t>
            </a:r>
            <a:r>
              <a:rPr lang="en-US" sz="2000" b="1" dirty="0">
                <a:solidFill>
                  <a:schemeClr val="accent2"/>
                </a:solidFill>
                <a:latin typeface="Courier New" pitchFamily="49" charset="0"/>
              </a:rPr>
              <a:t>());</a:t>
            </a:r>
          </a:p>
          <a:p>
            <a:pPr>
              <a:defRPr/>
            </a:pPr>
            <a:r>
              <a:rPr lang="en-US" sz="2000" b="1" dirty="0">
                <a:solidFill>
                  <a:schemeClr val="accent2"/>
                </a:solidFill>
                <a:latin typeface="Courier New" pitchFamily="49" charset="0"/>
              </a:rPr>
              <a:t>    }</a:t>
            </a:r>
          </a:p>
          <a:p>
            <a:pPr>
              <a:defRPr/>
            </a:pPr>
            <a:r>
              <a:rPr lang="en-US" sz="2000" b="1" dirty="0">
                <a:solidFill>
                  <a:schemeClr val="hlink"/>
                </a:solidFill>
                <a:latin typeface="Courier New" pitchFamily="49" charset="0"/>
              </a:rPr>
              <a:t>);</a:t>
            </a:r>
          </a:p>
          <a:p>
            <a:pPr>
              <a:defRPr/>
            </a:pPr>
            <a:endParaRPr lang="en-US" sz="2000" b="1" dirty="0">
              <a:solidFill>
                <a:schemeClr val="hlink"/>
              </a:solidFill>
              <a:latin typeface="Courier New" pitchFamily="49" charset="0"/>
            </a:endParaRPr>
          </a:p>
          <a:p>
            <a:pPr>
              <a:defRPr/>
            </a:pPr>
            <a:r>
              <a:rPr lang="en-US" sz="2000" b="1" dirty="0">
                <a:solidFill>
                  <a:schemeClr val="hlink"/>
                </a:solidFill>
                <a:latin typeface="Courier New" pitchFamily="49" charset="0"/>
              </a:rPr>
              <a:t>helperThread2.Start</a:t>
            </a:r>
          </a:p>
          <a:p>
            <a:pPr>
              <a:defRPr/>
            </a:pPr>
            <a:r>
              <a:rPr lang="en-US" sz="2000" b="1" dirty="0">
                <a:solidFill>
                  <a:schemeClr val="hlink"/>
                </a:solidFill>
                <a:latin typeface="Courier New" pitchFamily="49" charset="0"/>
              </a:rPr>
              <a:t>    ("Using the </a:t>
            </a:r>
            <a:r>
              <a:rPr lang="en-US" sz="2000" b="1" dirty="0" err="1">
                <a:solidFill>
                  <a:schemeClr val="hlink"/>
                </a:solidFill>
                <a:latin typeface="Courier New" pitchFamily="49" charset="0"/>
              </a:rPr>
              <a:t>ParameterizedThreadStart</a:t>
            </a:r>
            <a:r>
              <a:rPr lang="en-US" sz="2000" b="1" dirty="0">
                <a:solidFill>
                  <a:schemeClr val="hlink"/>
                </a:solidFill>
                <a:latin typeface="Courier New" pitchFamily="49" charset="0"/>
              </a:rPr>
              <a:t> delegate.");</a:t>
            </a:r>
          </a:p>
        </p:txBody>
      </p:sp>
      <p:sp>
        <p:nvSpPr>
          <p:cNvPr id="149511" name="AutoShape 7"/>
          <p:cNvSpPr>
            <a:spLocks noChangeArrowheads="1"/>
          </p:cNvSpPr>
          <p:nvPr/>
        </p:nvSpPr>
        <p:spPr bwMode="auto">
          <a:xfrm>
            <a:off x="4495800" y="4800600"/>
            <a:ext cx="4267200" cy="1524000"/>
          </a:xfrm>
          <a:prstGeom prst="wedgeRoundRectCallout">
            <a:avLst>
              <a:gd name="adj1" fmla="val -70421"/>
              <a:gd name="adj2" fmla="val -216977"/>
              <a:gd name="adj3" fmla="val 16667"/>
            </a:avLst>
          </a:prstGeom>
          <a:solidFill>
            <a:schemeClr val="folHlink"/>
          </a:solidFill>
          <a:ln w="28575" algn="ctr">
            <a:solidFill>
              <a:schemeClr val="bg2"/>
            </a:solidFill>
            <a:miter lim="800000"/>
            <a:headEnd/>
            <a:tailEnd/>
          </a:ln>
        </p:spPr>
        <p:txBody>
          <a:bodyPr anchor="ctr"/>
          <a:lstStyle/>
          <a:p>
            <a:pPr algn="ctr"/>
            <a:r>
              <a:rPr lang="en-US" sz="2000">
                <a:solidFill>
                  <a:schemeClr val="tx1"/>
                </a:solidFill>
              </a:rPr>
              <a:t>Here we’re expecting the </a:t>
            </a:r>
            <a:r>
              <a:rPr lang="en-US" sz="2000" b="1">
                <a:solidFill>
                  <a:schemeClr val="hlink"/>
                </a:solidFill>
                <a:latin typeface="Courier New" pitchFamily="49" charset="0"/>
              </a:rPr>
              <a:t>ParameterizedThreadStart</a:t>
            </a:r>
            <a:r>
              <a:rPr lang="en-US" sz="2000">
                <a:solidFill>
                  <a:schemeClr val="tx1"/>
                </a:solidFill>
              </a:rPr>
              <a:t> delegate rather than the </a:t>
            </a:r>
            <a:r>
              <a:rPr lang="en-US" sz="2000" b="1">
                <a:solidFill>
                  <a:schemeClr val="hlink"/>
                </a:solidFill>
                <a:latin typeface="Courier New" pitchFamily="49" charset="0"/>
              </a:rPr>
              <a:t>ThreadStart</a:t>
            </a:r>
            <a:r>
              <a:rPr lang="en-US" sz="2000">
                <a:solidFill>
                  <a:schemeClr val="tx1"/>
                </a:solidFill>
              </a:rPr>
              <a:t> delegate</a:t>
            </a:r>
          </a:p>
        </p:txBody>
      </p:sp>
      <p:sp>
        <p:nvSpPr>
          <p:cNvPr id="21512" name="Slide Number Placeholder 8"/>
          <p:cNvSpPr>
            <a:spLocks noGrp="1"/>
          </p:cNvSpPr>
          <p:nvPr>
            <p:ph type="sldNum" sz="quarter" idx="11"/>
          </p:nvPr>
        </p:nvSpPr>
        <p:spPr>
          <a:noFill/>
        </p:spPr>
        <p:txBody>
          <a:bodyPr/>
          <a:lstStyle/>
          <a:p>
            <a:fld id="{3E53B5A1-3B3B-411C-AF5D-493A4F14BAEC}" type="slidenum">
              <a:rPr lang="en-US" smtClean="0"/>
              <a:pPr/>
              <a:t>35</a:t>
            </a:fld>
            <a:endParaRPr lang="en-US" smtClean="0"/>
          </a:p>
        </p:txBody>
      </p:sp>
      <p:sp>
        <p:nvSpPr>
          <p:cNvPr id="9" name="Action Button: Forward or Next 8">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 calcmode="lin" valueType="num">
                                      <p:cBhvr>
                                        <p:cTn id="7" dur="500" fill="hold"/>
                                        <p:tgtEl>
                                          <p:spTgt spid="149511"/>
                                        </p:tgtEl>
                                        <p:attrNameLst>
                                          <p:attrName>ppt_w</p:attrName>
                                        </p:attrNameLst>
                                      </p:cBhvr>
                                      <p:tavLst>
                                        <p:tav tm="0">
                                          <p:val>
                                            <p:fltVal val="0"/>
                                          </p:val>
                                        </p:tav>
                                        <p:tav tm="100000">
                                          <p:val>
                                            <p:strVal val="#ppt_w"/>
                                          </p:val>
                                        </p:tav>
                                      </p:tavLst>
                                    </p:anim>
                                    <p:anim calcmode="lin" valueType="num">
                                      <p:cBhvr>
                                        <p:cTn id="8" dur="500" fill="hold"/>
                                        <p:tgtEl>
                                          <p:spTgt spid="149511"/>
                                        </p:tgtEl>
                                        <p:attrNameLst>
                                          <p:attrName>ppt_h</p:attrName>
                                        </p:attrNameLst>
                                      </p:cBhvr>
                                      <p:tavLst>
                                        <p:tav tm="0">
                                          <p:val>
                                            <p:fltVal val="0"/>
                                          </p:val>
                                        </p:tav>
                                        <p:tav tm="100000">
                                          <p:val>
                                            <p:strVal val="#ppt_h"/>
                                          </p:val>
                                        </p:tav>
                                      </p:tavLst>
                                    </p:anim>
                                    <p:animEffect transition="in" filter="fade">
                                      <p:cBhvr>
                                        <p:cTn id="9" dur="500"/>
                                        <p:tgtEl>
                                          <p:spTgt spid="1495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149511"/>
                                        </p:tgtEl>
                                        <p:attrNameLst>
                                          <p:attrName>ppt_w</p:attrName>
                                        </p:attrNameLst>
                                      </p:cBhvr>
                                      <p:tavLst>
                                        <p:tav tm="0">
                                          <p:val>
                                            <p:strVal val="ppt_w"/>
                                          </p:val>
                                        </p:tav>
                                        <p:tav tm="100000">
                                          <p:val>
                                            <p:fltVal val="0"/>
                                          </p:val>
                                        </p:tav>
                                      </p:tavLst>
                                    </p:anim>
                                    <p:anim calcmode="lin" valueType="num">
                                      <p:cBhvr>
                                        <p:cTn id="14" dur="500"/>
                                        <p:tgtEl>
                                          <p:spTgt spid="149511"/>
                                        </p:tgtEl>
                                        <p:attrNameLst>
                                          <p:attrName>ppt_h</p:attrName>
                                        </p:attrNameLst>
                                      </p:cBhvr>
                                      <p:tavLst>
                                        <p:tav tm="0">
                                          <p:val>
                                            <p:strVal val="ppt_h"/>
                                          </p:val>
                                        </p:tav>
                                        <p:tav tm="100000">
                                          <p:val>
                                            <p:fltVal val="0"/>
                                          </p:val>
                                        </p:tav>
                                      </p:tavLst>
                                    </p:anim>
                                    <p:animEffect transition="out" filter="fade">
                                      <p:cBhvr>
                                        <p:cTn id="15" dur="500"/>
                                        <p:tgtEl>
                                          <p:spTgt spid="149511"/>
                                        </p:tgtEl>
                                      </p:cBhvr>
                                    </p:animEffect>
                                    <p:set>
                                      <p:cBhvr>
                                        <p:cTn id="16" dur="1" fill="hold">
                                          <p:stCondLst>
                                            <p:cond delay="499"/>
                                          </p:stCondLst>
                                        </p:cTn>
                                        <p:tgtEl>
                                          <p:spTgt spid="1495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animBg="1"/>
      <p:bldP spid="1495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Section 4 - Asynchronous Programming</a:t>
            </a:r>
          </a:p>
        </p:txBody>
      </p:sp>
      <p:sp>
        <p:nvSpPr>
          <p:cNvPr id="23555" name="Rectangle 2"/>
          <p:cNvSpPr>
            <a:spLocks noGrp="1" noChangeArrowheads="1"/>
          </p:cNvSpPr>
          <p:nvPr>
            <p:ph type="title"/>
          </p:nvPr>
        </p:nvSpPr>
        <p:spPr/>
        <p:txBody>
          <a:bodyPr/>
          <a:lstStyle/>
          <a:p>
            <a:pPr eaLnBrk="1" hangingPunct="1"/>
            <a:r>
              <a:rPr lang="en-US" smtClean="0"/>
              <a:t>Thread Lifetimes</a:t>
            </a:r>
          </a:p>
        </p:txBody>
      </p:sp>
      <p:sp>
        <p:nvSpPr>
          <p:cNvPr id="23556" name="Rectangle 3"/>
          <p:cNvSpPr>
            <a:spLocks noGrp="1" noChangeArrowheads="1"/>
          </p:cNvSpPr>
          <p:nvPr>
            <p:ph type="body" idx="1"/>
          </p:nvPr>
        </p:nvSpPr>
        <p:spPr/>
        <p:txBody>
          <a:bodyPr/>
          <a:lstStyle/>
          <a:p>
            <a:pPr eaLnBrk="1" hangingPunct="1"/>
            <a:r>
              <a:rPr lang="en-US" smtClean="0"/>
              <a:t>A thread can last for a few milliseconds or last until it is forcibly killed.</a:t>
            </a:r>
          </a:p>
          <a:p>
            <a:pPr eaLnBrk="1" hangingPunct="1"/>
            <a:r>
              <a:rPr lang="en-US" smtClean="0"/>
              <a:t>There are several actions that you can perform on threads while they are running. These are:</a:t>
            </a:r>
          </a:p>
          <a:p>
            <a:pPr lvl="1" eaLnBrk="1" hangingPunct="1"/>
            <a:r>
              <a:rPr lang="en-US" sz="2400" smtClean="0"/>
              <a:t>Pause a thread indefinitely or for a limited time.</a:t>
            </a:r>
          </a:p>
          <a:p>
            <a:pPr lvl="1" eaLnBrk="1" hangingPunct="1"/>
            <a:r>
              <a:rPr lang="en-US" sz="2400" smtClean="0"/>
              <a:t>Interrupt a paused thread.</a:t>
            </a:r>
          </a:p>
          <a:p>
            <a:pPr lvl="1" eaLnBrk="1" hangingPunct="1"/>
            <a:r>
              <a:rPr lang="en-US" sz="2400" smtClean="0"/>
              <a:t>Join another currently running thread.</a:t>
            </a:r>
          </a:p>
          <a:p>
            <a:pPr lvl="1" eaLnBrk="1" hangingPunct="1"/>
            <a:r>
              <a:rPr lang="en-US" sz="2400" smtClean="0"/>
              <a:t>Suspend a thread.</a:t>
            </a:r>
          </a:p>
          <a:p>
            <a:pPr lvl="1" eaLnBrk="1" hangingPunct="1"/>
            <a:r>
              <a:rPr lang="en-US" sz="2400" smtClean="0"/>
              <a:t>Resume a suspended thread.</a:t>
            </a:r>
          </a:p>
          <a:p>
            <a:pPr lvl="1" eaLnBrk="1" hangingPunct="1"/>
            <a:r>
              <a:rPr lang="en-US" sz="2400" smtClean="0"/>
              <a:t>Abort a currently running thread.</a:t>
            </a:r>
          </a:p>
        </p:txBody>
      </p:sp>
      <p:sp>
        <p:nvSpPr>
          <p:cNvPr id="23557" name="Slide Number Placeholder 5"/>
          <p:cNvSpPr>
            <a:spLocks noGrp="1"/>
          </p:cNvSpPr>
          <p:nvPr>
            <p:ph type="sldNum" sz="quarter" idx="11"/>
          </p:nvPr>
        </p:nvSpPr>
        <p:spPr>
          <a:noFill/>
        </p:spPr>
        <p:txBody>
          <a:bodyPr/>
          <a:lstStyle/>
          <a:p>
            <a:fld id="{BB83E329-5D33-4B8A-90C7-25839B1CDEA4}"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Section 4 - Asynchronous Programming</a:t>
            </a:r>
          </a:p>
        </p:txBody>
      </p:sp>
      <p:sp>
        <p:nvSpPr>
          <p:cNvPr id="24579" name="Rectangle 2"/>
          <p:cNvSpPr>
            <a:spLocks noGrp="1" noChangeArrowheads="1"/>
          </p:cNvSpPr>
          <p:nvPr>
            <p:ph type="title"/>
          </p:nvPr>
        </p:nvSpPr>
        <p:spPr/>
        <p:txBody>
          <a:bodyPr/>
          <a:lstStyle/>
          <a:p>
            <a:pPr eaLnBrk="1" hangingPunct="1"/>
            <a:r>
              <a:rPr lang="en-US" smtClean="0"/>
              <a:t>Thread Lifetimes</a:t>
            </a:r>
          </a:p>
        </p:txBody>
      </p:sp>
      <p:sp>
        <p:nvSpPr>
          <p:cNvPr id="24580" name="Rectangle 3"/>
          <p:cNvSpPr>
            <a:spLocks noGrp="1" noChangeArrowheads="1"/>
          </p:cNvSpPr>
          <p:nvPr>
            <p:ph type="body" idx="1"/>
          </p:nvPr>
        </p:nvSpPr>
        <p:spPr/>
        <p:txBody>
          <a:bodyPr/>
          <a:lstStyle/>
          <a:p>
            <a:pPr eaLnBrk="1" hangingPunct="1"/>
            <a:r>
              <a:rPr lang="en-US" sz="2200" dirty="0" smtClean="0"/>
              <a:t>It’s important to understand the lifetime of each of the threads that you create.</a:t>
            </a:r>
          </a:p>
          <a:p>
            <a:pPr eaLnBrk="1" hangingPunct="1"/>
            <a:r>
              <a:rPr lang="en-US" sz="2200" dirty="0" smtClean="0"/>
              <a:t>For example, we might see output like the following:</a:t>
            </a:r>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200" dirty="0" smtClean="0"/>
              <a:t>Notice that </a:t>
            </a:r>
            <a:r>
              <a:rPr lang="en-US" sz="2200" b="1" dirty="0" smtClean="0">
                <a:solidFill>
                  <a:schemeClr val="hlink"/>
                </a:solidFill>
                <a:latin typeface="Courier New" pitchFamily="49" charset="0"/>
              </a:rPr>
              <a:t>Main()</a:t>
            </a:r>
            <a:r>
              <a:rPr lang="en-US" sz="2200" dirty="0" smtClean="0"/>
              <a:t> ends (prompting for us to press </a:t>
            </a:r>
            <a:r>
              <a:rPr lang="en-US" sz="2200" b="1" dirty="0" smtClean="0">
                <a:solidFill>
                  <a:schemeClr val="hlink"/>
                </a:solidFill>
                <a:latin typeface="Courier New" pitchFamily="49" charset="0"/>
              </a:rPr>
              <a:t>&lt;ENTER&gt;</a:t>
            </a:r>
            <a:r>
              <a:rPr lang="en-US" sz="2200" dirty="0" smtClean="0"/>
              <a:t>) before the worker thread ends. This may not be a good thing.</a:t>
            </a:r>
          </a:p>
        </p:txBody>
      </p:sp>
      <p:sp>
        <p:nvSpPr>
          <p:cNvPr id="145412" name="Rectangle 4"/>
          <p:cNvSpPr>
            <a:spLocks noChangeArrowheads="1"/>
          </p:cNvSpPr>
          <p:nvPr/>
        </p:nvSpPr>
        <p:spPr bwMode="auto">
          <a:xfrm>
            <a:off x="152400" y="2381250"/>
            <a:ext cx="8839200" cy="280035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Main - Creating worker thread.</a:t>
            </a:r>
          </a:p>
          <a:p>
            <a:pPr>
              <a:defRPr/>
            </a:pPr>
            <a:r>
              <a:rPr lang="en-US" sz="2000" b="1" dirty="0">
                <a:solidFill>
                  <a:schemeClr val="hlink"/>
                </a:solidFill>
                <a:latin typeface="Courier New" pitchFamily="49" charset="0"/>
              </a:rPr>
              <a:t>Main - Thread #1 started.</a:t>
            </a:r>
          </a:p>
          <a:p>
            <a:pPr>
              <a:defRPr/>
            </a:pPr>
            <a:r>
              <a:rPr lang="en-US" sz="2000" b="1" dirty="0">
                <a:solidFill>
                  <a:schemeClr val="hlink"/>
                </a:solidFill>
                <a:latin typeface="Courier New" pitchFamily="49" charset="0"/>
              </a:rPr>
              <a:t>Main - Thread #2 started.</a:t>
            </a:r>
          </a:p>
          <a:p>
            <a:pPr>
              <a:defRPr/>
            </a:pPr>
            <a:r>
              <a:rPr lang="en-US" sz="2000" b="1" dirty="0">
                <a:solidFill>
                  <a:srgbClr val="FF0000"/>
                </a:solidFill>
                <a:latin typeface="Courier New" pitchFamily="49" charset="0"/>
              </a:rPr>
              <a:t>Main - Press &lt;ENTER&gt; to end:</a:t>
            </a:r>
          </a:p>
          <a:p>
            <a:pPr>
              <a:defRPr/>
            </a:pPr>
            <a:endParaRPr lang="en-US" sz="2000" b="1" dirty="0">
              <a:solidFill>
                <a:schemeClr val="hlink"/>
              </a:solidFill>
              <a:latin typeface="Courier New" pitchFamily="49" charset="0"/>
            </a:endParaRPr>
          </a:p>
          <a:p>
            <a:pPr>
              <a:defRPr/>
            </a:pPr>
            <a:r>
              <a:rPr lang="en-US" sz="2000" b="1" dirty="0" err="1">
                <a:solidFill>
                  <a:schemeClr val="hlink"/>
                </a:solidFill>
                <a:latin typeface="Courier New" pitchFamily="49" charset="0"/>
              </a:rPr>
              <a:t>ThreadMethodTwo</a:t>
            </a:r>
            <a:r>
              <a:rPr lang="en-US" sz="2000" b="1" dirty="0">
                <a:solidFill>
                  <a:schemeClr val="hlink"/>
                </a:solidFill>
                <a:latin typeface="Courier New" pitchFamily="49" charset="0"/>
              </a:rPr>
              <a:t> - [ Data that was passed via </a:t>
            </a:r>
          </a:p>
          <a:p>
            <a:pPr>
              <a:defRPr/>
            </a:pP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ParameterizedThreadStart</a:t>
            </a:r>
            <a:r>
              <a:rPr lang="en-US" sz="2000" b="1" dirty="0">
                <a:solidFill>
                  <a:schemeClr val="hlink"/>
                </a:solidFill>
                <a:latin typeface="Courier New" pitchFamily="49" charset="0"/>
              </a:rPr>
              <a:t>! ]</a:t>
            </a:r>
          </a:p>
          <a:p>
            <a:pPr>
              <a:defRPr/>
            </a:pPr>
            <a:endParaRPr lang="en-US" sz="2000" b="1" dirty="0">
              <a:solidFill>
                <a:schemeClr val="hlink"/>
              </a:solidFill>
              <a:latin typeface="Courier New" pitchFamily="49" charset="0"/>
            </a:endParaRPr>
          </a:p>
          <a:p>
            <a:pPr>
              <a:defRPr/>
            </a:pPr>
            <a:r>
              <a:rPr lang="en-US" sz="2000" b="1" dirty="0" err="1">
                <a:solidFill>
                  <a:schemeClr val="hlink"/>
                </a:solidFill>
                <a:latin typeface="Courier New" pitchFamily="49" charset="0"/>
              </a:rPr>
              <a:t>ThreadMethodOne</a:t>
            </a:r>
            <a:r>
              <a:rPr lang="en-US" sz="2000" b="1" dirty="0">
                <a:solidFill>
                  <a:schemeClr val="hlink"/>
                </a:solidFill>
                <a:latin typeface="Courier New" pitchFamily="49" charset="0"/>
              </a:rPr>
              <a:t> - In the thread method.</a:t>
            </a:r>
          </a:p>
        </p:txBody>
      </p:sp>
      <p:sp>
        <p:nvSpPr>
          <p:cNvPr id="24582" name="Slide Number Placeholder 6"/>
          <p:cNvSpPr>
            <a:spLocks noGrp="1"/>
          </p:cNvSpPr>
          <p:nvPr>
            <p:ph type="sldNum" sz="quarter" idx="11"/>
          </p:nvPr>
        </p:nvSpPr>
        <p:spPr>
          <a:noFill/>
        </p:spPr>
        <p:txBody>
          <a:bodyPr/>
          <a:lstStyle/>
          <a:p>
            <a:fld id="{20C91030-1D3C-404D-931B-41302D48FE44}"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Section 4 - Asynchronous Programming</a:t>
            </a:r>
          </a:p>
        </p:txBody>
      </p:sp>
      <p:sp>
        <p:nvSpPr>
          <p:cNvPr id="25603" name="Rectangle 2"/>
          <p:cNvSpPr>
            <a:spLocks noGrp="1" noChangeArrowheads="1"/>
          </p:cNvSpPr>
          <p:nvPr>
            <p:ph type="title"/>
          </p:nvPr>
        </p:nvSpPr>
        <p:spPr/>
        <p:txBody>
          <a:bodyPr/>
          <a:lstStyle/>
          <a:p>
            <a:pPr eaLnBrk="1" hangingPunct="1"/>
            <a:r>
              <a:rPr lang="en-US" smtClean="0"/>
              <a:t>Thread Lifetimes</a:t>
            </a:r>
          </a:p>
        </p:txBody>
      </p:sp>
      <p:sp>
        <p:nvSpPr>
          <p:cNvPr id="25604" name="Rectangle 3"/>
          <p:cNvSpPr>
            <a:spLocks noGrp="1" noChangeArrowheads="1"/>
          </p:cNvSpPr>
          <p:nvPr>
            <p:ph type="body" idx="1"/>
          </p:nvPr>
        </p:nvSpPr>
        <p:spPr/>
        <p:txBody>
          <a:bodyPr/>
          <a:lstStyle/>
          <a:p>
            <a:pPr eaLnBrk="1" hangingPunct="1"/>
            <a:r>
              <a:rPr lang="en-US" sz="2600" dirty="0" smtClean="0"/>
              <a:t>To pause a thread, you use the </a:t>
            </a:r>
            <a:r>
              <a:rPr lang="en-US" sz="2600" b="1" dirty="0" err="1" smtClean="0">
                <a:solidFill>
                  <a:schemeClr val="hlink"/>
                </a:solidFill>
                <a:latin typeface="Courier New" pitchFamily="49" charset="0"/>
              </a:rPr>
              <a:t>Thread.Sleep</a:t>
            </a:r>
            <a:r>
              <a:rPr lang="en-US" sz="2600" b="1" dirty="0" smtClean="0">
                <a:solidFill>
                  <a:schemeClr val="hlink"/>
                </a:solidFill>
                <a:latin typeface="Courier New" pitchFamily="49" charset="0"/>
              </a:rPr>
              <a:t>()</a:t>
            </a:r>
            <a:r>
              <a:rPr lang="en-US" sz="2600" dirty="0" smtClean="0"/>
              <a:t> method. This is a </a:t>
            </a:r>
            <a:r>
              <a:rPr lang="en-US" sz="2600" b="1" dirty="0" smtClean="0">
                <a:solidFill>
                  <a:schemeClr val="hlink"/>
                </a:solidFill>
                <a:latin typeface="Courier New" pitchFamily="49" charset="0"/>
              </a:rPr>
              <a:t>static</a:t>
            </a:r>
            <a:r>
              <a:rPr lang="en-US" sz="2600" dirty="0" smtClean="0"/>
              <a:t> method in the </a:t>
            </a:r>
            <a:r>
              <a:rPr lang="en-US" sz="2600" b="1" dirty="0" smtClean="0">
                <a:solidFill>
                  <a:schemeClr val="hlink"/>
                </a:solidFill>
                <a:latin typeface="Courier New" pitchFamily="49" charset="0"/>
              </a:rPr>
              <a:t>Thread</a:t>
            </a:r>
            <a:r>
              <a:rPr lang="en-US" sz="2600" dirty="0" smtClean="0"/>
              <a:t> class.</a:t>
            </a:r>
          </a:p>
          <a:p>
            <a:pPr eaLnBrk="1" hangingPunct="1"/>
            <a:r>
              <a:rPr lang="en-US" sz="2600" b="1" dirty="0" err="1" smtClean="0">
                <a:solidFill>
                  <a:schemeClr val="hlink"/>
                </a:solidFill>
                <a:latin typeface="Courier New" pitchFamily="49" charset="0"/>
              </a:rPr>
              <a:t>Thread.Sleep</a:t>
            </a:r>
            <a:r>
              <a:rPr lang="en-US" sz="2600" b="1" dirty="0" smtClean="0">
                <a:solidFill>
                  <a:schemeClr val="hlink"/>
                </a:solidFill>
                <a:latin typeface="Courier New" pitchFamily="49" charset="0"/>
              </a:rPr>
              <a:t>()</a:t>
            </a:r>
            <a:r>
              <a:rPr lang="en-US" sz="2600" dirty="0" smtClean="0"/>
              <a:t> can be called with an </a:t>
            </a:r>
            <a:r>
              <a:rPr lang="en-US" sz="2600" b="1" dirty="0" err="1" smtClean="0">
                <a:solidFill>
                  <a:schemeClr val="hlink"/>
                </a:solidFill>
                <a:latin typeface="Courier New" pitchFamily="49" charset="0"/>
              </a:rPr>
              <a:t>int</a:t>
            </a:r>
            <a:r>
              <a:rPr lang="en-US" sz="2600" dirty="0" smtClean="0"/>
              <a:t> or a </a:t>
            </a:r>
            <a:r>
              <a:rPr lang="en-US" sz="2600" b="1" dirty="0" err="1" smtClean="0">
                <a:solidFill>
                  <a:schemeClr val="hlink"/>
                </a:solidFill>
                <a:latin typeface="Courier New" pitchFamily="49" charset="0"/>
              </a:rPr>
              <a:t>TimeSpan</a:t>
            </a:r>
            <a:r>
              <a:rPr lang="en-US" sz="2600" dirty="0" smtClean="0"/>
              <a:t> parameter.</a:t>
            </a:r>
          </a:p>
          <a:p>
            <a:pPr lvl="1" eaLnBrk="1" hangingPunct="1"/>
            <a:r>
              <a:rPr lang="en-US" sz="2200" dirty="0" smtClean="0"/>
              <a:t>The </a:t>
            </a:r>
            <a:r>
              <a:rPr lang="en-US" sz="2200" b="1" dirty="0" err="1" smtClean="0">
                <a:solidFill>
                  <a:schemeClr val="hlink"/>
                </a:solidFill>
                <a:latin typeface="Courier New" pitchFamily="49" charset="0"/>
              </a:rPr>
              <a:t>int</a:t>
            </a:r>
            <a:r>
              <a:rPr lang="en-US" sz="2200" dirty="0" smtClean="0"/>
              <a:t> parameter represents the number of milliseconds the thread should sleep (doesn’t give up its CPU time-slice prematurely, it just pauses, meaning the CPU is idle).</a:t>
            </a:r>
          </a:p>
          <a:p>
            <a:pPr lvl="1" eaLnBrk="1" hangingPunct="1"/>
            <a:r>
              <a:rPr lang="en-US" sz="2200" dirty="0" smtClean="0"/>
              <a:t>The </a:t>
            </a:r>
            <a:r>
              <a:rPr lang="en-US" sz="2200" b="1" dirty="0" err="1" smtClean="0">
                <a:solidFill>
                  <a:schemeClr val="hlink"/>
                </a:solidFill>
                <a:latin typeface="Courier New" pitchFamily="49" charset="0"/>
              </a:rPr>
              <a:t>TimeSpan</a:t>
            </a:r>
            <a:r>
              <a:rPr lang="en-US" sz="2200" dirty="0" smtClean="0"/>
              <a:t> parameter represents the amount of time the thread should sleep (doesn’t give up its CPU time-slice prematurely, it just pauses , meaning the CPU is idle).</a:t>
            </a:r>
          </a:p>
          <a:p>
            <a:pPr lvl="1" eaLnBrk="1" hangingPunct="1"/>
            <a:r>
              <a:rPr lang="en-US" sz="2200" dirty="0" smtClean="0"/>
              <a:t>Pass in </a:t>
            </a:r>
            <a:r>
              <a:rPr lang="en-US" sz="2200" b="1" dirty="0" smtClean="0">
                <a:solidFill>
                  <a:schemeClr val="hlink"/>
                </a:solidFill>
                <a:latin typeface="Courier New" pitchFamily="49" charset="0"/>
              </a:rPr>
              <a:t>0</a:t>
            </a:r>
            <a:r>
              <a:rPr lang="en-US" sz="2200" dirty="0" smtClean="0"/>
              <a:t> to force the thread to give up the remainder of its CPU time-slice (doesn’t actually pause, frees the CPU).</a:t>
            </a:r>
          </a:p>
          <a:p>
            <a:pPr lvl="1" eaLnBrk="1" hangingPunct="1"/>
            <a:r>
              <a:rPr lang="en-US" sz="2200" dirty="0" smtClean="0"/>
              <a:t>Pass in </a:t>
            </a:r>
            <a:r>
              <a:rPr lang="en-US" sz="2200" b="1" dirty="0" err="1" smtClean="0">
                <a:solidFill>
                  <a:schemeClr val="hlink"/>
                </a:solidFill>
                <a:latin typeface="Courier New" pitchFamily="49" charset="0"/>
              </a:rPr>
              <a:t>Timeout.Infinite</a:t>
            </a:r>
            <a:r>
              <a:rPr lang="en-US" sz="2200" dirty="0" smtClean="0"/>
              <a:t> to pause the thread indefinitely (</a:t>
            </a:r>
            <a:r>
              <a:rPr lang="en-US" sz="2200" b="1" dirty="0" smtClean="0">
                <a:solidFill>
                  <a:schemeClr val="accent2"/>
                </a:solidFill>
              </a:rPr>
              <a:t>caution!</a:t>
            </a:r>
            <a:r>
              <a:rPr lang="en-US" sz="2200" dirty="0" smtClean="0"/>
              <a:t>).</a:t>
            </a:r>
          </a:p>
        </p:txBody>
      </p:sp>
      <p:sp>
        <p:nvSpPr>
          <p:cNvPr id="25605" name="Slide Number Placeholder 5"/>
          <p:cNvSpPr>
            <a:spLocks noGrp="1"/>
          </p:cNvSpPr>
          <p:nvPr>
            <p:ph type="sldNum" sz="quarter" idx="11"/>
          </p:nvPr>
        </p:nvSpPr>
        <p:spPr>
          <a:noFill/>
        </p:spPr>
        <p:txBody>
          <a:bodyPr/>
          <a:lstStyle/>
          <a:p>
            <a:fld id="{22A25EF6-4BAD-47B9-89DE-C08D781DA9F8}"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Section 4 - Asynchronous Programming</a:t>
            </a:r>
          </a:p>
        </p:txBody>
      </p:sp>
      <p:sp>
        <p:nvSpPr>
          <p:cNvPr id="26627" name="Rectangle 2"/>
          <p:cNvSpPr>
            <a:spLocks noGrp="1" noChangeArrowheads="1"/>
          </p:cNvSpPr>
          <p:nvPr>
            <p:ph type="title"/>
          </p:nvPr>
        </p:nvSpPr>
        <p:spPr/>
        <p:txBody>
          <a:bodyPr/>
          <a:lstStyle/>
          <a:p>
            <a:pPr eaLnBrk="1" hangingPunct="1"/>
            <a:r>
              <a:rPr lang="en-US" smtClean="0"/>
              <a:t>Thread Lifetimes</a:t>
            </a:r>
          </a:p>
        </p:txBody>
      </p:sp>
      <p:sp>
        <p:nvSpPr>
          <p:cNvPr id="26628" name="Rectangle 3"/>
          <p:cNvSpPr>
            <a:spLocks noGrp="1" noChangeArrowheads="1"/>
          </p:cNvSpPr>
          <p:nvPr>
            <p:ph type="body" idx="1"/>
          </p:nvPr>
        </p:nvSpPr>
        <p:spPr>
          <a:xfrm>
            <a:off x="152400" y="990600"/>
            <a:ext cx="8839200" cy="5562600"/>
          </a:xfrm>
        </p:spPr>
        <p:txBody>
          <a:bodyPr/>
          <a:lstStyle/>
          <a:p>
            <a:pPr eaLnBrk="1" hangingPunct="1"/>
            <a:r>
              <a:rPr lang="en-US" sz="2400" smtClean="0"/>
              <a:t>If an </a:t>
            </a:r>
            <a:r>
              <a:rPr lang="en-US" sz="2400" b="1" smtClean="0">
                <a:solidFill>
                  <a:schemeClr val="hlink"/>
                </a:solidFill>
                <a:latin typeface="Courier New" pitchFamily="49" charset="0"/>
              </a:rPr>
              <a:t>int</a:t>
            </a:r>
            <a:r>
              <a:rPr lang="en-US" sz="2400" smtClean="0"/>
              <a:t> or </a:t>
            </a:r>
            <a:r>
              <a:rPr lang="en-US" sz="2400" b="1" smtClean="0">
                <a:solidFill>
                  <a:schemeClr val="hlink"/>
                </a:solidFill>
                <a:latin typeface="Courier New" pitchFamily="49" charset="0"/>
              </a:rPr>
              <a:t>TimeSpan</a:t>
            </a:r>
            <a:r>
              <a:rPr lang="en-US" sz="2400" smtClean="0"/>
              <a:t> is passed in as the argument to </a:t>
            </a:r>
            <a:r>
              <a:rPr lang="en-US" sz="2400" b="1" smtClean="0">
                <a:solidFill>
                  <a:schemeClr val="hlink"/>
                </a:solidFill>
                <a:latin typeface="Courier New" pitchFamily="49" charset="0"/>
              </a:rPr>
              <a:t>Sleep()</a:t>
            </a:r>
            <a:r>
              <a:rPr lang="en-US" sz="2400" smtClean="0"/>
              <a:t>, the thread wakes after the specified time elapses.</a:t>
            </a:r>
          </a:p>
          <a:p>
            <a:pPr lvl="1" eaLnBrk="1" hangingPunct="1"/>
            <a:r>
              <a:rPr lang="en-US" sz="2000" smtClean="0"/>
              <a:t>If the thread’s time-slice expires during this period, the thread will wait until its next time-slice becomes available.</a:t>
            </a:r>
          </a:p>
          <a:p>
            <a:pPr lvl="1" eaLnBrk="1" hangingPunct="1"/>
            <a:r>
              <a:rPr lang="en-US" sz="2000" smtClean="0"/>
              <a:t>Do not assume that this method is accurate. You may want the thread to sleep for 1 second, but it may sleep longer.</a:t>
            </a:r>
          </a:p>
          <a:p>
            <a:pPr eaLnBrk="1" hangingPunct="1"/>
            <a:r>
              <a:rPr lang="en-US" sz="2400" smtClean="0"/>
              <a:t>If </a:t>
            </a:r>
            <a:r>
              <a:rPr lang="en-US" sz="2400" b="1" smtClean="0">
                <a:solidFill>
                  <a:schemeClr val="hlink"/>
                </a:solidFill>
                <a:latin typeface="Courier New" pitchFamily="49" charset="0"/>
              </a:rPr>
              <a:t>0</a:t>
            </a:r>
            <a:r>
              <a:rPr lang="en-US" sz="2400" smtClean="0"/>
              <a:t> was passed in as the argument to </a:t>
            </a:r>
            <a:r>
              <a:rPr lang="en-US" sz="2400" b="1" smtClean="0">
                <a:solidFill>
                  <a:schemeClr val="hlink"/>
                </a:solidFill>
                <a:latin typeface="Courier New" pitchFamily="49" charset="0"/>
              </a:rPr>
              <a:t>Sleep()</a:t>
            </a:r>
            <a:r>
              <a:rPr lang="en-US" sz="2400" smtClean="0"/>
              <a:t>, the thread will awake when it is scheduled again by the CPU.</a:t>
            </a:r>
          </a:p>
          <a:p>
            <a:pPr eaLnBrk="1" hangingPunct="1"/>
            <a:r>
              <a:rPr lang="en-US" sz="2400" smtClean="0"/>
              <a:t>If </a:t>
            </a:r>
            <a:r>
              <a:rPr lang="en-US" sz="2400" b="1" smtClean="0">
                <a:solidFill>
                  <a:schemeClr val="hlink"/>
                </a:solidFill>
                <a:latin typeface="Courier New" pitchFamily="49" charset="0"/>
              </a:rPr>
              <a:t>Timeout.Infinite</a:t>
            </a:r>
            <a:r>
              <a:rPr lang="en-US" sz="2400" smtClean="0"/>
              <a:t> was passed in as the argument to </a:t>
            </a:r>
            <a:r>
              <a:rPr lang="en-US" sz="2400" b="1" smtClean="0">
                <a:solidFill>
                  <a:schemeClr val="hlink"/>
                </a:solidFill>
                <a:latin typeface="Courier New" pitchFamily="49" charset="0"/>
              </a:rPr>
              <a:t>Sleep()</a:t>
            </a:r>
            <a:r>
              <a:rPr lang="en-US" sz="2400" smtClean="0"/>
              <a:t>, the thread will never wake up or be scheduled by the CPU (could hang the entire process).</a:t>
            </a:r>
          </a:p>
          <a:p>
            <a:pPr eaLnBrk="1" hangingPunct="1"/>
            <a:r>
              <a:rPr lang="en-US" sz="2400" b="1" smtClean="0">
                <a:solidFill>
                  <a:schemeClr val="hlink"/>
                </a:solidFill>
                <a:latin typeface="Courier New" pitchFamily="49" charset="0"/>
              </a:rPr>
              <a:t>Sleep()</a:t>
            </a:r>
            <a:r>
              <a:rPr lang="en-US" sz="2400" smtClean="0"/>
              <a:t> can only be called by a thread on itself. One thread cannot call </a:t>
            </a:r>
            <a:r>
              <a:rPr lang="en-US" sz="2400" b="1" smtClean="0">
                <a:solidFill>
                  <a:schemeClr val="hlink"/>
                </a:solidFill>
                <a:latin typeface="Courier New" pitchFamily="49" charset="0"/>
              </a:rPr>
              <a:t>Sleep()</a:t>
            </a:r>
            <a:r>
              <a:rPr lang="en-US" sz="2400" smtClean="0"/>
              <a:t> on another thread.</a:t>
            </a:r>
          </a:p>
        </p:txBody>
      </p:sp>
      <p:sp>
        <p:nvSpPr>
          <p:cNvPr id="26629" name="Slide Number Placeholder 5"/>
          <p:cNvSpPr>
            <a:spLocks noGrp="1"/>
          </p:cNvSpPr>
          <p:nvPr>
            <p:ph type="sldNum" sz="quarter" idx="11"/>
          </p:nvPr>
        </p:nvSpPr>
        <p:spPr>
          <a:noFill/>
        </p:spPr>
        <p:txBody>
          <a:bodyPr/>
          <a:lstStyle/>
          <a:p>
            <a:fld id="{7EEE1DAE-C217-4943-8347-AB3B60BEC3F3}"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smtClean="0"/>
              <a:t>Section 4 - Asynchronous Programming</a:t>
            </a:r>
          </a:p>
        </p:txBody>
      </p:sp>
      <p:sp>
        <p:nvSpPr>
          <p:cNvPr id="7171" name="Rectangle 2"/>
          <p:cNvSpPr>
            <a:spLocks noGrp="1" noChangeArrowheads="1"/>
          </p:cNvSpPr>
          <p:nvPr>
            <p:ph type="title"/>
          </p:nvPr>
        </p:nvSpPr>
        <p:spPr/>
        <p:txBody>
          <a:bodyPr/>
          <a:lstStyle/>
          <a:p>
            <a:pPr eaLnBrk="1" hangingPunct="1"/>
            <a:r>
              <a:rPr lang="en-US" smtClean="0"/>
              <a:t>Introduction</a:t>
            </a:r>
          </a:p>
        </p:txBody>
      </p:sp>
      <p:sp>
        <p:nvSpPr>
          <p:cNvPr id="7172" name="Rectangle 3"/>
          <p:cNvSpPr>
            <a:spLocks noGrp="1" noChangeArrowheads="1"/>
          </p:cNvSpPr>
          <p:nvPr>
            <p:ph type="body" idx="1"/>
          </p:nvPr>
        </p:nvSpPr>
        <p:spPr/>
        <p:txBody>
          <a:bodyPr/>
          <a:lstStyle/>
          <a:p>
            <a:pPr eaLnBrk="1" hangingPunct="1">
              <a:lnSpc>
                <a:spcPct val="90000"/>
              </a:lnSpc>
            </a:pPr>
            <a:r>
              <a:rPr lang="en-US" smtClean="0"/>
              <a:t>Each thread should be scoped to a specific task:</a:t>
            </a:r>
          </a:p>
          <a:p>
            <a:pPr lvl="1" eaLnBrk="1" hangingPunct="1">
              <a:lnSpc>
                <a:spcPct val="90000"/>
              </a:lnSpc>
            </a:pPr>
            <a:r>
              <a:rPr lang="en-US" sz="2400" smtClean="0"/>
              <a:t>Reading/writing a file</a:t>
            </a:r>
          </a:p>
          <a:p>
            <a:pPr lvl="1" eaLnBrk="1" hangingPunct="1">
              <a:lnSpc>
                <a:spcPct val="90000"/>
              </a:lnSpc>
            </a:pPr>
            <a:r>
              <a:rPr lang="en-US" sz="2400" smtClean="0"/>
              <a:t>Reading from or writing to a database</a:t>
            </a:r>
          </a:p>
          <a:p>
            <a:pPr lvl="1" eaLnBrk="1" hangingPunct="1">
              <a:lnSpc>
                <a:spcPct val="90000"/>
              </a:lnSpc>
            </a:pPr>
            <a:r>
              <a:rPr lang="en-US" sz="2400" smtClean="0"/>
              <a:t>Performing lengthy computations</a:t>
            </a:r>
          </a:p>
          <a:p>
            <a:pPr lvl="1" eaLnBrk="1" hangingPunct="1">
              <a:lnSpc>
                <a:spcPct val="90000"/>
              </a:lnSpc>
            </a:pPr>
            <a:r>
              <a:rPr lang="en-US" sz="2400" smtClean="0"/>
              <a:t>Printing a document</a:t>
            </a:r>
          </a:p>
          <a:p>
            <a:pPr eaLnBrk="1" hangingPunct="1">
              <a:lnSpc>
                <a:spcPct val="90000"/>
              </a:lnSpc>
            </a:pPr>
            <a:r>
              <a:rPr lang="en-US" smtClean="0"/>
              <a:t>Each thread performs its task concurrently (at the same time) as the other threads that are running.</a:t>
            </a:r>
          </a:p>
          <a:p>
            <a:pPr eaLnBrk="1" hangingPunct="1">
              <a:lnSpc>
                <a:spcPct val="90000"/>
              </a:lnSpc>
            </a:pPr>
            <a:r>
              <a:rPr lang="en-US" smtClean="0"/>
              <a:t>As each thread ends, it can optionally signal the main thread (and/or other threads) that it is done and provide results as to how the task completed.</a:t>
            </a:r>
          </a:p>
          <a:p>
            <a:pPr eaLnBrk="1" hangingPunct="1">
              <a:lnSpc>
                <a:spcPct val="90000"/>
              </a:lnSpc>
            </a:pPr>
            <a:r>
              <a:rPr lang="en-US" smtClean="0"/>
              <a:t>The thread or threads that support the user interface should block or “freeze” as little as possible.</a:t>
            </a:r>
          </a:p>
        </p:txBody>
      </p:sp>
      <p:sp>
        <p:nvSpPr>
          <p:cNvPr id="7173" name="Slide Number Placeholder 5"/>
          <p:cNvSpPr>
            <a:spLocks noGrp="1"/>
          </p:cNvSpPr>
          <p:nvPr>
            <p:ph type="sldNum" sz="quarter" idx="11"/>
          </p:nvPr>
        </p:nvSpPr>
        <p:spPr>
          <a:noFill/>
        </p:spPr>
        <p:txBody>
          <a:bodyPr/>
          <a:lstStyle/>
          <a:p>
            <a:fld id="{EC100FDE-94F8-4A88-A5C1-F626DF1EBB36}"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Section 4 - Asynchronous Programming</a:t>
            </a:r>
          </a:p>
        </p:txBody>
      </p:sp>
      <p:sp>
        <p:nvSpPr>
          <p:cNvPr id="27651" name="Rectangle 2"/>
          <p:cNvSpPr>
            <a:spLocks noGrp="1" noChangeArrowheads="1"/>
          </p:cNvSpPr>
          <p:nvPr>
            <p:ph type="title"/>
          </p:nvPr>
        </p:nvSpPr>
        <p:spPr/>
        <p:txBody>
          <a:bodyPr/>
          <a:lstStyle/>
          <a:p>
            <a:pPr eaLnBrk="1" hangingPunct="1"/>
            <a:r>
              <a:rPr lang="en-US" smtClean="0"/>
              <a:t>Thread Lifetimes</a:t>
            </a:r>
          </a:p>
        </p:txBody>
      </p:sp>
      <p:sp>
        <p:nvSpPr>
          <p:cNvPr id="27652" name="Rectangle 3"/>
          <p:cNvSpPr>
            <a:spLocks noGrp="1" noChangeArrowheads="1"/>
          </p:cNvSpPr>
          <p:nvPr>
            <p:ph type="body" idx="1"/>
          </p:nvPr>
        </p:nvSpPr>
        <p:spPr>
          <a:xfrm>
            <a:off x="152400" y="990600"/>
            <a:ext cx="8839200" cy="5562600"/>
          </a:xfrm>
        </p:spPr>
        <p:txBody>
          <a:bodyPr/>
          <a:lstStyle/>
          <a:p>
            <a:pPr eaLnBrk="1" hangingPunct="1"/>
            <a:r>
              <a:rPr lang="en-US" sz="2400" smtClean="0"/>
              <a:t>To wake a sleeping thread, you can call the </a:t>
            </a:r>
            <a:r>
              <a:rPr lang="en-US" sz="2400" b="1" smtClean="0">
                <a:solidFill>
                  <a:schemeClr val="hlink"/>
                </a:solidFill>
                <a:latin typeface="Courier New" pitchFamily="49" charset="0"/>
              </a:rPr>
              <a:t>Interrupt()</a:t>
            </a:r>
            <a:r>
              <a:rPr lang="en-US" sz="2400" smtClean="0"/>
              <a:t> method on that thread from any other thread.</a:t>
            </a:r>
          </a:p>
          <a:p>
            <a:pPr eaLnBrk="1" hangingPunct="1"/>
            <a:r>
              <a:rPr lang="en-US" sz="2400" smtClean="0"/>
              <a:t>Notes about </a:t>
            </a:r>
            <a:r>
              <a:rPr lang="en-US" sz="2400" b="1" smtClean="0">
                <a:solidFill>
                  <a:schemeClr val="hlink"/>
                </a:solidFill>
                <a:latin typeface="Courier New" pitchFamily="49" charset="0"/>
              </a:rPr>
              <a:t>Interrupt()</a:t>
            </a:r>
            <a:r>
              <a:rPr lang="en-US" sz="2400" smtClean="0"/>
              <a:t>:</a:t>
            </a:r>
          </a:p>
          <a:p>
            <a:pPr lvl="1" eaLnBrk="1" hangingPunct="1"/>
            <a:r>
              <a:rPr lang="en-US" sz="2000" smtClean="0"/>
              <a:t>The </a:t>
            </a:r>
            <a:r>
              <a:rPr lang="en-US" sz="2000" b="1" smtClean="0">
                <a:solidFill>
                  <a:schemeClr val="hlink"/>
                </a:solidFill>
                <a:latin typeface="Courier New" pitchFamily="49" charset="0"/>
              </a:rPr>
              <a:t>Interrupt()</a:t>
            </a:r>
            <a:r>
              <a:rPr lang="en-US" sz="2000" smtClean="0"/>
              <a:t> method can only be called by a thread other than the one that is sleeping.</a:t>
            </a:r>
          </a:p>
          <a:p>
            <a:pPr lvl="1" eaLnBrk="1" hangingPunct="1"/>
            <a:r>
              <a:rPr lang="en-US" sz="2000" smtClean="0"/>
              <a:t>Calling </a:t>
            </a:r>
            <a:r>
              <a:rPr lang="en-US" sz="2000" b="1" smtClean="0">
                <a:solidFill>
                  <a:schemeClr val="hlink"/>
                </a:solidFill>
                <a:latin typeface="Courier New" pitchFamily="49" charset="0"/>
              </a:rPr>
              <a:t>Interrupt()</a:t>
            </a:r>
            <a:r>
              <a:rPr lang="en-US" sz="2000" smtClean="0"/>
              <a:t> will cause an exception of type </a:t>
            </a:r>
            <a:r>
              <a:rPr lang="en-US" sz="2000" b="1" smtClean="0">
                <a:solidFill>
                  <a:schemeClr val="hlink"/>
                </a:solidFill>
                <a:latin typeface="Courier New" pitchFamily="49" charset="0"/>
              </a:rPr>
              <a:t>ThreadInterruptedException</a:t>
            </a:r>
            <a:r>
              <a:rPr lang="en-US" sz="2000" smtClean="0"/>
              <a:t> to occur inside of the sleeping thread. This is what wakes the thread up (it’s kind of like kicking it.)</a:t>
            </a:r>
          </a:p>
          <a:p>
            <a:pPr lvl="1" eaLnBrk="1" hangingPunct="1"/>
            <a:r>
              <a:rPr lang="en-US" sz="2000" smtClean="0"/>
              <a:t>The call to </a:t>
            </a:r>
            <a:r>
              <a:rPr lang="en-US" sz="2000" b="1" smtClean="0">
                <a:solidFill>
                  <a:schemeClr val="hlink"/>
                </a:solidFill>
                <a:latin typeface="Courier New" pitchFamily="49" charset="0"/>
              </a:rPr>
              <a:t>Sleep()</a:t>
            </a:r>
            <a:r>
              <a:rPr lang="en-US" sz="2000" smtClean="0"/>
              <a:t> should be wrapped in a </a:t>
            </a:r>
            <a:r>
              <a:rPr lang="en-US" sz="2000" b="1" smtClean="0">
                <a:solidFill>
                  <a:schemeClr val="hlink"/>
                </a:solidFill>
                <a:latin typeface="Courier New" pitchFamily="49" charset="0"/>
              </a:rPr>
              <a:t>try..catch</a:t>
            </a:r>
            <a:r>
              <a:rPr lang="en-US" sz="2000" smtClean="0"/>
              <a:t> block to catch the exception in case a call to </a:t>
            </a:r>
            <a:r>
              <a:rPr lang="en-US" sz="2000" b="1" smtClean="0">
                <a:solidFill>
                  <a:schemeClr val="hlink"/>
                </a:solidFill>
                <a:latin typeface="Courier New" pitchFamily="49" charset="0"/>
              </a:rPr>
              <a:t>Interrupt()</a:t>
            </a:r>
            <a:r>
              <a:rPr lang="en-US" sz="2000" smtClean="0"/>
              <a:t> is made for that thread. This is only if there is a chance the interruption will occur.</a:t>
            </a:r>
          </a:p>
          <a:p>
            <a:pPr lvl="1" eaLnBrk="1" hangingPunct="1"/>
            <a:r>
              <a:rPr lang="en-US" sz="2000" smtClean="0"/>
              <a:t>If the thread on which </a:t>
            </a:r>
            <a:r>
              <a:rPr lang="en-US" sz="2000" b="1" smtClean="0">
                <a:solidFill>
                  <a:schemeClr val="hlink"/>
                </a:solidFill>
                <a:latin typeface="Courier New" pitchFamily="49" charset="0"/>
              </a:rPr>
              <a:t>Interrupt()</a:t>
            </a:r>
            <a:r>
              <a:rPr lang="en-US" sz="2000" smtClean="0"/>
              <a:t> is being called is currently not blocked in a sleep, wait, or join state, then the interruption will be queued up until that thread goes to sleep. The exception will not be thrown until the thread becomes blocked. If the thread never blocks, this exception will never be thrown.</a:t>
            </a:r>
          </a:p>
        </p:txBody>
      </p:sp>
      <p:sp>
        <p:nvSpPr>
          <p:cNvPr id="27653" name="Slide Number Placeholder 5"/>
          <p:cNvSpPr>
            <a:spLocks noGrp="1"/>
          </p:cNvSpPr>
          <p:nvPr>
            <p:ph type="sldNum" sz="quarter" idx="11"/>
          </p:nvPr>
        </p:nvSpPr>
        <p:spPr>
          <a:noFill/>
        </p:spPr>
        <p:txBody>
          <a:bodyPr/>
          <a:lstStyle/>
          <a:p>
            <a:fld id="{BCBF0937-DE17-4E56-96DF-FFB45AA285C0}"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52400" y="4572000"/>
            <a:ext cx="8763000" cy="17526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anchor="ctr"/>
          <a:lstStyle/>
          <a:p>
            <a:pPr>
              <a:defRPr/>
            </a:pPr>
            <a:endParaRPr lang="en-US"/>
          </a:p>
        </p:txBody>
      </p:sp>
      <p:sp>
        <p:nvSpPr>
          <p:cNvPr id="29699" name="Footer Placeholder 3"/>
          <p:cNvSpPr>
            <a:spLocks noGrp="1"/>
          </p:cNvSpPr>
          <p:nvPr>
            <p:ph type="ftr" sz="quarter" idx="10"/>
          </p:nvPr>
        </p:nvSpPr>
        <p:spPr>
          <a:noFill/>
        </p:spPr>
        <p:txBody>
          <a:bodyPr/>
          <a:lstStyle/>
          <a:p>
            <a:r>
              <a:rPr lang="en-US" smtClean="0"/>
              <a:t>Section 4 - Asynchronous Programming</a:t>
            </a:r>
          </a:p>
        </p:txBody>
      </p:sp>
      <p:sp>
        <p:nvSpPr>
          <p:cNvPr id="29700" name="Rectangle 2"/>
          <p:cNvSpPr>
            <a:spLocks noGrp="1" noChangeArrowheads="1"/>
          </p:cNvSpPr>
          <p:nvPr>
            <p:ph type="title"/>
          </p:nvPr>
        </p:nvSpPr>
        <p:spPr/>
        <p:txBody>
          <a:bodyPr/>
          <a:lstStyle/>
          <a:p>
            <a:pPr eaLnBrk="1" hangingPunct="1"/>
            <a:r>
              <a:rPr lang="en-US" smtClean="0"/>
              <a:t>Thread Lifetimes</a:t>
            </a:r>
          </a:p>
        </p:txBody>
      </p:sp>
      <p:sp>
        <p:nvSpPr>
          <p:cNvPr id="29701" name="Rectangle 3"/>
          <p:cNvSpPr>
            <a:spLocks noGrp="1" noChangeArrowheads="1"/>
          </p:cNvSpPr>
          <p:nvPr>
            <p:ph type="body" idx="1"/>
          </p:nvPr>
        </p:nvSpPr>
        <p:spPr>
          <a:xfrm>
            <a:off x="152400" y="990600"/>
            <a:ext cx="8839200" cy="5562600"/>
          </a:xfrm>
        </p:spPr>
        <p:txBody>
          <a:bodyPr/>
          <a:lstStyle/>
          <a:p>
            <a:pPr eaLnBrk="1" hangingPunct="1"/>
            <a:r>
              <a:rPr lang="en-US" sz="2200" smtClean="0"/>
              <a:t>Another way to pause a thread is to use the </a:t>
            </a:r>
            <a:r>
              <a:rPr lang="en-US" sz="2200" b="1" smtClean="0">
                <a:solidFill>
                  <a:schemeClr val="hlink"/>
                </a:solidFill>
                <a:latin typeface="Courier New" pitchFamily="49" charset="0"/>
              </a:rPr>
              <a:t>Suspend()</a:t>
            </a:r>
            <a:r>
              <a:rPr lang="en-US" sz="2200" smtClean="0"/>
              <a:t> method.</a:t>
            </a:r>
          </a:p>
          <a:p>
            <a:pPr eaLnBrk="1" hangingPunct="1"/>
            <a:r>
              <a:rPr lang="en-US" sz="2200" smtClean="0"/>
              <a:t>If the target thread is already suspended, a call to </a:t>
            </a:r>
            <a:r>
              <a:rPr lang="en-US" sz="2200" b="1" smtClean="0">
                <a:solidFill>
                  <a:schemeClr val="hlink"/>
                </a:solidFill>
                <a:latin typeface="Courier New" pitchFamily="49" charset="0"/>
              </a:rPr>
              <a:t>Suspend()</a:t>
            </a:r>
            <a:r>
              <a:rPr lang="en-US" sz="2200" smtClean="0"/>
              <a:t> will have no effect.</a:t>
            </a:r>
          </a:p>
          <a:p>
            <a:pPr eaLnBrk="1" hangingPunct="1"/>
            <a:r>
              <a:rPr lang="en-US" sz="2200" smtClean="0"/>
              <a:t>If the thread has not started yet (the </a:t>
            </a:r>
            <a:r>
              <a:rPr lang="en-US" sz="2200" b="1" smtClean="0">
                <a:solidFill>
                  <a:schemeClr val="hlink"/>
                </a:solidFill>
                <a:latin typeface="Courier New" pitchFamily="49" charset="0"/>
              </a:rPr>
              <a:t>Unstarted</a:t>
            </a:r>
            <a:r>
              <a:rPr lang="en-US" sz="2200" smtClean="0"/>
              <a:t> state) or is dead (the </a:t>
            </a:r>
            <a:r>
              <a:rPr lang="en-US" sz="2200" b="1" smtClean="0">
                <a:solidFill>
                  <a:schemeClr val="hlink"/>
                </a:solidFill>
                <a:latin typeface="Courier New" pitchFamily="49" charset="0"/>
              </a:rPr>
              <a:t>Stopped</a:t>
            </a:r>
            <a:r>
              <a:rPr lang="en-US" sz="2200" smtClean="0"/>
              <a:t> state), calling </a:t>
            </a:r>
            <a:r>
              <a:rPr lang="en-US" sz="2200" b="1" smtClean="0">
                <a:solidFill>
                  <a:schemeClr val="hlink"/>
                </a:solidFill>
                <a:latin typeface="Courier New" pitchFamily="49" charset="0"/>
              </a:rPr>
              <a:t>Suspend()</a:t>
            </a:r>
            <a:r>
              <a:rPr lang="en-US" sz="2200" smtClean="0"/>
              <a:t> will raise an exception.</a:t>
            </a:r>
          </a:p>
          <a:p>
            <a:pPr eaLnBrk="1" hangingPunct="1"/>
            <a:r>
              <a:rPr lang="en-US" sz="2200" smtClean="0"/>
              <a:t>You do not want to use the </a:t>
            </a:r>
            <a:r>
              <a:rPr lang="en-US" sz="2200" b="1" smtClean="0">
                <a:solidFill>
                  <a:schemeClr val="hlink"/>
                </a:solidFill>
                <a:latin typeface="Courier New" pitchFamily="49" charset="0"/>
              </a:rPr>
              <a:t>Suspend()</a:t>
            </a:r>
            <a:r>
              <a:rPr lang="en-US" sz="2200" smtClean="0"/>
              <a:t> and </a:t>
            </a:r>
            <a:r>
              <a:rPr lang="en-US" sz="2200" b="1" smtClean="0">
                <a:solidFill>
                  <a:schemeClr val="hlink"/>
                </a:solidFill>
                <a:latin typeface="Courier New" pitchFamily="49" charset="0"/>
              </a:rPr>
              <a:t>Resume()</a:t>
            </a:r>
            <a:r>
              <a:rPr lang="en-US" sz="2200" smtClean="0"/>
              <a:t> methods to synchronize activities between threads.</a:t>
            </a:r>
          </a:p>
          <a:p>
            <a:pPr lvl="1" eaLnBrk="1" hangingPunct="1"/>
            <a:r>
              <a:rPr lang="en-US" sz="1800" smtClean="0"/>
              <a:t>You won’t know exactly where in its code the thread will pause. There are other ways to do this…</a:t>
            </a:r>
          </a:p>
          <a:p>
            <a:pPr eaLnBrk="1" hangingPunct="1"/>
            <a:r>
              <a:rPr lang="en-US" sz="2200" b="1" smtClean="0">
                <a:solidFill>
                  <a:schemeClr val="accent2"/>
                </a:solidFill>
              </a:rPr>
              <a:t>Note</a:t>
            </a:r>
            <a:r>
              <a:rPr lang="en-US" sz="2200" smtClean="0"/>
              <a:t>: as of .NET 2.0, </a:t>
            </a:r>
            <a:r>
              <a:rPr lang="en-US" sz="2200" b="1" smtClean="0">
                <a:solidFill>
                  <a:schemeClr val="hlink"/>
                </a:solidFill>
                <a:latin typeface="Courier New" pitchFamily="49" charset="0"/>
              </a:rPr>
              <a:t>Suspend()</a:t>
            </a:r>
            <a:r>
              <a:rPr lang="en-US" sz="2200" smtClean="0"/>
              <a:t> and </a:t>
            </a:r>
            <a:r>
              <a:rPr lang="en-US" sz="2200" b="1" smtClean="0">
                <a:solidFill>
                  <a:schemeClr val="hlink"/>
                </a:solidFill>
                <a:latin typeface="Courier New" pitchFamily="49" charset="0"/>
              </a:rPr>
              <a:t>Resume()</a:t>
            </a:r>
            <a:r>
              <a:rPr lang="en-US" sz="2200" smtClean="0"/>
              <a:t> for synchronization are deprecated because they are not reliable for synchronization purposes. You’ll see warnings when you compile with these methods in your code. We’ll see better ways in a few moments.</a:t>
            </a:r>
          </a:p>
        </p:txBody>
      </p:sp>
      <p:sp>
        <p:nvSpPr>
          <p:cNvPr id="29702" name="Slide Number Placeholder 6"/>
          <p:cNvSpPr>
            <a:spLocks noGrp="1"/>
          </p:cNvSpPr>
          <p:nvPr>
            <p:ph type="sldNum" sz="quarter" idx="11"/>
          </p:nvPr>
        </p:nvSpPr>
        <p:spPr>
          <a:noFill/>
        </p:spPr>
        <p:txBody>
          <a:bodyPr/>
          <a:lstStyle/>
          <a:p>
            <a:fld id="{FD0BFA2A-9B4F-40A7-8D5B-81F41FE1EA48}"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t>Section 4 - Asynchronous Programming</a:t>
            </a:r>
          </a:p>
        </p:txBody>
      </p:sp>
      <p:sp>
        <p:nvSpPr>
          <p:cNvPr id="30723" name="Rectangle 2"/>
          <p:cNvSpPr>
            <a:spLocks noGrp="1" noChangeArrowheads="1"/>
          </p:cNvSpPr>
          <p:nvPr>
            <p:ph type="title"/>
          </p:nvPr>
        </p:nvSpPr>
        <p:spPr/>
        <p:txBody>
          <a:bodyPr/>
          <a:lstStyle/>
          <a:p>
            <a:pPr eaLnBrk="1" hangingPunct="1"/>
            <a:r>
              <a:rPr lang="en-US" smtClean="0"/>
              <a:t>Thread Lifetimes</a:t>
            </a:r>
          </a:p>
        </p:txBody>
      </p:sp>
      <p:sp>
        <p:nvSpPr>
          <p:cNvPr id="30724" name="Rectangle 3"/>
          <p:cNvSpPr>
            <a:spLocks noGrp="1" noChangeArrowheads="1"/>
          </p:cNvSpPr>
          <p:nvPr>
            <p:ph type="body" idx="1"/>
          </p:nvPr>
        </p:nvSpPr>
        <p:spPr>
          <a:xfrm>
            <a:off x="152400" y="990600"/>
            <a:ext cx="8839200" cy="5562600"/>
          </a:xfrm>
        </p:spPr>
        <p:txBody>
          <a:bodyPr/>
          <a:lstStyle/>
          <a:p>
            <a:pPr eaLnBrk="1" hangingPunct="1"/>
            <a:r>
              <a:rPr lang="en-US" smtClean="0"/>
              <a:t>There are a few differences between </a:t>
            </a:r>
            <a:r>
              <a:rPr lang="en-US" b="1" smtClean="0">
                <a:solidFill>
                  <a:schemeClr val="hlink"/>
                </a:solidFill>
                <a:latin typeface="Courier New" pitchFamily="49" charset="0"/>
              </a:rPr>
              <a:t>Suspend()</a:t>
            </a:r>
            <a:r>
              <a:rPr lang="en-US" smtClean="0"/>
              <a:t> and </a:t>
            </a:r>
            <a:r>
              <a:rPr lang="en-US" b="1" smtClean="0">
                <a:solidFill>
                  <a:schemeClr val="hlink"/>
                </a:solidFill>
                <a:latin typeface="Courier New" pitchFamily="49" charset="0"/>
              </a:rPr>
              <a:t>Sleep()</a:t>
            </a:r>
            <a:r>
              <a:rPr lang="en-US" smtClean="0"/>
              <a:t>:</a:t>
            </a:r>
          </a:p>
          <a:p>
            <a:pPr lvl="1" eaLnBrk="1" hangingPunct="1"/>
            <a:r>
              <a:rPr lang="en-US" sz="2400" smtClean="0"/>
              <a:t>The </a:t>
            </a:r>
            <a:r>
              <a:rPr lang="en-US" sz="2400" b="1" smtClean="0">
                <a:solidFill>
                  <a:schemeClr val="hlink"/>
                </a:solidFill>
                <a:latin typeface="Courier New" pitchFamily="49" charset="0"/>
              </a:rPr>
              <a:t>Suspend()</a:t>
            </a:r>
            <a:r>
              <a:rPr lang="en-US" sz="2400" smtClean="0"/>
              <a:t> method takes NO parameters.</a:t>
            </a:r>
          </a:p>
          <a:p>
            <a:pPr lvl="1" eaLnBrk="1" hangingPunct="1"/>
            <a:r>
              <a:rPr lang="en-US" sz="2400" smtClean="0"/>
              <a:t>The thread that is suspended can only be resumed by another thread through the </a:t>
            </a:r>
            <a:r>
              <a:rPr lang="en-US" sz="2400" b="1" smtClean="0">
                <a:solidFill>
                  <a:schemeClr val="hlink"/>
                </a:solidFill>
                <a:latin typeface="Courier New" pitchFamily="49" charset="0"/>
              </a:rPr>
              <a:t>Resume()</a:t>
            </a:r>
            <a:r>
              <a:rPr lang="en-US" sz="2400" smtClean="0"/>
              <a:t> method.</a:t>
            </a:r>
          </a:p>
          <a:p>
            <a:pPr lvl="1" eaLnBrk="1" hangingPunct="1"/>
            <a:r>
              <a:rPr lang="en-US" sz="2400" smtClean="0"/>
              <a:t>The </a:t>
            </a:r>
            <a:r>
              <a:rPr lang="en-US" sz="2400" b="1" smtClean="0">
                <a:solidFill>
                  <a:schemeClr val="hlink"/>
                </a:solidFill>
                <a:latin typeface="Courier New" pitchFamily="49" charset="0"/>
              </a:rPr>
              <a:t>Suspend()</a:t>
            </a:r>
            <a:r>
              <a:rPr lang="en-US" sz="2400" smtClean="0"/>
              <a:t> method can be called by the currently running thread </a:t>
            </a:r>
            <a:r>
              <a:rPr lang="en-US" sz="2400" b="1" smtClean="0">
                <a:solidFill>
                  <a:schemeClr val="accent2"/>
                </a:solidFill>
              </a:rPr>
              <a:t>or</a:t>
            </a:r>
            <a:r>
              <a:rPr lang="en-US" sz="2400" smtClean="0"/>
              <a:t> by another thread while </a:t>
            </a:r>
            <a:r>
              <a:rPr lang="en-US" sz="2400" b="1" smtClean="0">
                <a:solidFill>
                  <a:schemeClr val="hlink"/>
                </a:solidFill>
                <a:latin typeface="Courier New" pitchFamily="49" charset="0"/>
              </a:rPr>
              <a:t>Sleep()</a:t>
            </a:r>
            <a:r>
              <a:rPr lang="en-US" sz="2400" smtClean="0"/>
              <a:t> can only be called by a thread on itself.</a:t>
            </a:r>
          </a:p>
          <a:p>
            <a:pPr lvl="1" eaLnBrk="1" hangingPunct="1"/>
            <a:r>
              <a:rPr lang="en-US" sz="2400" smtClean="0"/>
              <a:t>The call to </a:t>
            </a:r>
            <a:r>
              <a:rPr lang="en-US" sz="2400" b="1" smtClean="0">
                <a:solidFill>
                  <a:schemeClr val="hlink"/>
                </a:solidFill>
                <a:latin typeface="Courier New" pitchFamily="49" charset="0"/>
              </a:rPr>
              <a:t>Suspend()</a:t>
            </a:r>
            <a:r>
              <a:rPr lang="en-US" sz="2400" smtClean="0"/>
              <a:t> by another thread returns immediately so the caller isn’t blocked.</a:t>
            </a:r>
          </a:p>
          <a:p>
            <a:pPr lvl="1" eaLnBrk="1" hangingPunct="1"/>
            <a:r>
              <a:rPr lang="en-US" sz="2400" smtClean="0"/>
              <a:t>No matter how many times </a:t>
            </a:r>
            <a:r>
              <a:rPr lang="en-US" sz="2400" b="1" smtClean="0">
                <a:solidFill>
                  <a:schemeClr val="hlink"/>
                </a:solidFill>
                <a:latin typeface="Courier New" pitchFamily="49" charset="0"/>
              </a:rPr>
              <a:t>Suspend()</a:t>
            </a:r>
            <a:r>
              <a:rPr lang="en-US" sz="2400" smtClean="0"/>
              <a:t> is called on the same thread, a single call to </a:t>
            </a:r>
            <a:r>
              <a:rPr lang="en-US" sz="2400" b="1" smtClean="0">
                <a:solidFill>
                  <a:schemeClr val="hlink"/>
                </a:solidFill>
                <a:latin typeface="Courier New" pitchFamily="49" charset="0"/>
              </a:rPr>
              <a:t>Resume()</a:t>
            </a:r>
            <a:r>
              <a:rPr lang="en-US" sz="2400" smtClean="0"/>
              <a:t> cancels </a:t>
            </a:r>
            <a:r>
              <a:rPr lang="en-US" sz="2400" b="1" smtClean="0">
                <a:solidFill>
                  <a:schemeClr val="accent2"/>
                </a:solidFill>
              </a:rPr>
              <a:t>ALL</a:t>
            </a:r>
            <a:r>
              <a:rPr lang="en-US" sz="2400" smtClean="0"/>
              <a:t> previous calls to </a:t>
            </a:r>
            <a:r>
              <a:rPr lang="en-US" sz="2400" b="1" smtClean="0">
                <a:solidFill>
                  <a:schemeClr val="hlink"/>
                </a:solidFill>
                <a:latin typeface="Courier New" pitchFamily="49" charset="0"/>
              </a:rPr>
              <a:t>Suspend()</a:t>
            </a:r>
            <a:r>
              <a:rPr lang="en-US" sz="2400" smtClean="0"/>
              <a:t>.</a:t>
            </a:r>
          </a:p>
        </p:txBody>
      </p:sp>
      <p:sp>
        <p:nvSpPr>
          <p:cNvPr id="30725" name="Slide Number Placeholder 5"/>
          <p:cNvSpPr>
            <a:spLocks noGrp="1"/>
          </p:cNvSpPr>
          <p:nvPr>
            <p:ph type="sldNum" sz="quarter" idx="11"/>
          </p:nvPr>
        </p:nvSpPr>
        <p:spPr>
          <a:noFill/>
        </p:spPr>
        <p:txBody>
          <a:bodyPr/>
          <a:lstStyle/>
          <a:p>
            <a:fld id="{C70E3391-EBA8-4122-8BC9-0C05C26A1BEA}"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smtClean="0"/>
              <a:t>Section 4 - Asynchronous Programming</a:t>
            </a:r>
          </a:p>
        </p:txBody>
      </p:sp>
      <p:sp>
        <p:nvSpPr>
          <p:cNvPr id="32771" name="Rectangle 2"/>
          <p:cNvSpPr>
            <a:spLocks noGrp="1" noChangeArrowheads="1"/>
          </p:cNvSpPr>
          <p:nvPr>
            <p:ph type="title"/>
          </p:nvPr>
        </p:nvSpPr>
        <p:spPr/>
        <p:txBody>
          <a:bodyPr/>
          <a:lstStyle/>
          <a:p>
            <a:pPr eaLnBrk="1" hangingPunct="1"/>
            <a:r>
              <a:rPr lang="en-US" smtClean="0"/>
              <a:t>Thread Lifetimes</a:t>
            </a:r>
          </a:p>
        </p:txBody>
      </p:sp>
      <p:sp>
        <p:nvSpPr>
          <p:cNvPr id="32772" name="Rectangle 3"/>
          <p:cNvSpPr>
            <a:spLocks noGrp="1" noChangeArrowheads="1"/>
          </p:cNvSpPr>
          <p:nvPr>
            <p:ph type="body" idx="1"/>
          </p:nvPr>
        </p:nvSpPr>
        <p:spPr>
          <a:xfrm>
            <a:off x="152400" y="914400"/>
            <a:ext cx="8839200" cy="5867400"/>
          </a:xfrm>
        </p:spPr>
        <p:txBody>
          <a:bodyPr/>
          <a:lstStyle/>
          <a:p>
            <a:pPr eaLnBrk="1" hangingPunct="1">
              <a:lnSpc>
                <a:spcPct val="90000"/>
              </a:lnSpc>
            </a:pPr>
            <a:r>
              <a:rPr lang="en-US" sz="2400" dirty="0" smtClean="0"/>
              <a:t>One ‘gotcha’ that occurs with multi-threaded applications is that the main thread can end before the worker threads have a chance to finish.</a:t>
            </a:r>
          </a:p>
          <a:p>
            <a:pPr lvl="1" eaLnBrk="1" hangingPunct="1">
              <a:lnSpc>
                <a:spcPct val="90000"/>
              </a:lnSpc>
            </a:pPr>
            <a:r>
              <a:rPr lang="en-US" sz="2000" dirty="0" smtClean="0"/>
              <a:t>We’ve prevented this by calling </a:t>
            </a:r>
            <a:r>
              <a:rPr lang="en-US" sz="2000" b="1" dirty="0" err="1" smtClean="0">
                <a:solidFill>
                  <a:schemeClr val="hlink"/>
                </a:solidFill>
                <a:latin typeface="Courier New" pitchFamily="49" charset="0"/>
              </a:rPr>
              <a:t>Console.ReadLine</a:t>
            </a:r>
            <a:r>
              <a:rPr lang="en-US" sz="2000" b="1" dirty="0" smtClean="0">
                <a:solidFill>
                  <a:schemeClr val="hlink"/>
                </a:solidFill>
                <a:latin typeface="Courier New" pitchFamily="49" charset="0"/>
              </a:rPr>
              <a:t>();</a:t>
            </a:r>
            <a:r>
              <a:rPr lang="en-US" sz="2000" dirty="0" smtClean="0"/>
              <a:t> at the end of all the </a:t>
            </a:r>
            <a:r>
              <a:rPr lang="en-US" sz="2000" b="1" dirty="0" smtClean="0">
                <a:solidFill>
                  <a:schemeClr val="hlink"/>
                </a:solidFill>
                <a:latin typeface="Courier New" pitchFamily="49" charset="0"/>
              </a:rPr>
              <a:t>Main()</a:t>
            </a:r>
            <a:r>
              <a:rPr lang="en-US" sz="2000" dirty="0" smtClean="0"/>
              <a:t> methods. But this can appear before all the worker threads end unless we </a:t>
            </a:r>
            <a:r>
              <a:rPr lang="en-US" sz="2000" b="1" dirty="0" smtClean="0">
                <a:solidFill>
                  <a:schemeClr val="hlink"/>
                </a:solidFill>
                <a:latin typeface="Courier New" pitchFamily="49" charset="0"/>
              </a:rPr>
              <a:t>Sleep()</a:t>
            </a:r>
            <a:r>
              <a:rPr lang="en-US" sz="2000" dirty="0" smtClean="0"/>
              <a:t> the main thread.</a:t>
            </a:r>
          </a:p>
          <a:p>
            <a:pPr lvl="1" eaLnBrk="1" hangingPunct="1">
              <a:lnSpc>
                <a:spcPct val="90000"/>
              </a:lnSpc>
            </a:pPr>
            <a:r>
              <a:rPr lang="en-US" sz="2000" dirty="0" smtClean="0"/>
              <a:t>If the thread is a </a:t>
            </a:r>
            <a:r>
              <a:rPr lang="en-US" sz="2000" b="1" dirty="0" smtClean="0">
                <a:solidFill>
                  <a:srgbClr val="FF0000"/>
                </a:solidFill>
              </a:rPr>
              <a:t>foreground</a:t>
            </a:r>
            <a:r>
              <a:rPr lang="en-US" sz="2000" dirty="0" smtClean="0"/>
              <a:t> thread (created by </a:t>
            </a:r>
            <a:r>
              <a:rPr lang="en-US" sz="2000" b="1" dirty="0" smtClean="0">
                <a:solidFill>
                  <a:schemeClr val="hlink"/>
                </a:solidFill>
                <a:latin typeface="Courier New" pitchFamily="49" charset="0"/>
              </a:rPr>
              <a:t>new Thread()</a:t>
            </a:r>
            <a:r>
              <a:rPr lang="en-US" sz="2000" dirty="0" smtClean="0"/>
              <a:t>), then the application may look like it ended, but the process may still be running. This can be verified with Task Manager.</a:t>
            </a:r>
          </a:p>
          <a:p>
            <a:pPr lvl="1" eaLnBrk="1" hangingPunct="1">
              <a:lnSpc>
                <a:spcPct val="90000"/>
              </a:lnSpc>
            </a:pPr>
            <a:r>
              <a:rPr lang="en-US" sz="2000" dirty="0" smtClean="0"/>
              <a:t>If the thread is a </a:t>
            </a:r>
            <a:r>
              <a:rPr lang="en-US" sz="2000" b="1" dirty="0" smtClean="0">
                <a:solidFill>
                  <a:srgbClr val="FF0000"/>
                </a:solidFill>
              </a:rPr>
              <a:t>background</a:t>
            </a:r>
            <a:r>
              <a:rPr lang="en-US" sz="2000" dirty="0" smtClean="0"/>
              <a:t> thread (created by the Thread Pool and </a:t>
            </a:r>
            <a:r>
              <a:rPr lang="en-US" sz="2000" dirty="0" err="1" smtClean="0"/>
              <a:t>Finalizer</a:t>
            </a:r>
            <a:r>
              <a:rPr lang="en-US" sz="2000" dirty="0" smtClean="0"/>
              <a:t> threads), it will be killed when the application ends.</a:t>
            </a:r>
          </a:p>
          <a:p>
            <a:pPr eaLnBrk="1" hangingPunct="1">
              <a:lnSpc>
                <a:spcPct val="90000"/>
              </a:lnSpc>
            </a:pPr>
            <a:r>
              <a:rPr lang="en-US" sz="2400" dirty="0" smtClean="0"/>
              <a:t>To prevent this from happening, call the </a:t>
            </a:r>
            <a:r>
              <a:rPr lang="en-US" sz="2400" b="1" dirty="0" smtClean="0">
                <a:solidFill>
                  <a:schemeClr val="hlink"/>
                </a:solidFill>
                <a:latin typeface="Courier New" pitchFamily="49" charset="0"/>
              </a:rPr>
              <a:t>Join()</a:t>
            </a:r>
            <a:r>
              <a:rPr lang="en-US" sz="2400" dirty="0" smtClean="0"/>
              <a:t> method from the main thread on each of the other threads.</a:t>
            </a:r>
          </a:p>
          <a:p>
            <a:pPr eaLnBrk="1" hangingPunct="1">
              <a:lnSpc>
                <a:spcPct val="90000"/>
              </a:lnSpc>
            </a:pPr>
            <a:r>
              <a:rPr lang="en-US" sz="2400" dirty="0" smtClean="0"/>
              <a:t>By doing this, the main thread will block until each of the worker threads end.</a:t>
            </a:r>
          </a:p>
          <a:p>
            <a:pPr eaLnBrk="1" hangingPunct="1">
              <a:lnSpc>
                <a:spcPct val="90000"/>
              </a:lnSpc>
            </a:pPr>
            <a:r>
              <a:rPr lang="en-US" sz="2400" dirty="0" smtClean="0"/>
              <a:t>The risk of calling </a:t>
            </a:r>
            <a:r>
              <a:rPr lang="en-US" sz="2400" b="1" dirty="0" smtClean="0">
                <a:solidFill>
                  <a:schemeClr val="hlink"/>
                </a:solidFill>
                <a:latin typeface="Courier New" pitchFamily="49" charset="0"/>
              </a:rPr>
              <a:t>Join()</a:t>
            </a:r>
            <a:r>
              <a:rPr lang="en-US" sz="2400" dirty="0" smtClean="0"/>
              <a:t> is that one or more of the worker threads may never end. This will hang the entire program.</a:t>
            </a:r>
          </a:p>
        </p:txBody>
      </p:sp>
      <p:sp>
        <p:nvSpPr>
          <p:cNvPr id="32773" name="Slide Number Placeholder 5"/>
          <p:cNvSpPr>
            <a:spLocks noGrp="1"/>
          </p:cNvSpPr>
          <p:nvPr>
            <p:ph type="sldNum" sz="quarter" idx="11"/>
          </p:nvPr>
        </p:nvSpPr>
        <p:spPr>
          <a:noFill/>
        </p:spPr>
        <p:txBody>
          <a:bodyPr/>
          <a:lstStyle/>
          <a:p>
            <a:fld id="{E787C149-A5A2-4356-83CD-5429DF95C852}"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smtClean="0"/>
              <a:t>Section 4 - Asynchronous Programming</a:t>
            </a:r>
          </a:p>
        </p:txBody>
      </p:sp>
      <p:sp>
        <p:nvSpPr>
          <p:cNvPr id="33795" name="Rectangle 2"/>
          <p:cNvSpPr>
            <a:spLocks noGrp="1" noChangeArrowheads="1"/>
          </p:cNvSpPr>
          <p:nvPr>
            <p:ph type="title"/>
          </p:nvPr>
        </p:nvSpPr>
        <p:spPr/>
        <p:txBody>
          <a:bodyPr/>
          <a:lstStyle/>
          <a:p>
            <a:pPr eaLnBrk="1" hangingPunct="1"/>
            <a:r>
              <a:rPr lang="en-US" smtClean="0"/>
              <a:t>Thread Lifetimes</a:t>
            </a:r>
          </a:p>
        </p:txBody>
      </p:sp>
      <p:sp>
        <p:nvSpPr>
          <p:cNvPr id="33796" name="Rectangle 3"/>
          <p:cNvSpPr>
            <a:spLocks noGrp="1" noChangeArrowheads="1"/>
          </p:cNvSpPr>
          <p:nvPr>
            <p:ph type="body" idx="1"/>
          </p:nvPr>
        </p:nvSpPr>
        <p:spPr>
          <a:xfrm>
            <a:off x="152400" y="990600"/>
            <a:ext cx="8839200" cy="5562600"/>
          </a:xfrm>
        </p:spPr>
        <p:txBody>
          <a:bodyPr/>
          <a:lstStyle/>
          <a:p>
            <a:pPr eaLnBrk="1" hangingPunct="1">
              <a:lnSpc>
                <a:spcPct val="90000"/>
              </a:lnSpc>
            </a:pPr>
            <a:r>
              <a:rPr lang="en-US" sz="2600" smtClean="0"/>
              <a:t>If you attempt to </a:t>
            </a:r>
            <a:r>
              <a:rPr lang="en-US" sz="2600" b="1" smtClean="0">
                <a:solidFill>
                  <a:schemeClr val="hlink"/>
                </a:solidFill>
                <a:latin typeface="Courier New" pitchFamily="49" charset="0"/>
              </a:rPr>
              <a:t>Join()</a:t>
            </a:r>
            <a:r>
              <a:rPr lang="en-US" sz="2600" smtClean="0"/>
              <a:t> a thread that is in the </a:t>
            </a:r>
            <a:r>
              <a:rPr lang="en-US" sz="2600" b="1" smtClean="0">
                <a:solidFill>
                  <a:schemeClr val="hlink"/>
                </a:solidFill>
                <a:latin typeface="Courier New" pitchFamily="49" charset="0"/>
              </a:rPr>
              <a:t>unstarted</a:t>
            </a:r>
            <a:r>
              <a:rPr lang="en-US" sz="2600" smtClean="0"/>
              <a:t> state, an exception will be raised.</a:t>
            </a:r>
          </a:p>
          <a:p>
            <a:pPr eaLnBrk="1" hangingPunct="1">
              <a:lnSpc>
                <a:spcPct val="90000"/>
              </a:lnSpc>
            </a:pPr>
            <a:r>
              <a:rPr lang="en-US" sz="2600" smtClean="0"/>
              <a:t>In addition to the one that doesn’t take any parameters, there are two overloads: one that takes an </a:t>
            </a:r>
            <a:r>
              <a:rPr lang="en-US" sz="2600" b="1" smtClean="0">
                <a:solidFill>
                  <a:schemeClr val="hlink"/>
                </a:solidFill>
                <a:latin typeface="Courier New" pitchFamily="49" charset="0"/>
              </a:rPr>
              <a:t>int</a:t>
            </a:r>
            <a:r>
              <a:rPr lang="en-US" sz="2600" smtClean="0"/>
              <a:t> and one that takes a </a:t>
            </a:r>
            <a:r>
              <a:rPr lang="en-US" sz="2600" b="1" smtClean="0">
                <a:solidFill>
                  <a:schemeClr val="hlink"/>
                </a:solidFill>
                <a:latin typeface="Courier New" pitchFamily="49" charset="0"/>
              </a:rPr>
              <a:t>TimeSpan</a:t>
            </a:r>
            <a:r>
              <a:rPr lang="en-US" sz="2600" smtClean="0"/>
              <a:t>. Both of these arguments are time-out values indicating when the </a:t>
            </a:r>
            <a:r>
              <a:rPr lang="en-US" sz="2600" b="1" smtClean="0">
                <a:solidFill>
                  <a:schemeClr val="hlink"/>
                </a:solidFill>
                <a:latin typeface="Courier New" pitchFamily="49" charset="0"/>
              </a:rPr>
              <a:t>Join()</a:t>
            </a:r>
            <a:r>
              <a:rPr lang="en-US" sz="2600" smtClean="0"/>
              <a:t> should give up if the worker thread hasn’t ended in time.</a:t>
            </a:r>
          </a:p>
          <a:p>
            <a:pPr eaLnBrk="1" hangingPunct="1">
              <a:lnSpc>
                <a:spcPct val="90000"/>
              </a:lnSpc>
            </a:pPr>
            <a:r>
              <a:rPr lang="en-US" sz="2600" smtClean="0"/>
              <a:t>If you pass in </a:t>
            </a:r>
            <a:r>
              <a:rPr lang="en-US" sz="2600" b="1" smtClean="0">
                <a:solidFill>
                  <a:schemeClr val="hlink"/>
                </a:solidFill>
                <a:latin typeface="Courier New" pitchFamily="49" charset="0"/>
              </a:rPr>
              <a:t>Timeout.Infinite</a:t>
            </a:r>
            <a:r>
              <a:rPr lang="en-US" sz="2600" smtClean="0"/>
              <a:t> to the </a:t>
            </a:r>
            <a:r>
              <a:rPr lang="en-US" sz="2600" b="1" smtClean="0">
                <a:solidFill>
                  <a:schemeClr val="hlink"/>
                </a:solidFill>
                <a:latin typeface="Courier New" pitchFamily="49" charset="0"/>
              </a:rPr>
              <a:t>Join()</a:t>
            </a:r>
            <a:r>
              <a:rPr lang="en-US" sz="2600" smtClean="0"/>
              <a:t> method, it works just like calling </a:t>
            </a:r>
            <a:r>
              <a:rPr lang="en-US" sz="2600" b="1" smtClean="0">
                <a:solidFill>
                  <a:schemeClr val="hlink"/>
                </a:solidFill>
                <a:latin typeface="Courier New" pitchFamily="49" charset="0"/>
              </a:rPr>
              <a:t>Join()</a:t>
            </a:r>
            <a:r>
              <a:rPr lang="en-US" sz="2600" smtClean="0"/>
              <a:t> without any parameters.</a:t>
            </a:r>
          </a:p>
          <a:p>
            <a:pPr eaLnBrk="1" hangingPunct="1">
              <a:lnSpc>
                <a:spcPct val="90000"/>
              </a:lnSpc>
            </a:pPr>
            <a:r>
              <a:rPr lang="en-US" sz="2600" smtClean="0"/>
              <a:t>All versions of the </a:t>
            </a:r>
            <a:r>
              <a:rPr lang="en-US" sz="2600" b="1" smtClean="0">
                <a:solidFill>
                  <a:schemeClr val="hlink"/>
                </a:solidFill>
                <a:latin typeface="Courier New" pitchFamily="49" charset="0"/>
              </a:rPr>
              <a:t>Join()</a:t>
            </a:r>
            <a:r>
              <a:rPr lang="en-US" sz="2600" smtClean="0"/>
              <a:t> method return a </a:t>
            </a:r>
            <a:r>
              <a:rPr lang="en-US" sz="2600" b="1" smtClean="0">
                <a:solidFill>
                  <a:schemeClr val="hlink"/>
                </a:solidFill>
                <a:latin typeface="Courier New" pitchFamily="49" charset="0"/>
              </a:rPr>
              <a:t>bool</a:t>
            </a:r>
            <a:r>
              <a:rPr lang="en-US" sz="2600" smtClean="0"/>
              <a:t>:</a:t>
            </a:r>
          </a:p>
          <a:p>
            <a:pPr lvl="1" eaLnBrk="1" hangingPunct="1">
              <a:lnSpc>
                <a:spcPct val="90000"/>
              </a:lnSpc>
            </a:pPr>
            <a:r>
              <a:rPr lang="en-US" sz="2200" b="1" smtClean="0">
                <a:solidFill>
                  <a:schemeClr val="hlink"/>
                </a:solidFill>
                <a:latin typeface="Courier New" pitchFamily="49" charset="0"/>
              </a:rPr>
              <a:t>true</a:t>
            </a:r>
            <a:r>
              <a:rPr lang="en-US" sz="2200" smtClean="0"/>
              <a:t>: the thread has terminated.</a:t>
            </a:r>
          </a:p>
          <a:p>
            <a:pPr lvl="1" eaLnBrk="1" hangingPunct="1">
              <a:lnSpc>
                <a:spcPct val="90000"/>
              </a:lnSpc>
            </a:pPr>
            <a:r>
              <a:rPr lang="en-US" sz="2200" b="1" smtClean="0">
                <a:solidFill>
                  <a:schemeClr val="hlink"/>
                </a:solidFill>
                <a:latin typeface="Courier New" pitchFamily="49" charset="0"/>
              </a:rPr>
              <a:t>false</a:t>
            </a:r>
            <a:r>
              <a:rPr lang="en-US" sz="2200" smtClean="0"/>
              <a:t>: the thread did not terminate within the timeout value.</a:t>
            </a:r>
          </a:p>
        </p:txBody>
      </p:sp>
      <p:sp>
        <p:nvSpPr>
          <p:cNvPr id="33797" name="Slide Number Placeholder 5"/>
          <p:cNvSpPr>
            <a:spLocks noGrp="1"/>
          </p:cNvSpPr>
          <p:nvPr>
            <p:ph type="sldNum" sz="quarter" idx="11"/>
          </p:nvPr>
        </p:nvSpPr>
        <p:spPr>
          <a:noFill/>
        </p:spPr>
        <p:txBody>
          <a:bodyPr/>
          <a:lstStyle/>
          <a:p>
            <a:fld id="{5B800C44-DC01-4D3E-B051-3BEDF122FCC3}"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t>Section 4 - Asynchronous Programming</a:t>
            </a:r>
          </a:p>
        </p:txBody>
      </p:sp>
      <p:sp>
        <p:nvSpPr>
          <p:cNvPr id="34819" name="Rectangle 2"/>
          <p:cNvSpPr>
            <a:spLocks noGrp="1" noChangeArrowheads="1"/>
          </p:cNvSpPr>
          <p:nvPr>
            <p:ph type="title"/>
          </p:nvPr>
        </p:nvSpPr>
        <p:spPr/>
        <p:txBody>
          <a:bodyPr/>
          <a:lstStyle/>
          <a:p>
            <a:pPr eaLnBrk="1" hangingPunct="1"/>
            <a:r>
              <a:rPr lang="en-US" smtClean="0"/>
              <a:t>Thread Lifetimes</a:t>
            </a:r>
          </a:p>
        </p:txBody>
      </p:sp>
      <p:sp>
        <p:nvSpPr>
          <p:cNvPr id="34820" name="Rectangle 3"/>
          <p:cNvSpPr>
            <a:spLocks noGrp="1" noChangeArrowheads="1"/>
          </p:cNvSpPr>
          <p:nvPr>
            <p:ph type="body" idx="1"/>
          </p:nvPr>
        </p:nvSpPr>
        <p:spPr>
          <a:xfrm>
            <a:off x="152400" y="990600"/>
            <a:ext cx="8839200" cy="5562600"/>
          </a:xfrm>
        </p:spPr>
        <p:txBody>
          <a:bodyPr/>
          <a:lstStyle/>
          <a:p>
            <a:pPr eaLnBrk="1" hangingPunct="1"/>
            <a:r>
              <a:rPr lang="en-US" smtClean="0"/>
              <a:t>There are times when a thread doesn’t terminate as expected. This could be caused by a code error in the thread or by an external resource:</a:t>
            </a:r>
          </a:p>
          <a:p>
            <a:pPr lvl="1" eaLnBrk="1" hangingPunct="1"/>
            <a:r>
              <a:rPr lang="en-US" sz="2400" smtClean="0"/>
              <a:t>Attempting to connect to a database which is not available. The data objects may retry indefinitely.</a:t>
            </a:r>
          </a:p>
          <a:p>
            <a:pPr eaLnBrk="1" hangingPunct="1"/>
            <a:r>
              <a:rPr lang="en-US" smtClean="0"/>
              <a:t>As a “brute force” option, you can call the </a:t>
            </a:r>
            <a:r>
              <a:rPr lang="en-US" b="1" smtClean="0">
                <a:solidFill>
                  <a:schemeClr val="hlink"/>
                </a:solidFill>
                <a:latin typeface="Courier New" pitchFamily="49" charset="0"/>
              </a:rPr>
              <a:t>Abort()</a:t>
            </a:r>
            <a:r>
              <a:rPr lang="en-US" smtClean="0"/>
              <a:t> method on a thread to kill it.</a:t>
            </a:r>
          </a:p>
          <a:p>
            <a:pPr eaLnBrk="1" hangingPunct="1"/>
            <a:r>
              <a:rPr lang="en-US" smtClean="0"/>
              <a:t>There is no guarantee exactly when the thread will be killed: it has to reach a “safe” point.</a:t>
            </a:r>
          </a:p>
          <a:p>
            <a:pPr lvl="1" eaLnBrk="1" hangingPunct="1"/>
            <a:r>
              <a:rPr lang="en-US" sz="2400" smtClean="0"/>
              <a:t>Other languages/platforms kill threads instantly.</a:t>
            </a:r>
          </a:p>
          <a:p>
            <a:pPr eaLnBrk="1" hangingPunct="1"/>
            <a:r>
              <a:rPr lang="en-US" b="1" smtClean="0">
                <a:solidFill>
                  <a:schemeClr val="hlink"/>
                </a:solidFill>
                <a:latin typeface="Courier New" pitchFamily="49" charset="0"/>
              </a:rPr>
              <a:t>Abort()</a:t>
            </a:r>
            <a:r>
              <a:rPr lang="en-US" smtClean="0"/>
              <a:t> raises the </a:t>
            </a:r>
            <a:r>
              <a:rPr lang="en-US" b="1" smtClean="0">
                <a:solidFill>
                  <a:schemeClr val="hlink"/>
                </a:solidFill>
                <a:latin typeface="Courier New" pitchFamily="49" charset="0"/>
              </a:rPr>
              <a:t>ThreadAbortException</a:t>
            </a:r>
            <a:r>
              <a:rPr lang="en-US" smtClean="0"/>
              <a:t> in the target thread, so a </a:t>
            </a:r>
            <a:r>
              <a:rPr lang="en-US" b="1" smtClean="0">
                <a:solidFill>
                  <a:schemeClr val="hlink"/>
                </a:solidFill>
                <a:latin typeface="Courier New" pitchFamily="49" charset="0"/>
              </a:rPr>
              <a:t>try..catch</a:t>
            </a:r>
            <a:r>
              <a:rPr lang="en-US" smtClean="0"/>
              <a:t> is needed.</a:t>
            </a:r>
          </a:p>
        </p:txBody>
      </p:sp>
      <p:sp>
        <p:nvSpPr>
          <p:cNvPr id="34821" name="Slide Number Placeholder 5"/>
          <p:cNvSpPr>
            <a:spLocks noGrp="1"/>
          </p:cNvSpPr>
          <p:nvPr>
            <p:ph type="sldNum" sz="quarter" idx="11"/>
          </p:nvPr>
        </p:nvSpPr>
        <p:spPr>
          <a:noFill/>
        </p:spPr>
        <p:txBody>
          <a:bodyPr/>
          <a:lstStyle/>
          <a:p>
            <a:fld id="{3D5C6A69-F24C-492B-8488-5D9A3534593A}"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0"/>
          </p:nvPr>
        </p:nvSpPr>
        <p:spPr>
          <a:noFill/>
        </p:spPr>
        <p:txBody>
          <a:bodyPr/>
          <a:lstStyle/>
          <a:p>
            <a:r>
              <a:rPr lang="en-US" smtClean="0"/>
              <a:t>Section 4 - Asynchronous Programming</a:t>
            </a:r>
          </a:p>
        </p:txBody>
      </p:sp>
      <p:sp>
        <p:nvSpPr>
          <p:cNvPr id="36867" name="Rectangle 2"/>
          <p:cNvSpPr>
            <a:spLocks noGrp="1" noChangeArrowheads="1"/>
          </p:cNvSpPr>
          <p:nvPr>
            <p:ph type="title"/>
          </p:nvPr>
        </p:nvSpPr>
        <p:spPr/>
        <p:txBody>
          <a:bodyPr/>
          <a:lstStyle/>
          <a:p>
            <a:pPr eaLnBrk="1" hangingPunct="1"/>
            <a:r>
              <a:rPr lang="en-US" smtClean="0"/>
              <a:t>Thread States</a:t>
            </a:r>
          </a:p>
        </p:txBody>
      </p:sp>
      <p:sp>
        <p:nvSpPr>
          <p:cNvPr id="36868" name="Rectangle 3"/>
          <p:cNvSpPr>
            <a:spLocks noGrp="1" noChangeArrowheads="1"/>
          </p:cNvSpPr>
          <p:nvPr>
            <p:ph type="body" sz="half" idx="1"/>
          </p:nvPr>
        </p:nvSpPr>
        <p:spPr>
          <a:xfrm>
            <a:off x="152400" y="990600"/>
            <a:ext cx="8839200" cy="914400"/>
          </a:xfrm>
        </p:spPr>
        <p:txBody>
          <a:bodyPr/>
          <a:lstStyle/>
          <a:p>
            <a:pPr eaLnBrk="1" hangingPunct="1">
              <a:lnSpc>
                <a:spcPct val="80000"/>
              </a:lnSpc>
            </a:pPr>
            <a:r>
              <a:rPr lang="en-US" sz="2000" smtClean="0"/>
              <a:t>The </a:t>
            </a:r>
            <a:r>
              <a:rPr lang="en-US" sz="2000" b="1" smtClean="0">
                <a:solidFill>
                  <a:schemeClr val="hlink"/>
                </a:solidFill>
                <a:latin typeface="Courier New" pitchFamily="49" charset="0"/>
              </a:rPr>
              <a:t>ThreadState</a:t>
            </a:r>
            <a:r>
              <a:rPr lang="en-US" sz="2000" smtClean="0"/>
              <a:t> enumeration describes the various states a thread can be in during its lifetime. A thread can have multiple states, but not all combinations are valid:</a:t>
            </a:r>
          </a:p>
        </p:txBody>
      </p:sp>
      <p:graphicFrame>
        <p:nvGraphicFramePr>
          <p:cNvPr id="62563" name="Group 99"/>
          <p:cNvGraphicFramePr>
            <a:graphicFrameLocks noGrp="1"/>
          </p:cNvGraphicFramePr>
          <p:nvPr>
            <p:ph sz="half" idx="2"/>
          </p:nvPr>
        </p:nvGraphicFramePr>
        <p:xfrm>
          <a:off x="152400" y="1905000"/>
          <a:ext cx="8839200" cy="4568952"/>
        </p:xfrm>
        <a:graphic>
          <a:graphicData uri="http://schemas.openxmlformats.org/drawingml/2006/table">
            <a:tbl>
              <a:tblPr/>
              <a:tblGrid>
                <a:gridCol w="2438400"/>
                <a:gridCol w="6400800"/>
              </a:tblGrid>
              <a:tr h="31591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smtClean="0">
                          <a:ln>
                            <a:noFill/>
                          </a:ln>
                          <a:solidFill>
                            <a:srgbClr val="000099"/>
                          </a:solidFill>
                          <a:effectLst/>
                          <a:latin typeface="Trebuchet MS" pitchFamily="34" charset="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rgbClr val="000099"/>
                          </a:solidFill>
                          <a:effectLst/>
                          <a:latin typeface="Trebuchet MS"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Unstarted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A thread is created within the common language runtime.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Running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The </a:t>
                      </a:r>
                      <a:r>
                        <a:rPr kumimoji="0" lang="en-US" sz="1600" b="1" i="0" u="none" strike="noStrike" cap="none" normalizeH="0" baseline="0" smtClean="0">
                          <a:ln>
                            <a:noFill/>
                          </a:ln>
                          <a:solidFill>
                            <a:schemeClr val="hlink"/>
                          </a:solidFill>
                          <a:effectLst/>
                          <a:latin typeface="Courier New" pitchFamily="49" charset="0"/>
                        </a:rPr>
                        <a:t>Start()</a:t>
                      </a:r>
                      <a:r>
                        <a:rPr kumimoji="0" lang="en-US" sz="1600" b="0" i="0" u="none" strike="noStrike" cap="none" normalizeH="0" baseline="0" smtClean="0">
                          <a:ln>
                            <a:noFill/>
                          </a:ln>
                          <a:solidFill>
                            <a:schemeClr val="tx1"/>
                          </a:solidFill>
                          <a:effectLst/>
                          <a:latin typeface="Trebuchet MS" pitchFamily="34" charset="0"/>
                        </a:rPr>
                        <a:t> method is called, another thread calls </a:t>
                      </a:r>
                      <a:r>
                        <a:rPr kumimoji="0" lang="en-US" sz="1600" b="1" i="0" u="none" strike="noStrike" cap="none" normalizeH="0" baseline="0" smtClean="0">
                          <a:ln>
                            <a:noFill/>
                          </a:ln>
                          <a:solidFill>
                            <a:schemeClr val="hlink"/>
                          </a:solidFill>
                          <a:effectLst/>
                          <a:latin typeface="Courier New" pitchFamily="49" charset="0"/>
                        </a:rPr>
                        <a:t>Resume</a:t>
                      </a:r>
                      <a:r>
                        <a:rPr kumimoji="0" lang="en-US" sz="1600" b="0" i="0" u="none" strike="noStrike" cap="none" normalizeH="0" baseline="0" smtClean="0">
                          <a:ln>
                            <a:noFill/>
                          </a:ln>
                          <a:solidFill>
                            <a:schemeClr val="tx1"/>
                          </a:solidFill>
                          <a:effectLst/>
                          <a:latin typeface="Trebuchet MS" pitchFamily="34" charset="0"/>
                        </a:rPr>
                        <a:t>, another thread calls </a:t>
                      </a:r>
                      <a:r>
                        <a:rPr kumimoji="0" lang="en-US" sz="1600" b="1" i="0" u="none" strike="noStrike" cap="none" normalizeH="0" baseline="0" smtClean="0">
                          <a:ln>
                            <a:noFill/>
                          </a:ln>
                          <a:solidFill>
                            <a:schemeClr val="hlink"/>
                          </a:solidFill>
                          <a:effectLst/>
                          <a:latin typeface="Courier New" pitchFamily="49" charset="0"/>
                        </a:rPr>
                        <a:t>Interrupt</a:t>
                      </a:r>
                      <a:r>
                        <a:rPr kumimoji="0" lang="en-US" sz="1600" b="0" i="0" u="none" strike="noStrike" cap="none" normalizeH="0" baseline="0" smtClean="0">
                          <a:ln>
                            <a:noFill/>
                          </a:ln>
                          <a:solidFill>
                            <a:schemeClr val="tx1"/>
                          </a:solidFill>
                          <a:effectLst/>
                          <a:latin typeface="Trebuchet MS" pitchFamily="34" charset="0"/>
                        </a:rPr>
                        <a:t>, or a thread starts to run.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WaitSleepJoin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A thread calls </a:t>
                      </a:r>
                      <a:r>
                        <a:rPr kumimoji="0" lang="en-US" sz="1600" b="1" i="0" u="none" strike="noStrike" cap="none" normalizeH="0" baseline="0" smtClean="0">
                          <a:ln>
                            <a:noFill/>
                          </a:ln>
                          <a:solidFill>
                            <a:schemeClr val="hlink"/>
                          </a:solidFill>
                          <a:effectLst/>
                          <a:latin typeface="Courier New" pitchFamily="49" charset="0"/>
                        </a:rPr>
                        <a:t>Sleep</a:t>
                      </a:r>
                      <a:r>
                        <a:rPr kumimoji="0" lang="en-US" sz="1600" b="0" i="0" u="none" strike="noStrike" cap="none" normalizeH="0" baseline="0" smtClean="0">
                          <a:ln>
                            <a:noFill/>
                          </a:ln>
                          <a:solidFill>
                            <a:schemeClr val="tx1"/>
                          </a:solidFill>
                          <a:effectLst/>
                          <a:latin typeface="Trebuchet MS" pitchFamily="34" charset="0"/>
                        </a:rPr>
                        <a:t>, a thread calls </a:t>
                      </a:r>
                      <a:r>
                        <a:rPr kumimoji="0" lang="en-US" sz="1600" b="1" i="0" u="none" strike="noStrike" cap="none" normalizeH="0" baseline="0" smtClean="0">
                          <a:ln>
                            <a:noFill/>
                          </a:ln>
                          <a:solidFill>
                            <a:schemeClr val="hlink"/>
                          </a:solidFill>
                          <a:effectLst/>
                          <a:latin typeface="Courier New" pitchFamily="49" charset="0"/>
                        </a:rPr>
                        <a:t>Wait</a:t>
                      </a:r>
                      <a:r>
                        <a:rPr kumimoji="0" lang="en-US" sz="1600" b="0" i="0" u="none" strike="noStrike" cap="none" normalizeH="0" baseline="0" smtClean="0">
                          <a:ln>
                            <a:noFill/>
                          </a:ln>
                          <a:solidFill>
                            <a:schemeClr val="tx1"/>
                          </a:solidFill>
                          <a:effectLst/>
                          <a:latin typeface="Trebuchet MS" pitchFamily="34" charset="0"/>
                        </a:rPr>
                        <a:t> on another object, or a thread calls </a:t>
                      </a:r>
                      <a:r>
                        <a:rPr kumimoji="0" lang="en-US" sz="1600" b="1" i="0" u="none" strike="noStrike" cap="none" normalizeH="0" baseline="0" smtClean="0">
                          <a:ln>
                            <a:noFill/>
                          </a:ln>
                          <a:solidFill>
                            <a:schemeClr val="hlink"/>
                          </a:solidFill>
                          <a:effectLst/>
                          <a:latin typeface="Courier New" pitchFamily="49" charset="0"/>
                        </a:rPr>
                        <a:t>Join</a:t>
                      </a:r>
                      <a:r>
                        <a:rPr kumimoji="0" lang="en-US" sz="1600" b="0" i="0" u="none" strike="noStrike" cap="none" normalizeH="0" baseline="0" smtClean="0">
                          <a:ln>
                            <a:noFill/>
                          </a:ln>
                          <a:solidFill>
                            <a:schemeClr val="tx1"/>
                          </a:solidFill>
                          <a:effectLst/>
                          <a:latin typeface="Trebuchet MS" pitchFamily="34" charset="0"/>
                        </a:rPr>
                        <a:t> on another thread.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SuspendRequested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Another thread calls </a:t>
                      </a:r>
                      <a:r>
                        <a:rPr kumimoji="0" lang="en-US" sz="1600" b="1" i="0" u="none" strike="noStrike" cap="none" normalizeH="0" baseline="0" smtClean="0">
                          <a:ln>
                            <a:noFill/>
                          </a:ln>
                          <a:solidFill>
                            <a:schemeClr val="hlink"/>
                          </a:solidFill>
                          <a:effectLst/>
                          <a:latin typeface="Courier New" pitchFamily="49" charset="0"/>
                        </a:rPr>
                        <a:t>Suspend</a:t>
                      </a:r>
                      <a:r>
                        <a:rPr kumimoji="0" lang="en-US" sz="1600" b="0" i="0" u="none" strike="noStrike" cap="none" normalizeH="0" baseline="0" smtClean="0">
                          <a:ln>
                            <a:noFill/>
                          </a:ln>
                          <a:solidFill>
                            <a:schemeClr val="tx1"/>
                          </a:solidFill>
                          <a:effectLst/>
                          <a:latin typeface="Trebuchet MS"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Suspended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A thread responds to the </a:t>
                      </a:r>
                      <a:r>
                        <a:rPr kumimoji="0" lang="en-US" sz="1600" b="1" i="0" u="none" strike="noStrike" cap="none" normalizeH="0" baseline="0" smtClean="0">
                          <a:ln>
                            <a:noFill/>
                          </a:ln>
                          <a:solidFill>
                            <a:schemeClr val="hlink"/>
                          </a:solidFill>
                          <a:effectLst/>
                          <a:latin typeface="Courier New" pitchFamily="49" charset="0"/>
                        </a:rPr>
                        <a:t>Suspend</a:t>
                      </a:r>
                      <a:r>
                        <a:rPr kumimoji="0" lang="en-US" sz="1600" b="0" i="0" u="none" strike="noStrike" cap="none" normalizeH="0" baseline="0" smtClean="0">
                          <a:ln>
                            <a:noFill/>
                          </a:ln>
                          <a:solidFill>
                            <a:schemeClr val="tx1"/>
                          </a:solidFill>
                          <a:effectLst/>
                          <a:latin typeface="Trebuchet MS" pitchFamily="34" charset="0"/>
                        </a:rPr>
                        <a:t> request.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AbortRequested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Another thread calls </a:t>
                      </a:r>
                      <a:r>
                        <a:rPr kumimoji="0" lang="en-US" sz="1600" b="1" i="0" u="none" strike="noStrike" cap="none" normalizeH="0" baseline="0" smtClean="0">
                          <a:ln>
                            <a:noFill/>
                          </a:ln>
                          <a:solidFill>
                            <a:schemeClr val="hlink"/>
                          </a:solidFill>
                          <a:effectLst/>
                          <a:latin typeface="Courier New" pitchFamily="49" charset="0"/>
                        </a:rPr>
                        <a:t>Abort</a:t>
                      </a:r>
                      <a:r>
                        <a:rPr kumimoji="0" lang="en-US" sz="1600" b="0" i="0" u="none" strike="noStrike" cap="none" normalizeH="0" baseline="0" smtClean="0">
                          <a:ln>
                            <a:noFill/>
                          </a:ln>
                          <a:solidFill>
                            <a:schemeClr val="tx1"/>
                          </a:solidFill>
                          <a:effectLst/>
                          <a:latin typeface="Trebuchet MS"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Aborted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A thread aborts, moving from </a:t>
                      </a:r>
                      <a:r>
                        <a:rPr kumimoji="0" lang="en-US" sz="1600" b="1" i="0" u="none" strike="noStrike" cap="none" normalizeH="0" baseline="0" smtClean="0">
                          <a:ln>
                            <a:noFill/>
                          </a:ln>
                          <a:solidFill>
                            <a:schemeClr val="hlink"/>
                          </a:solidFill>
                          <a:effectLst/>
                          <a:latin typeface="Courier New" pitchFamily="49" charset="0"/>
                        </a:rPr>
                        <a:t>AbortRequested</a:t>
                      </a:r>
                      <a:r>
                        <a:rPr kumimoji="0" lang="en-US" sz="1600" b="0" i="0" u="none" strike="noStrike" cap="none" normalizeH="0" baseline="0" smtClean="0">
                          <a:ln>
                            <a:noFill/>
                          </a:ln>
                          <a:solidFill>
                            <a:schemeClr val="tx1"/>
                          </a:solidFill>
                          <a:effectLst/>
                          <a:latin typeface="Trebuchet MS" pitchFamily="34" charset="0"/>
                        </a:rPr>
                        <a:t> to </a:t>
                      </a:r>
                      <a:r>
                        <a:rPr kumimoji="0" lang="en-US" sz="1600" b="1" i="0" u="none" strike="noStrike" cap="none" normalizeH="0" baseline="0" smtClean="0">
                          <a:ln>
                            <a:noFill/>
                          </a:ln>
                          <a:solidFill>
                            <a:schemeClr val="hlink"/>
                          </a:solidFill>
                          <a:effectLst/>
                          <a:latin typeface="Courier New" pitchFamily="49" charset="0"/>
                        </a:rPr>
                        <a:t>Aborted</a:t>
                      </a:r>
                      <a:r>
                        <a:rPr kumimoji="0" lang="en-US" sz="1600" b="0" i="0" u="none" strike="noStrike" cap="none" normalizeH="0" baseline="0" smtClean="0">
                          <a:ln>
                            <a:noFill/>
                          </a:ln>
                          <a:solidFill>
                            <a:schemeClr val="tx1"/>
                          </a:solidFill>
                          <a:effectLst/>
                          <a:latin typeface="Trebuchet MS"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StopRequested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The thread is being requested to stop. This is for internal use 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414">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Stopped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rebuchet MS" pitchFamily="34" charset="0"/>
                        </a:rPr>
                        <a:t>A thread responds to the </a:t>
                      </a:r>
                      <a:r>
                        <a:rPr kumimoji="0" lang="en-US" sz="1600" b="1" i="0" u="none" strike="noStrike" cap="none" normalizeH="0" baseline="0" dirty="0" smtClean="0">
                          <a:ln>
                            <a:noFill/>
                          </a:ln>
                          <a:solidFill>
                            <a:schemeClr val="hlink"/>
                          </a:solidFill>
                          <a:effectLst/>
                          <a:latin typeface="Courier New" pitchFamily="49" charset="0"/>
                        </a:rPr>
                        <a:t>Abort</a:t>
                      </a:r>
                      <a:r>
                        <a:rPr kumimoji="0" lang="en-US" sz="1600" b="0" i="0" u="none" strike="noStrike" cap="none" normalizeH="0" baseline="0" dirty="0" smtClean="0">
                          <a:ln>
                            <a:noFill/>
                          </a:ln>
                          <a:solidFill>
                            <a:schemeClr val="tx1"/>
                          </a:solidFill>
                          <a:effectLst/>
                          <a:latin typeface="Trebuchet MS" pitchFamily="34" charset="0"/>
                        </a:rPr>
                        <a:t> request or the thread is terminated.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smtClean="0">
                          <a:ln>
                            <a:noFill/>
                          </a:ln>
                          <a:solidFill>
                            <a:schemeClr val="hlink"/>
                          </a:solidFill>
                          <a:effectLst/>
                          <a:latin typeface="Courier New" pitchFamily="49" charset="0"/>
                        </a:rPr>
                        <a:t>Background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pPr>
                      <a:r>
                        <a:rPr kumimoji="0" lang="en-US" sz="1600" b="0" i="0" u="none" strike="noStrike" cap="none" normalizeH="0" baseline="0" dirty="0" smtClean="0">
                          <a:ln>
                            <a:noFill/>
                          </a:ln>
                          <a:solidFill>
                            <a:schemeClr val="tx1"/>
                          </a:solidFill>
                          <a:effectLst/>
                          <a:latin typeface="Trebuchet MS" pitchFamily="34" charset="0"/>
                        </a:rPr>
                        <a:t>Indicates whether the thread is running in the background or the foreground.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07" name="Slide Number Placeholder 6"/>
          <p:cNvSpPr>
            <a:spLocks noGrp="1"/>
          </p:cNvSpPr>
          <p:nvPr>
            <p:ph type="sldNum" sz="quarter" idx="11"/>
          </p:nvPr>
        </p:nvSpPr>
        <p:spPr>
          <a:noFill/>
        </p:spPr>
        <p:txBody>
          <a:bodyPr/>
          <a:lstStyle/>
          <a:p>
            <a:fld id="{EA706B65-2CD0-4E98-B0F6-7A552EC4A31E}"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0"/>
          </p:nvPr>
        </p:nvSpPr>
        <p:spPr>
          <a:noFill/>
        </p:spPr>
        <p:txBody>
          <a:bodyPr/>
          <a:lstStyle/>
          <a:p>
            <a:r>
              <a:rPr lang="en-US" smtClean="0"/>
              <a:t>Section 4 - Asynchronous Programming</a:t>
            </a:r>
          </a:p>
        </p:txBody>
      </p:sp>
      <p:sp>
        <p:nvSpPr>
          <p:cNvPr id="37891" name="Rectangle 2"/>
          <p:cNvSpPr>
            <a:spLocks noGrp="1" noChangeArrowheads="1"/>
          </p:cNvSpPr>
          <p:nvPr>
            <p:ph type="title"/>
          </p:nvPr>
        </p:nvSpPr>
        <p:spPr/>
        <p:txBody>
          <a:bodyPr/>
          <a:lstStyle/>
          <a:p>
            <a:pPr eaLnBrk="1" hangingPunct="1"/>
            <a:r>
              <a:rPr lang="en-US" smtClean="0"/>
              <a:t>Thread States</a:t>
            </a:r>
          </a:p>
        </p:txBody>
      </p:sp>
      <p:sp>
        <p:nvSpPr>
          <p:cNvPr id="37892" name="Rectangle 3"/>
          <p:cNvSpPr>
            <a:spLocks noGrp="1" noChangeArrowheads="1"/>
          </p:cNvSpPr>
          <p:nvPr>
            <p:ph type="body" sz="half" idx="1"/>
          </p:nvPr>
        </p:nvSpPr>
        <p:spPr>
          <a:xfrm>
            <a:off x="152400" y="990600"/>
            <a:ext cx="8839200" cy="838200"/>
          </a:xfrm>
        </p:spPr>
        <p:txBody>
          <a:bodyPr/>
          <a:lstStyle/>
          <a:p>
            <a:pPr eaLnBrk="1" hangingPunct="1"/>
            <a:r>
              <a:rPr lang="en-US" sz="2400" smtClean="0"/>
              <a:t>This state is actually a bit mask. In order to determine a specific state, your code must use bit-wise operations:</a:t>
            </a:r>
          </a:p>
        </p:txBody>
      </p:sp>
      <p:graphicFrame>
        <p:nvGraphicFramePr>
          <p:cNvPr id="129147" name="Group 123"/>
          <p:cNvGraphicFramePr>
            <a:graphicFrameLocks noGrp="1"/>
          </p:cNvGraphicFramePr>
          <p:nvPr>
            <p:ph sz="half" idx="2"/>
          </p:nvPr>
        </p:nvGraphicFramePr>
        <p:xfrm>
          <a:off x="228600" y="1828800"/>
          <a:ext cx="8763000" cy="4358640"/>
        </p:xfrm>
        <a:graphic>
          <a:graphicData uri="http://schemas.openxmlformats.org/drawingml/2006/table">
            <a:tbl>
              <a:tblPr/>
              <a:tblGrid>
                <a:gridCol w="2921000"/>
                <a:gridCol w="2921000"/>
                <a:gridCol w="2921000"/>
              </a:tblGrid>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rgbClr val="000099"/>
                          </a:solidFill>
                          <a:effectLst/>
                          <a:latin typeface="Trebuchet MS" pitchFamily="34" charset="0"/>
                        </a:rPr>
                        <a:t>Bit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rgbClr val="000099"/>
                          </a:solidFill>
                          <a:effectLst/>
                          <a:latin typeface="Trebuchet MS" pitchFamily="34" charset="0"/>
                        </a:rPr>
                        <a:t>Decimal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rgbClr val="000099"/>
                          </a:solidFill>
                          <a:effectLst/>
                          <a:latin typeface="Trebuchet MS" pitchFamily="34" charset="0"/>
                        </a:rPr>
                        <a:t>State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Running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000000000000000</a:t>
                      </a:r>
                      <a:r>
                        <a:rPr kumimoji="0" lang="en-US" sz="2000" b="1" i="0" u="none" strike="noStrike" cap="none" normalizeH="0" baseline="0" smtClean="0">
                          <a:ln>
                            <a:noFill/>
                          </a:ln>
                          <a:solidFill>
                            <a:schemeClr val="accent2"/>
                          </a:solidFill>
                          <a:effectLst/>
                          <a:latin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StopRequested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SuspendRequested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Background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Unstarted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Stopped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WaitSleepJoin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Suspended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AbortRequested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0000000</a:t>
                      </a:r>
                      <a:r>
                        <a:rPr kumimoji="0" lang="en-US" sz="2000" b="1" i="0" u="none" strike="noStrike" cap="none" normalizeH="0" baseline="0" smtClean="0">
                          <a:ln>
                            <a:noFill/>
                          </a:ln>
                          <a:solidFill>
                            <a:schemeClr val="accent2"/>
                          </a:solidFill>
                          <a:effectLst/>
                          <a:latin typeface="Courier New" pitchFamily="49" charset="0"/>
                        </a:rPr>
                        <a:t>1</a:t>
                      </a:r>
                      <a:r>
                        <a:rPr kumimoji="0" lang="en-US" sz="2000" b="1" i="0" u="none" strike="noStrike" cap="none" normalizeH="0" baseline="0" smtClean="0">
                          <a:ln>
                            <a:noFill/>
                          </a:ln>
                          <a:solidFill>
                            <a:schemeClr val="hlink"/>
                          </a:solidFill>
                          <a:effectLst/>
                          <a:latin typeface="Courier New" pitchFamily="49" charset="0"/>
                        </a:rPr>
                        <a:t>00000000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Trebuchet MS" pitchFamily="34"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smtClean="0">
                          <a:ln>
                            <a:noFill/>
                          </a:ln>
                          <a:solidFill>
                            <a:schemeClr val="hlink"/>
                          </a:solidFill>
                          <a:effectLst/>
                          <a:latin typeface="Courier New" pitchFamily="49" charset="0"/>
                        </a:rPr>
                        <a:t>Aborted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9151" name="AutoShape 127"/>
          <p:cNvSpPr>
            <a:spLocks noChangeArrowheads="1"/>
          </p:cNvSpPr>
          <p:nvPr/>
        </p:nvSpPr>
        <p:spPr bwMode="auto">
          <a:xfrm>
            <a:off x="495300" y="1676400"/>
            <a:ext cx="8164513" cy="1200150"/>
          </a:xfrm>
          <a:prstGeom prst="roundRect">
            <a:avLst>
              <a:gd name="adj" fmla="val 16667"/>
            </a:avLst>
          </a:prstGeom>
          <a:solidFill>
            <a:schemeClr val="folHlink"/>
          </a:solidFill>
          <a:ln w="28575" algn="ctr">
            <a:solidFill>
              <a:schemeClr val="tx2"/>
            </a:solidFill>
            <a:round/>
            <a:headEnd/>
            <a:tailEnd/>
          </a:ln>
        </p:spPr>
        <p:txBody>
          <a:bodyPr anchor="ctr">
            <a:spAutoFit/>
          </a:bodyPr>
          <a:lstStyle/>
          <a:p>
            <a:pPr algn="ctr"/>
            <a:r>
              <a:rPr lang="en-US" sz="2000">
                <a:solidFill>
                  <a:schemeClr val="bg2"/>
                </a:solidFill>
              </a:rPr>
              <a:t>To test whether a thread is in the running state (Running == 0) use the following code: </a:t>
            </a:r>
            <a:r>
              <a:rPr lang="en-US" sz="2000" b="1">
                <a:solidFill>
                  <a:schemeClr val="hlink"/>
                </a:solidFill>
                <a:latin typeface="Courier New" pitchFamily="49" charset="0"/>
              </a:rPr>
              <a:t>(myThread.ThreadState &amp; (ThreadState.Stopped | ThreadState.Unstarted)) == 0</a:t>
            </a:r>
            <a:r>
              <a:rPr lang="en-US"/>
              <a:t> </a:t>
            </a:r>
          </a:p>
        </p:txBody>
      </p:sp>
      <p:sp>
        <p:nvSpPr>
          <p:cNvPr id="129154" name="AutoShape 130"/>
          <p:cNvSpPr>
            <a:spLocks noChangeArrowheads="1"/>
          </p:cNvSpPr>
          <p:nvPr/>
        </p:nvSpPr>
        <p:spPr bwMode="auto">
          <a:xfrm>
            <a:off x="4267200" y="3657600"/>
            <a:ext cx="4572000" cy="2362200"/>
          </a:xfrm>
          <a:prstGeom prst="wedgeRoundRectCallout">
            <a:avLst>
              <a:gd name="adj1" fmla="val -45939"/>
              <a:gd name="adj2" fmla="val -85214"/>
              <a:gd name="adj3" fmla="val 16667"/>
            </a:avLst>
          </a:prstGeom>
          <a:solidFill>
            <a:schemeClr val="accent1"/>
          </a:solidFill>
          <a:ln w="28575" algn="ctr">
            <a:solidFill>
              <a:schemeClr val="tx2"/>
            </a:solidFill>
            <a:miter lim="800000"/>
            <a:headEnd/>
            <a:tailEnd/>
          </a:ln>
        </p:spPr>
        <p:txBody>
          <a:bodyPr anchor="ctr"/>
          <a:lstStyle/>
          <a:p>
            <a:pPr algn="ctr"/>
            <a:r>
              <a:rPr lang="en-US" sz="2000" b="1" dirty="0">
                <a:solidFill>
                  <a:schemeClr val="hlink"/>
                </a:solidFill>
                <a:latin typeface="Courier New" pitchFamily="49" charset="0"/>
              </a:rPr>
              <a:t>Stopped</a:t>
            </a:r>
            <a:r>
              <a:rPr lang="en-US" sz="2000" dirty="0"/>
              <a:t> is 1000 and </a:t>
            </a:r>
            <a:r>
              <a:rPr lang="en-US" sz="2000" b="1" dirty="0" err="1">
                <a:solidFill>
                  <a:schemeClr val="hlink"/>
                </a:solidFill>
                <a:latin typeface="Courier New" pitchFamily="49" charset="0"/>
              </a:rPr>
              <a:t>Unstarted</a:t>
            </a:r>
            <a:r>
              <a:rPr lang="en-US" sz="2000" dirty="0"/>
              <a:t> is 0100. Doing an </a:t>
            </a:r>
            <a:r>
              <a:rPr lang="en-US" sz="2000" b="1" dirty="0">
                <a:solidFill>
                  <a:schemeClr val="hlink"/>
                </a:solidFill>
              </a:rPr>
              <a:t>OR</a:t>
            </a:r>
            <a:r>
              <a:rPr lang="en-US" sz="2000" dirty="0"/>
              <a:t> results in 1100. If the thread </a:t>
            </a:r>
            <a:r>
              <a:rPr lang="en-US" sz="2000" dirty="0" smtClean="0"/>
              <a:t>is in the </a:t>
            </a:r>
            <a:r>
              <a:rPr lang="en-US" sz="2000" b="1" dirty="0" smtClean="0">
                <a:solidFill>
                  <a:schemeClr val="hlink"/>
                </a:solidFill>
                <a:latin typeface="Courier New" pitchFamily="49" charset="0"/>
              </a:rPr>
              <a:t>Running</a:t>
            </a:r>
            <a:r>
              <a:rPr lang="en-US" sz="2000" dirty="0" smtClean="0"/>
              <a:t> state, doing </a:t>
            </a:r>
            <a:r>
              <a:rPr lang="en-US" sz="2000" dirty="0"/>
              <a:t>an </a:t>
            </a:r>
            <a:r>
              <a:rPr lang="en-US" sz="2000" b="1" dirty="0">
                <a:solidFill>
                  <a:schemeClr val="hlink"/>
                </a:solidFill>
              </a:rPr>
              <a:t>AND</a:t>
            </a:r>
            <a:r>
              <a:rPr lang="en-US" sz="2000" dirty="0"/>
              <a:t> between 1100 and 0000 results in 0000 which == 0</a:t>
            </a:r>
            <a:r>
              <a:rPr lang="en-US" sz="2000" dirty="0" smtClean="0"/>
              <a:t>. An </a:t>
            </a:r>
            <a:r>
              <a:rPr lang="en-US" sz="2000" b="1" dirty="0" smtClean="0">
                <a:solidFill>
                  <a:schemeClr val="hlink"/>
                </a:solidFill>
              </a:rPr>
              <a:t>AND</a:t>
            </a:r>
            <a:r>
              <a:rPr lang="en-US" sz="2000" dirty="0" smtClean="0"/>
              <a:t> will result in 1 only if both bits are 1. </a:t>
            </a:r>
            <a:r>
              <a:rPr lang="en-US" sz="2000" dirty="0"/>
              <a:t>More on this in a moment.</a:t>
            </a:r>
          </a:p>
        </p:txBody>
      </p:sp>
      <p:sp>
        <p:nvSpPr>
          <p:cNvPr id="37946" name="Slide Number Placeholder 9"/>
          <p:cNvSpPr>
            <a:spLocks noGrp="1"/>
          </p:cNvSpPr>
          <p:nvPr>
            <p:ph type="sldNum" sz="quarter" idx="11"/>
          </p:nvPr>
        </p:nvSpPr>
        <p:spPr>
          <a:noFill/>
        </p:spPr>
        <p:txBody>
          <a:bodyPr/>
          <a:lstStyle/>
          <a:p>
            <a:fld id="{75B2DC35-A52D-404A-A46B-C6273D0FD2C2}" type="slidenum">
              <a:rPr lang="en-US" smtClean="0"/>
              <a:pPr/>
              <a:t>47</a:t>
            </a:fld>
            <a:endParaRPr lang="en-US" smtClean="0"/>
          </a:p>
        </p:txBody>
      </p:sp>
      <p:sp>
        <p:nvSpPr>
          <p:cNvPr id="10" name="Action Button: Forward or Next 9">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9151"/>
                                        </p:tgtEl>
                                        <p:attrNameLst>
                                          <p:attrName>style.visibility</p:attrName>
                                        </p:attrNameLst>
                                      </p:cBhvr>
                                      <p:to>
                                        <p:strVal val="visible"/>
                                      </p:to>
                                    </p:set>
                                    <p:anim calcmode="lin" valueType="num">
                                      <p:cBhvr>
                                        <p:cTn id="7" dur="500" fill="hold"/>
                                        <p:tgtEl>
                                          <p:spTgt spid="129151"/>
                                        </p:tgtEl>
                                        <p:attrNameLst>
                                          <p:attrName>ppt_w</p:attrName>
                                        </p:attrNameLst>
                                      </p:cBhvr>
                                      <p:tavLst>
                                        <p:tav tm="0">
                                          <p:val>
                                            <p:fltVal val="0"/>
                                          </p:val>
                                        </p:tav>
                                        <p:tav tm="100000">
                                          <p:val>
                                            <p:strVal val="#ppt_w"/>
                                          </p:val>
                                        </p:tav>
                                      </p:tavLst>
                                    </p:anim>
                                    <p:anim calcmode="lin" valueType="num">
                                      <p:cBhvr>
                                        <p:cTn id="8" dur="500" fill="hold"/>
                                        <p:tgtEl>
                                          <p:spTgt spid="129151"/>
                                        </p:tgtEl>
                                        <p:attrNameLst>
                                          <p:attrName>ppt_h</p:attrName>
                                        </p:attrNameLst>
                                      </p:cBhvr>
                                      <p:tavLst>
                                        <p:tav tm="0">
                                          <p:val>
                                            <p:fltVal val="0"/>
                                          </p:val>
                                        </p:tav>
                                        <p:tav tm="100000">
                                          <p:val>
                                            <p:strVal val="#ppt_h"/>
                                          </p:val>
                                        </p:tav>
                                      </p:tavLst>
                                    </p:anim>
                                    <p:animEffect transition="in" filter="fade">
                                      <p:cBhvr>
                                        <p:cTn id="9" dur="500"/>
                                        <p:tgtEl>
                                          <p:spTgt spid="12915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29154"/>
                                        </p:tgtEl>
                                        <p:attrNameLst>
                                          <p:attrName>style.visibility</p:attrName>
                                        </p:attrNameLst>
                                      </p:cBhvr>
                                      <p:to>
                                        <p:strVal val="visible"/>
                                      </p:to>
                                    </p:set>
                                    <p:anim calcmode="lin" valueType="num">
                                      <p:cBhvr>
                                        <p:cTn id="12" dur="500" fill="hold"/>
                                        <p:tgtEl>
                                          <p:spTgt spid="129154"/>
                                        </p:tgtEl>
                                        <p:attrNameLst>
                                          <p:attrName>ppt_w</p:attrName>
                                        </p:attrNameLst>
                                      </p:cBhvr>
                                      <p:tavLst>
                                        <p:tav tm="0">
                                          <p:val>
                                            <p:fltVal val="0"/>
                                          </p:val>
                                        </p:tav>
                                        <p:tav tm="100000">
                                          <p:val>
                                            <p:strVal val="#ppt_w"/>
                                          </p:val>
                                        </p:tav>
                                      </p:tavLst>
                                    </p:anim>
                                    <p:anim calcmode="lin" valueType="num">
                                      <p:cBhvr>
                                        <p:cTn id="13" dur="500" fill="hold"/>
                                        <p:tgtEl>
                                          <p:spTgt spid="129154"/>
                                        </p:tgtEl>
                                        <p:attrNameLst>
                                          <p:attrName>ppt_h</p:attrName>
                                        </p:attrNameLst>
                                      </p:cBhvr>
                                      <p:tavLst>
                                        <p:tav tm="0">
                                          <p:val>
                                            <p:fltVal val="0"/>
                                          </p:val>
                                        </p:tav>
                                        <p:tav tm="100000">
                                          <p:val>
                                            <p:strVal val="#ppt_h"/>
                                          </p:val>
                                        </p:tav>
                                      </p:tavLst>
                                    </p:anim>
                                    <p:animEffect transition="in" filter="fade">
                                      <p:cBhvr>
                                        <p:cTn id="14" dur="500"/>
                                        <p:tgtEl>
                                          <p:spTgt spid="12915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0" fill="hold" grpId="1" nodeType="clickEffect">
                                  <p:stCondLst>
                                    <p:cond delay="0"/>
                                  </p:stCondLst>
                                  <p:childTnLst>
                                    <p:anim calcmode="lin" valueType="num">
                                      <p:cBhvr>
                                        <p:cTn id="18" dur="500"/>
                                        <p:tgtEl>
                                          <p:spTgt spid="129151"/>
                                        </p:tgtEl>
                                        <p:attrNameLst>
                                          <p:attrName>ppt_w</p:attrName>
                                        </p:attrNameLst>
                                      </p:cBhvr>
                                      <p:tavLst>
                                        <p:tav tm="0">
                                          <p:val>
                                            <p:strVal val="ppt_w"/>
                                          </p:val>
                                        </p:tav>
                                        <p:tav tm="100000">
                                          <p:val>
                                            <p:fltVal val="0"/>
                                          </p:val>
                                        </p:tav>
                                      </p:tavLst>
                                    </p:anim>
                                    <p:anim calcmode="lin" valueType="num">
                                      <p:cBhvr>
                                        <p:cTn id="19" dur="500"/>
                                        <p:tgtEl>
                                          <p:spTgt spid="129151"/>
                                        </p:tgtEl>
                                        <p:attrNameLst>
                                          <p:attrName>ppt_h</p:attrName>
                                        </p:attrNameLst>
                                      </p:cBhvr>
                                      <p:tavLst>
                                        <p:tav tm="0">
                                          <p:val>
                                            <p:strVal val="ppt_h"/>
                                          </p:val>
                                        </p:tav>
                                        <p:tav tm="100000">
                                          <p:val>
                                            <p:fltVal val="0"/>
                                          </p:val>
                                        </p:tav>
                                      </p:tavLst>
                                    </p:anim>
                                    <p:animEffect transition="out" filter="fade">
                                      <p:cBhvr>
                                        <p:cTn id="20" dur="500"/>
                                        <p:tgtEl>
                                          <p:spTgt spid="129151"/>
                                        </p:tgtEl>
                                      </p:cBhvr>
                                    </p:animEffect>
                                    <p:set>
                                      <p:cBhvr>
                                        <p:cTn id="21" dur="1" fill="hold">
                                          <p:stCondLst>
                                            <p:cond delay="499"/>
                                          </p:stCondLst>
                                        </p:cTn>
                                        <p:tgtEl>
                                          <p:spTgt spid="129151"/>
                                        </p:tgtEl>
                                        <p:attrNameLst>
                                          <p:attrName>style.visibility</p:attrName>
                                        </p:attrNameLst>
                                      </p:cBhvr>
                                      <p:to>
                                        <p:strVal val="hidden"/>
                                      </p:to>
                                    </p:set>
                                  </p:childTnLst>
                                </p:cTn>
                              </p:par>
                              <p:par>
                                <p:cTn id="22" presetID="53" presetClass="exit" presetSubtype="0" fill="hold" grpId="1" nodeType="withEffect">
                                  <p:stCondLst>
                                    <p:cond delay="0"/>
                                  </p:stCondLst>
                                  <p:childTnLst>
                                    <p:anim calcmode="lin" valueType="num">
                                      <p:cBhvr>
                                        <p:cTn id="23" dur="500"/>
                                        <p:tgtEl>
                                          <p:spTgt spid="129154"/>
                                        </p:tgtEl>
                                        <p:attrNameLst>
                                          <p:attrName>ppt_w</p:attrName>
                                        </p:attrNameLst>
                                      </p:cBhvr>
                                      <p:tavLst>
                                        <p:tav tm="0">
                                          <p:val>
                                            <p:strVal val="ppt_w"/>
                                          </p:val>
                                        </p:tav>
                                        <p:tav tm="100000">
                                          <p:val>
                                            <p:fltVal val="0"/>
                                          </p:val>
                                        </p:tav>
                                      </p:tavLst>
                                    </p:anim>
                                    <p:anim calcmode="lin" valueType="num">
                                      <p:cBhvr>
                                        <p:cTn id="24" dur="500"/>
                                        <p:tgtEl>
                                          <p:spTgt spid="129154"/>
                                        </p:tgtEl>
                                        <p:attrNameLst>
                                          <p:attrName>ppt_h</p:attrName>
                                        </p:attrNameLst>
                                      </p:cBhvr>
                                      <p:tavLst>
                                        <p:tav tm="0">
                                          <p:val>
                                            <p:strVal val="ppt_h"/>
                                          </p:val>
                                        </p:tav>
                                        <p:tav tm="100000">
                                          <p:val>
                                            <p:fltVal val="0"/>
                                          </p:val>
                                        </p:tav>
                                      </p:tavLst>
                                    </p:anim>
                                    <p:animEffect transition="out" filter="fade">
                                      <p:cBhvr>
                                        <p:cTn id="25" dur="500"/>
                                        <p:tgtEl>
                                          <p:spTgt spid="129154"/>
                                        </p:tgtEl>
                                      </p:cBhvr>
                                    </p:animEffect>
                                    <p:set>
                                      <p:cBhvr>
                                        <p:cTn id="26" dur="1" fill="hold">
                                          <p:stCondLst>
                                            <p:cond delay="499"/>
                                          </p:stCondLst>
                                        </p:cTn>
                                        <p:tgtEl>
                                          <p:spTgt spid="129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51" grpId="0" animBg="1"/>
      <p:bldP spid="129151" grpId="1" animBg="1"/>
      <p:bldP spid="129154" grpId="0" animBg="1"/>
      <p:bldP spid="129154"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0"/>
          </p:nvPr>
        </p:nvSpPr>
        <p:spPr>
          <a:noFill/>
        </p:spPr>
        <p:txBody>
          <a:bodyPr/>
          <a:lstStyle/>
          <a:p>
            <a:r>
              <a:rPr lang="en-US" smtClean="0"/>
              <a:t>Section 4 - Asynchronous Programming</a:t>
            </a:r>
          </a:p>
        </p:txBody>
      </p:sp>
      <p:sp>
        <p:nvSpPr>
          <p:cNvPr id="38915" name="Rectangle 2"/>
          <p:cNvSpPr>
            <a:spLocks noGrp="1" noChangeArrowheads="1"/>
          </p:cNvSpPr>
          <p:nvPr>
            <p:ph type="title"/>
          </p:nvPr>
        </p:nvSpPr>
        <p:spPr/>
        <p:txBody>
          <a:bodyPr/>
          <a:lstStyle/>
          <a:p>
            <a:pPr eaLnBrk="1" hangingPunct="1"/>
            <a:r>
              <a:rPr lang="en-US" smtClean="0"/>
              <a:t>Thread States</a:t>
            </a:r>
          </a:p>
        </p:txBody>
      </p:sp>
      <p:sp>
        <p:nvSpPr>
          <p:cNvPr id="38916" name="Rectangle 58"/>
          <p:cNvSpPr>
            <a:spLocks noGrp="1" noChangeArrowheads="1"/>
          </p:cNvSpPr>
          <p:nvPr>
            <p:ph type="body" sz="half" idx="1"/>
          </p:nvPr>
        </p:nvSpPr>
        <p:spPr>
          <a:xfrm>
            <a:off x="152400" y="990600"/>
            <a:ext cx="8839200" cy="5486400"/>
          </a:xfrm>
        </p:spPr>
        <p:txBody>
          <a:bodyPr/>
          <a:lstStyle/>
          <a:p>
            <a:pPr eaLnBrk="1" hangingPunct="1"/>
            <a:r>
              <a:rPr lang="en-US" sz="2400" smtClean="0"/>
              <a:t>Once a thread is created, it is in at least one of the states until the object is no longer accessible (orphaned).</a:t>
            </a:r>
          </a:p>
          <a:p>
            <a:pPr eaLnBrk="1" hangingPunct="1"/>
            <a:r>
              <a:rPr lang="en-US" sz="2400" smtClean="0"/>
              <a:t>Threads created within the common language runtime are initially in the </a:t>
            </a:r>
            <a:r>
              <a:rPr lang="en-US" sz="2400" b="1" smtClean="0">
                <a:solidFill>
                  <a:schemeClr val="hlink"/>
                </a:solidFill>
                <a:latin typeface="Courier New" pitchFamily="49" charset="0"/>
              </a:rPr>
              <a:t>Unstarted</a:t>
            </a:r>
            <a:r>
              <a:rPr lang="en-US" sz="2400" smtClean="0"/>
              <a:t> state.</a:t>
            </a:r>
          </a:p>
          <a:p>
            <a:pPr eaLnBrk="1" hangingPunct="1"/>
            <a:r>
              <a:rPr lang="en-US" sz="2400" smtClean="0"/>
              <a:t>An </a:t>
            </a:r>
            <a:r>
              <a:rPr lang="en-US" sz="2400" b="1" smtClean="0">
                <a:solidFill>
                  <a:schemeClr val="hlink"/>
                </a:solidFill>
                <a:latin typeface="Courier New" pitchFamily="49" charset="0"/>
              </a:rPr>
              <a:t>Unstarted</a:t>
            </a:r>
            <a:r>
              <a:rPr lang="en-US" sz="2400" smtClean="0"/>
              <a:t> thread is transitioned into the </a:t>
            </a:r>
            <a:r>
              <a:rPr lang="en-US" sz="2400" b="1" smtClean="0">
                <a:solidFill>
                  <a:schemeClr val="hlink"/>
                </a:solidFill>
                <a:latin typeface="Courier New" pitchFamily="49" charset="0"/>
              </a:rPr>
              <a:t>Running</a:t>
            </a:r>
            <a:r>
              <a:rPr lang="en-US" sz="2400" smtClean="0"/>
              <a:t> state by calling </a:t>
            </a:r>
            <a:r>
              <a:rPr lang="en-US" sz="2400" b="1" smtClean="0">
                <a:solidFill>
                  <a:schemeClr val="hlink"/>
                </a:solidFill>
                <a:latin typeface="Courier New" pitchFamily="49" charset="0"/>
              </a:rPr>
              <a:t>Start()</a:t>
            </a:r>
            <a:r>
              <a:rPr lang="en-US" sz="2400" smtClean="0"/>
              <a:t>.</a:t>
            </a:r>
          </a:p>
          <a:p>
            <a:pPr eaLnBrk="1" hangingPunct="1"/>
            <a:r>
              <a:rPr lang="en-US" sz="2400" smtClean="0"/>
              <a:t>A thread can be in more than one state at a given time.</a:t>
            </a:r>
          </a:p>
          <a:p>
            <a:pPr lvl="1" eaLnBrk="1" hangingPunct="1"/>
            <a:r>
              <a:rPr lang="en-US" sz="2000" smtClean="0"/>
              <a:t>If a thread is blocked on a call to </a:t>
            </a:r>
            <a:r>
              <a:rPr lang="en-US" sz="2000" b="1" smtClean="0">
                <a:solidFill>
                  <a:schemeClr val="hlink"/>
                </a:solidFill>
                <a:latin typeface="Courier New" pitchFamily="49" charset="0"/>
              </a:rPr>
              <a:t>Wait</a:t>
            </a:r>
            <a:r>
              <a:rPr lang="en-US" sz="2000" smtClean="0"/>
              <a:t>, and another thread calls </a:t>
            </a:r>
            <a:r>
              <a:rPr lang="en-US" sz="2000" b="1" smtClean="0">
                <a:solidFill>
                  <a:schemeClr val="hlink"/>
                </a:solidFill>
                <a:latin typeface="Courier New" pitchFamily="49" charset="0"/>
              </a:rPr>
              <a:t>Abort</a:t>
            </a:r>
            <a:r>
              <a:rPr lang="en-US" sz="2000" smtClean="0"/>
              <a:t> on the blocked thread, the blocked thread will be in both the </a:t>
            </a:r>
            <a:r>
              <a:rPr lang="en-US" sz="2000" b="1" smtClean="0">
                <a:solidFill>
                  <a:schemeClr val="hlink"/>
                </a:solidFill>
                <a:latin typeface="Courier New" pitchFamily="49" charset="0"/>
              </a:rPr>
              <a:t>WaitSleepJoin</a:t>
            </a:r>
            <a:r>
              <a:rPr lang="en-US" sz="2000" smtClean="0"/>
              <a:t> and the </a:t>
            </a:r>
            <a:r>
              <a:rPr lang="en-US" sz="2000" b="1" smtClean="0">
                <a:solidFill>
                  <a:schemeClr val="hlink"/>
                </a:solidFill>
                <a:latin typeface="Courier New" pitchFamily="49" charset="0"/>
              </a:rPr>
              <a:t>AbortRequested</a:t>
            </a:r>
            <a:r>
              <a:rPr lang="en-US" sz="2000" smtClean="0"/>
              <a:t> states at the same time.</a:t>
            </a:r>
          </a:p>
          <a:p>
            <a:pPr eaLnBrk="1" hangingPunct="1"/>
            <a:r>
              <a:rPr lang="en-US" sz="2400" smtClean="0"/>
              <a:t>Not all combinations of </a:t>
            </a:r>
            <a:r>
              <a:rPr lang="en-US" sz="2400" b="1" smtClean="0">
                <a:solidFill>
                  <a:schemeClr val="hlink"/>
                </a:solidFill>
                <a:latin typeface="Courier New" pitchFamily="49" charset="0"/>
              </a:rPr>
              <a:t>ThreadState</a:t>
            </a:r>
            <a:r>
              <a:rPr lang="en-US" sz="2400" smtClean="0"/>
              <a:t> values are valid</a:t>
            </a:r>
          </a:p>
          <a:p>
            <a:pPr lvl="1" eaLnBrk="1" hangingPunct="1"/>
            <a:r>
              <a:rPr lang="en-US" sz="2200" smtClean="0"/>
              <a:t>For example, a thread cannot be in both the </a:t>
            </a:r>
            <a:r>
              <a:rPr lang="en-US" sz="2200" b="1" smtClean="0">
                <a:solidFill>
                  <a:schemeClr val="hlink"/>
                </a:solidFill>
                <a:latin typeface="Courier New" pitchFamily="49" charset="0"/>
              </a:rPr>
              <a:t>Aborted</a:t>
            </a:r>
            <a:r>
              <a:rPr lang="en-US" sz="2200" smtClean="0"/>
              <a:t> and </a:t>
            </a:r>
            <a:r>
              <a:rPr lang="en-US" sz="2200" b="1" smtClean="0">
                <a:solidFill>
                  <a:schemeClr val="hlink"/>
                </a:solidFill>
                <a:latin typeface="Courier New" pitchFamily="49" charset="0"/>
              </a:rPr>
              <a:t>Unstarted</a:t>
            </a:r>
            <a:r>
              <a:rPr lang="en-US" sz="2200" smtClean="0"/>
              <a:t> states.</a:t>
            </a:r>
          </a:p>
        </p:txBody>
      </p:sp>
      <p:sp>
        <p:nvSpPr>
          <p:cNvPr id="38917" name="Slide Number Placeholder 5"/>
          <p:cNvSpPr>
            <a:spLocks noGrp="1"/>
          </p:cNvSpPr>
          <p:nvPr>
            <p:ph type="sldNum" sz="quarter" idx="11"/>
          </p:nvPr>
        </p:nvSpPr>
        <p:spPr>
          <a:noFill/>
        </p:spPr>
        <p:txBody>
          <a:bodyPr/>
          <a:lstStyle/>
          <a:p>
            <a:fld id="{D48B4568-FF5F-4884-9A84-AAB3FB066EA1}"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0"/>
          </p:nvPr>
        </p:nvSpPr>
        <p:spPr>
          <a:noFill/>
        </p:spPr>
        <p:txBody>
          <a:bodyPr/>
          <a:lstStyle/>
          <a:p>
            <a:r>
              <a:rPr lang="en-US" smtClean="0"/>
              <a:t>Section 4 - Asynchronous Programming</a:t>
            </a:r>
          </a:p>
        </p:txBody>
      </p:sp>
      <p:sp>
        <p:nvSpPr>
          <p:cNvPr id="39939" name="Rectangle 2"/>
          <p:cNvSpPr>
            <a:spLocks noGrp="1" noChangeArrowheads="1"/>
          </p:cNvSpPr>
          <p:nvPr>
            <p:ph type="title"/>
          </p:nvPr>
        </p:nvSpPr>
        <p:spPr/>
        <p:txBody>
          <a:bodyPr/>
          <a:lstStyle/>
          <a:p>
            <a:pPr eaLnBrk="1" hangingPunct="1"/>
            <a:r>
              <a:rPr lang="en-US" smtClean="0"/>
              <a:t>Testing For A Thread State</a:t>
            </a:r>
          </a:p>
        </p:txBody>
      </p:sp>
      <p:sp>
        <p:nvSpPr>
          <p:cNvPr id="39940" name="Rectangle 3"/>
          <p:cNvSpPr>
            <a:spLocks noGrp="1" noChangeArrowheads="1"/>
          </p:cNvSpPr>
          <p:nvPr>
            <p:ph type="body" sz="half" idx="1"/>
          </p:nvPr>
        </p:nvSpPr>
        <p:spPr>
          <a:xfrm>
            <a:off x="152400" y="990600"/>
            <a:ext cx="8839200" cy="5486400"/>
          </a:xfrm>
        </p:spPr>
        <p:txBody>
          <a:bodyPr/>
          <a:lstStyle/>
          <a:p>
            <a:pPr eaLnBrk="1" hangingPunct="1"/>
            <a:r>
              <a:rPr lang="en-US" smtClean="0"/>
              <a:t>Since bitwise operations are needed to test for specific states, keep these tables in mind:</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If you </a:t>
            </a:r>
            <a:r>
              <a:rPr lang="en-US" b="1" smtClean="0">
                <a:solidFill>
                  <a:schemeClr val="hlink"/>
                </a:solidFill>
              </a:rPr>
              <a:t>AND</a:t>
            </a:r>
            <a:r>
              <a:rPr lang="en-US" smtClean="0"/>
              <a:t> two bits together, they will only result in </a:t>
            </a:r>
            <a:r>
              <a:rPr lang="en-US" b="1" smtClean="0">
                <a:solidFill>
                  <a:schemeClr val="hlink"/>
                </a:solidFill>
                <a:latin typeface="Courier New" pitchFamily="49" charset="0"/>
              </a:rPr>
              <a:t>true</a:t>
            </a:r>
            <a:r>
              <a:rPr lang="en-US" smtClean="0"/>
              <a:t> if both are set to </a:t>
            </a:r>
            <a:r>
              <a:rPr lang="en-US" b="1" smtClean="0">
                <a:solidFill>
                  <a:schemeClr val="hlink"/>
                </a:solidFill>
                <a:latin typeface="Courier New" pitchFamily="49" charset="0"/>
              </a:rPr>
              <a:t>1</a:t>
            </a:r>
            <a:r>
              <a:rPr lang="en-US" smtClean="0"/>
              <a:t>.</a:t>
            </a:r>
          </a:p>
          <a:p>
            <a:pPr eaLnBrk="1" hangingPunct="1"/>
            <a:r>
              <a:rPr lang="en-US" smtClean="0"/>
              <a:t>If you </a:t>
            </a:r>
            <a:r>
              <a:rPr lang="en-US" b="1" smtClean="0">
                <a:solidFill>
                  <a:schemeClr val="hlink"/>
                </a:solidFill>
              </a:rPr>
              <a:t>OR</a:t>
            </a:r>
            <a:r>
              <a:rPr lang="en-US" smtClean="0"/>
              <a:t> two bits together, they will only result in </a:t>
            </a:r>
            <a:r>
              <a:rPr lang="en-US" b="1" smtClean="0">
                <a:solidFill>
                  <a:schemeClr val="hlink"/>
                </a:solidFill>
                <a:latin typeface="Courier New" pitchFamily="49" charset="0"/>
              </a:rPr>
              <a:t>false</a:t>
            </a:r>
            <a:r>
              <a:rPr lang="en-US" smtClean="0"/>
              <a:t> if both are set to </a:t>
            </a:r>
            <a:r>
              <a:rPr lang="en-US" b="1" smtClean="0">
                <a:solidFill>
                  <a:schemeClr val="hlink"/>
                </a:solidFill>
                <a:latin typeface="Courier New" pitchFamily="49" charset="0"/>
              </a:rPr>
              <a:t>0</a:t>
            </a:r>
            <a:r>
              <a:rPr lang="en-US" smtClean="0"/>
              <a:t>.</a:t>
            </a:r>
          </a:p>
        </p:txBody>
      </p:sp>
      <p:sp>
        <p:nvSpPr>
          <p:cNvPr id="39941" name="Rectangle 45"/>
          <p:cNvSpPr>
            <a:spLocks noChangeArrowheads="1"/>
          </p:cNvSpPr>
          <p:nvPr/>
        </p:nvSpPr>
        <p:spPr bwMode="auto">
          <a:xfrm>
            <a:off x="1447800" y="2971800"/>
            <a:ext cx="1143000" cy="533400"/>
          </a:xfrm>
          <a:prstGeom prst="rect">
            <a:avLst/>
          </a:prstGeom>
          <a:gradFill rotWithShape="1">
            <a:gsLst>
              <a:gs pos="0">
                <a:srgbClr val="FFCC99"/>
              </a:gs>
              <a:gs pos="100000">
                <a:srgbClr val="FF3300"/>
              </a:gs>
            </a:gsLst>
            <a:lin ang="5400000" scaled="1"/>
          </a:gradFill>
          <a:ln w="12700" cap="sq">
            <a:solidFill>
              <a:schemeClr val="tx1"/>
            </a:solidFill>
            <a:miter lim="800000"/>
            <a:headEnd type="none" w="sm" len="sm"/>
            <a:tailEnd type="none" w="sm" len="sm"/>
          </a:ln>
        </p:spPr>
        <p:txBody>
          <a:bodyPr wrap="none" anchor="ctr"/>
          <a:lstStyle/>
          <a:p>
            <a:pPr algn="ctr"/>
            <a:r>
              <a:rPr lang="en-US" b="1">
                <a:solidFill>
                  <a:schemeClr val="bg2"/>
                </a:solidFill>
                <a:latin typeface="Courier New" pitchFamily="49" charset="0"/>
              </a:rPr>
              <a:t>true</a:t>
            </a:r>
          </a:p>
        </p:txBody>
      </p:sp>
      <p:sp>
        <p:nvSpPr>
          <p:cNvPr id="39942" name="Rectangle 46"/>
          <p:cNvSpPr>
            <a:spLocks noChangeArrowheads="1"/>
          </p:cNvSpPr>
          <p:nvPr/>
        </p:nvSpPr>
        <p:spPr bwMode="auto">
          <a:xfrm>
            <a:off x="2590800" y="2971800"/>
            <a:ext cx="1143000" cy="533400"/>
          </a:xfrm>
          <a:prstGeom prst="rect">
            <a:avLst/>
          </a:prstGeom>
          <a:gradFill rotWithShape="1">
            <a:gsLst>
              <a:gs pos="0">
                <a:srgbClr val="FFCC99"/>
              </a:gs>
              <a:gs pos="100000">
                <a:srgbClr val="FF3300"/>
              </a:gs>
            </a:gsLst>
            <a:lin ang="5400000" scaled="1"/>
          </a:gradFill>
          <a:ln w="12700" cap="sq">
            <a:solidFill>
              <a:schemeClr val="tx1"/>
            </a:solidFill>
            <a:miter lim="800000"/>
            <a:headEnd type="none" w="sm" len="sm"/>
            <a:tailEnd type="none" w="sm" len="sm"/>
          </a:ln>
        </p:spPr>
        <p:txBody>
          <a:bodyPr wrap="none" anchor="ctr"/>
          <a:lstStyle/>
          <a:p>
            <a:pPr algn="ctr"/>
            <a:r>
              <a:rPr lang="en-US" b="1">
                <a:solidFill>
                  <a:schemeClr val="bg2"/>
                </a:solidFill>
                <a:latin typeface="Courier New" pitchFamily="49" charset="0"/>
              </a:rPr>
              <a:t>false</a:t>
            </a:r>
          </a:p>
        </p:txBody>
      </p:sp>
      <p:sp>
        <p:nvSpPr>
          <p:cNvPr id="39943" name="Rectangle 47"/>
          <p:cNvSpPr>
            <a:spLocks noChangeArrowheads="1"/>
          </p:cNvSpPr>
          <p:nvPr/>
        </p:nvSpPr>
        <p:spPr bwMode="auto">
          <a:xfrm>
            <a:off x="1447800" y="3505200"/>
            <a:ext cx="1143000" cy="533400"/>
          </a:xfrm>
          <a:prstGeom prst="rect">
            <a:avLst/>
          </a:prstGeom>
          <a:gradFill rotWithShape="1">
            <a:gsLst>
              <a:gs pos="0">
                <a:srgbClr val="FFCC99"/>
              </a:gs>
              <a:gs pos="100000">
                <a:srgbClr val="FF3300"/>
              </a:gs>
            </a:gsLst>
            <a:lin ang="5400000" scaled="1"/>
          </a:gradFill>
          <a:ln w="12700" cap="sq">
            <a:solidFill>
              <a:schemeClr val="tx1"/>
            </a:solidFill>
            <a:miter lim="800000"/>
            <a:headEnd type="none" w="sm" len="sm"/>
            <a:tailEnd type="none" w="sm" len="sm"/>
          </a:ln>
        </p:spPr>
        <p:txBody>
          <a:bodyPr wrap="none" anchor="ctr"/>
          <a:lstStyle/>
          <a:p>
            <a:pPr algn="ctr"/>
            <a:r>
              <a:rPr lang="en-US" b="1">
                <a:solidFill>
                  <a:schemeClr val="bg2"/>
                </a:solidFill>
                <a:latin typeface="Courier New" pitchFamily="49" charset="0"/>
              </a:rPr>
              <a:t>false</a:t>
            </a:r>
          </a:p>
        </p:txBody>
      </p:sp>
      <p:sp>
        <p:nvSpPr>
          <p:cNvPr id="39944" name="Rectangle 48"/>
          <p:cNvSpPr>
            <a:spLocks noChangeArrowheads="1"/>
          </p:cNvSpPr>
          <p:nvPr/>
        </p:nvSpPr>
        <p:spPr bwMode="auto">
          <a:xfrm>
            <a:off x="2590800" y="3505200"/>
            <a:ext cx="1143000" cy="533400"/>
          </a:xfrm>
          <a:prstGeom prst="rect">
            <a:avLst/>
          </a:prstGeom>
          <a:gradFill rotWithShape="1">
            <a:gsLst>
              <a:gs pos="0">
                <a:srgbClr val="FFCC99"/>
              </a:gs>
              <a:gs pos="100000">
                <a:srgbClr val="FF3300"/>
              </a:gs>
            </a:gsLst>
            <a:lin ang="5400000" scaled="1"/>
          </a:gradFill>
          <a:ln w="12700" cap="sq">
            <a:solidFill>
              <a:schemeClr val="tx1"/>
            </a:solidFill>
            <a:miter lim="800000"/>
            <a:headEnd type="none" w="sm" len="sm"/>
            <a:tailEnd type="none" w="sm" len="sm"/>
          </a:ln>
        </p:spPr>
        <p:txBody>
          <a:bodyPr wrap="none" anchor="ctr"/>
          <a:lstStyle/>
          <a:p>
            <a:pPr algn="ctr"/>
            <a:r>
              <a:rPr lang="en-US" b="1">
                <a:solidFill>
                  <a:schemeClr val="bg2"/>
                </a:solidFill>
                <a:latin typeface="Courier New" pitchFamily="49" charset="0"/>
              </a:rPr>
              <a:t>false</a:t>
            </a:r>
          </a:p>
        </p:txBody>
      </p:sp>
      <p:sp>
        <p:nvSpPr>
          <p:cNvPr id="39945" name="Text Box 49"/>
          <p:cNvSpPr txBox="1">
            <a:spLocks noChangeArrowheads="1"/>
          </p:cNvSpPr>
          <p:nvPr/>
        </p:nvSpPr>
        <p:spPr bwMode="auto">
          <a:xfrm>
            <a:off x="1563688" y="2589213"/>
            <a:ext cx="914400"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true</a:t>
            </a:r>
          </a:p>
        </p:txBody>
      </p:sp>
      <p:sp>
        <p:nvSpPr>
          <p:cNvPr id="39946" name="Text Box 50"/>
          <p:cNvSpPr txBox="1">
            <a:spLocks noChangeArrowheads="1"/>
          </p:cNvSpPr>
          <p:nvPr/>
        </p:nvSpPr>
        <p:spPr bwMode="auto">
          <a:xfrm>
            <a:off x="2606675" y="2598738"/>
            <a:ext cx="1096963"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false</a:t>
            </a:r>
          </a:p>
        </p:txBody>
      </p:sp>
      <p:sp>
        <p:nvSpPr>
          <p:cNvPr id="39947" name="Text Box 51"/>
          <p:cNvSpPr txBox="1">
            <a:spLocks noChangeArrowheads="1"/>
          </p:cNvSpPr>
          <p:nvPr/>
        </p:nvSpPr>
        <p:spPr bwMode="auto">
          <a:xfrm>
            <a:off x="576263" y="2998788"/>
            <a:ext cx="914400"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true</a:t>
            </a:r>
          </a:p>
        </p:txBody>
      </p:sp>
      <p:sp>
        <p:nvSpPr>
          <p:cNvPr id="39948" name="Text Box 52"/>
          <p:cNvSpPr txBox="1">
            <a:spLocks noChangeArrowheads="1"/>
          </p:cNvSpPr>
          <p:nvPr/>
        </p:nvSpPr>
        <p:spPr bwMode="auto">
          <a:xfrm>
            <a:off x="393700" y="3551238"/>
            <a:ext cx="1096963"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false</a:t>
            </a:r>
          </a:p>
        </p:txBody>
      </p:sp>
      <p:sp>
        <p:nvSpPr>
          <p:cNvPr id="39949" name="Text Box 53"/>
          <p:cNvSpPr txBox="1">
            <a:spLocks noChangeArrowheads="1"/>
          </p:cNvSpPr>
          <p:nvPr/>
        </p:nvSpPr>
        <p:spPr bwMode="auto">
          <a:xfrm>
            <a:off x="2203450" y="2133600"/>
            <a:ext cx="776288" cy="457200"/>
          </a:xfrm>
          <a:prstGeom prst="rect">
            <a:avLst/>
          </a:prstGeom>
          <a:noFill/>
          <a:ln w="12700" cap="sq">
            <a:noFill/>
            <a:miter lim="800000"/>
            <a:headEnd type="none" w="sm" len="sm"/>
            <a:tailEnd type="none" w="sm" len="sm"/>
          </a:ln>
        </p:spPr>
        <p:txBody>
          <a:bodyPr wrap="none">
            <a:spAutoFit/>
          </a:bodyPr>
          <a:lstStyle/>
          <a:p>
            <a:pPr algn="ctr"/>
            <a:r>
              <a:rPr lang="en-US" b="1" u="sng"/>
              <a:t>AND</a:t>
            </a:r>
          </a:p>
        </p:txBody>
      </p:sp>
      <p:sp>
        <p:nvSpPr>
          <p:cNvPr id="39950" name="Rectangle 54"/>
          <p:cNvSpPr>
            <a:spLocks noChangeArrowheads="1"/>
          </p:cNvSpPr>
          <p:nvPr/>
        </p:nvSpPr>
        <p:spPr bwMode="auto">
          <a:xfrm>
            <a:off x="6172200" y="2971800"/>
            <a:ext cx="1143000" cy="533400"/>
          </a:xfrm>
          <a:prstGeom prst="rect">
            <a:avLst/>
          </a:prstGeom>
          <a:gradFill rotWithShape="1">
            <a:gsLst>
              <a:gs pos="0">
                <a:srgbClr val="66FF99"/>
              </a:gs>
              <a:gs pos="100000">
                <a:srgbClr val="009900"/>
              </a:gs>
            </a:gsLst>
            <a:lin ang="5400000" scaled="1"/>
          </a:gradFill>
          <a:ln w="12700" cap="sq">
            <a:solidFill>
              <a:schemeClr val="tx1"/>
            </a:solidFill>
            <a:miter lim="800000"/>
            <a:headEnd type="none" w="sm" len="sm"/>
            <a:tailEnd type="none" w="sm" len="sm"/>
          </a:ln>
        </p:spPr>
        <p:txBody>
          <a:bodyPr wrap="none" anchor="ctr"/>
          <a:lstStyle/>
          <a:p>
            <a:pPr algn="ctr"/>
            <a:r>
              <a:rPr lang="en-US" b="1">
                <a:solidFill>
                  <a:schemeClr val="bg2"/>
                </a:solidFill>
                <a:latin typeface="Courier New" pitchFamily="49" charset="0"/>
              </a:rPr>
              <a:t>true</a:t>
            </a:r>
          </a:p>
        </p:txBody>
      </p:sp>
      <p:sp>
        <p:nvSpPr>
          <p:cNvPr id="39951" name="Rectangle 55"/>
          <p:cNvSpPr>
            <a:spLocks noChangeArrowheads="1"/>
          </p:cNvSpPr>
          <p:nvPr/>
        </p:nvSpPr>
        <p:spPr bwMode="auto">
          <a:xfrm>
            <a:off x="7315200" y="2971800"/>
            <a:ext cx="1143000" cy="533400"/>
          </a:xfrm>
          <a:prstGeom prst="rect">
            <a:avLst/>
          </a:prstGeom>
          <a:gradFill rotWithShape="1">
            <a:gsLst>
              <a:gs pos="0">
                <a:srgbClr val="66FF99"/>
              </a:gs>
              <a:gs pos="100000">
                <a:srgbClr val="009900"/>
              </a:gs>
            </a:gsLst>
            <a:lin ang="5400000" scaled="1"/>
          </a:gradFill>
          <a:ln w="12700" cap="sq">
            <a:solidFill>
              <a:schemeClr val="tx1"/>
            </a:solidFill>
            <a:miter lim="800000"/>
            <a:headEnd type="none" w="sm" len="sm"/>
            <a:tailEnd type="none" w="sm" len="sm"/>
          </a:ln>
        </p:spPr>
        <p:txBody>
          <a:bodyPr wrap="none" anchor="ctr"/>
          <a:lstStyle/>
          <a:p>
            <a:pPr algn="ctr"/>
            <a:r>
              <a:rPr lang="en-US" b="1">
                <a:solidFill>
                  <a:schemeClr val="bg2"/>
                </a:solidFill>
                <a:latin typeface="Courier New" pitchFamily="49" charset="0"/>
              </a:rPr>
              <a:t>true</a:t>
            </a:r>
          </a:p>
        </p:txBody>
      </p:sp>
      <p:sp>
        <p:nvSpPr>
          <p:cNvPr id="39952" name="Rectangle 56"/>
          <p:cNvSpPr>
            <a:spLocks noChangeArrowheads="1"/>
          </p:cNvSpPr>
          <p:nvPr/>
        </p:nvSpPr>
        <p:spPr bwMode="auto">
          <a:xfrm>
            <a:off x="6172200" y="3505200"/>
            <a:ext cx="1143000" cy="533400"/>
          </a:xfrm>
          <a:prstGeom prst="rect">
            <a:avLst/>
          </a:prstGeom>
          <a:gradFill rotWithShape="1">
            <a:gsLst>
              <a:gs pos="0">
                <a:srgbClr val="66FF99"/>
              </a:gs>
              <a:gs pos="100000">
                <a:srgbClr val="009900"/>
              </a:gs>
            </a:gsLst>
            <a:lin ang="5400000" scaled="1"/>
          </a:gradFill>
          <a:ln w="12700" cap="sq">
            <a:solidFill>
              <a:schemeClr val="tx1"/>
            </a:solidFill>
            <a:miter lim="800000"/>
            <a:headEnd type="none" w="sm" len="sm"/>
            <a:tailEnd type="none" w="sm" len="sm"/>
          </a:ln>
        </p:spPr>
        <p:txBody>
          <a:bodyPr wrap="none" anchor="ctr"/>
          <a:lstStyle/>
          <a:p>
            <a:pPr algn="ctr"/>
            <a:r>
              <a:rPr lang="en-US" b="1">
                <a:solidFill>
                  <a:schemeClr val="bg2"/>
                </a:solidFill>
                <a:latin typeface="Courier New" pitchFamily="49" charset="0"/>
              </a:rPr>
              <a:t>true</a:t>
            </a:r>
          </a:p>
        </p:txBody>
      </p:sp>
      <p:sp>
        <p:nvSpPr>
          <p:cNvPr id="39953" name="Rectangle 57"/>
          <p:cNvSpPr>
            <a:spLocks noChangeArrowheads="1"/>
          </p:cNvSpPr>
          <p:nvPr/>
        </p:nvSpPr>
        <p:spPr bwMode="auto">
          <a:xfrm>
            <a:off x="7315200" y="3505200"/>
            <a:ext cx="1143000" cy="533400"/>
          </a:xfrm>
          <a:prstGeom prst="rect">
            <a:avLst/>
          </a:prstGeom>
          <a:gradFill rotWithShape="1">
            <a:gsLst>
              <a:gs pos="0">
                <a:srgbClr val="66FF99"/>
              </a:gs>
              <a:gs pos="100000">
                <a:srgbClr val="009900"/>
              </a:gs>
            </a:gsLst>
            <a:lin ang="5400000" scaled="1"/>
          </a:gradFill>
          <a:ln w="12700" cap="sq">
            <a:solidFill>
              <a:schemeClr val="tx1"/>
            </a:solidFill>
            <a:miter lim="800000"/>
            <a:headEnd type="none" w="sm" len="sm"/>
            <a:tailEnd type="none" w="sm" len="sm"/>
          </a:ln>
        </p:spPr>
        <p:txBody>
          <a:bodyPr wrap="none" anchor="ctr"/>
          <a:lstStyle/>
          <a:p>
            <a:pPr algn="ctr"/>
            <a:r>
              <a:rPr lang="en-US" b="1">
                <a:solidFill>
                  <a:schemeClr val="bg2"/>
                </a:solidFill>
                <a:latin typeface="Courier New" pitchFamily="49" charset="0"/>
              </a:rPr>
              <a:t>false</a:t>
            </a:r>
          </a:p>
        </p:txBody>
      </p:sp>
      <p:sp>
        <p:nvSpPr>
          <p:cNvPr id="39954" name="Text Box 58"/>
          <p:cNvSpPr txBox="1">
            <a:spLocks noChangeArrowheads="1"/>
          </p:cNvSpPr>
          <p:nvPr/>
        </p:nvSpPr>
        <p:spPr bwMode="auto">
          <a:xfrm>
            <a:off x="6297613" y="2608263"/>
            <a:ext cx="914400"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true</a:t>
            </a:r>
          </a:p>
        </p:txBody>
      </p:sp>
      <p:sp>
        <p:nvSpPr>
          <p:cNvPr id="39955" name="Text Box 59"/>
          <p:cNvSpPr txBox="1">
            <a:spLocks noChangeArrowheads="1"/>
          </p:cNvSpPr>
          <p:nvPr/>
        </p:nvSpPr>
        <p:spPr bwMode="auto">
          <a:xfrm>
            <a:off x="7331075" y="2608263"/>
            <a:ext cx="1096963"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false</a:t>
            </a:r>
          </a:p>
        </p:txBody>
      </p:sp>
      <p:sp>
        <p:nvSpPr>
          <p:cNvPr id="39956" name="Text Box 60"/>
          <p:cNvSpPr txBox="1">
            <a:spLocks noChangeArrowheads="1"/>
          </p:cNvSpPr>
          <p:nvPr/>
        </p:nvSpPr>
        <p:spPr bwMode="auto">
          <a:xfrm>
            <a:off x="5310188" y="3017838"/>
            <a:ext cx="914400"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true</a:t>
            </a:r>
          </a:p>
        </p:txBody>
      </p:sp>
      <p:sp>
        <p:nvSpPr>
          <p:cNvPr id="39957" name="Text Box 61"/>
          <p:cNvSpPr txBox="1">
            <a:spLocks noChangeArrowheads="1"/>
          </p:cNvSpPr>
          <p:nvPr/>
        </p:nvSpPr>
        <p:spPr bwMode="auto">
          <a:xfrm>
            <a:off x="5137150" y="3541713"/>
            <a:ext cx="1096963" cy="457200"/>
          </a:xfrm>
          <a:prstGeom prst="rect">
            <a:avLst/>
          </a:prstGeom>
          <a:noFill/>
          <a:ln w="12700" cap="sq">
            <a:noFill/>
            <a:miter lim="800000"/>
            <a:headEnd type="none" w="sm" len="sm"/>
            <a:tailEnd type="none" w="sm" len="sm"/>
          </a:ln>
        </p:spPr>
        <p:txBody>
          <a:bodyPr wrap="none">
            <a:spAutoFit/>
          </a:bodyPr>
          <a:lstStyle/>
          <a:p>
            <a:pPr algn="ctr"/>
            <a:r>
              <a:rPr lang="en-US" b="1">
                <a:solidFill>
                  <a:schemeClr val="tx1"/>
                </a:solidFill>
                <a:latin typeface="Courier New" pitchFamily="49" charset="0"/>
              </a:rPr>
              <a:t>false</a:t>
            </a:r>
          </a:p>
        </p:txBody>
      </p:sp>
      <p:sp>
        <p:nvSpPr>
          <p:cNvPr id="39958" name="Text Box 62"/>
          <p:cNvSpPr txBox="1">
            <a:spLocks noChangeArrowheads="1"/>
          </p:cNvSpPr>
          <p:nvPr/>
        </p:nvSpPr>
        <p:spPr bwMode="auto">
          <a:xfrm>
            <a:off x="7024688" y="2133600"/>
            <a:ext cx="584200" cy="457200"/>
          </a:xfrm>
          <a:prstGeom prst="rect">
            <a:avLst/>
          </a:prstGeom>
          <a:noFill/>
          <a:ln w="12700" cap="sq">
            <a:noFill/>
            <a:miter lim="800000"/>
            <a:headEnd type="none" w="sm" len="sm"/>
            <a:tailEnd type="none" w="sm" len="sm"/>
          </a:ln>
        </p:spPr>
        <p:txBody>
          <a:bodyPr wrap="none">
            <a:spAutoFit/>
          </a:bodyPr>
          <a:lstStyle/>
          <a:p>
            <a:pPr algn="ctr"/>
            <a:r>
              <a:rPr lang="en-US" b="1" u="sng"/>
              <a:t>OR</a:t>
            </a:r>
          </a:p>
        </p:txBody>
      </p:sp>
      <p:sp>
        <p:nvSpPr>
          <p:cNvPr id="39959" name="Slide Number Placeholder 23"/>
          <p:cNvSpPr>
            <a:spLocks noGrp="1"/>
          </p:cNvSpPr>
          <p:nvPr>
            <p:ph type="sldNum" sz="quarter" idx="11"/>
          </p:nvPr>
        </p:nvSpPr>
        <p:spPr>
          <a:noFill/>
        </p:spPr>
        <p:txBody>
          <a:bodyPr/>
          <a:lstStyle/>
          <a:p>
            <a:fld id="{2FAAF40B-AA80-4D5B-9E26-6AA17D79294B}"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smtClean="0"/>
              <a:t>Section 4 - Asynchronous Programming</a:t>
            </a:r>
          </a:p>
        </p:txBody>
      </p:sp>
      <p:sp>
        <p:nvSpPr>
          <p:cNvPr id="8195" name="Rectangle 2"/>
          <p:cNvSpPr>
            <a:spLocks noGrp="1" noChangeArrowheads="1"/>
          </p:cNvSpPr>
          <p:nvPr>
            <p:ph type="title"/>
          </p:nvPr>
        </p:nvSpPr>
        <p:spPr/>
        <p:txBody>
          <a:bodyPr/>
          <a:lstStyle/>
          <a:p>
            <a:pPr eaLnBrk="1" hangingPunct="1"/>
            <a:r>
              <a:rPr lang="en-US" smtClean="0"/>
              <a:t>Introduction</a:t>
            </a:r>
          </a:p>
        </p:txBody>
      </p:sp>
      <p:sp>
        <p:nvSpPr>
          <p:cNvPr id="8196" name="Rectangle 3"/>
          <p:cNvSpPr>
            <a:spLocks noGrp="1" noChangeArrowheads="1"/>
          </p:cNvSpPr>
          <p:nvPr>
            <p:ph type="body" idx="1"/>
          </p:nvPr>
        </p:nvSpPr>
        <p:spPr/>
        <p:txBody>
          <a:bodyPr/>
          <a:lstStyle/>
          <a:p>
            <a:pPr eaLnBrk="1" hangingPunct="1"/>
            <a:r>
              <a:rPr lang="en-US" smtClean="0"/>
              <a:t>Benefits of Multi-Threaded Programming</a:t>
            </a:r>
          </a:p>
          <a:p>
            <a:pPr lvl="1" eaLnBrk="1" hangingPunct="1"/>
            <a:r>
              <a:rPr lang="en-US" sz="2400" b="1" smtClean="0">
                <a:solidFill>
                  <a:schemeClr val="accent2"/>
                </a:solidFill>
              </a:rPr>
              <a:t>Simplifies the design:</a:t>
            </a:r>
            <a:r>
              <a:rPr lang="en-US" sz="2400" smtClean="0"/>
              <a:t> if designed correctly, multi-threaded applications can be more easily extended – another thread can be started with little effort.</a:t>
            </a:r>
          </a:p>
          <a:p>
            <a:pPr lvl="1" eaLnBrk="1" hangingPunct="1"/>
            <a:r>
              <a:rPr lang="en-US" sz="2400" b="1" smtClean="0">
                <a:solidFill>
                  <a:schemeClr val="accent2"/>
                </a:solidFill>
              </a:rPr>
              <a:t>Better use of CPU time:</a:t>
            </a:r>
            <a:r>
              <a:rPr lang="en-US" sz="2400" smtClean="0"/>
              <a:t> at times the CPU may be idle while your program is working with some hardware like the hard drive, network, or CD-ROM. While one thread works with the hardware, other threads can perform other non-hardware tasks.</a:t>
            </a:r>
          </a:p>
          <a:p>
            <a:pPr lvl="1" eaLnBrk="1" hangingPunct="1"/>
            <a:r>
              <a:rPr lang="en-US" sz="2400" b="1" smtClean="0">
                <a:solidFill>
                  <a:schemeClr val="accent2"/>
                </a:solidFill>
              </a:rPr>
              <a:t>Increases concurrency:</a:t>
            </a:r>
            <a:r>
              <a:rPr lang="en-US" sz="2400" smtClean="0"/>
              <a:t> just like you can keep the CPU busy while hardware work is being done, you can keep your user busy while the application is performing tasks related to hardware or the CPU. This is especially true on a multi-processor system.</a:t>
            </a:r>
          </a:p>
        </p:txBody>
      </p:sp>
      <p:sp>
        <p:nvSpPr>
          <p:cNvPr id="8197" name="Slide Number Placeholder 5"/>
          <p:cNvSpPr>
            <a:spLocks noGrp="1"/>
          </p:cNvSpPr>
          <p:nvPr>
            <p:ph type="sldNum" sz="quarter" idx="11"/>
          </p:nvPr>
        </p:nvSpPr>
        <p:spPr>
          <a:noFill/>
        </p:spPr>
        <p:txBody>
          <a:bodyPr/>
          <a:lstStyle/>
          <a:p>
            <a:fld id="{94EDC501-3DB4-427F-A6AB-C42B688C032E}"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0"/>
          </p:nvPr>
        </p:nvSpPr>
        <p:spPr>
          <a:noFill/>
        </p:spPr>
        <p:txBody>
          <a:bodyPr/>
          <a:lstStyle/>
          <a:p>
            <a:r>
              <a:rPr lang="en-US" smtClean="0"/>
              <a:t>Section 4 - Asynchronous Programming</a:t>
            </a:r>
          </a:p>
        </p:txBody>
      </p:sp>
      <p:sp>
        <p:nvSpPr>
          <p:cNvPr id="40963" name="Rectangle 2"/>
          <p:cNvSpPr>
            <a:spLocks noGrp="1" noChangeArrowheads="1"/>
          </p:cNvSpPr>
          <p:nvPr>
            <p:ph type="title"/>
          </p:nvPr>
        </p:nvSpPr>
        <p:spPr/>
        <p:txBody>
          <a:bodyPr/>
          <a:lstStyle/>
          <a:p>
            <a:pPr eaLnBrk="1" hangingPunct="1"/>
            <a:r>
              <a:rPr lang="en-US" smtClean="0"/>
              <a:t>Testing For A Thread State</a:t>
            </a:r>
          </a:p>
        </p:txBody>
      </p:sp>
      <p:sp>
        <p:nvSpPr>
          <p:cNvPr id="40964" name="Rectangle 3"/>
          <p:cNvSpPr>
            <a:spLocks noGrp="1" noChangeArrowheads="1"/>
          </p:cNvSpPr>
          <p:nvPr>
            <p:ph type="body" sz="half" idx="1"/>
          </p:nvPr>
        </p:nvSpPr>
        <p:spPr>
          <a:xfrm>
            <a:off x="152400" y="990600"/>
            <a:ext cx="8839200" cy="5486400"/>
          </a:xfrm>
        </p:spPr>
        <p:txBody>
          <a:bodyPr/>
          <a:lstStyle/>
          <a:p>
            <a:pPr eaLnBrk="1" hangingPunct="1"/>
            <a:r>
              <a:rPr lang="en-US" sz="2400" smtClean="0"/>
              <a:t>If you want to test whether a thread is in a specific state, use the following syntax:</a:t>
            </a:r>
          </a:p>
          <a:p>
            <a:pPr eaLnBrk="1" hangingPunct="1"/>
            <a:endParaRPr lang="en-US" sz="2400" smtClean="0"/>
          </a:p>
          <a:p>
            <a:pPr eaLnBrk="1" hangingPunct="1"/>
            <a:endParaRPr lang="en-US" sz="2400" smtClean="0"/>
          </a:p>
          <a:p>
            <a:pPr eaLnBrk="1" hangingPunct="1"/>
            <a:r>
              <a:rPr lang="en-US" sz="2400" smtClean="0"/>
              <a:t>This is a bitwise </a:t>
            </a:r>
            <a:r>
              <a:rPr lang="en-US" sz="2400" b="1" smtClean="0">
                <a:solidFill>
                  <a:schemeClr val="hlink"/>
                </a:solidFill>
              </a:rPr>
              <a:t>AND</a:t>
            </a:r>
            <a:r>
              <a:rPr lang="en-US" sz="2400" smtClean="0"/>
              <a:t> operation. Taking the specific value of the enumeration (e.g. </a:t>
            </a:r>
            <a:r>
              <a:rPr lang="en-US" sz="2400" b="1" smtClean="0">
                <a:solidFill>
                  <a:schemeClr val="hlink"/>
                </a:solidFill>
                <a:latin typeface="Courier New" pitchFamily="49" charset="0"/>
              </a:rPr>
              <a:t>ThreadState.WaitSleepJoin</a:t>
            </a:r>
            <a:r>
              <a:rPr lang="en-US" sz="2400" smtClean="0"/>
              <a:t>) and </a:t>
            </a:r>
            <a:r>
              <a:rPr lang="en-US" sz="2400" b="1" smtClean="0">
                <a:solidFill>
                  <a:schemeClr val="hlink"/>
                </a:solidFill>
              </a:rPr>
              <a:t>AND</a:t>
            </a:r>
            <a:r>
              <a:rPr lang="en-US" sz="2400" smtClean="0"/>
              <a:t>-ing it with the </a:t>
            </a:r>
            <a:r>
              <a:rPr lang="en-US" sz="2400" b="1" smtClean="0">
                <a:solidFill>
                  <a:schemeClr val="hlink"/>
                </a:solidFill>
                <a:latin typeface="Courier New" pitchFamily="49" charset="0"/>
              </a:rPr>
              <a:t>ThreadState</a:t>
            </a:r>
            <a:r>
              <a:rPr lang="en-US" sz="2400" smtClean="0"/>
              <a:t> field in the thread will result in either </a:t>
            </a:r>
            <a:r>
              <a:rPr lang="en-US" sz="2400" b="1" smtClean="0">
                <a:solidFill>
                  <a:schemeClr val="hlink"/>
                </a:solidFill>
                <a:latin typeface="Courier New" pitchFamily="49" charset="0"/>
              </a:rPr>
              <a:t>true</a:t>
            </a:r>
            <a:r>
              <a:rPr lang="en-US" sz="2400" smtClean="0"/>
              <a:t> or </a:t>
            </a:r>
            <a:r>
              <a:rPr lang="en-US" sz="2400" b="1" smtClean="0">
                <a:solidFill>
                  <a:schemeClr val="hlink"/>
                </a:solidFill>
                <a:latin typeface="Courier New" pitchFamily="49" charset="0"/>
              </a:rPr>
              <a:t>false</a:t>
            </a:r>
            <a:r>
              <a:rPr lang="en-US" sz="2400" smtClean="0"/>
              <a:t>.</a:t>
            </a:r>
          </a:p>
          <a:p>
            <a:pPr eaLnBrk="1" hangingPunct="1"/>
            <a:r>
              <a:rPr lang="en-US" sz="2400" smtClean="0"/>
              <a:t>To check for more than one state, </a:t>
            </a:r>
            <a:r>
              <a:rPr lang="en-US" sz="2400" b="1" smtClean="0">
                <a:solidFill>
                  <a:schemeClr val="hlink"/>
                </a:solidFill>
              </a:rPr>
              <a:t>OR</a:t>
            </a:r>
            <a:r>
              <a:rPr lang="en-US" sz="2400" smtClean="0"/>
              <a:t> the enumeration values together.</a:t>
            </a:r>
          </a:p>
        </p:txBody>
      </p:sp>
      <p:sp>
        <p:nvSpPr>
          <p:cNvPr id="146436" name="Rectangle 4"/>
          <p:cNvSpPr>
            <a:spLocks noChangeArrowheads="1"/>
          </p:cNvSpPr>
          <p:nvPr/>
        </p:nvSpPr>
        <p:spPr bwMode="auto">
          <a:xfrm>
            <a:off x="152400" y="1905000"/>
            <a:ext cx="8839200" cy="6858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if ((t.ThreadState </a:t>
            </a:r>
            <a:r>
              <a:rPr lang="en-US" sz="2000" b="1">
                <a:solidFill>
                  <a:schemeClr val="accent2"/>
                </a:solidFill>
                <a:latin typeface="Courier New" pitchFamily="49" charset="0"/>
              </a:rPr>
              <a:t>&amp;</a:t>
            </a:r>
            <a:r>
              <a:rPr lang="en-US" sz="2000" b="1">
                <a:solidFill>
                  <a:schemeClr val="hlink"/>
                </a:solidFill>
                <a:latin typeface="Courier New" pitchFamily="49" charset="0"/>
              </a:rPr>
              <a:t> [</a:t>
            </a:r>
            <a:r>
              <a:rPr lang="en-US" sz="2000" b="1" i="1">
                <a:solidFill>
                  <a:schemeClr val="hlink"/>
                </a:solidFill>
                <a:latin typeface="Courier New" pitchFamily="49" charset="0"/>
              </a:rPr>
              <a:t>ThreadState Enum Value</a:t>
            </a: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    [</a:t>
            </a:r>
            <a:r>
              <a:rPr lang="en-US" sz="2000" b="1" i="1">
                <a:solidFill>
                  <a:schemeClr val="hlink"/>
                </a:solidFill>
                <a:latin typeface="Courier New" pitchFamily="49" charset="0"/>
              </a:rPr>
              <a:t>ThreadState Enum Value</a:t>
            </a:r>
            <a:r>
              <a:rPr lang="en-US" sz="2000" b="1">
                <a:solidFill>
                  <a:schemeClr val="hlink"/>
                </a:solidFill>
                <a:latin typeface="Courier New" pitchFamily="49" charset="0"/>
              </a:rPr>
              <a:t>]) { … }</a:t>
            </a:r>
          </a:p>
        </p:txBody>
      </p:sp>
      <p:sp>
        <p:nvSpPr>
          <p:cNvPr id="146437" name="Rectangle 5"/>
          <p:cNvSpPr>
            <a:spLocks noChangeArrowheads="1"/>
          </p:cNvSpPr>
          <p:nvPr/>
        </p:nvSpPr>
        <p:spPr bwMode="auto">
          <a:xfrm>
            <a:off x="152400" y="5181600"/>
            <a:ext cx="8839200" cy="990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if ((myThread.ThreadState &amp; (ThreadState.WaitSleepJoin </a:t>
            </a:r>
            <a:r>
              <a:rPr lang="en-US" sz="2000" b="1">
                <a:solidFill>
                  <a:schemeClr val="accent2"/>
                </a:solidFill>
                <a:latin typeface="Courier New" pitchFamily="49" charset="0"/>
              </a:rPr>
              <a:t>|</a:t>
            </a:r>
          </a:p>
          <a:p>
            <a:pPr>
              <a:defRPr/>
            </a:pPr>
            <a:r>
              <a:rPr lang="en-US" sz="2000" b="1">
                <a:solidFill>
                  <a:schemeClr val="hlink"/>
                </a:solidFill>
                <a:latin typeface="Courier New" pitchFamily="49" charset="0"/>
              </a:rPr>
              <a:t>    ThreadState.Aborted)) ==</a:t>
            </a:r>
          </a:p>
          <a:p>
            <a:pPr>
              <a:defRPr/>
            </a:pPr>
            <a:r>
              <a:rPr lang="en-US" sz="2000" b="1">
                <a:solidFill>
                  <a:schemeClr val="hlink"/>
                </a:solidFill>
                <a:latin typeface="Courier New" pitchFamily="49" charset="0"/>
              </a:rPr>
              <a:t>    (</a:t>
            </a:r>
            <a:r>
              <a:rPr lang="en-US" sz="2000" b="1">
                <a:solidFill>
                  <a:schemeClr val="accent2"/>
                </a:solidFill>
                <a:latin typeface="Courier New" pitchFamily="49" charset="0"/>
              </a:rPr>
              <a:t>ThreadState.WaitSleepJoin | ThreadState.Aborted</a:t>
            </a:r>
            <a:r>
              <a:rPr lang="en-US" sz="2000" b="1">
                <a:solidFill>
                  <a:schemeClr val="hlink"/>
                </a:solidFill>
                <a:latin typeface="Courier New" pitchFamily="49" charset="0"/>
              </a:rPr>
              <a:t>)){…}</a:t>
            </a:r>
          </a:p>
        </p:txBody>
      </p:sp>
      <p:sp>
        <p:nvSpPr>
          <p:cNvPr id="40967" name="Slide Number Placeholder 7"/>
          <p:cNvSpPr>
            <a:spLocks noGrp="1"/>
          </p:cNvSpPr>
          <p:nvPr>
            <p:ph type="sldNum" sz="quarter" idx="11"/>
          </p:nvPr>
        </p:nvSpPr>
        <p:spPr>
          <a:noFill/>
        </p:spPr>
        <p:txBody>
          <a:bodyPr/>
          <a:lstStyle/>
          <a:p>
            <a:fld id="{169C2EFA-3B66-49B6-895F-0F71D0705815}"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0"/>
          </p:nvPr>
        </p:nvSpPr>
        <p:spPr>
          <a:noFill/>
        </p:spPr>
        <p:txBody>
          <a:bodyPr/>
          <a:lstStyle/>
          <a:p>
            <a:r>
              <a:rPr lang="en-US" smtClean="0"/>
              <a:t>Section 4 - Asynchronous Programming</a:t>
            </a:r>
          </a:p>
        </p:txBody>
      </p:sp>
      <p:sp>
        <p:nvSpPr>
          <p:cNvPr id="41987" name="Rectangle 2"/>
          <p:cNvSpPr>
            <a:spLocks noGrp="1" noChangeArrowheads="1"/>
          </p:cNvSpPr>
          <p:nvPr>
            <p:ph type="title"/>
          </p:nvPr>
        </p:nvSpPr>
        <p:spPr/>
        <p:txBody>
          <a:bodyPr/>
          <a:lstStyle/>
          <a:p>
            <a:pPr eaLnBrk="1" hangingPunct="1"/>
            <a:r>
              <a:rPr lang="en-US" smtClean="0"/>
              <a:t>Testing For A Thread State</a:t>
            </a:r>
          </a:p>
        </p:txBody>
      </p:sp>
      <p:sp>
        <p:nvSpPr>
          <p:cNvPr id="41988" name="Rectangle 3"/>
          <p:cNvSpPr>
            <a:spLocks noGrp="1" noChangeArrowheads="1"/>
          </p:cNvSpPr>
          <p:nvPr>
            <p:ph type="body" sz="half" idx="1"/>
          </p:nvPr>
        </p:nvSpPr>
        <p:spPr>
          <a:xfrm>
            <a:off x="152400" y="990600"/>
            <a:ext cx="8839200" cy="5486400"/>
          </a:xfrm>
        </p:spPr>
        <p:txBody>
          <a:bodyPr/>
          <a:lstStyle/>
          <a:p>
            <a:pPr eaLnBrk="1" hangingPunct="1"/>
            <a:r>
              <a:rPr lang="en-US" smtClean="0"/>
              <a:t>Example: To check if a thread is in the </a:t>
            </a:r>
            <a:r>
              <a:rPr lang="en-US" b="1" smtClean="0">
                <a:solidFill>
                  <a:schemeClr val="hlink"/>
                </a:solidFill>
                <a:latin typeface="Courier New" pitchFamily="49" charset="0"/>
              </a:rPr>
              <a:t>Unstarted</a:t>
            </a:r>
            <a:r>
              <a:rPr lang="en-US" smtClean="0"/>
              <a:t> </a:t>
            </a:r>
            <a:r>
              <a:rPr lang="en-US" b="1" smtClean="0">
                <a:solidFill>
                  <a:schemeClr val="accent2"/>
                </a:solidFill>
              </a:rPr>
              <a:t>OR</a:t>
            </a:r>
            <a:r>
              <a:rPr lang="en-US" smtClean="0"/>
              <a:t> </a:t>
            </a:r>
            <a:r>
              <a:rPr lang="en-US" b="1" smtClean="0">
                <a:solidFill>
                  <a:schemeClr val="hlink"/>
                </a:solidFill>
                <a:latin typeface="Courier New" pitchFamily="49" charset="0"/>
              </a:rPr>
              <a:t>Stopped</a:t>
            </a:r>
            <a:r>
              <a:rPr lang="en-US" smtClean="0"/>
              <a:t> state (assume that the thread is in the </a:t>
            </a:r>
            <a:r>
              <a:rPr lang="en-US" b="1" smtClean="0">
                <a:solidFill>
                  <a:schemeClr val="hlink"/>
                </a:solidFill>
                <a:latin typeface="Courier New" pitchFamily="49" charset="0"/>
              </a:rPr>
              <a:t>Unstarted</a:t>
            </a:r>
            <a:r>
              <a:rPr lang="en-US" smtClean="0"/>
              <a:t> state for this example):</a:t>
            </a:r>
          </a:p>
        </p:txBody>
      </p:sp>
      <p:sp>
        <p:nvSpPr>
          <p:cNvPr id="130052" name="Rectangle 4"/>
          <p:cNvSpPr>
            <a:spLocks noChangeArrowheads="1"/>
          </p:cNvSpPr>
          <p:nvPr/>
        </p:nvSpPr>
        <p:spPr bwMode="auto">
          <a:xfrm>
            <a:off x="152400" y="2486025"/>
            <a:ext cx="8839200" cy="12954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if (</a:t>
            </a:r>
            <a:r>
              <a:rPr lang="en-US" sz="2000" b="1">
                <a:solidFill>
                  <a:srgbClr val="000099"/>
                </a:solidFill>
                <a:latin typeface="Courier New" pitchFamily="49" charset="0"/>
              </a:rPr>
              <a:t>(</a:t>
            </a:r>
            <a:r>
              <a:rPr lang="en-US" sz="2000" b="1">
                <a:solidFill>
                  <a:srgbClr val="009900"/>
                </a:solidFill>
                <a:latin typeface="Courier New" pitchFamily="49" charset="0"/>
              </a:rPr>
              <a:t>(</a:t>
            </a:r>
            <a:r>
              <a:rPr lang="en-US" sz="2000" b="1">
                <a:solidFill>
                  <a:schemeClr val="hlink"/>
                </a:solidFill>
                <a:latin typeface="Courier New" pitchFamily="49" charset="0"/>
              </a:rPr>
              <a:t>t.ThreadState </a:t>
            </a:r>
            <a:r>
              <a:rPr lang="en-US" sz="2000" b="1">
                <a:solidFill>
                  <a:schemeClr val="accent2"/>
                </a:solidFill>
                <a:latin typeface="Courier New" pitchFamily="49" charset="0"/>
              </a:rPr>
              <a:t>&amp;</a:t>
            </a:r>
            <a:r>
              <a:rPr lang="en-US" sz="2000" b="1">
                <a:solidFill>
                  <a:schemeClr val="hlink"/>
                </a:solidFill>
                <a:latin typeface="Courier New" pitchFamily="49" charset="0"/>
              </a:rPr>
              <a:t> ThreadState.Stopped</a:t>
            </a:r>
            <a:r>
              <a:rPr lang="en-US" sz="2000" b="1">
                <a:solidFill>
                  <a:srgbClr val="009900"/>
                </a:solidFill>
                <a:latin typeface="Courier New" pitchFamily="49" charset="0"/>
              </a:rPr>
              <a:t>)</a:t>
            </a:r>
            <a:r>
              <a:rPr lang="en-US" sz="2000" b="1">
                <a:solidFill>
                  <a:schemeClr val="hlink"/>
                </a:solidFill>
                <a:latin typeface="Courier New" pitchFamily="49" charset="0"/>
              </a:rPr>
              <a:t> == </a:t>
            </a:r>
          </a:p>
          <a:p>
            <a:pPr>
              <a:defRPr/>
            </a:pPr>
            <a:r>
              <a:rPr lang="en-US" sz="2000" b="1">
                <a:solidFill>
                  <a:schemeClr val="hlink"/>
                </a:solidFill>
                <a:latin typeface="Courier New" pitchFamily="49" charset="0"/>
              </a:rPr>
              <a:t>    ThreadState.Stopped</a:t>
            </a:r>
            <a:r>
              <a:rPr lang="en-US" sz="2000" b="1">
                <a:solidFill>
                  <a:srgbClr val="000099"/>
                </a:solidFill>
                <a:latin typeface="Courier New" pitchFamily="49" charset="0"/>
              </a:rPr>
              <a:t>)</a:t>
            </a:r>
            <a:r>
              <a:rPr lang="en-US" sz="2000" b="1">
                <a:solidFill>
                  <a:schemeClr val="hlink"/>
                </a:solidFill>
                <a:latin typeface="Courier New" pitchFamily="49" charset="0"/>
              </a:rPr>
              <a:t> </a:t>
            </a:r>
            <a:r>
              <a:rPr lang="en-US" sz="2000" b="1">
                <a:solidFill>
                  <a:schemeClr val="accent2"/>
                </a:solidFill>
                <a:latin typeface="Courier New" pitchFamily="49" charset="0"/>
              </a:rPr>
              <a:t>||</a:t>
            </a:r>
          </a:p>
          <a:p>
            <a:pPr>
              <a:defRPr/>
            </a:pPr>
            <a:r>
              <a:rPr lang="en-US" sz="2000" b="1">
                <a:solidFill>
                  <a:schemeClr val="hlink"/>
                </a:solidFill>
                <a:latin typeface="Courier New" pitchFamily="49" charset="0"/>
              </a:rPr>
              <a:t>    </a:t>
            </a:r>
            <a:r>
              <a:rPr lang="en-US" sz="2000" b="1">
                <a:solidFill>
                  <a:srgbClr val="000099"/>
                </a:solidFill>
                <a:latin typeface="Courier New" pitchFamily="49" charset="0"/>
              </a:rPr>
              <a:t>(</a:t>
            </a:r>
            <a:r>
              <a:rPr lang="en-US" sz="2000" b="1">
                <a:solidFill>
                  <a:srgbClr val="009900"/>
                </a:solidFill>
                <a:latin typeface="Courier New" pitchFamily="49" charset="0"/>
              </a:rPr>
              <a:t>(</a:t>
            </a:r>
            <a:r>
              <a:rPr lang="en-US" sz="2000" b="1">
                <a:solidFill>
                  <a:schemeClr val="hlink"/>
                </a:solidFill>
                <a:latin typeface="Courier New" pitchFamily="49" charset="0"/>
              </a:rPr>
              <a:t>t.ThreadState </a:t>
            </a:r>
            <a:r>
              <a:rPr lang="en-US" sz="2000" b="1">
                <a:solidFill>
                  <a:schemeClr val="accent2"/>
                </a:solidFill>
                <a:latin typeface="Courier New" pitchFamily="49" charset="0"/>
              </a:rPr>
              <a:t>&amp;</a:t>
            </a:r>
            <a:r>
              <a:rPr lang="en-US" sz="2000" b="1">
                <a:solidFill>
                  <a:schemeClr val="hlink"/>
                </a:solidFill>
                <a:latin typeface="Courier New" pitchFamily="49" charset="0"/>
              </a:rPr>
              <a:t> ThreadState.Unstarted</a:t>
            </a:r>
            <a:r>
              <a:rPr lang="en-US" sz="2000" b="1">
                <a:solidFill>
                  <a:srgbClr val="009900"/>
                </a:solidFill>
                <a:latin typeface="Courier New" pitchFamily="49" charset="0"/>
              </a:rPr>
              <a:t>)</a:t>
            </a:r>
            <a:r>
              <a:rPr lang="en-US" sz="2000" b="1">
                <a:solidFill>
                  <a:schemeClr val="hlink"/>
                </a:solidFill>
                <a:latin typeface="Courier New" pitchFamily="49" charset="0"/>
              </a:rPr>
              <a:t> == </a:t>
            </a:r>
          </a:p>
          <a:p>
            <a:pPr>
              <a:defRPr/>
            </a:pPr>
            <a:r>
              <a:rPr lang="en-US" sz="2000" b="1">
                <a:solidFill>
                  <a:schemeClr val="hlink"/>
                </a:solidFill>
                <a:latin typeface="Courier New" pitchFamily="49" charset="0"/>
              </a:rPr>
              <a:t>    ThreadState.Unstarted</a:t>
            </a:r>
            <a:r>
              <a:rPr lang="en-US" sz="2000" b="1">
                <a:solidFill>
                  <a:srgbClr val="000099"/>
                </a:solidFill>
                <a:latin typeface="Courier New" pitchFamily="49" charset="0"/>
              </a:rPr>
              <a:t>)</a:t>
            </a:r>
            <a:r>
              <a:rPr lang="en-US" sz="2000" b="1">
                <a:solidFill>
                  <a:schemeClr val="hlink"/>
                </a:solidFill>
                <a:latin typeface="Courier New" pitchFamily="49" charset="0"/>
              </a:rPr>
              <a:t>)</a:t>
            </a:r>
          </a:p>
        </p:txBody>
      </p:sp>
      <p:sp>
        <p:nvSpPr>
          <p:cNvPr id="41990" name="Rectangle 5"/>
          <p:cNvSpPr>
            <a:spLocks noChangeArrowheads="1"/>
          </p:cNvSpPr>
          <p:nvPr/>
        </p:nvSpPr>
        <p:spPr bwMode="auto">
          <a:xfrm>
            <a:off x="1143000" y="56197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1991" name="Rectangle 6"/>
          <p:cNvSpPr>
            <a:spLocks noChangeArrowheads="1"/>
          </p:cNvSpPr>
          <p:nvPr/>
        </p:nvSpPr>
        <p:spPr bwMode="auto">
          <a:xfrm>
            <a:off x="1447800" y="56197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1992" name="Rectangle 7"/>
          <p:cNvSpPr>
            <a:spLocks noChangeArrowheads="1"/>
          </p:cNvSpPr>
          <p:nvPr/>
        </p:nvSpPr>
        <p:spPr bwMode="auto">
          <a:xfrm>
            <a:off x="1752600" y="56197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1993" name="Rectangle 8"/>
          <p:cNvSpPr>
            <a:spLocks noChangeArrowheads="1"/>
          </p:cNvSpPr>
          <p:nvPr/>
        </p:nvSpPr>
        <p:spPr bwMode="auto">
          <a:xfrm>
            <a:off x="2057400" y="56197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1994" name="Rectangle 9"/>
          <p:cNvSpPr>
            <a:spLocks noChangeArrowheads="1"/>
          </p:cNvSpPr>
          <p:nvPr/>
        </p:nvSpPr>
        <p:spPr bwMode="auto">
          <a:xfrm>
            <a:off x="2362200" y="56197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1995" name="Rectangle 10"/>
          <p:cNvSpPr>
            <a:spLocks noChangeArrowheads="1"/>
          </p:cNvSpPr>
          <p:nvPr/>
        </p:nvSpPr>
        <p:spPr bwMode="auto">
          <a:xfrm>
            <a:off x="2667000" y="56197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solidFill>
                  <a:schemeClr val="hlink"/>
                </a:solidFill>
              </a:rPr>
              <a:t>1</a:t>
            </a:r>
          </a:p>
        </p:txBody>
      </p:sp>
      <p:sp>
        <p:nvSpPr>
          <p:cNvPr id="41996" name="Rectangle 11"/>
          <p:cNvSpPr>
            <a:spLocks noChangeArrowheads="1"/>
          </p:cNvSpPr>
          <p:nvPr/>
        </p:nvSpPr>
        <p:spPr bwMode="auto">
          <a:xfrm>
            <a:off x="2971800" y="56197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1997" name="Rectangle 12"/>
          <p:cNvSpPr>
            <a:spLocks noChangeArrowheads="1"/>
          </p:cNvSpPr>
          <p:nvPr/>
        </p:nvSpPr>
        <p:spPr bwMode="auto">
          <a:xfrm>
            <a:off x="3276600" y="56197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1998" name="Rectangle 13"/>
          <p:cNvSpPr>
            <a:spLocks noChangeArrowheads="1"/>
          </p:cNvSpPr>
          <p:nvPr/>
        </p:nvSpPr>
        <p:spPr bwMode="auto">
          <a:xfrm>
            <a:off x="3581400" y="56197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1999" name="Line 14"/>
          <p:cNvSpPr>
            <a:spLocks noChangeShapeType="1"/>
          </p:cNvSpPr>
          <p:nvPr/>
        </p:nvSpPr>
        <p:spPr bwMode="auto">
          <a:xfrm flipH="1">
            <a:off x="3962400" y="5772150"/>
            <a:ext cx="990600" cy="0"/>
          </a:xfrm>
          <a:prstGeom prst="line">
            <a:avLst/>
          </a:prstGeom>
          <a:noFill/>
          <a:ln w="28575">
            <a:solidFill>
              <a:schemeClr val="hlink"/>
            </a:solidFill>
            <a:round/>
            <a:headEnd/>
            <a:tailEnd type="triangle" w="med" len="med"/>
          </a:ln>
        </p:spPr>
        <p:txBody>
          <a:bodyPr anchor="ctr"/>
          <a:lstStyle/>
          <a:p>
            <a:endParaRPr lang="en-US"/>
          </a:p>
        </p:txBody>
      </p:sp>
      <p:sp>
        <p:nvSpPr>
          <p:cNvPr id="42000" name="Text Box 15"/>
          <p:cNvSpPr txBox="1">
            <a:spLocks noChangeArrowheads="1"/>
          </p:cNvSpPr>
          <p:nvPr/>
        </p:nvSpPr>
        <p:spPr bwMode="auto">
          <a:xfrm>
            <a:off x="4867275" y="5534025"/>
            <a:ext cx="3387725" cy="457200"/>
          </a:xfrm>
          <a:prstGeom prst="rect">
            <a:avLst/>
          </a:prstGeom>
          <a:noFill/>
          <a:ln w="9525" algn="ctr">
            <a:noFill/>
            <a:miter lim="800000"/>
            <a:headEnd/>
            <a:tailEnd/>
          </a:ln>
        </p:spPr>
        <p:txBody>
          <a:bodyPr wrap="none">
            <a:spAutoFit/>
          </a:bodyPr>
          <a:lstStyle/>
          <a:p>
            <a:r>
              <a:rPr lang="en-US"/>
              <a:t>The state of the thread</a:t>
            </a:r>
          </a:p>
        </p:txBody>
      </p:sp>
      <p:sp>
        <p:nvSpPr>
          <p:cNvPr id="42001" name="Rectangle 16"/>
          <p:cNvSpPr>
            <a:spLocks noChangeArrowheads="1"/>
          </p:cNvSpPr>
          <p:nvPr/>
        </p:nvSpPr>
        <p:spPr bwMode="auto">
          <a:xfrm>
            <a:off x="2667000" y="60769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solidFill>
                  <a:schemeClr val="hlink"/>
                </a:solidFill>
              </a:rPr>
              <a:t>1</a:t>
            </a:r>
          </a:p>
        </p:txBody>
      </p:sp>
      <p:sp>
        <p:nvSpPr>
          <p:cNvPr id="42002" name="Rectangle 17"/>
          <p:cNvSpPr>
            <a:spLocks noChangeArrowheads="1"/>
          </p:cNvSpPr>
          <p:nvPr/>
        </p:nvSpPr>
        <p:spPr bwMode="auto">
          <a:xfrm>
            <a:off x="2971800" y="60769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03" name="Rectangle 18"/>
          <p:cNvSpPr>
            <a:spLocks noChangeArrowheads="1"/>
          </p:cNvSpPr>
          <p:nvPr/>
        </p:nvSpPr>
        <p:spPr bwMode="auto">
          <a:xfrm>
            <a:off x="3276600" y="60769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04" name="Rectangle 19"/>
          <p:cNvSpPr>
            <a:spLocks noChangeArrowheads="1"/>
          </p:cNvSpPr>
          <p:nvPr/>
        </p:nvSpPr>
        <p:spPr bwMode="auto">
          <a:xfrm>
            <a:off x="3581400" y="6076950"/>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05" name="Line 20"/>
          <p:cNvSpPr>
            <a:spLocks noChangeShapeType="1"/>
          </p:cNvSpPr>
          <p:nvPr/>
        </p:nvSpPr>
        <p:spPr bwMode="auto">
          <a:xfrm flipH="1">
            <a:off x="3962400" y="6229350"/>
            <a:ext cx="990600" cy="0"/>
          </a:xfrm>
          <a:prstGeom prst="line">
            <a:avLst/>
          </a:prstGeom>
          <a:noFill/>
          <a:ln w="28575">
            <a:solidFill>
              <a:schemeClr val="hlink"/>
            </a:solidFill>
            <a:round/>
            <a:headEnd/>
            <a:tailEnd type="triangle" w="med" len="med"/>
          </a:ln>
        </p:spPr>
        <p:txBody>
          <a:bodyPr anchor="ctr"/>
          <a:lstStyle/>
          <a:p>
            <a:endParaRPr lang="en-US"/>
          </a:p>
        </p:txBody>
      </p:sp>
      <p:sp>
        <p:nvSpPr>
          <p:cNvPr id="42006" name="Text Box 21"/>
          <p:cNvSpPr txBox="1">
            <a:spLocks noChangeArrowheads="1"/>
          </p:cNvSpPr>
          <p:nvPr/>
        </p:nvSpPr>
        <p:spPr bwMode="auto">
          <a:xfrm>
            <a:off x="4867275" y="6019800"/>
            <a:ext cx="3213100" cy="457200"/>
          </a:xfrm>
          <a:prstGeom prst="rect">
            <a:avLst/>
          </a:prstGeom>
          <a:noFill/>
          <a:ln w="9525" algn="ctr">
            <a:noFill/>
            <a:miter lim="800000"/>
            <a:headEnd/>
            <a:tailEnd/>
          </a:ln>
        </p:spPr>
        <p:txBody>
          <a:bodyPr wrap="none">
            <a:spAutoFit/>
          </a:bodyPr>
          <a:lstStyle/>
          <a:p>
            <a:r>
              <a:rPr lang="en-US"/>
              <a:t>The </a:t>
            </a:r>
            <a:r>
              <a:rPr lang="en-US" b="1">
                <a:solidFill>
                  <a:schemeClr val="hlink"/>
                </a:solidFill>
                <a:latin typeface="Courier New" pitchFamily="49" charset="0"/>
              </a:rPr>
              <a:t>Unstarted</a:t>
            </a:r>
            <a:r>
              <a:rPr lang="en-US"/>
              <a:t> state</a:t>
            </a:r>
          </a:p>
        </p:txBody>
      </p:sp>
      <p:sp>
        <p:nvSpPr>
          <p:cNvPr id="42007" name="AutoShape 28"/>
          <p:cNvSpPr>
            <a:spLocks noChangeArrowheads="1"/>
          </p:cNvSpPr>
          <p:nvPr/>
        </p:nvSpPr>
        <p:spPr bwMode="auto">
          <a:xfrm>
            <a:off x="2628900" y="5543550"/>
            <a:ext cx="381000" cy="914400"/>
          </a:xfrm>
          <a:prstGeom prst="roundRect">
            <a:avLst>
              <a:gd name="adj" fmla="val 16667"/>
            </a:avLst>
          </a:prstGeom>
          <a:noFill/>
          <a:ln w="28575" algn="ctr">
            <a:solidFill>
              <a:schemeClr val="accent2"/>
            </a:solidFill>
            <a:round/>
            <a:headEnd/>
            <a:tailEnd/>
          </a:ln>
        </p:spPr>
        <p:txBody>
          <a:bodyPr wrap="none" anchor="ctr"/>
          <a:lstStyle/>
          <a:p>
            <a:endParaRPr lang="en-US"/>
          </a:p>
        </p:txBody>
      </p:sp>
      <p:sp>
        <p:nvSpPr>
          <p:cNvPr id="42008" name="Rectangle 29"/>
          <p:cNvSpPr>
            <a:spLocks noChangeArrowheads="1"/>
          </p:cNvSpPr>
          <p:nvPr/>
        </p:nvSpPr>
        <p:spPr bwMode="auto">
          <a:xfrm>
            <a:off x="1143000" y="42465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09" name="Rectangle 30"/>
          <p:cNvSpPr>
            <a:spLocks noChangeArrowheads="1"/>
          </p:cNvSpPr>
          <p:nvPr/>
        </p:nvSpPr>
        <p:spPr bwMode="auto">
          <a:xfrm>
            <a:off x="1447800" y="42465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10" name="Rectangle 31"/>
          <p:cNvSpPr>
            <a:spLocks noChangeArrowheads="1"/>
          </p:cNvSpPr>
          <p:nvPr/>
        </p:nvSpPr>
        <p:spPr bwMode="auto">
          <a:xfrm>
            <a:off x="1752600" y="42465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11" name="Rectangle 32"/>
          <p:cNvSpPr>
            <a:spLocks noChangeArrowheads="1"/>
          </p:cNvSpPr>
          <p:nvPr/>
        </p:nvSpPr>
        <p:spPr bwMode="auto">
          <a:xfrm>
            <a:off x="2057400" y="42465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12" name="Rectangle 33"/>
          <p:cNvSpPr>
            <a:spLocks noChangeArrowheads="1"/>
          </p:cNvSpPr>
          <p:nvPr/>
        </p:nvSpPr>
        <p:spPr bwMode="auto">
          <a:xfrm>
            <a:off x="2362200" y="42465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solidFill>
                  <a:schemeClr val="hlink"/>
                </a:solidFill>
              </a:rPr>
              <a:t>0</a:t>
            </a:r>
          </a:p>
        </p:txBody>
      </p:sp>
      <p:sp>
        <p:nvSpPr>
          <p:cNvPr id="42013" name="Rectangle 34"/>
          <p:cNvSpPr>
            <a:spLocks noChangeArrowheads="1"/>
          </p:cNvSpPr>
          <p:nvPr/>
        </p:nvSpPr>
        <p:spPr bwMode="auto">
          <a:xfrm>
            <a:off x="2667000" y="42465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1</a:t>
            </a:r>
          </a:p>
        </p:txBody>
      </p:sp>
      <p:sp>
        <p:nvSpPr>
          <p:cNvPr id="42014" name="Rectangle 35"/>
          <p:cNvSpPr>
            <a:spLocks noChangeArrowheads="1"/>
          </p:cNvSpPr>
          <p:nvPr/>
        </p:nvSpPr>
        <p:spPr bwMode="auto">
          <a:xfrm>
            <a:off x="2971800" y="42465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15" name="Rectangle 36"/>
          <p:cNvSpPr>
            <a:spLocks noChangeArrowheads="1"/>
          </p:cNvSpPr>
          <p:nvPr/>
        </p:nvSpPr>
        <p:spPr bwMode="auto">
          <a:xfrm>
            <a:off x="3276600" y="42465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16" name="Rectangle 37"/>
          <p:cNvSpPr>
            <a:spLocks noChangeArrowheads="1"/>
          </p:cNvSpPr>
          <p:nvPr/>
        </p:nvSpPr>
        <p:spPr bwMode="auto">
          <a:xfrm>
            <a:off x="3581400" y="42465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17" name="Line 38"/>
          <p:cNvSpPr>
            <a:spLocks noChangeShapeType="1"/>
          </p:cNvSpPr>
          <p:nvPr/>
        </p:nvSpPr>
        <p:spPr bwMode="auto">
          <a:xfrm flipH="1">
            <a:off x="3962400" y="4398963"/>
            <a:ext cx="990600" cy="0"/>
          </a:xfrm>
          <a:prstGeom prst="line">
            <a:avLst/>
          </a:prstGeom>
          <a:noFill/>
          <a:ln w="28575">
            <a:solidFill>
              <a:schemeClr val="hlink"/>
            </a:solidFill>
            <a:round/>
            <a:headEnd/>
            <a:tailEnd type="triangle" w="med" len="med"/>
          </a:ln>
        </p:spPr>
        <p:txBody>
          <a:bodyPr anchor="ctr"/>
          <a:lstStyle/>
          <a:p>
            <a:endParaRPr lang="en-US"/>
          </a:p>
        </p:txBody>
      </p:sp>
      <p:sp>
        <p:nvSpPr>
          <p:cNvPr id="42018" name="Text Box 39"/>
          <p:cNvSpPr txBox="1">
            <a:spLocks noChangeArrowheads="1"/>
          </p:cNvSpPr>
          <p:nvPr/>
        </p:nvSpPr>
        <p:spPr bwMode="auto">
          <a:xfrm>
            <a:off x="4867275" y="4162425"/>
            <a:ext cx="3387725" cy="457200"/>
          </a:xfrm>
          <a:prstGeom prst="rect">
            <a:avLst/>
          </a:prstGeom>
          <a:noFill/>
          <a:ln w="9525" algn="ctr">
            <a:noFill/>
            <a:miter lim="800000"/>
            <a:headEnd/>
            <a:tailEnd/>
          </a:ln>
        </p:spPr>
        <p:txBody>
          <a:bodyPr wrap="none">
            <a:spAutoFit/>
          </a:bodyPr>
          <a:lstStyle/>
          <a:p>
            <a:r>
              <a:rPr lang="en-US"/>
              <a:t>The state of the thread</a:t>
            </a:r>
          </a:p>
        </p:txBody>
      </p:sp>
      <p:sp>
        <p:nvSpPr>
          <p:cNvPr id="42019" name="Rectangle 40"/>
          <p:cNvSpPr>
            <a:spLocks noChangeArrowheads="1"/>
          </p:cNvSpPr>
          <p:nvPr/>
        </p:nvSpPr>
        <p:spPr bwMode="auto">
          <a:xfrm>
            <a:off x="2667000" y="47037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20" name="Rectangle 41"/>
          <p:cNvSpPr>
            <a:spLocks noChangeArrowheads="1"/>
          </p:cNvSpPr>
          <p:nvPr/>
        </p:nvSpPr>
        <p:spPr bwMode="auto">
          <a:xfrm>
            <a:off x="2971800" y="47037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21" name="Rectangle 42"/>
          <p:cNvSpPr>
            <a:spLocks noChangeArrowheads="1"/>
          </p:cNvSpPr>
          <p:nvPr/>
        </p:nvSpPr>
        <p:spPr bwMode="auto">
          <a:xfrm>
            <a:off x="3276600" y="47037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22" name="Rectangle 43"/>
          <p:cNvSpPr>
            <a:spLocks noChangeArrowheads="1"/>
          </p:cNvSpPr>
          <p:nvPr/>
        </p:nvSpPr>
        <p:spPr bwMode="auto">
          <a:xfrm>
            <a:off x="3581400" y="47037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t>0</a:t>
            </a:r>
          </a:p>
        </p:txBody>
      </p:sp>
      <p:sp>
        <p:nvSpPr>
          <p:cNvPr id="42023" name="Line 44"/>
          <p:cNvSpPr>
            <a:spLocks noChangeShapeType="1"/>
          </p:cNvSpPr>
          <p:nvPr/>
        </p:nvSpPr>
        <p:spPr bwMode="auto">
          <a:xfrm flipH="1">
            <a:off x="3962400" y="4856163"/>
            <a:ext cx="990600" cy="0"/>
          </a:xfrm>
          <a:prstGeom prst="line">
            <a:avLst/>
          </a:prstGeom>
          <a:noFill/>
          <a:ln w="28575">
            <a:solidFill>
              <a:schemeClr val="hlink"/>
            </a:solidFill>
            <a:round/>
            <a:headEnd/>
            <a:tailEnd type="triangle" w="med" len="med"/>
          </a:ln>
        </p:spPr>
        <p:txBody>
          <a:bodyPr anchor="ctr"/>
          <a:lstStyle/>
          <a:p>
            <a:endParaRPr lang="en-US"/>
          </a:p>
        </p:txBody>
      </p:sp>
      <p:sp>
        <p:nvSpPr>
          <p:cNvPr id="42024" name="Text Box 45"/>
          <p:cNvSpPr txBox="1">
            <a:spLocks noChangeArrowheads="1"/>
          </p:cNvSpPr>
          <p:nvPr/>
        </p:nvSpPr>
        <p:spPr bwMode="auto">
          <a:xfrm>
            <a:off x="4867275" y="4646613"/>
            <a:ext cx="2847975" cy="457200"/>
          </a:xfrm>
          <a:prstGeom prst="rect">
            <a:avLst/>
          </a:prstGeom>
          <a:noFill/>
          <a:ln w="9525" algn="ctr">
            <a:noFill/>
            <a:miter lim="800000"/>
            <a:headEnd/>
            <a:tailEnd/>
          </a:ln>
        </p:spPr>
        <p:txBody>
          <a:bodyPr wrap="none">
            <a:spAutoFit/>
          </a:bodyPr>
          <a:lstStyle/>
          <a:p>
            <a:r>
              <a:rPr lang="en-US"/>
              <a:t>The </a:t>
            </a:r>
            <a:r>
              <a:rPr lang="en-US" b="1">
                <a:solidFill>
                  <a:schemeClr val="hlink"/>
                </a:solidFill>
                <a:latin typeface="Courier New" pitchFamily="49" charset="0"/>
              </a:rPr>
              <a:t>Stopped</a:t>
            </a:r>
            <a:r>
              <a:rPr lang="en-US"/>
              <a:t> state</a:t>
            </a:r>
          </a:p>
        </p:txBody>
      </p:sp>
      <p:sp>
        <p:nvSpPr>
          <p:cNvPr id="42025" name="Rectangle 52"/>
          <p:cNvSpPr>
            <a:spLocks noChangeArrowheads="1"/>
          </p:cNvSpPr>
          <p:nvPr/>
        </p:nvSpPr>
        <p:spPr bwMode="auto">
          <a:xfrm>
            <a:off x="2362200" y="4703763"/>
            <a:ext cx="304800" cy="304800"/>
          </a:xfrm>
          <a:prstGeom prst="rect">
            <a:avLst/>
          </a:prstGeom>
          <a:solidFill>
            <a:schemeClr val="folHlink"/>
          </a:solidFill>
          <a:ln w="19050" algn="ctr">
            <a:solidFill>
              <a:srgbClr val="000099"/>
            </a:solidFill>
            <a:miter lim="800000"/>
            <a:headEnd/>
            <a:tailEnd/>
          </a:ln>
        </p:spPr>
        <p:txBody>
          <a:bodyPr wrap="none" anchor="ctr"/>
          <a:lstStyle/>
          <a:p>
            <a:pPr algn="ctr"/>
            <a:r>
              <a:rPr lang="en-US" sz="2000">
                <a:solidFill>
                  <a:schemeClr val="hlink"/>
                </a:solidFill>
              </a:rPr>
              <a:t>1</a:t>
            </a:r>
          </a:p>
        </p:txBody>
      </p:sp>
      <p:sp>
        <p:nvSpPr>
          <p:cNvPr id="42026" name="AutoShape 51"/>
          <p:cNvSpPr>
            <a:spLocks noChangeArrowheads="1"/>
          </p:cNvSpPr>
          <p:nvPr/>
        </p:nvSpPr>
        <p:spPr bwMode="auto">
          <a:xfrm>
            <a:off x="2324100" y="4170363"/>
            <a:ext cx="381000" cy="914400"/>
          </a:xfrm>
          <a:prstGeom prst="roundRect">
            <a:avLst>
              <a:gd name="adj" fmla="val 16667"/>
            </a:avLst>
          </a:prstGeom>
          <a:noFill/>
          <a:ln w="28575" algn="ctr">
            <a:solidFill>
              <a:schemeClr val="accent2"/>
            </a:solidFill>
            <a:round/>
            <a:headEnd/>
            <a:tailEnd/>
          </a:ln>
        </p:spPr>
        <p:txBody>
          <a:bodyPr wrap="none" anchor="ctr"/>
          <a:lstStyle/>
          <a:p>
            <a:endParaRPr lang="en-US"/>
          </a:p>
        </p:txBody>
      </p:sp>
      <p:sp>
        <p:nvSpPr>
          <p:cNvPr id="42027" name="Slide Number Placeholder 43"/>
          <p:cNvSpPr>
            <a:spLocks noGrp="1"/>
          </p:cNvSpPr>
          <p:nvPr>
            <p:ph type="sldNum" sz="quarter" idx="11"/>
          </p:nvPr>
        </p:nvSpPr>
        <p:spPr>
          <a:noFill/>
        </p:spPr>
        <p:txBody>
          <a:bodyPr/>
          <a:lstStyle/>
          <a:p>
            <a:fld id="{70C46E74-88AA-4DC7-AE0C-CA0D29BF3993}"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Section 4 - Asynchronous Programming</a:t>
            </a:r>
          </a:p>
        </p:txBody>
      </p:sp>
      <p:sp>
        <p:nvSpPr>
          <p:cNvPr id="43011" name="Rectangle 2"/>
          <p:cNvSpPr>
            <a:spLocks noGrp="1" noChangeArrowheads="1"/>
          </p:cNvSpPr>
          <p:nvPr>
            <p:ph type="title"/>
          </p:nvPr>
        </p:nvSpPr>
        <p:spPr/>
        <p:txBody>
          <a:bodyPr/>
          <a:lstStyle/>
          <a:p>
            <a:pPr eaLnBrk="1" hangingPunct="1"/>
            <a:r>
              <a:rPr lang="en-US" smtClean="0"/>
              <a:t>Thread State Transition Diagram</a:t>
            </a:r>
          </a:p>
        </p:txBody>
      </p:sp>
      <p:sp>
        <p:nvSpPr>
          <p:cNvPr id="43012" name="Rectangle 5"/>
          <p:cNvSpPr>
            <a:spLocks noChangeArrowheads="1"/>
          </p:cNvSpPr>
          <p:nvPr/>
        </p:nvSpPr>
        <p:spPr bwMode="auto">
          <a:xfrm>
            <a:off x="2819400" y="1295400"/>
            <a:ext cx="1295400" cy="457200"/>
          </a:xfrm>
          <a:prstGeom prst="rect">
            <a:avLst/>
          </a:prstGeom>
          <a:solidFill>
            <a:schemeClr val="accent1"/>
          </a:solidFill>
          <a:ln w="12700" algn="ctr">
            <a:solidFill>
              <a:schemeClr val="bg2"/>
            </a:solidFill>
            <a:miter lim="800000"/>
            <a:headEnd/>
            <a:tailEnd/>
          </a:ln>
        </p:spPr>
        <p:txBody>
          <a:bodyPr wrap="none" anchor="ctr"/>
          <a:lstStyle/>
          <a:p>
            <a:pPr algn="ctr"/>
            <a:r>
              <a:rPr lang="en-US" sz="2000">
                <a:solidFill>
                  <a:schemeClr val="tx1"/>
                </a:solidFill>
              </a:rPr>
              <a:t>Unstarted</a:t>
            </a:r>
          </a:p>
        </p:txBody>
      </p:sp>
      <p:sp>
        <p:nvSpPr>
          <p:cNvPr id="43013" name="AutoShape 6"/>
          <p:cNvSpPr>
            <a:spLocks noChangeArrowheads="1"/>
          </p:cNvSpPr>
          <p:nvPr/>
        </p:nvSpPr>
        <p:spPr bwMode="auto">
          <a:xfrm>
            <a:off x="228600" y="1295400"/>
            <a:ext cx="2133600" cy="457200"/>
          </a:xfrm>
          <a:prstGeom prst="roundRect">
            <a:avLst>
              <a:gd name="adj" fmla="val 16667"/>
            </a:avLst>
          </a:prstGeom>
          <a:solidFill>
            <a:schemeClr val="folHlink"/>
          </a:solidFill>
          <a:ln w="25400" algn="ctr">
            <a:solidFill>
              <a:schemeClr val="accent2"/>
            </a:solidFill>
            <a:round/>
            <a:headEnd/>
            <a:tailEnd/>
          </a:ln>
        </p:spPr>
        <p:txBody>
          <a:bodyPr wrap="none" anchor="ctr"/>
          <a:lstStyle/>
          <a:p>
            <a:pPr algn="ctr"/>
            <a:r>
              <a:rPr lang="en-US" sz="2000" b="1">
                <a:solidFill>
                  <a:schemeClr val="hlink"/>
                </a:solidFill>
                <a:latin typeface="Courier New" pitchFamily="49" charset="0"/>
              </a:rPr>
              <a:t>new Thread();</a:t>
            </a:r>
          </a:p>
        </p:txBody>
      </p:sp>
      <p:sp>
        <p:nvSpPr>
          <p:cNvPr id="43014" name="AutoShape 7"/>
          <p:cNvSpPr>
            <a:spLocks noChangeArrowheads="1"/>
          </p:cNvSpPr>
          <p:nvPr/>
        </p:nvSpPr>
        <p:spPr bwMode="auto">
          <a:xfrm>
            <a:off x="2781300" y="2371725"/>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Start();</a:t>
            </a:r>
          </a:p>
        </p:txBody>
      </p:sp>
      <p:sp>
        <p:nvSpPr>
          <p:cNvPr id="43015" name="AutoShape 9"/>
          <p:cNvSpPr>
            <a:spLocks noChangeArrowheads="1"/>
          </p:cNvSpPr>
          <p:nvPr/>
        </p:nvSpPr>
        <p:spPr bwMode="auto">
          <a:xfrm>
            <a:off x="6705600" y="1752600"/>
            <a:ext cx="16764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Pulse();</a:t>
            </a:r>
          </a:p>
        </p:txBody>
      </p:sp>
      <p:sp>
        <p:nvSpPr>
          <p:cNvPr id="43016" name="AutoShape 10"/>
          <p:cNvSpPr>
            <a:spLocks noChangeArrowheads="1"/>
          </p:cNvSpPr>
          <p:nvPr/>
        </p:nvSpPr>
        <p:spPr bwMode="auto">
          <a:xfrm>
            <a:off x="6324600" y="1143000"/>
            <a:ext cx="20574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Interrupt();</a:t>
            </a:r>
          </a:p>
        </p:txBody>
      </p:sp>
      <p:sp>
        <p:nvSpPr>
          <p:cNvPr id="43017" name="AutoShape 11"/>
          <p:cNvSpPr>
            <a:spLocks noChangeArrowheads="1"/>
          </p:cNvSpPr>
          <p:nvPr/>
        </p:nvSpPr>
        <p:spPr bwMode="auto">
          <a:xfrm>
            <a:off x="5105400" y="327660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Sleep();</a:t>
            </a:r>
          </a:p>
        </p:txBody>
      </p:sp>
      <p:sp>
        <p:nvSpPr>
          <p:cNvPr id="43018" name="AutoShape 12"/>
          <p:cNvSpPr>
            <a:spLocks noChangeArrowheads="1"/>
          </p:cNvSpPr>
          <p:nvPr/>
        </p:nvSpPr>
        <p:spPr bwMode="auto">
          <a:xfrm>
            <a:off x="7010400" y="236220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Signal</a:t>
            </a:r>
          </a:p>
        </p:txBody>
      </p:sp>
      <p:sp>
        <p:nvSpPr>
          <p:cNvPr id="43019" name="AutoShape 13"/>
          <p:cNvSpPr>
            <a:spLocks noChangeArrowheads="1"/>
          </p:cNvSpPr>
          <p:nvPr/>
        </p:nvSpPr>
        <p:spPr bwMode="auto">
          <a:xfrm>
            <a:off x="457200" y="502920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Abort();</a:t>
            </a:r>
          </a:p>
        </p:txBody>
      </p:sp>
      <p:sp>
        <p:nvSpPr>
          <p:cNvPr id="43020" name="AutoShape 14"/>
          <p:cNvSpPr>
            <a:spLocks noChangeArrowheads="1"/>
          </p:cNvSpPr>
          <p:nvPr/>
        </p:nvSpPr>
        <p:spPr bwMode="auto">
          <a:xfrm>
            <a:off x="7162800" y="2971800"/>
            <a:ext cx="12192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Timeout</a:t>
            </a:r>
          </a:p>
        </p:txBody>
      </p:sp>
      <p:sp>
        <p:nvSpPr>
          <p:cNvPr id="43021" name="AutoShape 15"/>
          <p:cNvSpPr>
            <a:spLocks noChangeArrowheads="1"/>
          </p:cNvSpPr>
          <p:nvPr/>
        </p:nvSpPr>
        <p:spPr bwMode="auto">
          <a:xfrm>
            <a:off x="5105400" y="398145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Join();</a:t>
            </a:r>
          </a:p>
        </p:txBody>
      </p:sp>
      <p:sp>
        <p:nvSpPr>
          <p:cNvPr id="43022" name="AutoShape 16"/>
          <p:cNvSpPr>
            <a:spLocks noChangeArrowheads="1"/>
          </p:cNvSpPr>
          <p:nvPr/>
        </p:nvSpPr>
        <p:spPr bwMode="auto">
          <a:xfrm>
            <a:off x="533400" y="2133600"/>
            <a:ext cx="1295400" cy="7620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Method</a:t>
            </a:r>
          </a:p>
          <a:p>
            <a:pPr algn="ctr"/>
            <a:r>
              <a:rPr lang="en-US" sz="2000" b="1">
                <a:solidFill>
                  <a:schemeClr val="hlink"/>
                </a:solidFill>
                <a:latin typeface="Courier New" pitchFamily="49" charset="0"/>
              </a:rPr>
              <a:t>returns</a:t>
            </a:r>
          </a:p>
        </p:txBody>
      </p:sp>
      <p:sp>
        <p:nvSpPr>
          <p:cNvPr id="43023" name="Rectangle 17"/>
          <p:cNvSpPr>
            <a:spLocks noChangeArrowheads="1"/>
          </p:cNvSpPr>
          <p:nvPr/>
        </p:nvSpPr>
        <p:spPr bwMode="auto">
          <a:xfrm>
            <a:off x="2209800" y="6019800"/>
            <a:ext cx="1600200" cy="457200"/>
          </a:xfrm>
          <a:prstGeom prst="rect">
            <a:avLst/>
          </a:prstGeom>
          <a:solidFill>
            <a:schemeClr val="accent1"/>
          </a:solidFill>
          <a:ln w="12700" algn="ctr">
            <a:solidFill>
              <a:schemeClr val="bg2"/>
            </a:solidFill>
            <a:miter lim="800000"/>
            <a:headEnd/>
            <a:tailEnd/>
          </a:ln>
        </p:spPr>
        <p:txBody>
          <a:bodyPr wrap="none" anchor="ctr"/>
          <a:lstStyle/>
          <a:p>
            <a:pPr algn="ctr"/>
            <a:r>
              <a:rPr lang="en-US" sz="2000">
                <a:solidFill>
                  <a:schemeClr val="tx1"/>
                </a:solidFill>
              </a:rPr>
              <a:t>Aborted</a:t>
            </a:r>
          </a:p>
        </p:txBody>
      </p:sp>
      <p:sp>
        <p:nvSpPr>
          <p:cNvPr id="43024" name="Rectangle 18"/>
          <p:cNvSpPr>
            <a:spLocks noChangeArrowheads="1"/>
          </p:cNvSpPr>
          <p:nvPr/>
        </p:nvSpPr>
        <p:spPr bwMode="auto">
          <a:xfrm>
            <a:off x="342900" y="6019800"/>
            <a:ext cx="1600200" cy="457200"/>
          </a:xfrm>
          <a:prstGeom prst="rect">
            <a:avLst/>
          </a:prstGeom>
          <a:solidFill>
            <a:schemeClr val="accent1"/>
          </a:solidFill>
          <a:ln w="12700" algn="ctr">
            <a:solidFill>
              <a:schemeClr val="bg2"/>
            </a:solidFill>
            <a:miter lim="800000"/>
            <a:headEnd/>
            <a:tailEnd/>
          </a:ln>
        </p:spPr>
        <p:txBody>
          <a:bodyPr wrap="none" anchor="ctr"/>
          <a:lstStyle/>
          <a:p>
            <a:pPr algn="ctr"/>
            <a:r>
              <a:rPr lang="en-US" sz="2000">
                <a:solidFill>
                  <a:schemeClr val="tx1"/>
                </a:solidFill>
              </a:rPr>
              <a:t>AbortReq</a:t>
            </a:r>
          </a:p>
        </p:txBody>
      </p:sp>
      <p:sp>
        <p:nvSpPr>
          <p:cNvPr id="43025" name="Rectangle 19"/>
          <p:cNvSpPr>
            <a:spLocks noChangeArrowheads="1"/>
          </p:cNvSpPr>
          <p:nvPr/>
        </p:nvSpPr>
        <p:spPr bwMode="auto">
          <a:xfrm>
            <a:off x="6934200" y="3714750"/>
            <a:ext cx="1752600" cy="457200"/>
          </a:xfrm>
          <a:prstGeom prst="rect">
            <a:avLst/>
          </a:prstGeom>
          <a:solidFill>
            <a:schemeClr val="accent1"/>
          </a:solidFill>
          <a:ln w="12700" algn="ctr">
            <a:solidFill>
              <a:schemeClr val="bg2"/>
            </a:solidFill>
            <a:miter lim="800000"/>
            <a:headEnd/>
            <a:tailEnd/>
          </a:ln>
        </p:spPr>
        <p:txBody>
          <a:bodyPr wrap="none" anchor="ctr"/>
          <a:lstStyle/>
          <a:p>
            <a:pPr algn="ctr"/>
            <a:r>
              <a:rPr lang="en-US" sz="2000">
                <a:solidFill>
                  <a:schemeClr val="tx1"/>
                </a:solidFill>
              </a:rPr>
              <a:t>WaitSleepJoin</a:t>
            </a:r>
          </a:p>
        </p:txBody>
      </p:sp>
      <p:sp>
        <p:nvSpPr>
          <p:cNvPr id="43026" name="Rectangle 20"/>
          <p:cNvSpPr>
            <a:spLocks noChangeArrowheads="1"/>
          </p:cNvSpPr>
          <p:nvPr/>
        </p:nvSpPr>
        <p:spPr bwMode="auto">
          <a:xfrm>
            <a:off x="381000" y="3276600"/>
            <a:ext cx="1600200" cy="457200"/>
          </a:xfrm>
          <a:prstGeom prst="rect">
            <a:avLst/>
          </a:prstGeom>
          <a:solidFill>
            <a:schemeClr val="accent1"/>
          </a:solidFill>
          <a:ln w="12700" algn="ctr">
            <a:solidFill>
              <a:schemeClr val="bg2"/>
            </a:solidFill>
            <a:miter lim="800000"/>
            <a:headEnd/>
            <a:tailEnd/>
          </a:ln>
        </p:spPr>
        <p:txBody>
          <a:bodyPr wrap="none" anchor="ctr"/>
          <a:lstStyle/>
          <a:p>
            <a:pPr algn="ctr"/>
            <a:r>
              <a:rPr lang="en-US" sz="2000">
                <a:solidFill>
                  <a:schemeClr val="tx1"/>
                </a:solidFill>
              </a:rPr>
              <a:t>StopReq</a:t>
            </a:r>
          </a:p>
        </p:txBody>
      </p:sp>
      <p:sp>
        <p:nvSpPr>
          <p:cNvPr id="43027" name="Rectangle 21"/>
          <p:cNvSpPr>
            <a:spLocks noChangeArrowheads="1"/>
          </p:cNvSpPr>
          <p:nvPr/>
        </p:nvSpPr>
        <p:spPr bwMode="auto">
          <a:xfrm>
            <a:off x="2895600" y="3276600"/>
            <a:ext cx="1143000" cy="457200"/>
          </a:xfrm>
          <a:prstGeom prst="rect">
            <a:avLst/>
          </a:prstGeom>
          <a:solidFill>
            <a:schemeClr val="accent1"/>
          </a:solidFill>
          <a:ln w="25400" algn="ctr">
            <a:solidFill>
              <a:schemeClr val="bg2"/>
            </a:solidFill>
            <a:miter lim="800000"/>
            <a:headEnd/>
            <a:tailEnd/>
          </a:ln>
        </p:spPr>
        <p:txBody>
          <a:bodyPr wrap="none" anchor="ctr"/>
          <a:lstStyle/>
          <a:p>
            <a:pPr algn="ctr"/>
            <a:r>
              <a:rPr lang="en-US" sz="2000">
                <a:solidFill>
                  <a:schemeClr val="tx1"/>
                </a:solidFill>
              </a:rPr>
              <a:t>Running</a:t>
            </a:r>
          </a:p>
        </p:txBody>
      </p:sp>
      <p:sp>
        <p:nvSpPr>
          <p:cNvPr id="43028" name="AutoShape 22"/>
          <p:cNvSpPr>
            <a:spLocks noChangeArrowheads="1"/>
          </p:cNvSpPr>
          <p:nvPr/>
        </p:nvSpPr>
        <p:spPr bwMode="auto">
          <a:xfrm>
            <a:off x="5105400" y="2533650"/>
            <a:ext cx="13716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Wait();</a:t>
            </a:r>
          </a:p>
        </p:txBody>
      </p:sp>
      <p:cxnSp>
        <p:nvCxnSpPr>
          <p:cNvPr id="43029" name="AutoShape 29"/>
          <p:cNvCxnSpPr>
            <a:cxnSpLocks noChangeShapeType="1"/>
            <a:stCxn id="43013" idx="3"/>
            <a:endCxn id="43012" idx="1"/>
          </p:cNvCxnSpPr>
          <p:nvPr/>
        </p:nvCxnSpPr>
        <p:spPr bwMode="auto">
          <a:xfrm>
            <a:off x="2362200" y="1524000"/>
            <a:ext cx="457200" cy="0"/>
          </a:xfrm>
          <a:prstGeom prst="straightConnector1">
            <a:avLst/>
          </a:prstGeom>
          <a:noFill/>
          <a:ln w="19050">
            <a:solidFill>
              <a:srgbClr val="000099"/>
            </a:solidFill>
            <a:round/>
            <a:headEnd/>
            <a:tailEnd type="stealth" w="lg" len="lg"/>
          </a:ln>
        </p:spPr>
      </p:cxnSp>
      <p:cxnSp>
        <p:nvCxnSpPr>
          <p:cNvPr id="43030" name="AutoShape 30"/>
          <p:cNvCxnSpPr>
            <a:cxnSpLocks noChangeShapeType="1"/>
            <a:stCxn id="43012" idx="2"/>
            <a:endCxn id="43014" idx="0"/>
          </p:cNvCxnSpPr>
          <p:nvPr/>
        </p:nvCxnSpPr>
        <p:spPr bwMode="auto">
          <a:xfrm>
            <a:off x="3467100" y="1752600"/>
            <a:ext cx="0" cy="619125"/>
          </a:xfrm>
          <a:prstGeom prst="straightConnector1">
            <a:avLst/>
          </a:prstGeom>
          <a:noFill/>
          <a:ln w="19050">
            <a:solidFill>
              <a:srgbClr val="000099"/>
            </a:solidFill>
            <a:round/>
            <a:headEnd/>
            <a:tailEnd type="stealth" w="lg" len="lg"/>
          </a:ln>
        </p:spPr>
      </p:cxnSp>
      <p:cxnSp>
        <p:nvCxnSpPr>
          <p:cNvPr id="43031" name="AutoShape 31"/>
          <p:cNvCxnSpPr>
            <a:cxnSpLocks noChangeShapeType="1"/>
            <a:stCxn id="43014" idx="2"/>
            <a:endCxn id="43027" idx="0"/>
          </p:cNvCxnSpPr>
          <p:nvPr/>
        </p:nvCxnSpPr>
        <p:spPr bwMode="auto">
          <a:xfrm>
            <a:off x="3467100" y="2828925"/>
            <a:ext cx="0" cy="447675"/>
          </a:xfrm>
          <a:prstGeom prst="straightConnector1">
            <a:avLst/>
          </a:prstGeom>
          <a:noFill/>
          <a:ln w="19050">
            <a:solidFill>
              <a:srgbClr val="000099"/>
            </a:solidFill>
            <a:round/>
            <a:headEnd/>
            <a:tailEnd type="stealth" w="lg" len="lg"/>
          </a:ln>
        </p:spPr>
      </p:cxnSp>
      <p:cxnSp>
        <p:nvCxnSpPr>
          <p:cNvPr id="43032" name="AutoShape 33"/>
          <p:cNvCxnSpPr>
            <a:cxnSpLocks noChangeShapeType="1"/>
            <a:stCxn id="43019" idx="2"/>
            <a:endCxn id="43024" idx="0"/>
          </p:cNvCxnSpPr>
          <p:nvPr/>
        </p:nvCxnSpPr>
        <p:spPr bwMode="auto">
          <a:xfrm>
            <a:off x="1143000" y="5486400"/>
            <a:ext cx="0" cy="533400"/>
          </a:xfrm>
          <a:prstGeom prst="straightConnector1">
            <a:avLst/>
          </a:prstGeom>
          <a:noFill/>
          <a:ln w="19050">
            <a:solidFill>
              <a:srgbClr val="000099"/>
            </a:solidFill>
            <a:round/>
            <a:headEnd/>
            <a:tailEnd type="stealth" w="lg" len="lg"/>
          </a:ln>
        </p:spPr>
      </p:cxnSp>
      <p:cxnSp>
        <p:nvCxnSpPr>
          <p:cNvPr id="43033" name="AutoShape 34"/>
          <p:cNvCxnSpPr>
            <a:cxnSpLocks noChangeShapeType="1"/>
            <a:stCxn id="43024" idx="3"/>
            <a:endCxn id="43023" idx="1"/>
          </p:cNvCxnSpPr>
          <p:nvPr/>
        </p:nvCxnSpPr>
        <p:spPr bwMode="auto">
          <a:xfrm>
            <a:off x="1943100" y="6248400"/>
            <a:ext cx="266700" cy="0"/>
          </a:xfrm>
          <a:prstGeom prst="straightConnector1">
            <a:avLst/>
          </a:prstGeom>
          <a:noFill/>
          <a:ln w="19050">
            <a:solidFill>
              <a:srgbClr val="000099"/>
            </a:solidFill>
            <a:round/>
            <a:headEnd/>
            <a:tailEnd type="stealth" w="lg" len="lg"/>
          </a:ln>
        </p:spPr>
      </p:cxnSp>
      <p:cxnSp>
        <p:nvCxnSpPr>
          <p:cNvPr id="43034" name="AutoShape 35"/>
          <p:cNvCxnSpPr>
            <a:cxnSpLocks noChangeShapeType="1"/>
            <a:stCxn id="43027" idx="1"/>
            <a:endCxn id="43022" idx="3"/>
          </p:cNvCxnSpPr>
          <p:nvPr/>
        </p:nvCxnSpPr>
        <p:spPr bwMode="auto">
          <a:xfrm rot="10800000">
            <a:off x="1828800" y="2514600"/>
            <a:ext cx="1066800" cy="990600"/>
          </a:xfrm>
          <a:prstGeom prst="bentConnector3">
            <a:avLst>
              <a:gd name="adj1" fmla="val 50000"/>
            </a:avLst>
          </a:prstGeom>
          <a:noFill/>
          <a:ln w="19050">
            <a:solidFill>
              <a:srgbClr val="000099"/>
            </a:solidFill>
            <a:miter lim="800000"/>
            <a:headEnd/>
            <a:tailEnd type="stealth" w="lg" len="lg"/>
          </a:ln>
        </p:spPr>
      </p:cxnSp>
      <p:cxnSp>
        <p:nvCxnSpPr>
          <p:cNvPr id="43035" name="AutoShape 36"/>
          <p:cNvCxnSpPr>
            <a:cxnSpLocks noChangeShapeType="1"/>
            <a:stCxn id="43022" idx="2"/>
            <a:endCxn id="43026" idx="0"/>
          </p:cNvCxnSpPr>
          <p:nvPr/>
        </p:nvCxnSpPr>
        <p:spPr bwMode="auto">
          <a:xfrm>
            <a:off x="1181100" y="2895600"/>
            <a:ext cx="0" cy="381000"/>
          </a:xfrm>
          <a:prstGeom prst="straightConnector1">
            <a:avLst/>
          </a:prstGeom>
          <a:noFill/>
          <a:ln w="19050">
            <a:solidFill>
              <a:srgbClr val="000099"/>
            </a:solidFill>
            <a:round/>
            <a:headEnd/>
            <a:tailEnd type="stealth" w="lg" len="lg"/>
          </a:ln>
        </p:spPr>
      </p:cxnSp>
      <p:cxnSp>
        <p:nvCxnSpPr>
          <p:cNvPr id="43036" name="AutoShape 38"/>
          <p:cNvCxnSpPr>
            <a:cxnSpLocks noChangeShapeType="1"/>
            <a:stCxn id="43027" idx="3"/>
            <a:endCxn id="43017" idx="1"/>
          </p:cNvCxnSpPr>
          <p:nvPr/>
        </p:nvCxnSpPr>
        <p:spPr bwMode="auto">
          <a:xfrm>
            <a:off x="4038600" y="3505200"/>
            <a:ext cx="1066800" cy="0"/>
          </a:xfrm>
          <a:prstGeom prst="straightConnector1">
            <a:avLst/>
          </a:prstGeom>
          <a:noFill/>
          <a:ln w="19050">
            <a:solidFill>
              <a:srgbClr val="000099"/>
            </a:solidFill>
            <a:round/>
            <a:headEnd/>
            <a:tailEnd type="stealth" w="lg" len="lg"/>
          </a:ln>
        </p:spPr>
      </p:cxnSp>
      <p:cxnSp>
        <p:nvCxnSpPr>
          <p:cNvPr id="43037" name="AutoShape 39"/>
          <p:cNvCxnSpPr>
            <a:cxnSpLocks noChangeShapeType="1"/>
            <a:stCxn id="43027" idx="3"/>
            <a:endCxn id="43021" idx="1"/>
          </p:cNvCxnSpPr>
          <p:nvPr/>
        </p:nvCxnSpPr>
        <p:spPr bwMode="auto">
          <a:xfrm>
            <a:off x="4038600" y="3505200"/>
            <a:ext cx="1066800" cy="704850"/>
          </a:xfrm>
          <a:prstGeom prst="bentConnector3">
            <a:avLst>
              <a:gd name="adj1" fmla="val 50000"/>
            </a:avLst>
          </a:prstGeom>
          <a:noFill/>
          <a:ln w="19050">
            <a:solidFill>
              <a:srgbClr val="000099"/>
            </a:solidFill>
            <a:miter lim="800000"/>
            <a:headEnd/>
            <a:tailEnd type="stealth" w="lg" len="lg"/>
          </a:ln>
        </p:spPr>
      </p:cxnSp>
      <p:cxnSp>
        <p:nvCxnSpPr>
          <p:cNvPr id="43038" name="AutoShape 41"/>
          <p:cNvCxnSpPr>
            <a:cxnSpLocks noChangeShapeType="1"/>
            <a:stCxn id="43028" idx="3"/>
            <a:endCxn id="43025" idx="1"/>
          </p:cNvCxnSpPr>
          <p:nvPr/>
        </p:nvCxnSpPr>
        <p:spPr bwMode="auto">
          <a:xfrm>
            <a:off x="6477000" y="2762250"/>
            <a:ext cx="457200" cy="1181100"/>
          </a:xfrm>
          <a:prstGeom prst="bentConnector3">
            <a:avLst>
              <a:gd name="adj1" fmla="val 50000"/>
            </a:avLst>
          </a:prstGeom>
          <a:noFill/>
          <a:ln w="19050">
            <a:solidFill>
              <a:srgbClr val="000099"/>
            </a:solidFill>
            <a:miter lim="800000"/>
            <a:headEnd/>
            <a:tailEnd type="stealth" w="lg" len="lg"/>
          </a:ln>
        </p:spPr>
      </p:cxnSp>
      <p:cxnSp>
        <p:nvCxnSpPr>
          <p:cNvPr id="43039" name="AutoShape 42"/>
          <p:cNvCxnSpPr>
            <a:cxnSpLocks noChangeShapeType="1"/>
            <a:stCxn id="43021" idx="3"/>
            <a:endCxn id="43025" idx="1"/>
          </p:cNvCxnSpPr>
          <p:nvPr/>
        </p:nvCxnSpPr>
        <p:spPr bwMode="auto">
          <a:xfrm flipV="1">
            <a:off x="6477000" y="3943350"/>
            <a:ext cx="457200" cy="266700"/>
          </a:xfrm>
          <a:prstGeom prst="bentConnector3">
            <a:avLst>
              <a:gd name="adj1" fmla="val 50000"/>
            </a:avLst>
          </a:prstGeom>
          <a:noFill/>
          <a:ln w="19050">
            <a:solidFill>
              <a:srgbClr val="000099"/>
            </a:solidFill>
            <a:miter lim="800000"/>
            <a:headEnd/>
            <a:tailEnd type="stealth" w="lg" len="lg"/>
          </a:ln>
        </p:spPr>
      </p:cxnSp>
      <p:cxnSp>
        <p:nvCxnSpPr>
          <p:cNvPr id="43040" name="AutoShape 43"/>
          <p:cNvCxnSpPr>
            <a:cxnSpLocks noChangeShapeType="1"/>
            <a:stCxn id="43025" idx="3"/>
            <a:endCxn id="43020" idx="3"/>
          </p:cNvCxnSpPr>
          <p:nvPr/>
        </p:nvCxnSpPr>
        <p:spPr bwMode="auto">
          <a:xfrm flipH="1" flipV="1">
            <a:off x="8382000" y="3200400"/>
            <a:ext cx="304800" cy="742950"/>
          </a:xfrm>
          <a:prstGeom prst="bentConnector3">
            <a:avLst>
              <a:gd name="adj1" fmla="val -75000"/>
            </a:avLst>
          </a:prstGeom>
          <a:noFill/>
          <a:ln w="19050">
            <a:solidFill>
              <a:srgbClr val="000099"/>
            </a:solidFill>
            <a:miter lim="800000"/>
            <a:headEnd/>
            <a:tailEnd type="stealth" w="lg" len="lg"/>
          </a:ln>
        </p:spPr>
      </p:cxnSp>
      <p:cxnSp>
        <p:nvCxnSpPr>
          <p:cNvPr id="43041" name="AutoShape 44"/>
          <p:cNvCxnSpPr>
            <a:cxnSpLocks noChangeShapeType="1"/>
            <a:stCxn id="43025" idx="3"/>
            <a:endCxn id="43018" idx="3"/>
          </p:cNvCxnSpPr>
          <p:nvPr/>
        </p:nvCxnSpPr>
        <p:spPr bwMode="auto">
          <a:xfrm flipH="1" flipV="1">
            <a:off x="8382000" y="2590800"/>
            <a:ext cx="304800" cy="1352550"/>
          </a:xfrm>
          <a:prstGeom prst="bentConnector3">
            <a:avLst>
              <a:gd name="adj1" fmla="val -75000"/>
            </a:avLst>
          </a:prstGeom>
          <a:noFill/>
          <a:ln w="19050">
            <a:solidFill>
              <a:srgbClr val="000099"/>
            </a:solidFill>
            <a:miter lim="800000"/>
            <a:headEnd/>
            <a:tailEnd type="stealth" w="lg" len="lg"/>
          </a:ln>
        </p:spPr>
      </p:cxnSp>
      <p:cxnSp>
        <p:nvCxnSpPr>
          <p:cNvPr id="43042" name="AutoShape 45"/>
          <p:cNvCxnSpPr>
            <a:cxnSpLocks noChangeShapeType="1"/>
            <a:stCxn id="43025" idx="3"/>
            <a:endCxn id="43015" idx="3"/>
          </p:cNvCxnSpPr>
          <p:nvPr/>
        </p:nvCxnSpPr>
        <p:spPr bwMode="auto">
          <a:xfrm flipH="1" flipV="1">
            <a:off x="8382000" y="1981200"/>
            <a:ext cx="304800" cy="1962150"/>
          </a:xfrm>
          <a:prstGeom prst="bentConnector3">
            <a:avLst>
              <a:gd name="adj1" fmla="val -75000"/>
            </a:avLst>
          </a:prstGeom>
          <a:noFill/>
          <a:ln w="19050">
            <a:solidFill>
              <a:srgbClr val="000099"/>
            </a:solidFill>
            <a:miter lim="800000"/>
            <a:headEnd/>
            <a:tailEnd type="stealth" w="lg" len="lg"/>
          </a:ln>
        </p:spPr>
      </p:cxnSp>
      <p:cxnSp>
        <p:nvCxnSpPr>
          <p:cNvPr id="43043" name="AutoShape 46"/>
          <p:cNvCxnSpPr>
            <a:cxnSpLocks noChangeShapeType="1"/>
            <a:stCxn id="43025" idx="3"/>
            <a:endCxn id="43016" idx="3"/>
          </p:cNvCxnSpPr>
          <p:nvPr/>
        </p:nvCxnSpPr>
        <p:spPr bwMode="auto">
          <a:xfrm flipH="1" flipV="1">
            <a:off x="8382000" y="1371600"/>
            <a:ext cx="304800" cy="2571750"/>
          </a:xfrm>
          <a:prstGeom prst="bentConnector3">
            <a:avLst>
              <a:gd name="adj1" fmla="val -75000"/>
            </a:avLst>
          </a:prstGeom>
          <a:noFill/>
          <a:ln w="19050">
            <a:solidFill>
              <a:srgbClr val="000099"/>
            </a:solidFill>
            <a:miter lim="800000"/>
            <a:headEnd/>
            <a:tailEnd type="stealth" w="lg" len="lg"/>
          </a:ln>
        </p:spPr>
      </p:cxnSp>
      <p:sp>
        <p:nvSpPr>
          <p:cNvPr id="43044" name="Line 47"/>
          <p:cNvSpPr>
            <a:spLocks noChangeShapeType="1"/>
          </p:cNvSpPr>
          <p:nvPr/>
        </p:nvSpPr>
        <p:spPr bwMode="auto">
          <a:xfrm flipH="1">
            <a:off x="3810000" y="1371600"/>
            <a:ext cx="2438400" cy="1828800"/>
          </a:xfrm>
          <a:prstGeom prst="line">
            <a:avLst/>
          </a:prstGeom>
          <a:noFill/>
          <a:ln w="19050">
            <a:solidFill>
              <a:srgbClr val="000099"/>
            </a:solidFill>
            <a:round/>
            <a:headEnd/>
            <a:tailEnd type="stealth" w="lg" len="lg"/>
          </a:ln>
        </p:spPr>
        <p:txBody>
          <a:bodyPr anchor="ctr"/>
          <a:lstStyle/>
          <a:p>
            <a:endParaRPr lang="en-US"/>
          </a:p>
        </p:txBody>
      </p:sp>
      <p:sp>
        <p:nvSpPr>
          <p:cNvPr id="43045" name="Rectangle 48"/>
          <p:cNvSpPr>
            <a:spLocks noChangeArrowheads="1"/>
          </p:cNvSpPr>
          <p:nvPr/>
        </p:nvSpPr>
        <p:spPr bwMode="auto">
          <a:xfrm>
            <a:off x="381000" y="4191000"/>
            <a:ext cx="1600200" cy="457200"/>
          </a:xfrm>
          <a:prstGeom prst="rect">
            <a:avLst/>
          </a:prstGeom>
          <a:solidFill>
            <a:schemeClr val="accent1"/>
          </a:solidFill>
          <a:ln w="12700" algn="ctr">
            <a:solidFill>
              <a:schemeClr val="bg2"/>
            </a:solidFill>
            <a:miter lim="800000"/>
            <a:headEnd/>
            <a:tailEnd/>
          </a:ln>
        </p:spPr>
        <p:txBody>
          <a:bodyPr wrap="none" anchor="ctr"/>
          <a:lstStyle/>
          <a:p>
            <a:pPr algn="ctr"/>
            <a:r>
              <a:rPr lang="en-US" sz="2000">
                <a:solidFill>
                  <a:schemeClr val="tx1"/>
                </a:solidFill>
              </a:rPr>
              <a:t>Stopped</a:t>
            </a:r>
          </a:p>
        </p:txBody>
      </p:sp>
      <p:cxnSp>
        <p:nvCxnSpPr>
          <p:cNvPr id="43046" name="AutoShape 49"/>
          <p:cNvCxnSpPr>
            <a:cxnSpLocks noChangeShapeType="1"/>
            <a:stCxn id="43026" idx="2"/>
            <a:endCxn id="43045" idx="0"/>
          </p:cNvCxnSpPr>
          <p:nvPr/>
        </p:nvCxnSpPr>
        <p:spPr bwMode="auto">
          <a:xfrm>
            <a:off x="1181100" y="3733800"/>
            <a:ext cx="0" cy="457200"/>
          </a:xfrm>
          <a:prstGeom prst="straightConnector1">
            <a:avLst/>
          </a:prstGeom>
          <a:noFill/>
          <a:ln w="19050">
            <a:solidFill>
              <a:srgbClr val="000099"/>
            </a:solidFill>
            <a:round/>
            <a:headEnd/>
            <a:tailEnd type="stealth" w="lg" len="lg"/>
          </a:ln>
        </p:spPr>
      </p:cxnSp>
      <p:cxnSp>
        <p:nvCxnSpPr>
          <p:cNvPr id="43047" name="AutoShape 57"/>
          <p:cNvCxnSpPr>
            <a:cxnSpLocks noChangeShapeType="1"/>
            <a:stCxn id="43027" idx="3"/>
            <a:endCxn id="43028" idx="1"/>
          </p:cNvCxnSpPr>
          <p:nvPr/>
        </p:nvCxnSpPr>
        <p:spPr bwMode="auto">
          <a:xfrm flipV="1">
            <a:off x="4038600" y="2762250"/>
            <a:ext cx="1066800" cy="742950"/>
          </a:xfrm>
          <a:prstGeom prst="bentConnector3">
            <a:avLst>
              <a:gd name="adj1" fmla="val 50000"/>
            </a:avLst>
          </a:prstGeom>
          <a:noFill/>
          <a:ln w="19050">
            <a:solidFill>
              <a:srgbClr val="000099"/>
            </a:solidFill>
            <a:miter lim="800000"/>
            <a:headEnd/>
            <a:tailEnd type="stealth" w="lg" len="lg"/>
          </a:ln>
        </p:spPr>
      </p:cxnSp>
      <p:sp>
        <p:nvSpPr>
          <p:cNvPr id="43048" name="AutoShape 58"/>
          <p:cNvSpPr>
            <a:spLocks noChangeArrowheads="1"/>
          </p:cNvSpPr>
          <p:nvPr/>
        </p:nvSpPr>
        <p:spPr bwMode="auto">
          <a:xfrm>
            <a:off x="5105400" y="4743450"/>
            <a:ext cx="1676400" cy="457200"/>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Suspend();</a:t>
            </a:r>
          </a:p>
        </p:txBody>
      </p:sp>
      <p:cxnSp>
        <p:nvCxnSpPr>
          <p:cNvPr id="43049" name="AutoShape 59"/>
          <p:cNvCxnSpPr>
            <a:cxnSpLocks noChangeShapeType="1"/>
            <a:stCxn id="43027" idx="3"/>
            <a:endCxn id="43048" idx="1"/>
          </p:cNvCxnSpPr>
          <p:nvPr/>
        </p:nvCxnSpPr>
        <p:spPr bwMode="auto">
          <a:xfrm>
            <a:off x="4038600" y="3505200"/>
            <a:ext cx="1066800" cy="1466850"/>
          </a:xfrm>
          <a:prstGeom prst="bentConnector3">
            <a:avLst>
              <a:gd name="adj1" fmla="val 50000"/>
            </a:avLst>
          </a:prstGeom>
          <a:noFill/>
          <a:ln w="19050">
            <a:solidFill>
              <a:srgbClr val="000099"/>
            </a:solidFill>
            <a:miter lim="800000"/>
            <a:headEnd/>
            <a:tailEnd type="stealth" w="lg" len="lg"/>
          </a:ln>
        </p:spPr>
      </p:cxnSp>
      <p:cxnSp>
        <p:nvCxnSpPr>
          <p:cNvPr id="43050" name="AutoShape 60"/>
          <p:cNvCxnSpPr>
            <a:cxnSpLocks noChangeShapeType="1"/>
            <a:stCxn id="43017" idx="3"/>
            <a:endCxn id="43025" idx="1"/>
          </p:cNvCxnSpPr>
          <p:nvPr/>
        </p:nvCxnSpPr>
        <p:spPr bwMode="auto">
          <a:xfrm>
            <a:off x="6477000" y="3505200"/>
            <a:ext cx="457200" cy="438150"/>
          </a:xfrm>
          <a:prstGeom prst="bentConnector3">
            <a:avLst>
              <a:gd name="adj1" fmla="val 50000"/>
            </a:avLst>
          </a:prstGeom>
          <a:noFill/>
          <a:ln w="19050">
            <a:solidFill>
              <a:srgbClr val="000099"/>
            </a:solidFill>
            <a:miter lim="800000"/>
            <a:headEnd/>
            <a:tailEnd type="stealth" w="lg" len="lg"/>
          </a:ln>
        </p:spPr>
      </p:cxnSp>
      <p:sp>
        <p:nvSpPr>
          <p:cNvPr id="43051" name="Rectangle 61"/>
          <p:cNvSpPr>
            <a:spLocks noChangeArrowheads="1"/>
          </p:cNvSpPr>
          <p:nvPr/>
        </p:nvSpPr>
        <p:spPr bwMode="auto">
          <a:xfrm>
            <a:off x="6438900" y="5438775"/>
            <a:ext cx="1600200" cy="457200"/>
          </a:xfrm>
          <a:prstGeom prst="rect">
            <a:avLst/>
          </a:prstGeom>
          <a:solidFill>
            <a:schemeClr val="accent1"/>
          </a:solidFill>
          <a:ln w="12700" algn="ctr">
            <a:solidFill>
              <a:schemeClr val="bg2"/>
            </a:solidFill>
            <a:miter lim="800000"/>
            <a:headEnd/>
            <a:tailEnd/>
          </a:ln>
        </p:spPr>
        <p:txBody>
          <a:bodyPr wrap="none" anchor="ctr"/>
          <a:lstStyle/>
          <a:p>
            <a:pPr algn="ctr"/>
            <a:r>
              <a:rPr lang="en-US" sz="2000">
                <a:solidFill>
                  <a:schemeClr val="tx1"/>
                </a:solidFill>
              </a:rPr>
              <a:t>SuspReq</a:t>
            </a:r>
          </a:p>
        </p:txBody>
      </p:sp>
      <p:sp>
        <p:nvSpPr>
          <p:cNvPr id="43052" name="Rectangle 62"/>
          <p:cNvSpPr>
            <a:spLocks noChangeArrowheads="1"/>
          </p:cNvSpPr>
          <p:nvPr/>
        </p:nvSpPr>
        <p:spPr bwMode="auto">
          <a:xfrm>
            <a:off x="3771900" y="5438775"/>
            <a:ext cx="1600200" cy="457200"/>
          </a:xfrm>
          <a:prstGeom prst="rect">
            <a:avLst/>
          </a:prstGeom>
          <a:solidFill>
            <a:schemeClr val="accent1"/>
          </a:solidFill>
          <a:ln w="12700" algn="ctr">
            <a:solidFill>
              <a:schemeClr val="bg2"/>
            </a:solidFill>
            <a:miter lim="800000"/>
            <a:headEnd/>
            <a:tailEnd/>
          </a:ln>
        </p:spPr>
        <p:txBody>
          <a:bodyPr wrap="none" anchor="ctr"/>
          <a:lstStyle/>
          <a:p>
            <a:pPr algn="ctr"/>
            <a:r>
              <a:rPr lang="en-US" sz="2000">
                <a:solidFill>
                  <a:schemeClr val="tx1"/>
                </a:solidFill>
              </a:rPr>
              <a:t>Suspended</a:t>
            </a:r>
          </a:p>
        </p:txBody>
      </p:sp>
      <p:cxnSp>
        <p:nvCxnSpPr>
          <p:cNvPr id="43053" name="AutoShape 63"/>
          <p:cNvCxnSpPr>
            <a:cxnSpLocks noChangeShapeType="1"/>
            <a:stCxn id="43048" idx="3"/>
            <a:endCxn id="43051" idx="0"/>
          </p:cNvCxnSpPr>
          <p:nvPr/>
        </p:nvCxnSpPr>
        <p:spPr bwMode="auto">
          <a:xfrm>
            <a:off x="6781800" y="4972050"/>
            <a:ext cx="457200" cy="466725"/>
          </a:xfrm>
          <a:prstGeom prst="bentConnector2">
            <a:avLst/>
          </a:prstGeom>
          <a:noFill/>
          <a:ln w="19050">
            <a:solidFill>
              <a:srgbClr val="000099"/>
            </a:solidFill>
            <a:miter lim="800000"/>
            <a:headEnd/>
            <a:tailEnd type="stealth" w="lg" len="lg"/>
          </a:ln>
        </p:spPr>
      </p:cxnSp>
      <p:cxnSp>
        <p:nvCxnSpPr>
          <p:cNvPr id="43054" name="AutoShape 64"/>
          <p:cNvCxnSpPr>
            <a:cxnSpLocks noChangeShapeType="1"/>
            <a:stCxn id="43051" idx="1"/>
            <a:endCxn id="43052" idx="3"/>
          </p:cNvCxnSpPr>
          <p:nvPr/>
        </p:nvCxnSpPr>
        <p:spPr bwMode="auto">
          <a:xfrm rot="10800000">
            <a:off x="5372100" y="5667375"/>
            <a:ext cx="1066800" cy="0"/>
          </a:xfrm>
          <a:prstGeom prst="straightConnector1">
            <a:avLst/>
          </a:prstGeom>
          <a:noFill/>
          <a:ln w="19050">
            <a:solidFill>
              <a:srgbClr val="000099"/>
            </a:solidFill>
            <a:round/>
            <a:headEnd/>
            <a:tailEnd type="stealth" w="lg" len="lg"/>
          </a:ln>
        </p:spPr>
      </p:cxnSp>
      <p:cxnSp>
        <p:nvCxnSpPr>
          <p:cNvPr id="43055" name="AutoShape 67"/>
          <p:cNvCxnSpPr>
            <a:cxnSpLocks noChangeShapeType="1"/>
            <a:stCxn id="43027" idx="1"/>
            <a:endCxn id="43019" idx="3"/>
          </p:cNvCxnSpPr>
          <p:nvPr/>
        </p:nvCxnSpPr>
        <p:spPr bwMode="auto">
          <a:xfrm rot="10800000" flipV="1">
            <a:off x="1828800" y="3505200"/>
            <a:ext cx="1066800" cy="1752600"/>
          </a:xfrm>
          <a:prstGeom prst="bentConnector3">
            <a:avLst>
              <a:gd name="adj1" fmla="val 50000"/>
            </a:avLst>
          </a:prstGeom>
          <a:noFill/>
          <a:ln w="19050">
            <a:solidFill>
              <a:srgbClr val="000099"/>
            </a:solidFill>
            <a:miter lim="800000"/>
            <a:headEnd/>
            <a:tailEnd type="stealth" w="lg" len="lg"/>
          </a:ln>
        </p:spPr>
      </p:cxnSp>
      <p:sp>
        <p:nvSpPr>
          <p:cNvPr id="43056" name="AutoShape 68"/>
          <p:cNvSpPr>
            <a:spLocks noChangeArrowheads="1"/>
          </p:cNvSpPr>
          <p:nvPr/>
        </p:nvSpPr>
        <p:spPr bwMode="auto">
          <a:xfrm>
            <a:off x="2714625" y="4495800"/>
            <a:ext cx="1504950" cy="428625"/>
          </a:xfrm>
          <a:prstGeom prst="roundRect">
            <a:avLst>
              <a:gd name="adj" fmla="val 16667"/>
            </a:avLst>
          </a:prstGeom>
          <a:solidFill>
            <a:schemeClr val="folHlink"/>
          </a:solidFill>
          <a:ln w="9525" algn="ctr">
            <a:solidFill>
              <a:schemeClr val="accent2"/>
            </a:solidFill>
            <a:round/>
            <a:headEnd/>
            <a:tailEnd/>
          </a:ln>
        </p:spPr>
        <p:txBody>
          <a:bodyPr wrap="none" anchor="ctr"/>
          <a:lstStyle/>
          <a:p>
            <a:pPr algn="ctr"/>
            <a:r>
              <a:rPr lang="en-US" sz="2000" b="1">
                <a:solidFill>
                  <a:schemeClr val="hlink"/>
                </a:solidFill>
                <a:latin typeface="Courier New" pitchFamily="49" charset="0"/>
              </a:rPr>
              <a:t>Resume();</a:t>
            </a:r>
          </a:p>
        </p:txBody>
      </p:sp>
      <p:cxnSp>
        <p:nvCxnSpPr>
          <p:cNvPr id="43057" name="AutoShape 69"/>
          <p:cNvCxnSpPr>
            <a:cxnSpLocks noChangeShapeType="1"/>
            <a:stCxn id="43052" idx="1"/>
            <a:endCxn id="43056" idx="2"/>
          </p:cNvCxnSpPr>
          <p:nvPr/>
        </p:nvCxnSpPr>
        <p:spPr bwMode="auto">
          <a:xfrm rot="10800000">
            <a:off x="3467100" y="4924425"/>
            <a:ext cx="304800" cy="742950"/>
          </a:xfrm>
          <a:prstGeom prst="bentConnector2">
            <a:avLst/>
          </a:prstGeom>
          <a:noFill/>
          <a:ln w="19050">
            <a:solidFill>
              <a:srgbClr val="000099"/>
            </a:solidFill>
            <a:miter lim="800000"/>
            <a:headEnd/>
            <a:tailEnd type="stealth" w="lg" len="lg"/>
          </a:ln>
        </p:spPr>
      </p:cxnSp>
      <p:cxnSp>
        <p:nvCxnSpPr>
          <p:cNvPr id="43058" name="AutoShape 70"/>
          <p:cNvCxnSpPr>
            <a:cxnSpLocks noChangeShapeType="1"/>
            <a:stCxn id="43056" idx="0"/>
            <a:endCxn id="43027" idx="2"/>
          </p:cNvCxnSpPr>
          <p:nvPr/>
        </p:nvCxnSpPr>
        <p:spPr bwMode="auto">
          <a:xfrm rot="-5400000">
            <a:off x="3086100" y="4114800"/>
            <a:ext cx="762000" cy="0"/>
          </a:xfrm>
          <a:prstGeom prst="straightConnector1">
            <a:avLst/>
          </a:prstGeom>
          <a:noFill/>
          <a:ln w="19050">
            <a:solidFill>
              <a:srgbClr val="000099"/>
            </a:solidFill>
            <a:round/>
            <a:headEnd/>
            <a:tailEnd type="stealth" w="lg" len="lg"/>
          </a:ln>
        </p:spPr>
      </p:cxnSp>
      <p:sp>
        <p:nvSpPr>
          <p:cNvPr id="43059" name="Slide Number Placeholder 51"/>
          <p:cNvSpPr>
            <a:spLocks noGrp="1"/>
          </p:cNvSpPr>
          <p:nvPr>
            <p:ph type="sldNum" sz="quarter" idx="11"/>
          </p:nvPr>
        </p:nvSpPr>
        <p:spPr>
          <a:noFill/>
        </p:spPr>
        <p:txBody>
          <a:bodyPr/>
          <a:lstStyle/>
          <a:p>
            <a:fld id="{0C1787D8-B267-46B5-BEC4-55B245427D8D}"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smtClean="0"/>
              <a:t>Section 4 - Asynchronous Programming</a:t>
            </a:r>
          </a:p>
        </p:txBody>
      </p:sp>
      <p:sp>
        <p:nvSpPr>
          <p:cNvPr id="44035" name="Rectangle 2"/>
          <p:cNvSpPr>
            <a:spLocks noGrp="1" noChangeArrowheads="1"/>
          </p:cNvSpPr>
          <p:nvPr>
            <p:ph type="title"/>
          </p:nvPr>
        </p:nvSpPr>
        <p:spPr/>
        <p:txBody>
          <a:bodyPr/>
          <a:lstStyle/>
          <a:p>
            <a:pPr eaLnBrk="1" hangingPunct="1"/>
            <a:r>
              <a:rPr lang="en-US" smtClean="0"/>
              <a:t>Thread Priority</a:t>
            </a:r>
          </a:p>
        </p:txBody>
      </p:sp>
      <p:sp>
        <p:nvSpPr>
          <p:cNvPr id="44036" name="Rectangle 3"/>
          <p:cNvSpPr>
            <a:spLocks noGrp="1" noChangeArrowheads="1"/>
          </p:cNvSpPr>
          <p:nvPr>
            <p:ph type="body" idx="1"/>
          </p:nvPr>
        </p:nvSpPr>
        <p:spPr>
          <a:xfrm>
            <a:off x="152400" y="990600"/>
            <a:ext cx="8839200" cy="5562600"/>
          </a:xfrm>
        </p:spPr>
        <p:txBody>
          <a:bodyPr/>
          <a:lstStyle/>
          <a:p>
            <a:pPr eaLnBrk="1" hangingPunct="1"/>
            <a:r>
              <a:rPr lang="en-US" sz="2400" smtClean="0"/>
              <a:t>Since Windows 95, the operating system manages multiple tasks with preemptive multi-tasking. This means that the OS manages the scheduling of threads rather than the threads themselves.</a:t>
            </a:r>
          </a:p>
          <a:p>
            <a:pPr eaLnBrk="1" hangingPunct="1"/>
            <a:r>
              <a:rPr lang="en-US" sz="2400" smtClean="0"/>
              <a:t>Each thread is given a priority. The CPU gives a thread a time-slice in which to execute its instructions. When the time-slice lapses, a context switch occurs: the state of the current thread is saved and a different thread is given time.</a:t>
            </a:r>
          </a:p>
          <a:p>
            <a:pPr eaLnBrk="1" hangingPunct="1"/>
            <a:r>
              <a:rPr lang="en-US" sz="2400" smtClean="0"/>
              <a:t>The priority of an individual thread is compared against the priority of all other threads to determine how often the thread is given a time-slice. The lower the priority, the less frequent the schedule of its time slice.</a:t>
            </a:r>
          </a:p>
          <a:p>
            <a:pPr eaLnBrk="1" hangingPunct="1"/>
            <a:r>
              <a:rPr lang="en-US" sz="2400" smtClean="0"/>
              <a:t>Valid priorities are: </a:t>
            </a:r>
            <a:r>
              <a:rPr lang="en-US" sz="2400" b="1" smtClean="0">
                <a:solidFill>
                  <a:schemeClr val="hlink"/>
                </a:solidFill>
                <a:latin typeface="Courier New" pitchFamily="49" charset="0"/>
              </a:rPr>
              <a:t>Highest</a:t>
            </a:r>
            <a:r>
              <a:rPr lang="en-US" sz="2400" smtClean="0"/>
              <a:t>, </a:t>
            </a:r>
            <a:r>
              <a:rPr lang="en-US" sz="2400" b="1" smtClean="0">
                <a:solidFill>
                  <a:schemeClr val="hlink"/>
                </a:solidFill>
                <a:latin typeface="Courier New" pitchFamily="49" charset="0"/>
              </a:rPr>
              <a:t>AboveNormal</a:t>
            </a:r>
            <a:r>
              <a:rPr lang="en-US" sz="2400" smtClean="0"/>
              <a:t>, </a:t>
            </a:r>
            <a:r>
              <a:rPr lang="en-US" sz="2400" b="1" smtClean="0">
                <a:solidFill>
                  <a:schemeClr val="hlink"/>
                </a:solidFill>
                <a:latin typeface="Courier New" pitchFamily="49" charset="0"/>
              </a:rPr>
              <a:t>Normal</a:t>
            </a:r>
            <a:r>
              <a:rPr lang="en-US" sz="2400" smtClean="0"/>
              <a:t>, </a:t>
            </a:r>
            <a:r>
              <a:rPr lang="en-US" sz="2400" b="1" smtClean="0">
                <a:solidFill>
                  <a:schemeClr val="hlink"/>
                </a:solidFill>
                <a:latin typeface="Courier New" pitchFamily="49" charset="0"/>
              </a:rPr>
              <a:t>BelowNormal</a:t>
            </a:r>
            <a:r>
              <a:rPr lang="en-US" sz="2400" smtClean="0"/>
              <a:t>, and </a:t>
            </a:r>
            <a:r>
              <a:rPr lang="en-US" sz="2400" b="1" smtClean="0">
                <a:solidFill>
                  <a:schemeClr val="hlink"/>
                </a:solidFill>
                <a:latin typeface="Courier New" pitchFamily="49" charset="0"/>
              </a:rPr>
              <a:t>Lowest</a:t>
            </a:r>
            <a:r>
              <a:rPr lang="en-US" sz="2400" smtClean="0"/>
              <a:t>.</a:t>
            </a:r>
          </a:p>
        </p:txBody>
      </p:sp>
      <p:sp>
        <p:nvSpPr>
          <p:cNvPr id="44037" name="Slide Number Placeholder 5"/>
          <p:cNvSpPr>
            <a:spLocks noGrp="1"/>
          </p:cNvSpPr>
          <p:nvPr>
            <p:ph type="sldNum" sz="quarter" idx="11"/>
          </p:nvPr>
        </p:nvSpPr>
        <p:spPr>
          <a:noFill/>
        </p:spPr>
        <p:txBody>
          <a:bodyPr/>
          <a:lstStyle/>
          <a:p>
            <a:fld id="{1916AB73-5940-4C20-B964-FE761C64BD45}"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t>Section 4 - Asynchronous Programming</a:t>
            </a:r>
          </a:p>
        </p:txBody>
      </p:sp>
      <p:sp>
        <p:nvSpPr>
          <p:cNvPr id="45059" name="Rectangle 2"/>
          <p:cNvSpPr>
            <a:spLocks noGrp="1" noChangeArrowheads="1"/>
          </p:cNvSpPr>
          <p:nvPr>
            <p:ph type="title"/>
          </p:nvPr>
        </p:nvSpPr>
        <p:spPr/>
        <p:txBody>
          <a:bodyPr/>
          <a:lstStyle/>
          <a:p>
            <a:pPr eaLnBrk="1" hangingPunct="1"/>
            <a:r>
              <a:rPr lang="en-US" smtClean="0"/>
              <a:t>Thread Priority</a:t>
            </a:r>
          </a:p>
        </p:txBody>
      </p:sp>
      <p:sp>
        <p:nvSpPr>
          <p:cNvPr id="45060" name="Rectangle 3"/>
          <p:cNvSpPr>
            <a:spLocks noGrp="1" noChangeArrowheads="1"/>
          </p:cNvSpPr>
          <p:nvPr>
            <p:ph type="body" idx="1"/>
          </p:nvPr>
        </p:nvSpPr>
        <p:spPr>
          <a:xfrm>
            <a:off x="152400" y="990600"/>
            <a:ext cx="8839200" cy="5867400"/>
          </a:xfrm>
        </p:spPr>
        <p:txBody>
          <a:bodyPr/>
          <a:lstStyle/>
          <a:p>
            <a:pPr eaLnBrk="1" hangingPunct="1"/>
            <a:r>
              <a:rPr lang="en-US" smtClean="0"/>
              <a:t>To set a thread’s priority, use the </a:t>
            </a:r>
            <a:r>
              <a:rPr lang="en-US" b="1" smtClean="0">
                <a:solidFill>
                  <a:schemeClr val="hlink"/>
                </a:solidFill>
                <a:latin typeface="Courier New" pitchFamily="49" charset="0"/>
              </a:rPr>
              <a:t>Priority</a:t>
            </a:r>
            <a:r>
              <a:rPr lang="en-US" smtClean="0"/>
              <a:t> property and one of the valid </a:t>
            </a:r>
            <a:r>
              <a:rPr lang="en-US" b="1" smtClean="0">
                <a:solidFill>
                  <a:schemeClr val="hlink"/>
                </a:solidFill>
                <a:latin typeface="Courier New" pitchFamily="49" charset="0"/>
              </a:rPr>
              <a:t>ThreadPriority</a:t>
            </a:r>
            <a:r>
              <a:rPr lang="en-US" smtClean="0"/>
              <a:t> enumeration values:</a:t>
            </a:r>
          </a:p>
          <a:p>
            <a:pPr eaLnBrk="1" hangingPunct="1"/>
            <a:endParaRPr lang="en-US" smtClean="0"/>
          </a:p>
          <a:p>
            <a:pPr eaLnBrk="1" hangingPunct="1"/>
            <a:endParaRPr lang="en-US" smtClean="0"/>
          </a:p>
          <a:p>
            <a:pPr eaLnBrk="1" hangingPunct="1"/>
            <a:r>
              <a:rPr lang="en-US" smtClean="0"/>
              <a:t>Use priority with caution. You should always accept the default </a:t>
            </a:r>
            <a:r>
              <a:rPr lang="en-US" b="1" smtClean="0">
                <a:solidFill>
                  <a:schemeClr val="hlink"/>
                </a:solidFill>
                <a:latin typeface="Courier New" pitchFamily="49" charset="0"/>
              </a:rPr>
              <a:t>ThreadPriority.Normal</a:t>
            </a:r>
            <a:r>
              <a:rPr lang="en-US" smtClean="0"/>
              <a:t> priority unless you know you need to raise or lower it.</a:t>
            </a:r>
          </a:p>
          <a:p>
            <a:pPr eaLnBrk="1" hangingPunct="1"/>
            <a:r>
              <a:rPr lang="en-US" smtClean="0"/>
              <a:t>If you need to change a thread’s priority, minimize the amount of time it is at that priority.</a:t>
            </a:r>
          </a:p>
        </p:txBody>
      </p:sp>
      <p:sp>
        <p:nvSpPr>
          <p:cNvPr id="66565" name="Rectangle 5"/>
          <p:cNvSpPr>
            <a:spLocks noChangeArrowheads="1"/>
          </p:cNvSpPr>
          <p:nvPr/>
        </p:nvSpPr>
        <p:spPr bwMode="auto">
          <a:xfrm>
            <a:off x="152400" y="2667000"/>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myThread.Priority = ThreadPriority.AboveNormal;</a:t>
            </a:r>
          </a:p>
        </p:txBody>
      </p:sp>
      <p:sp>
        <p:nvSpPr>
          <p:cNvPr id="45062" name="Slide Number Placeholder 6"/>
          <p:cNvSpPr>
            <a:spLocks noGrp="1"/>
          </p:cNvSpPr>
          <p:nvPr>
            <p:ph type="sldNum" sz="quarter" idx="11"/>
          </p:nvPr>
        </p:nvSpPr>
        <p:spPr>
          <a:noFill/>
        </p:spPr>
        <p:txBody>
          <a:bodyPr/>
          <a:lstStyle/>
          <a:p>
            <a:fld id="{66249D5E-AF17-4A6E-B97C-0636768F1BB9}"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t>Section 4 - Asynchronous Programming</a:t>
            </a:r>
          </a:p>
        </p:txBody>
      </p:sp>
      <p:sp>
        <p:nvSpPr>
          <p:cNvPr id="46083" name="Rectangle 2"/>
          <p:cNvSpPr>
            <a:spLocks noGrp="1" noChangeArrowheads="1"/>
          </p:cNvSpPr>
          <p:nvPr>
            <p:ph type="title"/>
          </p:nvPr>
        </p:nvSpPr>
        <p:spPr/>
        <p:txBody>
          <a:bodyPr/>
          <a:lstStyle/>
          <a:p>
            <a:pPr eaLnBrk="1" hangingPunct="1"/>
            <a:r>
              <a:rPr lang="en-US" smtClean="0"/>
              <a:t>Exceptions and Threads</a:t>
            </a:r>
          </a:p>
        </p:txBody>
      </p:sp>
      <p:sp>
        <p:nvSpPr>
          <p:cNvPr id="46084" name="Rectangle 3"/>
          <p:cNvSpPr>
            <a:spLocks noGrp="1" noChangeArrowheads="1"/>
          </p:cNvSpPr>
          <p:nvPr>
            <p:ph type="body" idx="1"/>
          </p:nvPr>
        </p:nvSpPr>
        <p:spPr>
          <a:xfrm>
            <a:off x="152400" y="990600"/>
            <a:ext cx="8839200" cy="5562600"/>
          </a:xfrm>
        </p:spPr>
        <p:txBody>
          <a:bodyPr/>
          <a:lstStyle/>
          <a:p>
            <a:pPr eaLnBrk="1" hangingPunct="1"/>
            <a:r>
              <a:rPr lang="en-US" dirty="0" smtClean="0"/>
              <a:t>When it comes to exceptions, each thread has its own execution path.</a:t>
            </a:r>
          </a:p>
          <a:p>
            <a:pPr eaLnBrk="1" hangingPunct="1"/>
            <a:r>
              <a:rPr lang="en-US" dirty="0" smtClean="0"/>
              <a:t>If you wrap the </a:t>
            </a:r>
            <a:r>
              <a:rPr lang="en-US" b="1" dirty="0" smtClean="0">
                <a:solidFill>
                  <a:schemeClr val="hlink"/>
                </a:solidFill>
                <a:latin typeface="Courier New" pitchFamily="49" charset="0"/>
              </a:rPr>
              <a:t>Start()</a:t>
            </a:r>
            <a:r>
              <a:rPr lang="en-US" dirty="0" smtClean="0"/>
              <a:t> method in a </a:t>
            </a:r>
            <a:r>
              <a:rPr lang="en-US" b="1" dirty="0" smtClean="0">
                <a:solidFill>
                  <a:schemeClr val="hlink"/>
                </a:solidFill>
                <a:latin typeface="Courier New" pitchFamily="49" charset="0"/>
              </a:rPr>
              <a:t>try..catch</a:t>
            </a:r>
            <a:r>
              <a:rPr lang="en-US" dirty="0" smtClean="0"/>
              <a:t> block, it won’t catch exception that are occurring in the thread itself.</a:t>
            </a:r>
          </a:p>
          <a:p>
            <a:pPr eaLnBrk="1" hangingPunct="1"/>
            <a:r>
              <a:rPr lang="en-US" dirty="0" smtClean="0"/>
              <a:t>This means that you would need to include exception handling in the thread itself.</a:t>
            </a:r>
          </a:p>
          <a:p>
            <a:pPr eaLnBrk="1" hangingPunct="1"/>
            <a:r>
              <a:rPr lang="en-US" dirty="0" smtClean="0"/>
              <a:t>It is recommended that you at least include a </a:t>
            </a:r>
            <a:r>
              <a:rPr lang="en-US" b="1" dirty="0" smtClean="0">
                <a:solidFill>
                  <a:schemeClr val="hlink"/>
                </a:solidFill>
                <a:latin typeface="Courier New" pitchFamily="49" charset="0"/>
              </a:rPr>
              <a:t>try..catch</a:t>
            </a:r>
            <a:r>
              <a:rPr lang="en-US" dirty="0" smtClean="0"/>
              <a:t> block in the thread entry method just like you do in the </a:t>
            </a:r>
            <a:r>
              <a:rPr lang="en-US" b="1" dirty="0" smtClean="0">
                <a:solidFill>
                  <a:schemeClr val="hlink"/>
                </a:solidFill>
                <a:latin typeface="Courier New" pitchFamily="49" charset="0"/>
              </a:rPr>
              <a:t>Main()</a:t>
            </a:r>
            <a:r>
              <a:rPr lang="en-US" dirty="0" smtClean="0"/>
              <a:t> method of your application. This ensures that exceptions are handled in the thread.</a:t>
            </a:r>
          </a:p>
        </p:txBody>
      </p:sp>
      <p:sp>
        <p:nvSpPr>
          <p:cNvPr id="46085" name="Slide Number Placeholder 5"/>
          <p:cNvSpPr>
            <a:spLocks noGrp="1"/>
          </p:cNvSpPr>
          <p:nvPr>
            <p:ph type="sldNum" sz="quarter" idx="11"/>
          </p:nvPr>
        </p:nvSpPr>
        <p:spPr>
          <a:noFill/>
        </p:spPr>
        <p:txBody>
          <a:bodyPr/>
          <a:lstStyle/>
          <a:p>
            <a:fld id="{3431B787-634E-4929-BD01-292872714CD1}"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smtClean="0"/>
              <a:t>Section 4 - Asynchronous Programming</a:t>
            </a:r>
          </a:p>
        </p:txBody>
      </p:sp>
      <p:sp>
        <p:nvSpPr>
          <p:cNvPr id="49155" name="Rectangle 2"/>
          <p:cNvSpPr>
            <a:spLocks noGrp="1" noChangeArrowheads="1"/>
          </p:cNvSpPr>
          <p:nvPr>
            <p:ph type="title"/>
          </p:nvPr>
        </p:nvSpPr>
        <p:spPr/>
        <p:txBody>
          <a:bodyPr/>
          <a:lstStyle/>
          <a:p>
            <a:pPr eaLnBrk="1" hangingPunct="1"/>
            <a:r>
              <a:rPr lang="en-US" smtClean="0"/>
              <a:t>Synchronization</a:t>
            </a:r>
          </a:p>
        </p:txBody>
      </p:sp>
      <p:sp>
        <p:nvSpPr>
          <p:cNvPr id="49156" name="Rectangle 3"/>
          <p:cNvSpPr>
            <a:spLocks noGrp="1" noChangeArrowheads="1"/>
          </p:cNvSpPr>
          <p:nvPr>
            <p:ph type="body" idx="1"/>
          </p:nvPr>
        </p:nvSpPr>
        <p:spPr>
          <a:xfrm>
            <a:off x="152400" y="990600"/>
            <a:ext cx="8839200" cy="5562600"/>
          </a:xfrm>
        </p:spPr>
        <p:txBody>
          <a:bodyPr/>
          <a:lstStyle/>
          <a:p>
            <a:pPr eaLnBrk="1" hangingPunct="1">
              <a:lnSpc>
                <a:spcPct val="90000"/>
              </a:lnSpc>
            </a:pPr>
            <a:r>
              <a:rPr lang="en-US" sz="2400" dirty="0" smtClean="0"/>
              <a:t>When writing a </a:t>
            </a:r>
            <a:r>
              <a:rPr lang="en-US" sz="2400" b="1" dirty="0" smtClean="0">
                <a:solidFill>
                  <a:srgbClr val="FF0000"/>
                </a:solidFill>
              </a:rPr>
              <a:t>single-threaded</a:t>
            </a:r>
            <a:r>
              <a:rPr lang="en-US" sz="2400" dirty="0" smtClean="0"/>
              <a:t> application, a particular object can have an unsafe state for periods of time. What this means is that the information in the object is not 100% valid. For this application, this is okay.</a:t>
            </a:r>
          </a:p>
          <a:p>
            <a:pPr eaLnBrk="1" hangingPunct="1">
              <a:lnSpc>
                <a:spcPct val="90000"/>
              </a:lnSpc>
            </a:pPr>
            <a:r>
              <a:rPr lang="en-US" sz="2400" dirty="0" smtClean="0"/>
              <a:t>Having an object in a safe state in a </a:t>
            </a:r>
            <a:r>
              <a:rPr lang="en-US" sz="2400" b="1" dirty="0" smtClean="0">
                <a:solidFill>
                  <a:srgbClr val="FF0000"/>
                </a:solidFill>
              </a:rPr>
              <a:t>multi-threaded</a:t>
            </a:r>
            <a:r>
              <a:rPr lang="en-US" sz="2400" dirty="0" smtClean="0"/>
              <a:t> program means that the object and its members are valid 100% of the time when they are accessed by different threads.</a:t>
            </a:r>
          </a:p>
          <a:p>
            <a:pPr lvl="1" eaLnBrk="1" hangingPunct="1">
              <a:lnSpc>
                <a:spcPct val="90000"/>
              </a:lnSpc>
            </a:pPr>
            <a:r>
              <a:rPr lang="en-US" sz="2200" dirty="0" smtClean="0"/>
              <a:t>The “safe-</a:t>
            </a:r>
            <a:r>
              <a:rPr lang="en-US" sz="2200" dirty="0" err="1" smtClean="0"/>
              <a:t>ness</a:t>
            </a:r>
            <a:r>
              <a:rPr lang="en-US" sz="2200" dirty="0" smtClean="0"/>
              <a:t>” is referred to as thread safety or thread safe.</a:t>
            </a:r>
          </a:p>
          <a:p>
            <a:pPr eaLnBrk="1" hangingPunct="1">
              <a:lnSpc>
                <a:spcPct val="90000"/>
              </a:lnSpc>
            </a:pPr>
            <a:r>
              <a:rPr lang="en-US" sz="2400" dirty="0" smtClean="0"/>
              <a:t>In </a:t>
            </a:r>
            <a:r>
              <a:rPr lang="en-US" sz="2400" b="1" dirty="0" smtClean="0">
                <a:solidFill>
                  <a:srgbClr val="FF0000"/>
                </a:solidFill>
              </a:rPr>
              <a:t>multi-threaded</a:t>
            </a:r>
            <a:r>
              <a:rPr lang="en-US" sz="2400" dirty="0" smtClean="0"/>
              <a:t> programming, having an object in an unsafe state can cause a lot of problems because access to that object is no longer synchronous.</a:t>
            </a:r>
          </a:p>
          <a:p>
            <a:pPr eaLnBrk="1" hangingPunct="1">
              <a:lnSpc>
                <a:spcPct val="90000"/>
              </a:lnSpc>
            </a:pPr>
            <a:r>
              <a:rPr lang="en-US" sz="2400" dirty="0" smtClean="0"/>
              <a:t>When there is a common resource that multiple threads access, there is always a chance that this resource can have an unsafe state. In fact, count on it!</a:t>
            </a:r>
          </a:p>
        </p:txBody>
      </p:sp>
      <p:sp>
        <p:nvSpPr>
          <p:cNvPr id="49157" name="Slide Number Placeholder 5"/>
          <p:cNvSpPr>
            <a:spLocks noGrp="1"/>
          </p:cNvSpPr>
          <p:nvPr>
            <p:ph type="sldNum" sz="quarter" idx="11"/>
          </p:nvPr>
        </p:nvSpPr>
        <p:spPr>
          <a:noFill/>
        </p:spPr>
        <p:txBody>
          <a:bodyPr/>
          <a:lstStyle/>
          <a:p>
            <a:fld id="{32166F3B-43D3-4262-9A98-4385C4FA431C}"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Section 4 - Asynchronous Programming</a:t>
            </a:r>
          </a:p>
        </p:txBody>
      </p:sp>
      <p:sp>
        <p:nvSpPr>
          <p:cNvPr id="50179" name="Rectangle 2"/>
          <p:cNvSpPr>
            <a:spLocks noGrp="1" noChangeArrowheads="1"/>
          </p:cNvSpPr>
          <p:nvPr>
            <p:ph type="title"/>
          </p:nvPr>
        </p:nvSpPr>
        <p:spPr/>
        <p:txBody>
          <a:bodyPr/>
          <a:lstStyle/>
          <a:p>
            <a:pPr eaLnBrk="1" hangingPunct="1"/>
            <a:r>
              <a:rPr lang="en-US" smtClean="0"/>
              <a:t>Synchronization</a:t>
            </a:r>
          </a:p>
        </p:txBody>
      </p:sp>
      <p:sp>
        <p:nvSpPr>
          <p:cNvPr id="50180" name="Rectangle 3"/>
          <p:cNvSpPr>
            <a:spLocks noGrp="1" noChangeArrowheads="1"/>
          </p:cNvSpPr>
          <p:nvPr>
            <p:ph type="body" idx="1"/>
          </p:nvPr>
        </p:nvSpPr>
        <p:spPr>
          <a:xfrm>
            <a:off x="152400" y="990600"/>
            <a:ext cx="8839200" cy="5562600"/>
          </a:xfrm>
        </p:spPr>
        <p:txBody>
          <a:bodyPr/>
          <a:lstStyle/>
          <a:p>
            <a:pPr eaLnBrk="1" hangingPunct="1"/>
            <a:r>
              <a:rPr lang="en-US" smtClean="0"/>
              <a:t>There are two main bugs that can occur with a multi-threaded application:</a:t>
            </a:r>
          </a:p>
          <a:p>
            <a:pPr lvl="1" eaLnBrk="1" hangingPunct="1"/>
            <a:r>
              <a:rPr lang="en-US" smtClean="0"/>
              <a:t>Deadlocks</a:t>
            </a:r>
          </a:p>
          <a:p>
            <a:pPr lvl="1" eaLnBrk="1" hangingPunct="1"/>
            <a:r>
              <a:rPr lang="en-US" smtClean="0"/>
              <a:t>Race Conditions</a:t>
            </a:r>
          </a:p>
          <a:p>
            <a:pPr eaLnBrk="1" hangingPunct="1"/>
            <a:r>
              <a:rPr lang="en-US" smtClean="0"/>
              <a:t>The key with synchronization is that you want to use it as little as possible, but use it when you need it.</a:t>
            </a:r>
          </a:p>
          <a:p>
            <a:pPr lvl="1" eaLnBrk="1" hangingPunct="1"/>
            <a:r>
              <a:rPr lang="en-US" smtClean="0"/>
              <a:t>Implementing synchronization mechanisms in your code can cause two side effects: performance degradation and lack of responsiveness.</a:t>
            </a:r>
          </a:p>
          <a:p>
            <a:pPr lvl="1" eaLnBrk="1" hangingPunct="1"/>
            <a:r>
              <a:rPr lang="en-US" smtClean="0"/>
              <a:t>Performance and responsiveness issues are less critical than deadlocks and race conditions!</a:t>
            </a:r>
          </a:p>
        </p:txBody>
      </p:sp>
      <p:sp>
        <p:nvSpPr>
          <p:cNvPr id="50181" name="Slide Number Placeholder 5"/>
          <p:cNvSpPr>
            <a:spLocks noGrp="1"/>
          </p:cNvSpPr>
          <p:nvPr>
            <p:ph type="sldNum" sz="quarter" idx="11"/>
          </p:nvPr>
        </p:nvSpPr>
        <p:spPr>
          <a:noFill/>
        </p:spPr>
        <p:txBody>
          <a:bodyPr/>
          <a:lstStyle/>
          <a:p>
            <a:fld id="{F5AC8B7C-CB07-4D12-899F-A588B6C355AF}"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Section 4 - Asynchronous Programming</a:t>
            </a:r>
          </a:p>
        </p:txBody>
      </p:sp>
      <p:sp>
        <p:nvSpPr>
          <p:cNvPr id="51203" name="Rectangle 2"/>
          <p:cNvSpPr>
            <a:spLocks noGrp="1" noChangeArrowheads="1"/>
          </p:cNvSpPr>
          <p:nvPr>
            <p:ph type="title"/>
          </p:nvPr>
        </p:nvSpPr>
        <p:spPr/>
        <p:txBody>
          <a:bodyPr/>
          <a:lstStyle/>
          <a:p>
            <a:pPr eaLnBrk="1" hangingPunct="1"/>
            <a:r>
              <a:rPr lang="en-US" smtClean="0"/>
              <a:t>Synchronization</a:t>
            </a:r>
          </a:p>
        </p:txBody>
      </p:sp>
      <p:sp>
        <p:nvSpPr>
          <p:cNvPr id="51204" name="Rectangle 3"/>
          <p:cNvSpPr>
            <a:spLocks noGrp="1" noChangeArrowheads="1"/>
          </p:cNvSpPr>
          <p:nvPr>
            <p:ph type="body" idx="1"/>
          </p:nvPr>
        </p:nvSpPr>
        <p:spPr>
          <a:xfrm>
            <a:off x="152400" y="990600"/>
            <a:ext cx="8839200" cy="5562600"/>
          </a:xfrm>
        </p:spPr>
        <p:txBody>
          <a:bodyPr/>
          <a:lstStyle/>
          <a:p>
            <a:pPr eaLnBrk="1" hangingPunct="1">
              <a:lnSpc>
                <a:spcPct val="90000"/>
              </a:lnSpc>
            </a:pPr>
            <a:r>
              <a:rPr lang="en-US" sz="2400" smtClean="0"/>
              <a:t>Performance:</a:t>
            </a:r>
          </a:p>
          <a:p>
            <a:pPr lvl="1" eaLnBrk="1" hangingPunct="1">
              <a:lnSpc>
                <a:spcPct val="90000"/>
              </a:lnSpc>
            </a:pPr>
            <a:r>
              <a:rPr lang="en-US" sz="2200" smtClean="0"/>
              <a:t>When implementing synchronization mechanisms, you are forcing threads to run synchronously. One thread runs while the others are blocked until the running thread is done with the items that require synchronization.</a:t>
            </a:r>
          </a:p>
          <a:p>
            <a:pPr lvl="1" eaLnBrk="1" hangingPunct="1">
              <a:lnSpc>
                <a:spcPct val="90000"/>
              </a:lnSpc>
            </a:pPr>
            <a:r>
              <a:rPr lang="en-US" sz="2200" smtClean="0"/>
              <a:t>The blocking may last longer that the running thread’s time-slice.</a:t>
            </a:r>
          </a:p>
          <a:p>
            <a:pPr lvl="1" eaLnBrk="1" hangingPunct="1">
              <a:lnSpc>
                <a:spcPct val="90000"/>
              </a:lnSpc>
            </a:pPr>
            <a:r>
              <a:rPr lang="en-US" sz="2200" smtClean="0"/>
              <a:t>Blocking threads causes a performance hit.</a:t>
            </a:r>
          </a:p>
          <a:p>
            <a:pPr eaLnBrk="1" hangingPunct="1">
              <a:lnSpc>
                <a:spcPct val="90000"/>
              </a:lnSpc>
            </a:pPr>
            <a:r>
              <a:rPr lang="en-US" sz="2400" smtClean="0"/>
              <a:t>Responsiveness:</a:t>
            </a:r>
          </a:p>
          <a:p>
            <a:pPr lvl="1" eaLnBrk="1" hangingPunct="1">
              <a:lnSpc>
                <a:spcPct val="90000"/>
              </a:lnSpc>
            </a:pPr>
            <a:r>
              <a:rPr lang="en-US" sz="2200" smtClean="0"/>
              <a:t>Blocked threads are waiting for objects to free up so their responsiveness is non-existent during this time. This may be reflected in the user interface either with hangs, or slow results from user actions.</a:t>
            </a:r>
          </a:p>
          <a:p>
            <a:pPr eaLnBrk="1" hangingPunct="1">
              <a:lnSpc>
                <a:spcPct val="90000"/>
              </a:lnSpc>
            </a:pPr>
            <a:r>
              <a:rPr lang="en-US" sz="2400" smtClean="0"/>
              <a:t>It is important that you place as little amount of code in synchronization blocks as possible without introducing synchronization bugs. </a:t>
            </a:r>
          </a:p>
        </p:txBody>
      </p:sp>
      <p:sp>
        <p:nvSpPr>
          <p:cNvPr id="51205" name="Slide Number Placeholder 5"/>
          <p:cNvSpPr>
            <a:spLocks noGrp="1"/>
          </p:cNvSpPr>
          <p:nvPr>
            <p:ph type="sldNum" sz="quarter" idx="11"/>
          </p:nvPr>
        </p:nvSpPr>
        <p:spPr>
          <a:noFill/>
        </p:spPr>
        <p:txBody>
          <a:bodyPr/>
          <a:lstStyle/>
          <a:p>
            <a:fld id="{1C442BB9-9FC5-40E2-8F1E-AE9949FFC148}"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Section 4 - Asynchronous Programming</a:t>
            </a:r>
          </a:p>
        </p:txBody>
      </p:sp>
      <p:sp>
        <p:nvSpPr>
          <p:cNvPr id="52227" name="Rectangle 2"/>
          <p:cNvSpPr>
            <a:spLocks noGrp="1" noChangeArrowheads="1"/>
          </p:cNvSpPr>
          <p:nvPr>
            <p:ph type="title"/>
          </p:nvPr>
        </p:nvSpPr>
        <p:spPr/>
        <p:txBody>
          <a:bodyPr/>
          <a:lstStyle/>
          <a:p>
            <a:pPr eaLnBrk="1" hangingPunct="1"/>
            <a:r>
              <a:rPr lang="en-US" smtClean="0"/>
              <a:t>Synchronization</a:t>
            </a:r>
          </a:p>
        </p:txBody>
      </p:sp>
      <p:sp>
        <p:nvSpPr>
          <p:cNvPr id="52228" name="Rectangle 3"/>
          <p:cNvSpPr>
            <a:spLocks noGrp="1" noChangeArrowheads="1"/>
          </p:cNvSpPr>
          <p:nvPr>
            <p:ph type="body" idx="1"/>
          </p:nvPr>
        </p:nvSpPr>
        <p:spPr>
          <a:xfrm>
            <a:off x="152400" y="990600"/>
            <a:ext cx="8839200" cy="5562600"/>
          </a:xfrm>
        </p:spPr>
        <p:txBody>
          <a:bodyPr/>
          <a:lstStyle/>
          <a:p>
            <a:pPr eaLnBrk="1" hangingPunct="1"/>
            <a:r>
              <a:rPr lang="en-US" smtClean="0"/>
              <a:t>A deadlock (or deadly embrace) occurs when two threads have access to resources that are locked by the other.</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Both threads are blocked waiting for each other.</a:t>
            </a:r>
          </a:p>
          <a:p>
            <a:pPr eaLnBrk="1" hangingPunct="1"/>
            <a:r>
              <a:rPr lang="en-US" smtClean="0"/>
              <a:t>This may not be 100% reproducible! </a:t>
            </a:r>
          </a:p>
        </p:txBody>
      </p:sp>
      <p:sp>
        <p:nvSpPr>
          <p:cNvPr id="142340" name="Rectangle 4"/>
          <p:cNvSpPr>
            <a:spLocks noChangeArrowheads="1"/>
          </p:cNvSpPr>
          <p:nvPr/>
        </p:nvSpPr>
        <p:spPr bwMode="auto">
          <a:xfrm>
            <a:off x="152400" y="2438400"/>
            <a:ext cx="3886200" cy="2514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lock (a)</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do something.</a:t>
            </a:r>
          </a:p>
          <a:p>
            <a:pPr>
              <a:defRPr/>
            </a:pPr>
            <a:r>
              <a:rPr lang="en-US" sz="2000" b="1">
                <a:solidFill>
                  <a:schemeClr val="hlink"/>
                </a:solidFill>
                <a:latin typeface="Courier New" pitchFamily="49" charset="0"/>
              </a:rPr>
              <a:t>    lock (b)</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do something.</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a:t>
            </a:r>
          </a:p>
        </p:txBody>
      </p:sp>
      <p:sp>
        <p:nvSpPr>
          <p:cNvPr id="142341" name="Rectangle 5"/>
          <p:cNvSpPr>
            <a:spLocks noChangeArrowheads="1"/>
          </p:cNvSpPr>
          <p:nvPr/>
        </p:nvSpPr>
        <p:spPr bwMode="auto">
          <a:xfrm>
            <a:off x="4953000" y="2438400"/>
            <a:ext cx="3886200" cy="2514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lock (b)</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do something.</a:t>
            </a:r>
          </a:p>
          <a:p>
            <a:pPr>
              <a:defRPr/>
            </a:pPr>
            <a:r>
              <a:rPr lang="en-US" sz="2000" b="1">
                <a:solidFill>
                  <a:schemeClr val="hlink"/>
                </a:solidFill>
                <a:latin typeface="Courier New" pitchFamily="49" charset="0"/>
              </a:rPr>
              <a:t>    lock (a)</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do something.</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a:t>
            </a:r>
          </a:p>
        </p:txBody>
      </p:sp>
      <p:sp>
        <p:nvSpPr>
          <p:cNvPr id="142342" name="Line 6"/>
          <p:cNvSpPr>
            <a:spLocks noChangeShapeType="1"/>
          </p:cNvSpPr>
          <p:nvPr/>
        </p:nvSpPr>
        <p:spPr bwMode="auto">
          <a:xfrm flipH="1">
            <a:off x="1495425" y="2628900"/>
            <a:ext cx="838200" cy="0"/>
          </a:xfrm>
          <a:prstGeom prst="line">
            <a:avLst/>
          </a:prstGeom>
          <a:noFill/>
          <a:ln w="38100">
            <a:solidFill>
              <a:srgbClr val="000099"/>
            </a:solidFill>
            <a:round/>
            <a:headEnd/>
            <a:tailEnd type="stealth" w="lg" len="lg"/>
          </a:ln>
        </p:spPr>
        <p:txBody>
          <a:bodyPr anchor="ctr"/>
          <a:lstStyle/>
          <a:p>
            <a:endParaRPr lang="en-US"/>
          </a:p>
        </p:txBody>
      </p:sp>
      <p:sp>
        <p:nvSpPr>
          <p:cNvPr id="142343" name="Line 7"/>
          <p:cNvSpPr>
            <a:spLocks noChangeShapeType="1"/>
          </p:cNvSpPr>
          <p:nvPr/>
        </p:nvSpPr>
        <p:spPr bwMode="auto">
          <a:xfrm flipH="1">
            <a:off x="6248400" y="2628900"/>
            <a:ext cx="838200" cy="0"/>
          </a:xfrm>
          <a:prstGeom prst="line">
            <a:avLst/>
          </a:prstGeom>
          <a:noFill/>
          <a:ln w="38100">
            <a:solidFill>
              <a:srgbClr val="000099"/>
            </a:solidFill>
            <a:round/>
            <a:headEnd/>
            <a:tailEnd type="stealth" w="lg" len="lg"/>
          </a:ln>
        </p:spPr>
        <p:txBody>
          <a:bodyPr anchor="ctr"/>
          <a:lstStyle/>
          <a:p>
            <a:endParaRPr lang="en-US"/>
          </a:p>
        </p:txBody>
      </p:sp>
      <p:sp>
        <p:nvSpPr>
          <p:cNvPr id="142344" name="Line 8"/>
          <p:cNvSpPr>
            <a:spLocks noChangeShapeType="1"/>
          </p:cNvSpPr>
          <p:nvPr/>
        </p:nvSpPr>
        <p:spPr bwMode="auto">
          <a:xfrm flipH="1">
            <a:off x="2133600" y="3552825"/>
            <a:ext cx="838200" cy="0"/>
          </a:xfrm>
          <a:prstGeom prst="line">
            <a:avLst/>
          </a:prstGeom>
          <a:noFill/>
          <a:ln w="38100">
            <a:solidFill>
              <a:srgbClr val="000099"/>
            </a:solidFill>
            <a:round/>
            <a:headEnd/>
            <a:tailEnd type="stealth" w="lg" len="lg"/>
          </a:ln>
        </p:spPr>
        <p:txBody>
          <a:bodyPr anchor="ctr"/>
          <a:lstStyle/>
          <a:p>
            <a:endParaRPr lang="en-US"/>
          </a:p>
        </p:txBody>
      </p:sp>
      <p:sp>
        <p:nvSpPr>
          <p:cNvPr id="142345" name="Line 9"/>
          <p:cNvSpPr>
            <a:spLocks noChangeShapeType="1"/>
          </p:cNvSpPr>
          <p:nvPr/>
        </p:nvSpPr>
        <p:spPr bwMode="auto">
          <a:xfrm flipH="1">
            <a:off x="6934200" y="3552825"/>
            <a:ext cx="838200" cy="0"/>
          </a:xfrm>
          <a:prstGeom prst="line">
            <a:avLst/>
          </a:prstGeom>
          <a:noFill/>
          <a:ln w="38100">
            <a:solidFill>
              <a:srgbClr val="000099"/>
            </a:solidFill>
            <a:round/>
            <a:headEnd/>
            <a:tailEnd type="stealth" w="lg" len="lg"/>
          </a:ln>
        </p:spPr>
        <p:txBody>
          <a:bodyPr anchor="ctr"/>
          <a:lstStyle/>
          <a:p>
            <a:endParaRPr lang="en-US"/>
          </a:p>
        </p:txBody>
      </p:sp>
      <p:sp>
        <p:nvSpPr>
          <p:cNvPr id="142346" name="AutoShape 10"/>
          <p:cNvSpPr>
            <a:spLocks noChangeArrowheads="1"/>
          </p:cNvSpPr>
          <p:nvPr/>
        </p:nvSpPr>
        <p:spPr bwMode="auto">
          <a:xfrm>
            <a:off x="2057400" y="838200"/>
            <a:ext cx="1828800" cy="1447800"/>
          </a:xfrm>
          <a:prstGeom prst="wedgeRoundRectCallout">
            <a:avLst>
              <a:gd name="adj1" fmla="val -43750"/>
              <a:gd name="adj2" fmla="val 70000"/>
              <a:gd name="adj3" fmla="val 16667"/>
            </a:avLst>
          </a:prstGeom>
          <a:solidFill>
            <a:schemeClr val="folHlink"/>
          </a:solidFill>
          <a:ln w="28575" algn="ctr">
            <a:solidFill>
              <a:schemeClr val="bg2"/>
            </a:solidFill>
            <a:miter lim="800000"/>
            <a:headEnd/>
            <a:tailEnd/>
          </a:ln>
        </p:spPr>
        <p:txBody>
          <a:bodyPr anchor="ctr"/>
          <a:lstStyle/>
          <a:p>
            <a:pPr algn="ctr"/>
            <a:r>
              <a:rPr lang="en-US" sz="2000"/>
              <a:t>Thread </a:t>
            </a:r>
            <a:r>
              <a:rPr lang="en-US" sz="2000" b="1">
                <a:solidFill>
                  <a:schemeClr val="hlink"/>
                </a:solidFill>
                <a:latin typeface="Courier New" pitchFamily="49" charset="0"/>
              </a:rPr>
              <a:t>#1</a:t>
            </a:r>
            <a:r>
              <a:rPr lang="en-US" sz="2000"/>
              <a:t> arrives here and locks object </a:t>
            </a:r>
            <a:r>
              <a:rPr lang="en-US" sz="2000" b="1">
                <a:solidFill>
                  <a:schemeClr val="hlink"/>
                </a:solidFill>
                <a:latin typeface="Courier New" pitchFamily="49" charset="0"/>
              </a:rPr>
              <a:t>a</a:t>
            </a:r>
            <a:r>
              <a:rPr lang="en-US" sz="2000"/>
              <a:t>.</a:t>
            </a:r>
          </a:p>
        </p:txBody>
      </p:sp>
      <p:sp>
        <p:nvSpPr>
          <p:cNvPr id="142347" name="AutoShape 11"/>
          <p:cNvSpPr>
            <a:spLocks noChangeArrowheads="1"/>
          </p:cNvSpPr>
          <p:nvPr/>
        </p:nvSpPr>
        <p:spPr bwMode="auto">
          <a:xfrm>
            <a:off x="6781800" y="838200"/>
            <a:ext cx="1828800" cy="1447800"/>
          </a:xfrm>
          <a:prstGeom prst="wedgeRoundRectCallout">
            <a:avLst>
              <a:gd name="adj1" fmla="val -43750"/>
              <a:gd name="adj2" fmla="val 70000"/>
              <a:gd name="adj3" fmla="val 16667"/>
            </a:avLst>
          </a:prstGeom>
          <a:solidFill>
            <a:schemeClr val="folHlink"/>
          </a:solidFill>
          <a:ln w="28575" algn="ctr">
            <a:solidFill>
              <a:schemeClr val="bg2"/>
            </a:solidFill>
            <a:miter lim="800000"/>
            <a:headEnd/>
            <a:tailEnd/>
          </a:ln>
        </p:spPr>
        <p:txBody>
          <a:bodyPr anchor="ctr"/>
          <a:lstStyle/>
          <a:p>
            <a:pPr algn="ctr"/>
            <a:r>
              <a:rPr lang="en-US" sz="2000"/>
              <a:t>Thread </a:t>
            </a:r>
            <a:r>
              <a:rPr lang="en-US" sz="2000" b="1">
                <a:solidFill>
                  <a:schemeClr val="hlink"/>
                </a:solidFill>
                <a:latin typeface="Courier New" pitchFamily="49" charset="0"/>
              </a:rPr>
              <a:t>#2</a:t>
            </a:r>
            <a:r>
              <a:rPr lang="en-US" sz="2000"/>
              <a:t> arrives here and locks object </a:t>
            </a:r>
            <a:r>
              <a:rPr lang="en-US" sz="2000" b="1">
                <a:solidFill>
                  <a:schemeClr val="hlink"/>
                </a:solidFill>
                <a:latin typeface="Courier New" pitchFamily="49" charset="0"/>
              </a:rPr>
              <a:t>b</a:t>
            </a:r>
            <a:r>
              <a:rPr lang="en-US" sz="2000"/>
              <a:t>.</a:t>
            </a:r>
          </a:p>
        </p:txBody>
      </p:sp>
      <p:sp>
        <p:nvSpPr>
          <p:cNvPr id="142348" name="AutoShape 12"/>
          <p:cNvSpPr>
            <a:spLocks noChangeArrowheads="1"/>
          </p:cNvSpPr>
          <p:nvPr/>
        </p:nvSpPr>
        <p:spPr bwMode="auto">
          <a:xfrm>
            <a:off x="2133600" y="3886200"/>
            <a:ext cx="2667000" cy="1447800"/>
          </a:xfrm>
          <a:prstGeom prst="wedgeRoundRectCallout">
            <a:avLst>
              <a:gd name="adj1" fmla="val -29764"/>
              <a:gd name="adj2" fmla="val -68532"/>
              <a:gd name="adj3" fmla="val 16667"/>
            </a:avLst>
          </a:prstGeom>
          <a:solidFill>
            <a:schemeClr val="folHlink"/>
          </a:solidFill>
          <a:ln w="28575" algn="ctr">
            <a:solidFill>
              <a:schemeClr val="bg2"/>
            </a:solidFill>
            <a:miter lim="800000"/>
            <a:headEnd/>
            <a:tailEnd/>
          </a:ln>
        </p:spPr>
        <p:txBody>
          <a:bodyPr anchor="ctr"/>
          <a:lstStyle/>
          <a:p>
            <a:pPr algn="ctr"/>
            <a:r>
              <a:rPr lang="en-US" sz="2000"/>
              <a:t>Thread </a:t>
            </a:r>
            <a:r>
              <a:rPr lang="en-US" sz="2000" b="1">
                <a:solidFill>
                  <a:schemeClr val="hlink"/>
                </a:solidFill>
                <a:latin typeface="Courier New" pitchFamily="49" charset="0"/>
              </a:rPr>
              <a:t>#1</a:t>
            </a:r>
            <a:r>
              <a:rPr lang="en-US" sz="2000"/>
              <a:t> arrives here and attempts to lock object </a:t>
            </a:r>
            <a:r>
              <a:rPr lang="en-US" sz="2000" b="1">
                <a:solidFill>
                  <a:schemeClr val="hlink"/>
                </a:solidFill>
                <a:latin typeface="Courier New" pitchFamily="49" charset="0"/>
              </a:rPr>
              <a:t>b</a:t>
            </a:r>
            <a:r>
              <a:rPr lang="en-US" sz="2000"/>
              <a:t>. It can’t so it blocks.</a:t>
            </a:r>
          </a:p>
        </p:txBody>
      </p:sp>
      <p:sp>
        <p:nvSpPr>
          <p:cNvPr id="142349" name="AutoShape 13"/>
          <p:cNvSpPr>
            <a:spLocks noChangeArrowheads="1"/>
          </p:cNvSpPr>
          <p:nvPr/>
        </p:nvSpPr>
        <p:spPr bwMode="auto">
          <a:xfrm>
            <a:off x="5334000" y="3886200"/>
            <a:ext cx="2667000" cy="1447800"/>
          </a:xfrm>
          <a:prstGeom prst="wedgeRoundRectCallout">
            <a:avLst>
              <a:gd name="adj1" fmla="val 27440"/>
              <a:gd name="adj2" fmla="val -67324"/>
              <a:gd name="adj3" fmla="val 16667"/>
            </a:avLst>
          </a:prstGeom>
          <a:solidFill>
            <a:schemeClr val="folHlink"/>
          </a:solidFill>
          <a:ln w="28575" algn="ctr">
            <a:solidFill>
              <a:schemeClr val="bg2"/>
            </a:solidFill>
            <a:miter lim="800000"/>
            <a:headEnd/>
            <a:tailEnd/>
          </a:ln>
        </p:spPr>
        <p:txBody>
          <a:bodyPr anchor="ctr"/>
          <a:lstStyle/>
          <a:p>
            <a:pPr algn="ctr"/>
            <a:r>
              <a:rPr lang="en-US" sz="2000"/>
              <a:t>Thread </a:t>
            </a:r>
            <a:r>
              <a:rPr lang="en-US" sz="2000" b="1">
                <a:solidFill>
                  <a:schemeClr val="hlink"/>
                </a:solidFill>
                <a:latin typeface="Courier New" pitchFamily="49" charset="0"/>
              </a:rPr>
              <a:t>#2</a:t>
            </a:r>
            <a:r>
              <a:rPr lang="en-US" sz="2000"/>
              <a:t> arrives here and attempts to lock object </a:t>
            </a:r>
            <a:r>
              <a:rPr lang="en-US" sz="2000" b="1">
                <a:solidFill>
                  <a:schemeClr val="hlink"/>
                </a:solidFill>
                <a:latin typeface="Courier New" pitchFamily="49" charset="0"/>
              </a:rPr>
              <a:t>a</a:t>
            </a:r>
            <a:r>
              <a:rPr lang="en-US" sz="2000"/>
              <a:t>. It can’t so it blocks.</a:t>
            </a:r>
          </a:p>
        </p:txBody>
      </p:sp>
      <p:sp>
        <p:nvSpPr>
          <p:cNvPr id="52240" name="Slide Number Placeholder 16"/>
          <p:cNvSpPr>
            <a:spLocks noGrp="1"/>
          </p:cNvSpPr>
          <p:nvPr>
            <p:ph type="sldNum" sz="quarter" idx="11"/>
          </p:nvPr>
        </p:nvSpPr>
        <p:spPr>
          <a:noFill/>
        </p:spPr>
        <p:txBody>
          <a:bodyPr/>
          <a:lstStyle/>
          <a:p>
            <a:fld id="{6AFF2F84-1043-49E5-9995-489432A31BE7}" type="slidenum">
              <a:rPr lang="en-US" smtClean="0"/>
              <a:pPr/>
              <a:t>59</a:t>
            </a:fld>
            <a:endParaRPr lang="en-US" smtClean="0"/>
          </a:p>
        </p:txBody>
      </p:sp>
      <p:sp>
        <p:nvSpPr>
          <p:cNvPr id="17" name="Action Button: Forward or Next 16">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2342"/>
                                        </p:tgtEl>
                                        <p:attrNameLst>
                                          <p:attrName>style.visibility</p:attrName>
                                        </p:attrNameLst>
                                      </p:cBhvr>
                                      <p:to>
                                        <p:strVal val="visible"/>
                                      </p:to>
                                    </p:set>
                                    <p:animEffect transition="in" filter="wipe(right)">
                                      <p:cBhvr>
                                        <p:cTn id="7" dur="500"/>
                                        <p:tgtEl>
                                          <p:spTgt spid="142342"/>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142346"/>
                                        </p:tgtEl>
                                        <p:attrNameLst>
                                          <p:attrName>style.visibility</p:attrName>
                                        </p:attrNameLst>
                                      </p:cBhvr>
                                      <p:to>
                                        <p:strVal val="visible"/>
                                      </p:to>
                                    </p:set>
                                    <p:anim calcmode="lin" valueType="num">
                                      <p:cBhvr>
                                        <p:cTn id="10" dur="500" fill="hold"/>
                                        <p:tgtEl>
                                          <p:spTgt spid="142346"/>
                                        </p:tgtEl>
                                        <p:attrNameLst>
                                          <p:attrName>ppt_w</p:attrName>
                                        </p:attrNameLst>
                                      </p:cBhvr>
                                      <p:tavLst>
                                        <p:tav tm="0">
                                          <p:val>
                                            <p:fltVal val="0"/>
                                          </p:val>
                                        </p:tav>
                                        <p:tav tm="100000">
                                          <p:val>
                                            <p:strVal val="#ppt_w"/>
                                          </p:val>
                                        </p:tav>
                                      </p:tavLst>
                                    </p:anim>
                                    <p:anim calcmode="lin" valueType="num">
                                      <p:cBhvr>
                                        <p:cTn id="11" dur="500" fill="hold"/>
                                        <p:tgtEl>
                                          <p:spTgt spid="142346"/>
                                        </p:tgtEl>
                                        <p:attrNameLst>
                                          <p:attrName>ppt_h</p:attrName>
                                        </p:attrNameLst>
                                      </p:cBhvr>
                                      <p:tavLst>
                                        <p:tav tm="0">
                                          <p:val>
                                            <p:fltVal val="0"/>
                                          </p:val>
                                        </p:tav>
                                        <p:tav tm="100000">
                                          <p:val>
                                            <p:strVal val="#ppt_h"/>
                                          </p:val>
                                        </p:tav>
                                      </p:tavLst>
                                    </p:anim>
                                    <p:animEffect transition="in" filter="fade">
                                      <p:cBhvr>
                                        <p:cTn id="12" dur="500"/>
                                        <p:tgtEl>
                                          <p:spTgt spid="1423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42343"/>
                                        </p:tgtEl>
                                        <p:attrNameLst>
                                          <p:attrName>style.visibility</p:attrName>
                                        </p:attrNameLst>
                                      </p:cBhvr>
                                      <p:to>
                                        <p:strVal val="visible"/>
                                      </p:to>
                                    </p:set>
                                    <p:animEffect transition="in" filter="wipe(right)">
                                      <p:cBhvr>
                                        <p:cTn id="17" dur="500"/>
                                        <p:tgtEl>
                                          <p:spTgt spid="142343"/>
                                        </p:tgtEl>
                                      </p:cBhvr>
                                    </p:animEffect>
                                  </p:childTnLst>
                                </p:cTn>
                              </p:par>
                              <p:par>
                                <p:cTn id="18" presetID="53" presetClass="entr" presetSubtype="0" fill="hold" grpId="0" nodeType="withEffect">
                                  <p:stCondLst>
                                    <p:cond delay="0"/>
                                  </p:stCondLst>
                                  <p:childTnLst>
                                    <p:set>
                                      <p:cBhvr>
                                        <p:cTn id="19" dur="1" fill="hold">
                                          <p:stCondLst>
                                            <p:cond delay="0"/>
                                          </p:stCondLst>
                                        </p:cTn>
                                        <p:tgtEl>
                                          <p:spTgt spid="142347"/>
                                        </p:tgtEl>
                                        <p:attrNameLst>
                                          <p:attrName>style.visibility</p:attrName>
                                        </p:attrNameLst>
                                      </p:cBhvr>
                                      <p:to>
                                        <p:strVal val="visible"/>
                                      </p:to>
                                    </p:set>
                                    <p:anim calcmode="lin" valueType="num">
                                      <p:cBhvr>
                                        <p:cTn id="20" dur="500" fill="hold"/>
                                        <p:tgtEl>
                                          <p:spTgt spid="142347"/>
                                        </p:tgtEl>
                                        <p:attrNameLst>
                                          <p:attrName>ppt_w</p:attrName>
                                        </p:attrNameLst>
                                      </p:cBhvr>
                                      <p:tavLst>
                                        <p:tav tm="0">
                                          <p:val>
                                            <p:fltVal val="0"/>
                                          </p:val>
                                        </p:tav>
                                        <p:tav tm="100000">
                                          <p:val>
                                            <p:strVal val="#ppt_w"/>
                                          </p:val>
                                        </p:tav>
                                      </p:tavLst>
                                    </p:anim>
                                    <p:anim calcmode="lin" valueType="num">
                                      <p:cBhvr>
                                        <p:cTn id="21" dur="500" fill="hold"/>
                                        <p:tgtEl>
                                          <p:spTgt spid="142347"/>
                                        </p:tgtEl>
                                        <p:attrNameLst>
                                          <p:attrName>ppt_h</p:attrName>
                                        </p:attrNameLst>
                                      </p:cBhvr>
                                      <p:tavLst>
                                        <p:tav tm="0">
                                          <p:val>
                                            <p:fltVal val="0"/>
                                          </p:val>
                                        </p:tav>
                                        <p:tav tm="100000">
                                          <p:val>
                                            <p:strVal val="#ppt_h"/>
                                          </p:val>
                                        </p:tav>
                                      </p:tavLst>
                                    </p:anim>
                                    <p:animEffect transition="in" filter="fade">
                                      <p:cBhvr>
                                        <p:cTn id="22" dur="500"/>
                                        <p:tgtEl>
                                          <p:spTgt spid="1423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2344"/>
                                        </p:tgtEl>
                                        <p:attrNameLst>
                                          <p:attrName>style.visibility</p:attrName>
                                        </p:attrNameLst>
                                      </p:cBhvr>
                                      <p:to>
                                        <p:strVal val="visible"/>
                                      </p:to>
                                    </p:set>
                                    <p:animEffect transition="in" filter="wipe(right)">
                                      <p:cBhvr>
                                        <p:cTn id="27" dur="500"/>
                                        <p:tgtEl>
                                          <p:spTgt spid="142344"/>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42348"/>
                                        </p:tgtEl>
                                        <p:attrNameLst>
                                          <p:attrName>style.visibility</p:attrName>
                                        </p:attrNameLst>
                                      </p:cBhvr>
                                      <p:to>
                                        <p:strVal val="visible"/>
                                      </p:to>
                                    </p:set>
                                    <p:anim calcmode="lin" valueType="num">
                                      <p:cBhvr>
                                        <p:cTn id="30" dur="500" fill="hold"/>
                                        <p:tgtEl>
                                          <p:spTgt spid="142348"/>
                                        </p:tgtEl>
                                        <p:attrNameLst>
                                          <p:attrName>ppt_w</p:attrName>
                                        </p:attrNameLst>
                                      </p:cBhvr>
                                      <p:tavLst>
                                        <p:tav tm="0">
                                          <p:val>
                                            <p:fltVal val="0"/>
                                          </p:val>
                                        </p:tav>
                                        <p:tav tm="100000">
                                          <p:val>
                                            <p:strVal val="#ppt_w"/>
                                          </p:val>
                                        </p:tav>
                                      </p:tavLst>
                                    </p:anim>
                                    <p:anim calcmode="lin" valueType="num">
                                      <p:cBhvr>
                                        <p:cTn id="31" dur="500" fill="hold"/>
                                        <p:tgtEl>
                                          <p:spTgt spid="142348"/>
                                        </p:tgtEl>
                                        <p:attrNameLst>
                                          <p:attrName>ppt_h</p:attrName>
                                        </p:attrNameLst>
                                      </p:cBhvr>
                                      <p:tavLst>
                                        <p:tav tm="0">
                                          <p:val>
                                            <p:fltVal val="0"/>
                                          </p:val>
                                        </p:tav>
                                        <p:tav tm="100000">
                                          <p:val>
                                            <p:strVal val="#ppt_h"/>
                                          </p:val>
                                        </p:tav>
                                      </p:tavLst>
                                    </p:anim>
                                    <p:animEffect transition="in" filter="fade">
                                      <p:cBhvr>
                                        <p:cTn id="32" dur="500"/>
                                        <p:tgtEl>
                                          <p:spTgt spid="1423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42345"/>
                                        </p:tgtEl>
                                        <p:attrNameLst>
                                          <p:attrName>style.visibility</p:attrName>
                                        </p:attrNameLst>
                                      </p:cBhvr>
                                      <p:to>
                                        <p:strVal val="visible"/>
                                      </p:to>
                                    </p:set>
                                    <p:animEffect transition="in" filter="wipe(right)">
                                      <p:cBhvr>
                                        <p:cTn id="37" dur="500"/>
                                        <p:tgtEl>
                                          <p:spTgt spid="142345"/>
                                        </p:tgtEl>
                                      </p:cBhvr>
                                    </p:animEffect>
                                  </p:childTnLst>
                                </p:cTn>
                              </p:par>
                              <p:par>
                                <p:cTn id="38" presetID="53" presetClass="entr" presetSubtype="0" fill="hold" grpId="0" nodeType="withEffect">
                                  <p:stCondLst>
                                    <p:cond delay="0"/>
                                  </p:stCondLst>
                                  <p:childTnLst>
                                    <p:set>
                                      <p:cBhvr>
                                        <p:cTn id="39" dur="1" fill="hold">
                                          <p:stCondLst>
                                            <p:cond delay="0"/>
                                          </p:stCondLst>
                                        </p:cTn>
                                        <p:tgtEl>
                                          <p:spTgt spid="142349"/>
                                        </p:tgtEl>
                                        <p:attrNameLst>
                                          <p:attrName>style.visibility</p:attrName>
                                        </p:attrNameLst>
                                      </p:cBhvr>
                                      <p:to>
                                        <p:strVal val="visible"/>
                                      </p:to>
                                    </p:set>
                                    <p:anim calcmode="lin" valueType="num">
                                      <p:cBhvr>
                                        <p:cTn id="40" dur="500" fill="hold"/>
                                        <p:tgtEl>
                                          <p:spTgt spid="142349"/>
                                        </p:tgtEl>
                                        <p:attrNameLst>
                                          <p:attrName>ppt_w</p:attrName>
                                        </p:attrNameLst>
                                      </p:cBhvr>
                                      <p:tavLst>
                                        <p:tav tm="0">
                                          <p:val>
                                            <p:fltVal val="0"/>
                                          </p:val>
                                        </p:tav>
                                        <p:tav tm="100000">
                                          <p:val>
                                            <p:strVal val="#ppt_w"/>
                                          </p:val>
                                        </p:tav>
                                      </p:tavLst>
                                    </p:anim>
                                    <p:anim calcmode="lin" valueType="num">
                                      <p:cBhvr>
                                        <p:cTn id="41" dur="500" fill="hold"/>
                                        <p:tgtEl>
                                          <p:spTgt spid="142349"/>
                                        </p:tgtEl>
                                        <p:attrNameLst>
                                          <p:attrName>ppt_h</p:attrName>
                                        </p:attrNameLst>
                                      </p:cBhvr>
                                      <p:tavLst>
                                        <p:tav tm="0">
                                          <p:val>
                                            <p:fltVal val="0"/>
                                          </p:val>
                                        </p:tav>
                                        <p:tav tm="100000">
                                          <p:val>
                                            <p:strVal val="#ppt_h"/>
                                          </p:val>
                                        </p:tav>
                                      </p:tavLst>
                                    </p:anim>
                                    <p:animEffect transition="in" filter="fade">
                                      <p:cBhvr>
                                        <p:cTn id="42" dur="500"/>
                                        <p:tgtEl>
                                          <p:spTgt spid="14234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4234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234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234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4234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234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4234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4234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423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2" grpId="0" animBg="1"/>
      <p:bldP spid="142342" grpId="1" animBg="1"/>
      <p:bldP spid="142343" grpId="0" animBg="1"/>
      <p:bldP spid="142343" grpId="1" animBg="1"/>
      <p:bldP spid="142344" grpId="0" animBg="1"/>
      <p:bldP spid="142344" grpId="1" animBg="1"/>
      <p:bldP spid="142345" grpId="0" animBg="1"/>
      <p:bldP spid="142345" grpId="1" animBg="1"/>
      <p:bldP spid="142346" grpId="0" animBg="1"/>
      <p:bldP spid="142346" grpId="1" animBg="1"/>
      <p:bldP spid="142347" grpId="0" animBg="1"/>
      <p:bldP spid="142347" grpId="1" animBg="1"/>
      <p:bldP spid="142348" grpId="0" animBg="1"/>
      <p:bldP spid="142348" grpId="1" animBg="1"/>
      <p:bldP spid="142349" grpId="0" animBg="1"/>
      <p:bldP spid="14234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smtClean="0"/>
              <a:t>Section 4 - Asynchronous Programming</a:t>
            </a:r>
          </a:p>
        </p:txBody>
      </p:sp>
      <p:sp>
        <p:nvSpPr>
          <p:cNvPr id="9219" name="Rectangle 2"/>
          <p:cNvSpPr>
            <a:spLocks noGrp="1" noChangeArrowheads="1"/>
          </p:cNvSpPr>
          <p:nvPr>
            <p:ph type="title"/>
          </p:nvPr>
        </p:nvSpPr>
        <p:spPr/>
        <p:txBody>
          <a:bodyPr/>
          <a:lstStyle/>
          <a:p>
            <a:pPr eaLnBrk="1" hangingPunct="1"/>
            <a:r>
              <a:rPr lang="en-US" smtClean="0"/>
              <a:t>Introduction</a:t>
            </a:r>
          </a:p>
        </p:txBody>
      </p:sp>
      <p:sp>
        <p:nvSpPr>
          <p:cNvPr id="9220" name="Rectangle 3"/>
          <p:cNvSpPr>
            <a:spLocks noGrp="1" noChangeArrowheads="1"/>
          </p:cNvSpPr>
          <p:nvPr>
            <p:ph type="body" idx="1"/>
          </p:nvPr>
        </p:nvSpPr>
        <p:spPr/>
        <p:txBody>
          <a:bodyPr/>
          <a:lstStyle/>
          <a:p>
            <a:pPr eaLnBrk="1" hangingPunct="1">
              <a:lnSpc>
                <a:spcPct val="90000"/>
              </a:lnSpc>
            </a:pPr>
            <a:r>
              <a:rPr lang="en-US" smtClean="0"/>
              <a:t>Drawbacks of Multi-Threaded Programming</a:t>
            </a:r>
          </a:p>
          <a:p>
            <a:pPr lvl="1" eaLnBrk="1" hangingPunct="1">
              <a:lnSpc>
                <a:spcPct val="90000"/>
              </a:lnSpc>
            </a:pPr>
            <a:r>
              <a:rPr lang="en-US" sz="2400" b="1" smtClean="0">
                <a:solidFill>
                  <a:schemeClr val="accent2"/>
                </a:solidFill>
              </a:rPr>
              <a:t>Debugging:</a:t>
            </a:r>
            <a:r>
              <a:rPr lang="en-US" sz="2400" smtClean="0"/>
              <a:t> stepping through code effects the timing of thread execution, and thus makes it harder to locate problems when timing is an issue.</a:t>
            </a:r>
          </a:p>
          <a:p>
            <a:pPr lvl="1" eaLnBrk="1" hangingPunct="1">
              <a:lnSpc>
                <a:spcPct val="90000"/>
              </a:lnSpc>
            </a:pPr>
            <a:r>
              <a:rPr lang="en-US" sz="2400" b="1" smtClean="0">
                <a:solidFill>
                  <a:schemeClr val="accent2"/>
                </a:solidFill>
              </a:rPr>
              <a:t>Reproducing bugs:</a:t>
            </a:r>
            <a:r>
              <a:rPr lang="en-US" sz="2400" smtClean="0"/>
              <a:t> a bug that appears in a specific run of the application may not appear in subsequent runs. Sometimes it’s hard to reproduce a bug 100% of the time with multi-threaded applications because of the exact timing of the threads.</a:t>
            </a:r>
          </a:p>
          <a:p>
            <a:pPr lvl="1" eaLnBrk="1" hangingPunct="1">
              <a:lnSpc>
                <a:spcPct val="90000"/>
              </a:lnSpc>
            </a:pPr>
            <a:r>
              <a:rPr lang="en-US" sz="2400" b="1" smtClean="0">
                <a:solidFill>
                  <a:schemeClr val="accent2"/>
                </a:solidFill>
              </a:rPr>
              <a:t>Hardware, memory and CPU load:</a:t>
            </a:r>
            <a:r>
              <a:rPr lang="en-US" sz="2400" smtClean="0"/>
              <a:t> many factors contribute to thread timing including hardware performance, what other applications are running, removing or adding code, etc.</a:t>
            </a:r>
          </a:p>
          <a:p>
            <a:pPr lvl="1" eaLnBrk="1" hangingPunct="1">
              <a:lnSpc>
                <a:spcPct val="90000"/>
              </a:lnSpc>
            </a:pPr>
            <a:r>
              <a:rPr lang="en-US" sz="2400" b="1" smtClean="0">
                <a:solidFill>
                  <a:schemeClr val="accent2"/>
                </a:solidFill>
              </a:rPr>
              <a:t>Possible bad performance:</a:t>
            </a:r>
            <a:r>
              <a:rPr lang="en-US" sz="2400" smtClean="0"/>
              <a:t> if not implemented correctly, threads could actually hurt performance.</a:t>
            </a:r>
          </a:p>
        </p:txBody>
      </p:sp>
      <p:sp>
        <p:nvSpPr>
          <p:cNvPr id="9221" name="Slide Number Placeholder 5"/>
          <p:cNvSpPr>
            <a:spLocks noGrp="1"/>
          </p:cNvSpPr>
          <p:nvPr>
            <p:ph type="sldNum" sz="quarter" idx="11"/>
          </p:nvPr>
        </p:nvSpPr>
        <p:spPr>
          <a:noFill/>
        </p:spPr>
        <p:txBody>
          <a:bodyPr/>
          <a:lstStyle/>
          <a:p>
            <a:fld id="{D096EDD1-FA6C-45FC-89F8-DFEAA068D1C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t>Section 4 - Asynchronous Programming</a:t>
            </a:r>
          </a:p>
        </p:txBody>
      </p:sp>
      <p:sp>
        <p:nvSpPr>
          <p:cNvPr id="53251" name="Rectangle 2"/>
          <p:cNvSpPr>
            <a:spLocks noGrp="1" noChangeArrowheads="1"/>
          </p:cNvSpPr>
          <p:nvPr>
            <p:ph type="title"/>
          </p:nvPr>
        </p:nvSpPr>
        <p:spPr/>
        <p:txBody>
          <a:bodyPr/>
          <a:lstStyle/>
          <a:p>
            <a:pPr eaLnBrk="1" hangingPunct="1"/>
            <a:r>
              <a:rPr lang="en-US" smtClean="0"/>
              <a:t>Synchronization</a:t>
            </a:r>
          </a:p>
        </p:txBody>
      </p:sp>
      <p:sp>
        <p:nvSpPr>
          <p:cNvPr id="53252" name="Rectangle 3"/>
          <p:cNvSpPr>
            <a:spLocks noGrp="1" noChangeArrowheads="1"/>
          </p:cNvSpPr>
          <p:nvPr>
            <p:ph type="body" idx="1"/>
          </p:nvPr>
        </p:nvSpPr>
        <p:spPr>
          <a:xfrm>
            <a:off x="152400" y="990600"/>
            <a:ext cx="8839200" cy="5562600"/>
          </a:xfrm>
        </p:spPr>
        <p:txBody>
          <a:bodyPr/>
          <a:lstStyle/>
          <a:p>
            <a:pPr eaLnBrk="1" hangingPunct="1"/>
            <a:r>
              <a:rPr lang="en-US" smtClean="0"/>
              <a:t>A race condition is subtler than a deadlock. It rarely causes threads to block, but it usually results in data corruption.</a:t>
            </a:r>
          </a:p>
          <a:p>
            <a:pPr eaLnBrk="1" hangingPunct="1"/>
            <a:r>
              <a:rPr lang="en-US" smtClean="0"/>
              <a:t>A race condition occurs when two or more threads attempt to access the same data or shared resource and do not take into account what the other thread or threads are doing.</a:t>
            </a:r>
          </a:p>
          <a:p>
            <a:pPr eaLnBrk="1" hangingPunct="1"/>
            <a:r>
              <a:rPr lang="en-US" smtClean="0"/>
              <a:t>If threads are simply viewing data or a shared resource without changing the state of that data or resource, then a race condition doesn’t exist. It is when the state of the shared resource changes that a race condition MAY occur. Timing is everything!</a:t>
            </a:r>
          </a:p>
        </p:txBody>
      </p:sp>
      <p:sp>
        <p:nvSpPr>
          <p:cNvPr id="53253" name="Slide Number Placeholder 5"/>
          <p:cNvSpPr>
            <a:spLocks noGrp="1"/>
          </p:cNvSpPr>
          <p:nvPr>
            <p:ph type="sldNum" sz="quarter" idx="11"/>
          </p:nvPr>
        </p:nvSpPr>
        <p:spPr>
          <a:noFill/>
        </p:spPr>
        <p:txBody>
          <a:bodyPr/>
          <a:lstStyle/>
          <a:p>
            <a:fld id="{38FC141E-EF07-40DD-A30B-9863CEE818DB}"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t>Section 4 - Asynchronous Programming</a:t>
            </a:r>
          </a:p>
        </p:txBody>
      </p:sp>
      <p:sp>
        <p:nvSpPr>
          <p:cNvPr id="54275" name="Rectangle 2"/>
          <p:cNvSpPr>
            <a:spLocks noGrp="1" noChangeArrowheads="1"/>
          </p:cNvSpPr>
          <p:nvPr>
            <p:ph type="title"/>
          </p:nvPr>
        </p:nvSpPr>
        <p:spPr/>
        <p:txBody>
          <a:bodyPr/>
          <a:lstStyle/>
          <a:p>
            <a:pPr eaLnBrk="1" hangingPunct="1"/>
            <a:r>
              <a:rPr lang="en-US" smtClean="0"/>
              <a:t>Synchronization</a:t>
            </a:r>
          </a:p>
        </p:txBody>
      </p:sp>
      <p:sp>
        <p:nvSpPr>
          <p:cNvPr id="54276" name="Rectangle 3"/>
          <p:cNvSpPr>
            <a:spLocks noGrp="1" noChangeArrowheads="1"/>
          </p:cNvSpPr>
          <p:nvPr>
            <p:ph type="body" idx="1"/>
          </p:nvPr>
        </p:nvSpPr>
        <p:spPr>
          <a:xfrm>
            <a:off x="152400" y="990600"/>
            <a:ext cx="8839200" cy="5562600"/>
          </a:xfrm>
        </p:spPr>
        <p:txBody>
          <a:bodyPr/>
          <a:lstStyle/>
          <a:p>
            <a:pPr eaLnBrk="1" hangingPunct="1"/>
            <a:r>
              <a:rPr lang="en-US" b="1" smtClean="0">
                <a:solidFill>
                  <a:schemeClr val="hlink"/>
                </a:solidFill>
                <a:latin typeface="Courier New" pitchFamily="49" charset="0"/>
              </a:rPr>
              <a:t>WriteLine()</a:t>
            </a:r>
            <a:r>
              <a:rPr lang="en-US" smtClean="0"/>
              <a:t> and </a:t>
            </a:r>
            <a:r>
              <a:rPr lang="en-US" b="1" smtClean="0">
                <a:solidFill>
                  <a:schemeClr val="hlink"/>
                </a:solidFill>
                <a:latin typeface="Courier New" pitchFamily="49" charset="0"/>
              </a:rPr>
              <a:t>MoveNext()</a:t>
            </a:r>
            <a:r>
              <a:rPr lang="en-US" smtClean="0"/>
              <a:t> are not locked.</a:t>
            </a:r>
          </a:p>
          <a:p>
            <a:pPr eaLnBrk="1" hangingPunct="1"/>
            <a:r>
              <a:rPr lang="en-US" smtClean="0"/>
              <a:t>One thread could get the next item and display a message.</a:t>
            </a:r>
          </a:p>
          <a:p>
            <a:pPr eaLnBrk="1" hangingPunct="1"/>
            <a:r>
              <a:rPr lang="en-US" smtClean="0"/>
              <a:t>Before incrementing the counter, a second thread could get the same item and display a message.</a:t>
            </a:r>
          </a:p>
        </p:txBody>
      </p:sp>
      <p:sp>
        <p:nvSpPr>
          <p:cNvPr id="144388" name="Rectangle 4"/>
          <p:cNvSpPr>
            <a:spLocks noChangeArrowheads="1"/>
          </p:cNvSpPr>
          <p:nvPr/>
        </p:nvSpPr>
        <p:spPr bwMode="auto">
          <a:xfrm>
            <a:off x="152400" y="3886200"/>
            <a:ext cx="8763000" cy="2514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chemeClr val="hlink"/>
                </a:solidFill>
                <a:latin typeface="Courier New" pitchFamily="49" charset="0"/>
              </a:rPr>
              <a:t>lock (collection)</a:t>
            </a:r>
          </a:p>
          <a:p>
            <a:pPr>
              <a:defRPr/>
            </a:pP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int</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nextIndex</a:t>
            </a:r>
            <a:r>
              <a:rPr lang="en-US" sz="2000" b="1" dirty="0">
                <a:solidFill>
                  <a:schemeClr val="hlink"/>
                </a:solidFill>
                <a:latin typeface="Courier New" pitchFamily="49" charset="0"/>
              </a:rPr>
              <a:t> = </a:t>
            </a:r>
            <a:r>
              <a:rPr lang="en-US" sz="2000" b="1" dirty="0" err="1">
                <a:solidFill>
                  <a:schemeClr val="hlink"/>
                </a:solidFill>
                <a:latin typeface="Courier New" pitchFamily="49" charset="0"/>
              </a:rPr>
              <a:t>collection.NextItem</a:t>
            </a: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a:t>
            </a:r>
          </a:p>
          <a:p>
            <a:pPr>
              <a:defRPr/>
            </a:pPr>
            <a:r>
              <a:rPr lang="en-US" sz="2000" b="1" dirty="0" err="1">
                <a:solidFill>
                  <a:schemeClr val="hlink"/>
                </a:solidFill>
                <a:latin typeface="Courier New" pitchFamily="49" charset="0"/>
              </a:rPr>
              <a:t>Console.WriteLine</a:t>
            </a:r>
            <a:r>
              <a:rPr lang="en-US" sz="2000" b="1" dirty="0">
                <a:solidFill>
                  <a:schemeClr val="hlink"/>
                </a:solidFill>
                <a:latin typeface="Courier New" pitchFamily="49" charset="0"/>
              </a:rPr>
              <a:t> ("Processing item {0}.", </a:t>
            </a:r>
            <a:r>
              <a:rPr lang="en-US" sz="2000" b="1" dirty="0" err="1">
                <a:solidFill>
                  <a:schemeClr val="hlink"/>
                </a:solidFill>
                <a:latin typeface="Courier New" pitchFamily="49" charset="0"/>
              </a:rPr>
              <a:t>nextIndex</a:t>
            </a:r>
            <a:r>
              <a:rPr lang="en-US" sz="2000" b="1" dirty="0">
                <a:solidFill>
                  <a:schemeClr val="hlink"/>
                </a:solidFill>
                <a:latin typeface="Courier New" pitchFamily="49" charset="0"/>
              </a:rPr>
              <a:t>);</a:t>
            </a:r>
          </a:p>
          <a:p>
            <a:pPr>
              <a:defRPr/>
            </a:pPr>
            <a:r>
              <a:rPr lang="en-US" sz="2000" b="1" dirty="0" err="1">
                <a:solidFill>
                  <a:schemeClr val="hlink"/>
                </a:solidFill>
                <a:latin typeface="Courier New" pitchFamily="49" charset="0"/>
              </a:rPr>
              <a:t>collection.MoveNext</a:t>
            </a:r>
            <a:r>
              <a:rPr lang="en-US" sz="2000" b="1" dirty="0">
                <a:solidFill>
                  <a:schemeClr val="hlink"/>
                </a:solidFill>
                <a:latin typeface="Courier New" pitchFamily="49" charset="0"/>
              </a:rPr>
              <a:t>();</a:t>
            </a:r>
          </a:p>
        </p:txBody>
      </p:sp>
      <p:sp>
        <p:nvSpPr>
          <p:cNvPr id="144390" name="Line 6"/>
          <p:cNvSpPr>
            <a:spLocks noChangeShapeType="1"/>
          </p:cNvSpPr>
          <p:nvPr/>
        </p:nvSpPr>
        <p:spPr bwMode="auto">
          <a:xfrm flipH="1">
            <a:off x="6629400" y="4695825"/>
            <a:ext cx="838200" cy="0"/>
          </a:xfrm>
          <a:prstGeom prst="line">
            <a:avLst/>
          </a:prstGeom>
          <a:noFill/>
          <a:ln w="38100">
            <a:solidFill>
              <a:srgbClr val="000099"/>
            </a:solidFill>
            <a:round/>
            <a:headEnd/>
            <a:tailEnd type="stealth" w="lg" len="lg"/>
          </a:ln>
        </p:spPr>
        <p:txBody>
          <a:bodyPr anchor="ctr"/>
          <a:lstStyle/>
          <a:p>
            <a:endParaRPr lang="en-US"/>
          </a:p>
        </p:txBody>
      </p:sp>
      <p:sp>
        <p:nvSpPr>
          <p:cNvPr id="144399" name="Line 15"/>
          <p:cNvSpPr>
            <a:spLocks noChangeShapeType="1"/>
          </p:cNvSpPr>
          <p:nvPr/>
        </p:nvSpPr>
        <p:spPr bwMode="auto">
          <a:xfrm flipH="1">
            <a:off x="7620000" y="4495800"/>
            <a:ext cx="609600" cy="685800"/>
          </a:xfrm>
          <a:prstGeom prst="line">
            <a:avLst/>
          </a:prstGeom>
          <a:noFill/>
          <a:ln w="38100">
            <a:solidFill>
              <a:srgbClr val="000099"/>
            </a:solidFill>
            <a:round/>
            <a:headEnd/>
            <a:tailEnd type="stealth" w="lg" len="lg"/>
          </a:ln>
        </p:spPr>
        <p:txBody>
          <a:bodyPr anchor="ctr"/>
          <a:lstStyle/>
          <a:p>
            <a:endParaRPr lang="en-US"/>
          </a:p>
        </p:txBody>
      </p:sp>
      <p:sp>
        <p:nvSpPr>
          <p:cNvPr id="144401" name="Line 17"/>
          <p:cNvSpPr>
            <a:spLocks noChangeShapeType="1"/>
          </p:cNvSpPr>
          <p:nvPr/>
        </p:nvSpPr>
        <p:spPr bwMode="auto">
          <a:xfrm flipH="1">
            <a:off x="6629400" y="4695825"/>
            <a:ext cx="838200" cy="0"/>
          </a:xfrm>
          <a:prstGeom prst="line">
            <a:avLst/>
          </a:prstGeom>
          <a:noFill/>
          <a:ln w="38100">
            <a:solidFill>
              <a:schemeClr val="accent2"/>
            </a:solidFill>
            <a:round/>
            <a:headEnd/>
            <a:tailEnd type="stealth" w="lg" len="lg"/>
          </a:ln>
        </p:spPr>
        <p:txBody>
          <a:bodyPr anchor="ctr"/>
          <a:lstStyle/>
          <a:p>
            <a:endParaRPr lang="en-US"/>
          </a:p>
        </p:txBody>
      </p:sp>
      <p:sp>
        <p:nvSpPr>
          <p:cNvPr id="144402" name="Line 18"/>
          <p:cNvSpPr>
            <a:spLocks noChangeShapeType="1"/>
          </p:cNvSpPr>
          <p:nvPr/>
        </p:nvSpPr>
        <p:spPr bwMode="auto">
          <a:xfrm flipH="1">
            <a:off x="7620000" y="4495800"/>
            <a:ext cx="609600" cy="685800"/>
          </a:xfrm>
          <a:prstGeom prst="line">
            <a:avLst/>
          </a:prstGeom>
          <a:noFill/>
          <a:ln w="38100">
            <a:solidFill>
              <a:schemeClr val="accent2"/>
            </a:solidFill>
            <a:round/>
            <a:headEnd/>
            <a:tailEnd type="stealth" w="lg" len="lg"/>
          </a:ln>
        </p:spPr>
        <p:txBody>
          <a:bodyPr anchor="ctr"/>
          <a:lstStyle/>
          <a:p>
            <a:endParaRPr lang="en-US"/>
          </a:p>
        </p:txBody>
      </p:sp>
      <p:sp>
        <p:nvSpPr>
          <p:cNvPr id="144407" name="AutoShape 23"/>
          <p:cNvSpPr>
            <a:spLocks noChangeArrowheads="1"/>
          </p:cNvSpPr>
          <p:nvPr/>
        </p:nvSpPr>
        <p:spPr bwMode="auto">
          <a:xfrm>
            <a:off x="685800" y="2286000"/>
            <a:ext cx="3352800" cy="1447800"/>
          </a:xfrm>
          <a:prstGeom prst="wedgeRoundRectCallout">
            <a:avLst>
              <a:gd name="adj1" fmla="val 48296"/>
              <a:gd name="adj2" fmla="val 107565"/>
              <a:gd name="adj3" fmla="val 16667"/>
            </a:avLst>
          </a:prstGeom>
          <a:solidFill>
            <a:schemeClr val="folHlink"/>
          </a:solidFill>
          <a:ln w="28575" algn="ctr">
            <a:solidFill>
              <a:schemeClr val="bg2"/>
            </a:solidFill>
            <a:miter lim="800000"/>
            <a:headEnd/>
            <a:tailEnd/>
          </a:ln>
        </p:spPr>
        <p:txBody>
          <a:bodyPr anchor="ctr"/>
          <a:lstStyle/>
          <a:p>
            <a:pPr algn="ctr"/>
            <a:r>
              <a:rPr lang="en-US" sz="2000"/>
              <a:t>Thread </a:t>
            </a:r>
            <a:r>
              <a:rPr lang="en-US" sz="2000" b="1">
                <a:solidFill>
                  <a:schemeClr val="hlink"/>
                </a:solidFill>
                <a:latin typeface="Courier New" pitchFamily="49" charset="0"/>
              </a:rPr>
              <a:t>#1</a:t>
            </a:r>
            <a:r>
              <a:rPr lang="en-US" sz="2000"/>
              <a:t> arrives here and gets the index to the next object to be processed.</a:t>
            </a:r>
          </a:p>
        </p:txBody>
      </p:sp>
      <p:sp>
        <p:nvSpPr>
          <p:cNvPr id="144408" name="AutoShape 24"/>
          <p:cNvSpPr>
            <a:spLocks noChangeArrowheads="1"/>
          </p:cNvSpPr>
          <p:nvPr/>
        </p:nvSpPr>
        <p:spPr bwMode="auto">
          <a:xfrm>
            <a:off x="4724400" y="2743200"/>
            <a:ext cx="3352800" cy="1447800"/>
          </a:xfrm>
          <a:prstGeom prst="wedgeRoundRectCallout">
            <a:avLst>
              <a:gd name="adj1" fmla="val 7810"/>
              <a:gd name="adj2" fmla="val 115352"/>
              <a:gd name="adj3" fmla="val 16667"/>
            </a:avLst>
          </a:prstGeom>
          <a:solidFill>
            <a:schemeClr val="folHlink"/>
          </a:solidFill>
          <a:ln w="28575" algn="ctr">
            <a:solidFill>
              <a:schemeClr val="bg2"/>
            </a:solidFill>
            <a:miter lim="800000"/>
            <a:headEnd/>
            <a:tailEnd/>
          </a:ln>
        </p:spPr>
        <p:txBody>
          <a:bodyPr anchor="ctr"/>
          <a:lstStyle/>
          <a:p>
            <a:pPr algn="ctr"/>
            <a:r>
              <a:rPr lang="en-US" sz="2000"/>
              <a:t>Thread </a:t>
            </a:r>
            <a:r>
              <a:rPr lang="en-US" sz="2000" b="1">
                <a:solidFill>
                  <a:schemeClr val="hlink"/>
                </a:solidFill>
                <a:latin typeface="Courier New" pitchFamily="49" charset="0"/>
              </a:rPr>
              <a:t>#1</a:t>
            </a:r>
            <a:r>
              <a:rPr lang="en-US" sz="2000"/>
              <a:t> displays this message and then loses its CPU time slice.</a:t>
            </a:r>
          </a:p>
        </p:txBody>
      </p:sp>
      <p:sp>
        <p:nvSpPr>
          <p:cNvPr id="144409" name="AutoShape 25"/>
          <p:cNvSpPr>
            <a:spLocks noChangeArrowheads="1"/>
          </p:cNvSpPr>
          <p:nvPr/>
        </p:nvSpPr>
        <p:spPr bwMode="auto">
          <a:xfrm>
            <a:off x="4343400" y="1447800"/>
            <a:ext cx="3352800" cy="2057400"/>
          </a:xfrm>
          <a:prstGeom prst="wedgeRoundRectCallout">
            <a:avLst>
              <a:gd name="adj1" fmla="val -21495"/>
              <a:gd name="adj2" fmla="val 97144"/>
              <a:gd name="adj3" fmla="val 16667"/>
            </a:avLst>
          </a:prstGeom>
          <a:solidFill>
            <a:schemeClr val="folHlink"/>
          </a:solidFill>
          <a:ln w="28575" algn="ctr">
            <a:solidFill>
              <a:schemeClr val="bg2"/>
            </a:solidFill>
            <a:miter lim="800000"/>
            <a:headEnd/>
            <a:tailEnd/>
          </a:ln>
        </p:spPr>
        <p:txBody>
          <a:bodyPr anchor="ctr"/>
          <a:lstStyle/>
          <a:p>
            <a:pPr algn="ctr"/>
            <a:r>
              <a:rPr lang="en-US" sz="2000"/>
              <a:t>Thread </a:t>
            </a:r>
            <a:r>
              <a:rPr lang="en-US" sz="2000" b="1">
                <a:solidFill>
                  <a:schemeClr val="hlink"/>
                </a:solidFill>
                <a:latin typeface="Courier New" pitchFamily="49" charset="0"/>
              </a:rPr>
              <a:t>#2</a:t>
            </a:r>
            <a:r>
              <a:rPr lang="en-US" sz="2000"/>
              <a:t> arrives here and gets the index to the next object to be processed – the same as the one thread </a:t>
            </a:r>
            <a:r>
              <a:rPr lang="en-US" sz="2000" b="1">
                <a:solidFill>
                  <a:schemeClr val="hlink"/>
                </a:solidFill>
                <a:latin typeface="Courier New" pitchFamily="49" charset="0"/>
              </a:rPr>
              <a:t>#1</a:t>
            </a:r>
            <a:r>
              <a:rPr lang="en-US" sz="2000"/>
              <a:t> obtained.</a:t>
            </a:r>
          </a:p>
        </p:txBody>
      </p:sp>
      <p:sp>
        <p:nvSpPr>
          <p:cNvPr id="144410" name="AutoShape 26"/>
          <p:cNvSpPr>
            <a:spLocks noChangeArrowheads="1"/>
          </p:cNvSpPr>
          <p:nvPr/>
        </p:nvSpPr>
        <p:spPr bwMode="auto">
          <a:xfrm>
            <a:off x="2590800" y="2362200"/>
            <a:ext cx="3352800" cy="1447800"/>
          </a:xfrm>
          <a:prstGeom prst="wedgeRoundRectCallout">
            <a:avLst>
              <a:gd name="adj1" fmla="val 8523"/>
              <a:gd name="adj2" fmla="val 141995"/>
              <a:gd name="adj3" fmla="val 16667"/>
            </a:avLst>
          </a:prstGeom>
          <a:solidFill>
            <a:schemeClr val="folHlink"/>
          </a:solidFill>
          <a:ln w="28575" algn="ctr">
            <a:solidFill>
              <a:schemeClr val="bg2"/>
            </a:solidFill>
            <a:miter lim="800000"/>
            <a:headEnd/>
            <a:tailEnd/>
          </a:ln>
        </p:spPr>
        <p:txBody>
          <a:bodyPr anchor="ctr"/>
          <a:lstStyle/>
          <a:p>
            <a:pPr algn="ctr"/>
            <a:r>
              <a:rPr lang="en-US" sz="2000"/>
              <a:t>Thread </a:t>
            </a:r>
            <a:r>
              <a:rPr lang="en-US" sz="2000" b="1">
                <a:solidFill>
                  <a:schemeClr val="hlink"/>
                </a:solidFill>
                <a:latin typeface="Courier New" pitchFamily="49" charset="0"/>
              </a:rPr>
              <a:t>#2</a:t>
            </a:r>
            <a:r>
              <a:rPr lang="en-US" sz="2000"/>
              <a:t> displays this message – the same one as thread </a:t>
            </a:r>
            <a:r>
              <a:rPr lang="en-US" sz="2000" b="1">
                <a:solidFill>
                  <a:schemeClr val="hlink"/>
                </a:solidFill>
                <a:latin typeface="Courier New" pitchFamily="49" charset="0"/>
              </a:rPr>
              <a:t>#1</a:t>
            </a:r>
            <a:r>
              <a:rPr lang="en-US" sz="2000"/>
              <a:t>.</a:t>
            </a:r>
          </a:p>
        </p:txBody>
      </p:sp>
      <p:sp>
        <p:nvSpPr>
          <p:cNvPr id="54287" name="Slide Number Placeholder 15"/>
          <p:cNvSpPr>
            <a:spLocks noGrp="1"/>
          </p:cNvSpPr>
          <p:nvPr>
            <p:ph type="sldNum" sz="quarter" idx="11"/>
          </p:nvPr>
        </p:nvSpPr>
        <p:spPr>
          <a:noFill/>
        </p:spPr>
        <p:txBody>
          <a:bodyPr/>
          <a:lstStyle/>
          <a:p>
            <a:fld id="{D312F47D-D66A-4B9C-894D-B01440CEF5D2}" type="slidenum">
              <a:rPr lang="en-US" smtClean="0"/>
              <a:pPr/>
              <a:t>61</a:t>
            </a:fld>
            <a:endParaRPr lang="en-US" smtClean="0"/>
          </a:p>
        </p:txBody>
      </p:sp>
      <p:sp>
        <p:nvSpPr>
          <p:cNvPr id="16" name="Action Button: Forward or Next 15">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4390"/>
                                        </p:tgtEl>
                                        <p:attrNameLst>
                                          <p:attrName>style.visibility</p:attrName>
                                        </p:attrNameLst>
                                      </p:cBhvr>
                                      <p:to>
                                        <p:strVal val="visible"/>
                                      </p:to>
                                    </p:set>
                                    <p:animEffect transition="in" filter="wipe(right)">
                                      <p:cBhvr>
                                        <p:cTn id="7" dur="500"/>
                                        <p:tgtEl>
                                          <p:spTgt spid="144390"/>
                                        </p:tgtEl>
                                      </p:cBhvr>
                                    </p:animEffect>
                                  </p:childTnLst>
                                </p:cTn>
                              </p:par>
                              <p:par>
                                <p:cTn id="8" presetID="53" presetClass="entr" presetSubtype="0" fill="hold" grpId="0" nodeType="withEffect">
                                  <p:stCondLst>
                                    <p:cond delay="0"/>
                                  </p:stCondLst>
                                  <p:childTnLst>
                                    <p:set>
                                      <p:cBhvr>
                                        <p:cTn id="9" dur="1" fill="hold">
                                          <p:stCondLst>
                                            <p:cond delay="0"/>
                                          </p:stCondLst>
                                        </p:cTn>
                                        <p:tgtEl>
                                          <p:spTgt spid="144407"/>
                                        </p:tgtEl>
                                        <p:attrNameLst>
                                          <p:attrName>style.visibility</p:attrName>
                                        </p:attrNameLst>
                                      </p:cBhvr>
                                      <p:to>
                                        <p:strVal val="visible"/>
                                      </p:to>
                                    </p:set>
                                    <p:anim calcmode="lin" valueType="num">
                                      <p:cBhvr>
                                        <p:cTn id="10" dur="500" fill="hold"/>
                                        <p:tgtEl>
                                          <p:spTgt spid="144407"/>
                                        </p:tgtEl>
                                        <p:attrNameLst>
                                          <p:attrName>ppt_w</p:attrName>
                                        </p:attrNameLst>
                                      </p:cBhvr>
                                      <p:tavLst>
                                        <p:tav tm="0">
                                          <p:val>
                                            <p:fltVal val="0"/>
                                          </p:val>
                                        </p:tav>
                                        <p:tav tm="100000">
                                          <p:val>
                                            <p:strVal val="#ppt_w"/>
                                          </p:val>
                                        </p:tav>
                                      </p:tavLst>
                                    </p:anim>
                                    <p:anim calcmode="lin" valueType="num">
                                      <p:cBhvr>
                                        <p:cTn id="11" dur="500" fill="hold"/>
                                        <p:tgtEl>
                                          <p:spTgt spid="144407"/>
                                        </p:tgtEl>
                                        <p:attrNameLst>
                                          <p:attrName>ppt_h</p:attrName>
                                        </p:attrNameLst>
                                      </p:cBhvr>
                                      <p:tavLst>
                                        <p:tav tm="0">
                                          <p:val>
                                            <p:fltVal val="0"/>
                                          </p:val>
                                        </p:tav>
                                        <p:tav tm="100000">
                                          <p:val>
                                            <p:strVal val="#ppt_h"/>
                                          </p:val>
                                        </p:tav>
                                      </p:tavLst>
                                    </p:anim>
                                    <p:animEffect transition="in" filter="fade">
                                      <p:cBhvr>
                                        <p:cTn id="12" dur="500"/>
                                        <p:tgtEl>
                                          <p:spTgt spid="14440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439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440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4399"/>
                                        </p:tgtEl>
                                        <p:attrNameLst>
                                          <p:attrName>style.visibility</p:attrName>
                                        </p:attrNameLst>
                                      </p:cBhvr>
                                      <p:to>
                                        <p:strVal val="visible"/>
                                      </p:to>
                                    </p:set>
                                    <p:animEffect transition="in" filter="wipe(up)">
                                      <p:cBhvr>
                                        <p:cTn id="23" dur="500"/>
                                        <p:tgtEl>
                                          <p:spTgt spid="144399"/>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144408"/>
                                        </p:tgtEl>
                                        <p:attrNameLst>
                                          <p:attrName>style.visibility</p:attrName>
                                        </p:attrNameLst>
                                      </p:cBhvr>
                                      <p:to>
                                        <p:strVal val="visible"/>
                                      </p:to>
                                    </p:set>
                                    <p:anim calcmode="lin" valueType="num">
                                      <p:cBhvr>
                                        <p:cTn id="26" dur="500" fill="hold"/>
                                        <p:tgtEl>
                                          <p:spTgt spid="144408"/>
                                        </p:tgtEl>
                                        <p:attrNameLst>
                                          <p:attrName>ppt_w</p:attrName>
                                        </p:attrNameLst>
                                      </p:cBhvr>
                                      <p:tavLst>
                                        <p:tav tm="0">
                                          <p:val>
                                            <p:fltVal val="0"/>
                                          </p:val>
                                        </p:tav>
                                        <p:tav tm="100000">
                                          <p:val>
                                            <p:strVal val="#ppt_w"/>
                                          </p:val>
                                        </p:tav>
                                      </p:tavLst>
                                    </p:anim>
                                    <p:anim calcmode="lin" valueType="num">
                                      <p:cBhvr>
                                        <p:cTn id="27" dur="500" fill="hold"/>
                                        <p:tgtEl>
                                          <p:spTgt spid="144408"/>
                                        </p:tgtEl>
                                        <p:attrNameLst>
                                          <p:attrName>ppt_h</p:attrName>
                                        </p:attrNameLst>
                                      </p:cBhvr>
                                      <p:tavLst>
                                        <p:tav tm="0">
                                          <p:val>
                                            <p:fltVal val="0"/>
                                          </p:val>
                                        </p:tav>
                                        <p:tav tm="100000">
                                          <p:val>
                                            <p:strVal val="#ppt_h"/>
                                          </p:val>
                                        </p:tav>
                                      </p:tavLst>
                                    </p:anim>
                                    <p:animEffect transition="in" filter="fade">
                                      <p:cBhvr>
                                        <p:cTn id="28" dur="500"/>
                                        <p:tgtEl>
                                          <p:spTgt spid="14440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4439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4440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44401"/>
                                        </p:tgtEl>
                                        <p:attrNameLst>
                                          <p:attrName>style.visibility</p:attrName>
                                        </p:attrNameLst>
                                      </p:cBhvr>
                                      <p:to>
                                        <p:strVal val="visible"/>
                                      </p:to>
                                    </p:set>
                                    <p:animEffect transition="in" filter="wipe(right)">
                                      <p:cBhvr>
                                        <p:cTn id="39" dur="500"/>
                                        <p:tgtEl>
                                          <p:spTgt spid="144401"/>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44409"/>
                                        </p:tgtEl>
                                        <p:attrNameLst>
                                          <p:attrName>style.visibility</p:attrName>
                                        </p:attrNameLst>
                                      </p:cBhvr>
                                      <p:to>
                                        <p:strVal val="visible"/>
                                      </p:to>
                                    </p:set>
                                    <p:anim calcmode="lin" valueType="num">
                                      <p:cBhvr>
                                        <p:cTn id="42" dur="500" fill="hold"/>
                                        <p:tgtEl>
                                          <p:spTgt spid="144409"/>
                                        </p:tgtEl>
                                        <p:attrNameLst>
                                          <p:attrName>ppt_w</p:attrName>
                                        </p:attrNameLst>
                                      </p:cBhvr>
                                      <p:tavLst>
                                        <p:tav tm="0">
                                          <p:val>
                                            <p:fltVal val="0"/>
                                          </p:val>
                                        </p:tav>
                                        <p:tav tm="100000">
                                          <p:val>
                                            <p:strVal val="#ppt_w"/>
                                          </p:val>
                                        </p:tav>
                                      </p:tavLst>
                                    </p:anim>
                                    <p:anim calcmode="lin" valueType="num">
                                      <p:cBhvr>
                                        <p:cTn id="43" dur="500" fill="hold"/>
                                        <p:tgtEl>
                                          <p:spTgt spid="144409"/>
                                        </p:tgtEl>
                                        <p:attrNameLst>
                                          <p:attrName>ppt_h</p:attrName>
                                        </p:attrNameLst>
                                      </p:cBhvr>
                                      <p:tavLst>
                                        <p:tav tm="0">
                                          <p:val>
                                            <p:fltVal val="0"/>
                                          </p:val>
                                        </p:tav>
                                        <p:tav tm="100000">
                                          <p:val>
                                            <p:strVal val="#ppt_h"/>
                                          </p:val>
                                        </p:tav>
                                      </p:tavLst>
                                    </p:anim>
                                    <p:animEffect transition="in" filter="fade">
                                      <p:cBhvr>
                                        <p:cTn id="44" dur="500"/>
                                        <p:tgtEl>
                                          <p:spTgt spid="14440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440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440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44402"/>
                                        </p:tgtEl>
                                        <p:attrNameLst>
                                          <p:attrName>style.visibility</p:attrName>
                                        </p:attrNameLst>
                                      </p:cBhvr>
                                      <p:to>
                                        <p:strVal val="visible"/>
                                      </p:to>
                                    </p:set>
                                    <p:animEffect transition="in" filter="wipe(up)">
                                      <p:cBhvr>
                                        <p:cTn id="55" dur="500"/>
                                        <p:tgtEl>
                                          <p:spTgt spid="144402"/>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44410"/>
                                        </p:tgtEl>
                                        <p:attrNameLst>
                                          <p:attrName>style.visibility</p:attrName>
                                        </p:attrNameLst>
                                      </p:cBhvr>
                                      <p:to>
                                        <p:strVal val="visible"/>
                                      </p:to>
                                    </p:set>
                                    <p:anim calcmode="lin" valueType="num">
                                      <p:cBhvr>
                                        <p:cTn id="58" dur="500" fill="hold"/>
                                        <p:tgtEl>
                                          <p:spTgt spid="144410"/>
                                        </p:tgtEl>
                                        <p:attrNameLst>
                                          <p:attrName>ppt_w</p:attrName>
                                        </p:attrNameLst>
                                      </p:cBhvr>
                                      <p:tavLst>
                                        <p:tav tm="0">
                                          <p:val>
                                            <p:fltVal val="0"/>
                                          </p:val>
                                        </p:tav>
                                        <p:tav tm="100000">
                                          <p:val>
                                            <p:strVal val="#ppt_w"/>
                                          </p:val>
                                        </p:tav>
                                      </p:tavLst>
                                    </p:anim>
                                    <p:anim calcmode="lin" valueType="num">
                                      <p:cBhvr>
                                        <p:cTn id="59" dur="500" fill="hold"/>
                                        <p:tgtEl>
                                          <p:spTgt spid="144410"/>
                                        </p:tgtEl>
                                        <p:attrNameLst>
                                          <p:attrName>ppt_h</p:attrName>
                                        </p:attrNameLst>
                                      </p:cBhvr>
                                      <p:tavLst>
                                        <p:tav tm="0">
                                          <p:val>
                                            <p:fltVal val="0"/>
                                          </p:val>
                                        </p:tav>
                                        <p:tav tm="100000">
                                          <p:val>
                                            <p:strVal val="#ppt_h"/>
                                          </p:val>
                                        </p:tav>
                                      </p:tavLst>
                                    </p:anim>
                                    <p:animEffect transition="in" filter="fade">
                                      <p:cBhvr>
                                        <p:cTn id="60" dur="500"/>
                                        <p:tgtEl>
                                          <p:spTgt spid="14441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4440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44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animBg="1"/>
      <p:bldP spid="144390" grpId="1" animBg="1"/>
      <p:bldP spid="144399" grpId="0" animBg="1"/>
      <p:bldP spid="144399" grpId="1" animBg="1"/>
      <p:bldP spid="144401" grpId="0" animBg="1"/>
      <p:bldP spid="144401" grpId="1" animBg="1"/>
      <p:bldP spid="144402" grpId="0" animBg="1"/>
      <p:bldP spid="144402" grpId="1" animBg="1"/>
      <p:bldP spid="144407" grpId="0" animBg="1"/>
      <p:bldP spid="144407" grpId="1" animBg="1"/>
      <p:bldP spid="144408" grpId="0" animBg="1"/>
      <p:bldP spid="144408" grpId="1" animBg="1"/>
      <p:bldP spid="144409" grpId="0" animBg="1"/>
      <p:bldP spid="144409" grpId="1" animBg="1"/>
      <p:bldP spid="144410" grpId="0" animBg="1"/>
      <p:bldP spid="144410"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Section 4 - Asynchronous Programming</a:t>
            </a:r>
          </a:p>
        </p:txBody>
      </p:sp>
      <p:sp>
        <p:nvSpPr>
          <p:cNvPr id="56323" name="Rectangle 2"/>
          <p:cNvSpPr>
            <a:spLocks noGrp="1" noChangeArrowheads="1"/>
          </p:cNvSpPr>
          <p:nvPr>
            <p:ph type="title"/>
          </p:nvPr>
        </p:nvSpPr>
        <p:spPr/>
        <p:txBody>
          <a:bodyPr/>
          <a:lstStyle/>
          <a:p>
            <a:pPr eaLnBrk="1" hangingPunct="1"/>
            <a:r>
              <a:rPr lang="en-US" smtClean="0"/>
              <a:t>Synchronization</a:t>
            </a:r>
          </a:p>
        </p:txBody>
      </p:sp>
      <p:sp>
        <p:nvSpPr>
          <p:cNvPr id="56324" name="Rectangle 3"/>
          <p:cNvSpPr>
            <a:spLocks noGrp="1" noChangeArrowheads="1"/>
          </p:cNvSpPr>
          <p:nvPr>
            <p:ph type="body" idx="1"/>
          </p:nvPr>
        </p:nvSpPr>
        <p:spPr>
          <a:xfrm>
            <a:off x="152400" y="990600"/>
            <a:ext cx="8839200" cy="5562600"/>
          </a:xfrm>
        </p:spPr>
        <p:txBody>
          <a:bodyPr/>
          <a:lstStyle/>
          <a:p>
            <a:pPr eaLnBrk="1" hangingPunct="1"/>
            <a:r>
              <a:rPr lang="en-US" smtClean="0"/>
              <a:t>Remember: you can’t predict the exact times that different threads will encounter different instructions.</a:t>
            </a:r>
          </a:p>
          <a:p>
            <a:pPr lvl="1" eaLnBrk="1" hangingPunct="1"/>
            <a:r>
              <a:rPr lang="en-US" sz="2400" smtClean="0"/>
              <a:t>This includes running the threads multiple times on the same machine.</a:t>
            </a:r>
          </a:p>
          <a:p>
            <a:pPr eaLnBrk="1" hangingPunct="1"/>
            <a:r>
              <a:rPr lang="en-US" smtClean="0"/>
              <a:t>There are several ways to synchronize a common resource among multiple threads:</a:t>
            </a:r>
          </a:p>
          <a:p>
            <a:pPr lvl="1" eaLnBrk="1" hangingPunct="1"/>
            <a:r>
              <a:rPr lang="en-US" sz="2400" smtClean="0"/>
              <a:t>Monitors</a:t>
            </a:r>
          </a:p>
          <a:p>
            <a:pPr lvl="1" eaLnBrk="1" hangingPunct="1"/>
            <a:r>
              <a:rPr lang="en-US" sz="2400" smtClean="0"/>
              <a:t>The C# </a:t>
            </a:r>
            <a:r>
              <a:rPr lang="en-US" sz="2400" b="1" smtClean="0">
                <a:solidFill>
                  <a:schemeClr val="hlink"/>
                </a:solidFill>
                <a:latin typeface="Courier New" pitchFamily="49" charset="0"/>
              </a:rPr>
              <a:t>lock</a:t>
            </a:r>
            <a:r>
              <a:rPr lang="en-US" sz="2400" smtClean="0"/>
              <a:t> keyword</a:t>
            </a:r>
          </a:p>
          <a:p>
            <a:pPr lvl="1" eaLnBrk="1" hangingPunct="1"/>
            <a:r>
              <a:rPr lang="en-US" sz="2400" smtClean="0"/>
              <a:t>Mutexes</a:t>
            </a:r>
          </a:p>
          <a:p>
            <a:pPr lvl="1" eaLnBrk="1" hangingPunct="1"/>
            <a:r>
              <a:rPr lang="en-US" sz="2400" b="1" smtClean="0">
                <a:solidFill>
                  <a:schemeClr val="hlink"/>
                </a:solidFill>
                <a:latin typeface="Courier New" pitchFamily="49" charset="0"/>
              </a:rPr>
              <a:t>Interlocked</a:t>
            </a:r>
            <a:r>
              <a:rPr lang="en-US" sz="2400" smtClean="0"/>
              <a:t> class</a:t>
            </a:r>
          </a:p>
        </p:txBody>
      </p:sp>
      <p:sp>
        <p:nvSpPr>
          <p:cNvPr id="56325" name="Slide Number Placeholder 5"/>
          <p:cNvSpPr>
            <a:spLocks noGrp="1"/>
          </p:cNvSpPr>
          <p:nvPr>
            <p:ph type="sldNum" sz="quarter" idx="11"/>
          </p:nvPr>
        </p:nvSpPr>
        <p:spPr>
          <a:noFill/>
        </p:spPr>
        <p:txBody>
          <a:bodyPr/>
          <a:lstStyle/>
          <a:p>
            <a:fld id="{BFBA1322-4F1D-498F-9AC9-BFD044268AC2}"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t>Section 4 - Asynchronous Programming</a:t>
            </a:r>
          </a:p>
        </p:txBody>
      </p:sp>
      <p:sp>
        <p:nvSpPr>
          <p:cNvPr id="57347"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Monitor</a:t>
            </a:r>
            <a:r>
              <a:rPr lang="en-US" smtClean="0"/>
              <a:t> Class</a:t>
            </a:r>
          </a:p>
        </p:txBody>
      </p:sp>
      <p:sp>
        <p:nvSpPr>
          <p:cNvPr id="57348" name="Rectangle 3"/>
          <p:cNvSpPr>
            <a:spLocks noGrp="1" noChangeArrowheads="1"/>
          </p:cNvSpPr>
          <p:nvPr>
            <p:ph type="body" idx="1"/>
          </p:nvPr>
        </p:nvSpPr>
        <p:spPr>
          <a:xfrm>
            <a:off x="152400" y="990600"/>
            <a:ext cx="8839200" cy="5562600"/>
          </a:xfrm>
        </p:spPr>
        <p:txBody>
          <a:bodyPr/>
          <a:lstStyle/>
          <a:p>
            <a:pPr eaLnBrk="1" hangingPunct="1"/>
            <a:r>
              <a:rPr lang="en-US" smtClean="0"/>
              <a:t>The </a:t>
            </a:r>
            <a:r>
              <a:rPr lang="en-US" b="1" smtClean="0">
                <a:solidFill>
                  <a:schemeClr val="hlink"/>
                </a:solidFill>
                <a:latin typeface="Courier New" pitchFamily="49" charset="0"/>
              </a:rPr>
              <a:t>Monitor</a:t>
            </a:r>
            <a:r>
              <a:rPr lang="en-US" smtClean="0"/>
              <a:t> class provides a mechanism that synchronizes objects.</a:t>
            </a:r>
          </a:p>
          <a:p>
            <a:pPr eaLnBrk="1" hangingPunct="1"/>
            <a:r>
              <a:rPr lang="en-US" smtClean="0"/>
              <a:t>A thread requests access to a common resource via the </a:t>
            </a:r>
            <a:r>
              <a:rPr lang="en-US" b="1" smtClean="0">
                <a:solidFill>
                  <a:schemeClr val="hlink"/>
                </a:solidFill>
                <a:latin typeface="Courier New" pitchFamily="49" charset="0"/>
              </a:rPr>
              <a:t>Monitor</a:t>
            </a:r>
            <a:r>
              <a:rPr lang="en-US" smtClean="0"/>
              <a:t>’s </a:t>
            </a:r>
            <a:r>
              <a:rPr lang="en-US" b="1" smtClean="0">
                <a:solidFill>
                  <a:schemeClr val="hlink"/>
                </a:solidFill>
                <a:latin typeface="Courier New" pitchFamily="49" charset="0"/>
              </a:rPr>
              <a:t>Enter()</a:t>
            </a:r>
            <a:r>
              <a:rPr lang="en-US" smtClean="0"/>
              <a:t> or </a:t>
            </a:r>
            <a:r>
              <a:rPr lang="en-US" b="1" smtClean="0">
                <a:solidFill>
                  <a:schemeClr val="hlink"/>
                </a:solidFill>
                <a:latin typeface="Courier New" pitchFamily="49" charset="0"/>
              </a:rPr>
              <a:t>TryEnter()</a:t>
            </a:r>
            <a:r>
              <a:rPr lang="en-US" smtClean="0"/>
              <a:t> methods. These methods indicate the beginning of a </a:t>
            </a:r>
            <a:r>
              <a:rPr lang="en-US" b="1" smtClean="0">
                <a:solidFill>
                  <a:schemeClr val="accent2"/>
                </a:solidFill>
              </a:rPr>
              <a:t>critical section</a:t>
            </a:r>
            <a:r>
              <a:rPr lang="en-US" smtClean="0"/>
              <a:t> of code.</a:t>
            </a:r>
          </a:p>
          <a:p>
            <a:pPr eaLnBrk="1" hangingPunct="1"/>
            <a:r>
              <a:rPr lang="en-US" smtClean="0"/>
              <a:t>If </a:t>
            </a:r>
            <a:r>
              <a:rPr lang="en-US" b="1" smtClean="0">
                <a:solidFill>
                  <a:schemeClr val="hlink"/>
                </a:solidFill>
                <a:latin typeface="Courier New" pitchFamily="49" charset="0"/>
              </a:rPr>
              <a:t>Enter()</a:t>
            </a:r>
            <a:r>
              <a:rPr lang="en-US" smtClean="0"/>
              <a:t> is called by thread #1 and then is called by thread #2, thread #2 is blocked until thread #1 gives up the lock by calling </a:t>
            </a:r>
            <a:r>
              <a:rPr lang="en-US" b="1" smtClean="0">
                <a:solidFill>
                  <a:schemeClr val="hlink"/>
                </a:solidFill>
                <a:latin typeface="Courier New" pitchFamily="49" charset="0"/>
              </a:rPr>
              <a:t>Exit()</a:t>
            </a:r>
            <a:r>
              <a:rPr lang="en-US" smtClean="0"/>
              <a:t>.</a:t>
            </a:r>
          </a:p>
          <a:p>
            <a:pPr eaLnBrk="1" hangingPunct="1"/>
            <a:r>
              <a:rPr lang="en-US" b="1" smtClean="0">
                <a:solidFill>
                  <a:schemeClr val="hlink"/>
                </a:solidFill>
                <a:latin typeface="Courier New" pitchFamily="49" charset="0"/>
              </a:rPr>
              <a:t>TryEnter()</a:t>
            </a:r>
            <a:r>
              <a:rPr lang="en-US" smtClean="0"/>
              <a:t> works similarly to </a:t>
            </a:r>
            <a:r>
              <a:rPr lang="en-US" b="1" smtClean="0">
                <a:solidFill>
                  <a:schemeClr val="hlink"/>
                </a:solidFill>
                <a:latin typeface="Courier New" pitchFamily="49" charset="0"/>
              </a:rPr>
              <a:t>Enter()</a:t>
            </a:r>
            <a:r>
              <a:rPr lang="en-US" smtClean="0"/>
              <a:t>, except that the thread that can’t obtain the lock is never blocked, it’s turned away instead.</a:t>
            </a:r>
          </a:p>
        </p:txBody>
      </p:sp>
      <p:sp>
        <p:nvSpPr>
          <p:cNvPr id="57349" name="Slide Number Placeholder 5"/>
          <p:cNvSpPr>
            <a:spLocks noGrp="1"/>
          </p:cNvSpPr>
          <p:nvPr>
            <p:ph type="sldNum" sz="quarter" idx="11"/>
          </p:nvPr>
        </p:nvSpPr>
        <p:spPr>
          <a:noFill/>
        </p:spPr>
        <p:txBody>
          <a:bodyPr/>
          <a:lstStyle/>
          <a:p>
            <a:fld id="{A8B78308-2E8C-432D-A9E1-E82712EE7A23}"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smtClean="0"/>
              <a:t>Section 4 - Asynchronous Programming</a:t>
            </a:r>
          </a:p>
        </p:txBody>
      </p:sp>
      <p:sp>
        <p:nvSpPr>
          <p:cNvPr id="58371"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Monitor</a:t>
            </a:r>
            <a:r>
              <a:rPr lang="en-US" smtClean="0"/>
              <a:t> Class</a:t>
            </a:r>
          </a:p>
        </p:txBody>
      </p:sp>
      <p:sp>
        <p:nvSpPr>
          <p:cNvPr id="58372" name="Rectangle 3"/>
          <p:cNvSpPr>
            <a:spLocks noGrp="1" noChangeArrowheads="1"/>
          </p:cNvSpPr>
          <p:nvPr>
            <p:ph type="body" idx="1"/>
          </p:nvPr>
        </p:nvSpPr>
        <p:spPr>
          <a:xfrm>
            <a:off x="152400" y="990600"/>
            <a:ext cx="8839200" cy="5562600"/>
          </a:xfrm>
        </p:spPr>
        <p:txBody>
          <a:bodyPr/>
          <a:lstStyle/>
          <a:p>
            <a:pPr eaLnBrk="1" hangingPunct="1"/>
            <a:r>
              <a:rPr lang="en-US" smtClean="0"/>
              <a:t>Here is an example of the </a:t>
            </a:r>
            <a:r>
              <a:rPr lang="en-US" b="1" smtClean="0">
                <a:solidFill>
                  <a:schemeClr val="hlink"/>
                </a:solidFill>
                <a:latin typeface="Courier New" pitchFamily="49" charset="0"/>
              </a:rPr>
              <a:t>Enter</a:t>
            </a:r>
            <a:r>
              <a:rPr lang="en-US" smtClean="0"/>
              <a:t> method:</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And an example of </a:t>
            </a:r>
            <a:r>
              <a:rPr lang="en-US" b="1" smtClean="0">
                <a:solidFill>
                  <a:schemeClr val="hlink"/>
                </a:solidFill>
                <a:latin typeface="Courier New" pitchFamily="49" charset="0"/>
              </a:rPr>
              <a:t>TryEnter</a:t>
            </a:r>
            <a:r>
              <a:rPr lang="en-US" smtClean="0"/>
              <a:t>:</a:t>
            </a:r>
          </a:p>
        </p:txBody>
      </p:sp>
      <p:sp>
        <p:nvSpPr>
          <p:cNvPr id="77828" name="Rectangle 4"/>
          <p:cNvSpPr>
            <a:spLocks noChangeArrowheads="1"/>
          </p:cNvSpPr>
          <p:nvPr/>
        </p:nvSpPr>
        <p:spPr bwMode="auto">
          <a:xfrm>
            <a:off x="152400" y="1600200"/>
            <a:ext cx="8839200" cy="1905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public void AddElement(object qValue)</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Monitor.Enter(m_inputQueue);	</a:t>
            </a:r>
            <a:r>
              <a:rPr lang="en-US" sz="2000" b="1">
                <a:solidFill>
                  <a:srgbClr val="009900"/>
                </a:solidFill>
                <a:latin typeface="Courier New" pitchFamily="49" charset="0"/>
              </a:rPr>
              <a:t>// Lock the queue.</a:t>
            </a:r>
          </a:p>
          <a:p>
            <a:pPr>
              <a:defRPr/>
            </a:pPr>
            <a:r>
              <a:rPr lang="en-US" sz="2000" b="1">
                <a:solidFill>
                  <a:schemeClr val="hlink"/>
                </a:solidFill>
                <a:latin typeface="Courier New" pitchFamily="49" charset="0"/>
              </a:rPr>
              <a:t>    m_inputQueue.Enqueue(qValue);	</a:t>
            </a:r>
            <a:r>
              <a:rPr lang="en-US" sz="2000" b="1">
                <a:solidFill>
                  <a:srgbClr val="009900"/>
                </a:solidFill>
                <a:latin typeface="Courier New" pitchFamily="49" charset="0"/>
              </a:rPr>
              <a:t>// Add element.</a:t>
            </a:r>
          </a:p>
          <a:p>
            <a:pPr>
              <a:defRPr/>
            </a:pPr>
            <a:r>
              <a:rPr lang="en-US" sz="2000" b="1">
                <a:solidFill>
                  <a:schemeClr val="hlink"/>
                </a:solidFill>
                <a:latin typeface="Courier New" pitchFamily="49" charset="0"/>
              </a:rPr>
              <a:t>    Monitor.Exit(m_inputQueue);	</a:t>
            </a:r>
            <a:r>
              <a:rPr lang="en-US" sz="2000" b="1">
                <a:solidFill>
                  <a:srgbClr val="009900"/>
                </a:solidFill>
                <a:latin typeface="Courier New" pitchFamily="49" charset="0"/>
              </a:rPr>
              <a:t>// Unlock the queue.</a:t>
            </a:r>
          </a:p>
          <a:p>
            <a:pPr>
              <a:defRPr/>
            </a:pPr>
            <a:r>
              <a:rPr lang="en-US" sz="2000" b="1">
                <a:solidFill>
                  <a:schemeClr val="hlink"/>
                </a:solidFill>
                <a:latin typeface="Courier New" pitchFamily="49" charset="0"/>
              </a:rPr>
              <a:t>}</a:t>
            </a:r>
          </a:p>
        </p:txBody>
      </p:sp>
      <p:sp>
        <p:nvSpPr>
          <p:cNvPr id="77829" name="Rectangle 5"/>
          <p:cNvSpPr>
            <a:spLocks noChangeArrowheads="1"/>
          </p:cNvSpPr>
          <p:nvPr/>
        </p:nvSpPr>
        <p:spPr bwMode="auto">
          <a:xfrm>
            <a:off x="152400" y="4114800"/>
            <a:ext cx="8839200" cy="2514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public bool AddElementWithoutWait(object qValue)</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if(!Monitor.TryEnter(m_inputQueue))</a:t>
            </a:r>
          </a:p>
          <a:p>
            <a:pPr>
              <a:defRPr/>
            </a:pPr>
            <a:r>
              <a:rPr lang="en-US" sz="2000" b="1">
                <a:solidFill>
                  <a:schemeClr val="hlink"/>
                </a:solidFill>
                <a:latin typeface="Courier New" pitchFamily="49" charset="0"/>
              </a:rPr>
              <a:t>        return false;	</a:t>
            </a:r>
            <a:r>
              <a:rPr lang="en-US" sz="2000" b="1">
                <a:solidFill>
                  <a:srgbClr val="009900"/>
                </a:solidFill>
                <a:latin typeface="Courier New" pitchFamily="49" charset="0"/>
              </a:rPr>
              <a:t>// Could not obtain lock, return.</a:t>
            </a:r>
          </a:p>
          <a:p>
            <a:pPr>
              <a:defRPr/>
            </a:pPr>
            <a:r>
              <a:rPr lang="en-US" sz="2000" b="1">
                <a:solidFill>
                  <a:schemeClr val="hlink"/>
                </a:solidFill>
                <a:latin typeface="Courier New" pitchFamily="49" charset="0"/>
              </a:rPr>
              <a:t>    m_inputQueue.Enqueue(qValue);</a:t>
            </a:r>
          </a:p>
          <a:p>
            <a:pPr>
              <a:defRPr/>
            </a:pPr>
            <a:r>
              <a:rPr lang="en-US" sz="2000" b="1">
                <a:solidFill>
                  <a:schemeClr val="hlink"/>
                </a:solidFill>
                <a:latin typeface="Courier New" pitchFamily="49" charset="0"/>
              </a:rPr>
              <a:t>    Monitor.Exit(m_inputQueue);</a:t>
            </a:r>
          </a:p>
          <a:p>
            <a:pPr>
              <a:defRPr/>
            </a:pPr>
            <a:r>
              <a:rPr lang="en-US" sz="2000" b="1">
                <a:solidFill>
                  <a:schemeClr val="hlink"/>
                </a:solidFill>
                <a:latin typeface="Courier New" pitchFamily="49" charset="0"/>
              </a:rPr>
              <a:t>    return true;		</a:t>
            </a:r>
            <a:r>
              <a:rPr lang="en-US" sz="2000" b="1">
                <a:solidFill>
                  <a:srgbClr val="009900"/>
                </a:solidFill>
                <a:latin typeface="Courier New" pitchFamily="49" charset="0"/>
              </a:rPr>
              <a:t>// Element successfully added!</a:t>
            </a:r>
          </a:p>
          <a:p>
            <a:pPr>
              <a:defRPr/>
            </a:pPr>
            <a:r>
              <a:rPr lang="en-US" sz="2000" b="1">
                <a:solidFill>
                  <a:schemeClr val="hlink"/>
                </a:solidFill>
                <a:latin typeface="Courier New" pitchFamily="49" charset="0"/>
              </a:rPr>
              <a:t>}</a:t>
            </a:r>
          </a:p>
        </p:txBody>
      </p:sp>
      <p:sp>
        <p:nvSpPr>
          <p:cNvPr id="58375" name="Rectangle 6"/>
          <p:cNvSpPr>
            <a:spLocks noChangeArrowheads="1"/>
          </p:cNvSpPr>
          <p:nvPr/>
        </p:nvSpPr>
        <p:spPr bwMode="auto">
          <a:xfrm>
            <a:off x="1295400" y="4191000"/>
            <a:ext cx="609600" cy="228600"/>
          </a:xfrm>
          <a:prstGeom prst="rect">
            <a:avLst/>
          </a:prstGeom>
          <a:solidFill>
            <a:srgbClr val="FFFF00">
              <a:alpha val="50195"/>
            </a:srgbClr>
          </a:solidFill>
          <a:ln w="9525" algn="ctr">
            <a:noFill/>
            <a:miter lim="800000"/>
            <a:headEnd/>
            <a:tailEnd/>
          </a:ln>
        </p:spPr>
        <p:txBody>
          <a:bodyPr wrap="none" anchor="ctr"/>
          <a:lstStyle/>
          <a:p>
            <a:endParaRPr lang="en-US"/>
          </a:p>
        </p:txBody>
      </p:sp>
      <p:sp>
        <p:nvSpPr>
          <p:cNvPr id="58376" name="Rectangle 7"/>
          <p:cNvSpPr>
            <a:spLocks noChangeArrowheads="1"/>
          </p:cNvSpPr>
          <p:nvPr/>
        </p:nvSpPr>
        <p:spPr bwMode="auto">
          <a:xfrm>
            <a:off x="2667000" y="4800600"/>
            <a:ext cx="1219200" cy="247650"/>
          </a:xfrm>
          <a:prstGeom prst="rect">
            <a:avLst/>
          </a:prstGeom>
          <a:solidFill>
            <a:srgbClr val="FFFF00">
              <a:alpha val="50195"/>
            </a:srgbClr>
          </a:solidFill>
          <a:ln w="9525" algn="ctr">
            <a:noFill/>
            <a:miter lim="800000"/>
            <a:headEnd/>
            <a:tailEnd/>
          </a:ln>
        </p:spPr>
        <p:txBody>
          <a:bodyPr wrap="none" anchor="ctr"/>
          <a:lstStyle/>
          <a:p>
            <a:endParaRPr lang="en-US"/>
          </a:p>
        </p:txBody>
      </p:sp>
      <p:sp>
        <p:nvSpPr>
          <p:cNvPr id="58377" name="Rectangle 8"/>
          <p:cNvSpPr>
            <a:spLocks noChangeArrowheads="1"/>
          </p:cNvSpPr>
          <p:nvPr/>
        </p:nvSpPr>
        <p:spPr bwMode="auto">
          <a:xfrm>
            <a:off x="1447800" y="5105400"/>
            <a:ext cx="1981200" cy="228600"/>
          </a:xfrm>
          <a:prstGeom prst="rect">
            <a:avLst/>
          </a:prstGeom>
          <a:solidFill>
            <a:srgbClr val="FFFF00">
              <a:alpha val="50195"/>
            </a:srgbClr>
          </a:solidFill>
          <a:ln w="9525" algn="ctr">
            <a:noFill/>
            <a:miter lim="800000"/>
            <a:headEnd/>
            <a:tailEnd/>
          </a:ln>
        </p:spPr>
        <p:txBody>
          <a:bodyPr wrap="none" anchor="ctr"/>
          <a:lstStyle/>
          <a:p>
            <a:endParaRPr lang="en-US"/>
          </a:p>
        </p:txBody>
      </p:sp>
      <p:sp>
        <p:nvSpPr>
          <p:cNvPr id="58378" name="Slide Number Placeholder 10"/>
          <p:cNvSpPr>
            <a:spLocks noGrp="1"/>
          </p:cNvSpPr>
          <p:nvPr>
            <p:ph type="sldNum" sz="quarter" idx="11"/>
          </p:nvPr>
        </p:nvSpPr>
        <p:spPr>
          <a:noFill/>
        </p:spPr>
        <p:txBody>
          <a:bodyPr/>
          <a:lstStyle/>
          <a:p>
            <a:fld id="{5A447FB8-0978-431D-9DCE-1241F2943725}"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Section 4 - Asynchronous Programming</a:t>
            </a:r>
          </a:p>
        </p:txBody>
      </p:sp>
      <p:sp>
        <p:nvSpPr>
          <p:cNvPr id="59395"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Monitor</a:t>
            </a:r>
            <a:r>
              <a:rPr lang="en-US" smtClean="0"/>
              <a:t> Class</a:t>
            </a:r>
          </a:p>
        </p:txBody>
      </p:sp>
      <p:sp>
        <p:nvSpPr>
          <p:cNvPr id="59396" name="Rectangle 3"/>
          <p:cNvSpPr>
            <a:spLocks noGrp="1" noChangeArrowheads="1"/>
          </p:cNvSpPr>
          <p:nvPr>
            <p:ph type="body" idx="1"/>
          </p:nvPr>
        </p:nvSpPr>
        <p:spPr>
          <a:xfrm>
            <a:off x="152400" y="990600"/>
            <a:ext cx="8839200" cy="5562600"/>
          </a:xfrm>
        </p:spPr>
        <p:txBody>
          <a:bodyPr/>
          <a:lstStyle/>
          <a:p>
            <a:pPr eaLnBrk="1" hangingPunct="1"/>
            <a:r>
              <a:rPr lang="en-US" smtClean="0"/>
              <a:t>One issue that can occur when attempting to obtain a lock via the </a:t>
            </a:r>
            <a:r>
              <a:rPr lang="en-US" b="1" smtClean="0">
                <a:solidFill>
                  <a:schemeClr val="hlink"/>
                </a:solidFill>
                <a:latin typeface="Courier New" pitchFamily="49" charset="0"/>
              </a:rPr>
              <a:t>Enter()</a:t>
            </a:r>
            <a:r>
              <a:rPr lang="en-US" smtClean="0"/>
              <a:t> method is that a thread may become permanently locked.</a:t>
            </a:r>
          </a:p>
          <a:p>
            <a:pPr eaLnBrk="1" hangingPunct="1"/>
            <a:r>
              <a:rPr lang="en-US" smtClean="0"/>
              <a:t>This may occur if an exception occurs while the thread that has the lock is working in the critical section.</a:t>
            </a:r>
          </a:p>
          <a:p>
            <a:pPr eaLnBrk="1" hangingPunct="1"/>
            <a:r>
              <a:rPr lang="en-US" smtClean="0"/>
              <a:t>If the </a:t>
            </a:r>
            <a:r>
              <a:rPr lang="en-US" b="1" smtClean="0">
                <a:solidFill>
                  <a:schemeClr val="hlink"/>
                </a:solidFill>
                <a:latin typeface="Courier New" pitchFamily="49" charset="0"/>
              </a:rPr>
              <a:t>Monitor.Exit()</a:t>
            </a:r>
            <a:r>
              <a:rPr lang="en-US" smtClean="0"/>
              <a:t> call appears at the end of the </a:t>
            </a:r>
            <a:r>
              <a:rPr lang="en-US" b="1" smtClean="0">
                <a:solidFill>
                  <a:schemeClr val="hlink"/>
                </a:solidFill>
                <a:latin typeface="Courier New" pitchFamily="49" charset="0"/>
              </a:rPr>
              <a:t>try</a:t>
            </a:r>
            <a:r>
              <a:rPr lang="en-US" smtClean="0"/>
              <a:t> block, the code may never be called because an exception forces the program pointer into a </a:t>
            </a:r>
            <a:r>
              <a:rPr lang="en-US" b="1" smtClean="0">
                <a:solidFill>
                  <a:schemeClr val="hlink"/>
                </a:solidFill>
                <a:latin typeface="Courier New" pitchFamily="49" charset="0"/>
              </a:rPr>
              <a:t>catch</a:t>
            </a:r>
            <a:r>
              <a:rPr lang="en-US" smtClean="0"/>
              <a:t> block.</a:t>
            </a:r>
          </a:p>
          <a:p>
            <a:pPr eaLnBrk="1" hangingPunct="1"/>
            <a:r>
              <a:rPr lang="en-US" smtClean="0"/>
              <a:t>To solve this, always include the </a:t>
            </a:r>
            <a:r>
              <a:rPr lang="en-US" b="1" smtClean="0">
                <a:solidFill>
                  <a:schemeClr val="hlink"/>
                </a:solidFill>
                <a:latin typeface="Courier New" pitchFamily="49" charset="0"/>
              </a:rPr>
              <a:t>finally</a:t>
            </a:r>
            <a:r>
              <a:rPr lang="en-US" smtClean="0"/>
              <a:t> block and place the </a:t>
            </a:r>
            <a:r>
              <a:rPr lang="en-US" b="1" smtClean="0">
                <a:solidFill>
                  <a:schemeClr val="hlink"/>
                </a:solidFill>
                <a:latin typeface="Courier New" pitchFamily="49" charset="0"/>
              </a:rPr>
              <a:t>Monitor.Exit()</a:t>
            </a:r>
            <a:r>
              <a:rPr lang="en-US" smtClean="0"/>
              <a:t> call there.</a:t>
            </a:r>
          </a:p>
        </p:txBody>
      </p:sp>
      <p:sp>
        <p:nvSpPr>
          <p:cNvPr id="59397" name="Slide Number Placeholder 5"/>
          <p:cNvSpPr>
            <a:spLocks noGrp="1"/>
          </p:cNvSpPr>
          <p:nvPr>
            <p:ph type="sldNum" sz="quarter" idx="11"/>
          </p:nvPr>
        </p:nvSpPr>
        <p:spPr>
          <a:noFill/>
        </p:spPr>
        <p:txBody>
          <a:bodyPr/>
          <a:lstStyle/>
          <a:p>
            <a:fld id="{46092096-371B-40EC-9EAB-CA64EA8B1E41}"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smtClean="0"/>
              <a:t>Section 4 - Asynchronous Programming</a:t>
            </a:r>
          </a:p>
        </p:txBody>
      </p:sp>
      <p:sp>
        <p:nvSpPr>
          <p:cNvPr id="61443"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lock</a:t>
            </a:r>
            <a:r>
              <a:rPr lang="en-US" smtClean="0"/>
              <a:t> Keyword</a:t>
            </a:r>
          </a:p>
        </p:txBody>
      </p:sp>
      <p:sp>
        <p:nvSpPr>
          <p:cNvPr id="61444" name="Rectangle 3"/>
          <p:cNvSpPr>
            <a:spLocks noGrp="1" noChangeArrowheads="1"/>
          </p:cNvSpPr>
          <p:nvPr>
            <p:ph type="body" idx="1"/>
          </p:nvPr>
        </p:nvSpPr>
        <p:spPr>
          <a:xfrm>
            <a:off x="152400" y="990600"/>
            <a:ext cx="8839200" cy="5562600"/>
          </a:xfrm>
        </p:spPr>
        <p:txBody>
          <a:bodyPr/>
          <a:lstStyle/>
          <a:p>
            <a:pPr eaLnBrk="1" hangingPunct="1">
              <a:lnSpc>
                <a:spcPct val="90000"/>
              </a:lnSpc>
            </a:pPr>
            <a:r>
              <a:rPr lang="en-US" sz="2400" dirty="0" smtClean="0"/>
              <a:t>While it’s pretty easy to use the </a:t>
            </a:r>
            <a:r>
              <a:rPr lang="en-US" sz="2400" b="1" dirty="0" smtClean="0">
                <a:solidFill>
                  <a:schemeClr val="hlink"/>
                </a:solidFill>
                <a:latin typeface="Courier New" pitchFamily="49" charset="0"/>
              </a:rPr>
              <a:t>Monitor</a:t>
            </a:r>
            <a:r>
              <a:rPr lang="en-US" sz="2400" dirty="0" smtClean="0"/>
              <a:t> class for creating a critical section of code, the </a:t>
            </a:r>
            <a:r>
              <a:rPr lang="en-US" sz="2400" b="1" dirty="0" smtClean="0">
                <a:solidFill>
                  <a:schemeClr val="hlink"/>
                </a:solidFill>
                <a:latin typeface="Courier New" pitchFamily="49" charset="0"/>
              </a:rPr>
              <a:t>lock</a:t>
            </a:r>
            <a:r>
              <a:rPr lang="en-US" sz="2400" dirty="0" smtClean="0"/>
              <a:t> keyword makes it even easier.</a:t>
            </a:r>
          </a:p>
          <a:p>
            <a:pPr eaLnBrk="1" hangingPunct="1">
              <a:lnSpc>
                <a:spcPct val="90000"/>
              </a:lnSpc>
            </a:pPr>
            <a:r>
              <a:rPr lang="en-US" sz="2400" dirty="0" smtClean="0"/>
              <a:t>The </a:t>
            </a:r>
            <a:r>
              <a:rPr lang="en-US" sz="2400" b="1" dirty="0" smtClean="0">
                <a:solidFill>
                  <a:schemeClr val="hlink"/>
                </a:solidFill>
                <a:latin typeface="Courier New" pitchFamily="49" charset="0"/>
              </a:rPr>
              <a:t>lock</a:t>
            </a:r>
            <a:r>
              <a:rPr lang="en-US" sz="2400" dirty="0" smtClean="0"/>
              <a:t> keyword uses monitors under the covers. This keyword just makes it easier for us to implement monitors.</a:t>
            </a:r>
          </a:p>
          <a:p>
            <a:pPr eaLnBrk="1" hangingPunct="1">
              <a:lnSpc>
                <a:spcPct val="90000"/>
              </a:lnSpc>
            </a:pPr>
            <a:r>
              <a:rPr lang="en-US" sz="2400" dirty="0" smtClean="0"/>
              <a:t>Using </a:t>
            </a:r>
            <a:r>
              <a:rPr lang="en-US" sz="2400" b="1" dirty="0" smtClean="0">
                <a:solidFill>
                  <a:schemeClr val="hlink"/>
                </a:solidFill>
                <a:latin typeface="Courier New" pitchFamily="49" charset="0"/>
              </a:rPr>
              <a:t>lock</a:t>
            </a:r>
            <a:r>
              <a:rPr lang="en-US" sz="2400" dirty="0" smtClean="0"/>
              <a:t> ensures that the </a:t>
            </a:r>
            <a:r>
              <a:rPr lang="en-US" sz="2400" b="1" dirty="0" smtClean="0">
                <a:solidFill>
                  <a:schemeClr val="hlink"/>
                </a:solidFill>
                <a:latin typeface="Courier New" pitchFamily="49" charset="0"/>
              </a:rPr>
              <a:t>Exit()</a:t>
            </a:r>
            <a:r>
              <a:rPr lang="en-US" sz="2400" dirty="0" smtClean="0"/>
              <a:t> method is placed in the </a:t>
            </a:r>
            <a:r>
              <a:rPr lang="en-US" sz="2400" b="1" dirty="0" smtClean="0">
                <a:solidFill>
                  <a:schemeClr val="hlink"/>
                </a:solidFill>
                <a:latin typeface="Courier New" pitchFamily="49" charset="0"/>
              </a:rPr>
              <a:t>finally</a:t>
            </a:r>
            <a:r>
              <a:rPr lang="en-US" sz="2400" dirty="0" smtClean="0"/>
              <a:t> block that follows a </a:t>
            </a:r>
            <a:r>
              <a:rPr lang="en-US" sz="2400" b="1" dirty="0" smtClean="0">
                <a:solidFill>
                  <a:schemeClr val="hlink"/>
                </a:solidFill>
                <a:latin typeface="Courier New" pitchFamily="49" charset="0"/>
              </a:rPr>
              <a:t>try</a:t>
            </a:r>
            <a:r>
              <a:rPr lang="en-US" sz="2400" dirty="0" smtClean="0"/>
              <a:t> block. It’s basically a short-hand way of using monitors.</a:t>
            </a:r>
          </a:p>
          <a:p>
            <a:pPr lvl="1" eaLnBrk="1" hangingPunct="1">
              <a:lnSpc>
                <a:spcPct val="90000"/>
              </a:lnSpc>
            </a:pPr>
            <a:r>
              <a:rPr lang="en-US" sz="2000" dirty="0" smtClean="0"/>
              <a:t>When the code is compiled, the </a:t>
            </a:r>
            <a:r>
              <a:rPr lang="en-US" sz="2000" b="1" dirty="0" err="1" smtClean="0">
                <a:solidFill>
                  <a:schemeClr val="hlink"/>
                </a:solidFill>
                <a:latin typeface="Courier New" pitchFamily="49" charset="0"/>
              </a:rPr>
              <a:t>Monitor.Enter</a:t>
            </a:r>
            <a:r>
              <a:rPr lang="en-US" sz="2000" b="1" dirty="0" smtClean="0">
                <a:solidFill>
                  <a:schemeClr val="hlink"/>
                </a:solidFill>
                <a:latin typeface="Courier New" pitchFamily="49" charset="0"/>
              </a:rPr>
              <a:t>()</a:t>
            </a:r>
            <a:r>
              <a:rPr lang="en-US" sz="2000" dirty="0" smtClean="0"/>
              <a:t> method replaces the </a:t>
            </a:r>
            <a:r>
              <a:rPr lang="en-US" sz="2000" b="1" dirty="0" smtClean="0">
                <a:solidFill>
                  <a:schemeClr val="hlink"/>
                </a:solidFill>
                <a:latin typeface="Courier New" pitchFamily="49" charset="0"/>
              </a:rPr>
              <a:t>lock</a:t>
            </a:r>
            <a:r>
              <a:rPr lang="en-US" sz="2000" dirty="0" smtClean="0"/>
              <a:t> keyword, and the </a:t>
            </a:r>
            <a:r>
              <a:rPr lang="en-US" sz="2000" b="1" dirty="0" err="1" smtClean="0">
                <a:solidFill>
                  <a:schemeClr val="hlink"/>
                </a:solidFill>
                <a:latin typeface="Courier New" pitchFamily="49" charset="0"/>
              </a:rPr>
              <a:t>Monitor.Exit</a:t>
            </a:r>
            <a:r>
              <a:rPr lang="en-US" sz="2000" b="1" dirty="0" smtClean="0">
                <a:solidFill>
                  <a:schemeClr val="hlink"/>
                </a:solidFill>
                <a:latin typeface="Courier New" pitchFamily="49" charset="0"/>
              </a:rPr>
              <a:t>()</a:t>
            </a:r>
            <a:r>
              <a:rPr lang="en-US" sz="2000" dirty="0" smtClean="0"/>
              <a:t> method is placed in a </a:t>
            </a:r>
            <a:r>
              <a:rPr lang="en-US" sz="2000" b="1" dirty="0" smtClean="0">
                <a:solidFill>
                  <a:schemeClr val="hlink"/>
                </a:solidFill>
                <a:latin typeface="Courier New" pitchFamily="49" charset="0"/>
              </a:rPr>
              <a:t>finally</a:t>
            </a:r>
            <a:r>
              <a:rPr lang="en-US" sz="2000" dirty="0" smtClean="0"/>
              <a:t> block automatically.</a:t>
            </a:r>
          </a:p>
          <a:p>
            <a:pPr eaLnBrk="1" hangingPunct="1">
              <a:lnSpc>
                <a:spcPct val="90000"/>
              </a:lnSpc>
            </a:pPr>
            <a:r>
              <a:rPr lang="en-US" sz="2400" dirty="0" smtClean="0"/>
              <a:t>Using </a:t>
            </a:r>
            <a:r>
              <a:rPr lang="en-US" sz="2400" b="1" dirty="0" smtClean="0">
                <a:solidFill>
                  <a:schemeClr val="hlink"/>
                </a:solidFill>
                <a:latin typeface="Courier New" pitchFamily="49" charset="0"/>
              </a:rPr>
              <a:t>lock</a:t>
            </a:r>
            <a:r>
              <a:rPr lang="en-US" sz="2400" dirty="0" smtClean="0"/>
              <a:t> ensures that your code uses monitors in the safest way.</a:t>
            </a:r>
          </a:p>
          <a:p>
            <a:pPr eaLnBrk="1" hangingPunct="1">
              <a:lnSpc>
                <a:spcPct val="90000"/>
              </a:lnSpc>
            </a:pPr>
            <a:r>
              <a:rPr lang="en-US" sz="2400" dirty="0" smtClean="0"/>
              <a:t>The </a:t>
            </a:r>
            <a:r>
              <a:rPr lang="en-US" sz="2400" b="1" dirty="0" smtClean="0">
                <a:solidFill>
                  <a:schemeClr val="hlink"/>
                </a:solidFill>
                <a:latin typeface="Courier New" pitchFamily="49" charset="0"/>
              </a:rPr>
              <a:t>lock</a:t>
            </a:r>
            <a:r>
              <a:rPr lang="en-US" sz="2400" dirty="0" smtClean="0"/>
              <a:t> keyword should remind us of the </a:t>
            </a:r>
            <a:r>
              <a:rPr lang="en-US" sz="2400" b="1" dirty="0" smtClean="0">
                <a:solidFill>
                  <a:schemeClr val="hlink"/>
                </a:solidFill>
                <a:latin typeface="Courier New" pitchFamily="49" charset="0"/>
              </a:rPr>
              <a:t>using</a:t>
            </a:r>
            <a:r>
              <a:rPr lang="en-US" sz="2400" dirty="0" smtClean="0"/>
              <a:t> keyword when working with objects that support </a:t>
            </a:r>
            <a:r>
              <a:rPr lang="en-US" sz="2400" b="1" dirty="0" smtClean="0">
                <a:solidFill>
                  <a:schemeClr val="hlink"/>
                </a:solidFill>
                <a:latin typeface="Courier New" pitchFamily="49" charset="0"/>
              </a:rPr>
              <a:t>Dispose()</a:t>
            </a:r>
            <a:r>
              <a:rPr lang="en-US" sz="2400" dirty="0" smtClean="0"/>
              <a:t>.</a:t>
            </a:r>
          </a:p>
        </p:txBody>
      </p:sp>
      <p:sp>
        <p:nvSpPr>
          <p:cNvPr id="61445" name="Slide Number Placeholder 5"/>
          <p:cNvSpPr>
            <a:spLocks noGrp="1"/>
          </p:cNvSpPr>
          <p:nvPr>
            <p:ph type="sldNum" sz="quarter" idx="11"/>
          </p:nvPr>
        </p:nvSpPr>
        <p:spPr>
          <a:noFill/>
        </p:spPr>
        <p:txBody>
          <a:bodyPr/>
          <a:lstStyle/>
          <a:p>
            <a:fld id="{E6F72F8B-0848-487C-B4E1-F414B26024C6}"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smtClean="0"/>
              <a:t>Section 4 - Asynchronous Programming</a:t>
            </a:r>
          </a:p>
        </p:txBody>
      </p:sp>
      <p:sp>
        <p:nvSpPr>
          <p:cNvPr id="62467"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lock</a:t>
            </a:r>
            <a:r>
              <a:rPr lang="en-US" smtClean="0"/>
              <a:t> Keyword</a:t>
            </a:r>
          </a:p>
        </p:txBody>
      </p:sp>
      <p:sp>
        <p:nvSpPr>
          <p:cNvPr id="62468" name="Rectangle 3"/>
          <p:cNvSpPr>
            <a:spLocks noGrp="1" noChangeArrowheads="1"/>
          </p:cNvSpPr>
          <p:nvPr>
            <p:ph type="body" idx="1"/>
          </p:nvPr>
        </p:nvSpPr>
        <p:spPr>
          <a:xfrm>
            <a:off x="152400" y="990600"/>
            <a:ext cx="8839200" cy="5562600"/>
          </a:xfrm>
        </p:spPr>
        <p:txBody>
          <a:bodyPr/>
          <a:lstStyle/>
          <a:p>
            <a:pPr eaLnBrk="1" hangingPunct="1"/>
            <a:r>
              <a:rPr lang="en-US" smtClean="0"/>
              <a:t>Here is an example of using the </a:t>
            </a:r>
            <a:r>
              <a:rPr lang="en-US" b="1" smtClean="0">
                <a:solidFill>
                  <a:schemeClr val="hlink"/>
                </a:solidFill>
                <a:latin typeface="Courier New" pitchFamily="49" charset="0"/>
              </a:rPr>
              <a:t>lock</a:t>
            </a:r>
            <a:r>
              <a:rPr lang="en-US" smtClean="0"/>
              <a:t> keyword:</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If you look at the MSIL code after compiling the source, you’ll see the use of monitors and the </a:t>
            </a:r>
            <a:r>
              <a:rPr lang="en-US" b="1" smtClean="0">
                <a:solidFill>
                  <a:schemeClr val="hlink"/>
                </a:solidFill>
                <a:latin typeface="Courier New" pitchFamily="49" charset="0"/>
              </a:rPr>
              <a:t>try..finally</a:t>
            </a:r>
            <a:r>
              <a:rPr lang="en-US" smtClean="0"/>
              <a:t> blocks. The </a:t>
            </a:r>
            <a:r>
              <a:rPr lang="en-US" b="1" smtClean="0">
                <a:solidFill>
                  <a:schemeClr val="hlink"/>
                </a:solidFill>
                <a:latin typeface="Courier New" pitchFamily="49" charset="0"/>
              </a:rPr>
              <a:t>catch</a:t>
            </a:r>
            <a:r>
              <a:rPr lang="en-US" smtClean="0"/>
              <a:t> block is not added by default. Handling exceptions is up to us.</a:t>
            </a:r>
          </a:p>
        </p:txBody>
      </p:sp>
      <p:sp>
        <p:nvSpPr>
          <p:cNvPr id="81924" name="Rectangle 4"/>
          <p:cNvSpPr>
            <a:spLocks noChangeArrowheads="1"/>
          </p:cNvSpPr>
          <p:nvPr/>
        </p:nvSpPr>
        <p:spPr bwMode="auto">
          <a:xfrm>
            <a:off x="152400" y="1828800"/>
            <a:ext cx="8839200" cy="25146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public void WriteData (string DataText)</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Lock the critical section.</a:t>
            </a:r>
          </a:p>
          <a:p>
            <a:pPr>
              <a:defRPr/>
            </a:pPr>
            <a:r>
              <a:rPr lang="en-US" sz="2000" b="1">
                <a:solidFill>
                  <a:schemeClr val="hlink"/>
                </a:solidFill>
                <a:latin typeface="Courier New" pitchFamily="49" charset="0"/>
              </a:rPr>
              <a:t>    lock (this)</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Critical section code.</a:t>
            </a:r>
          </a:p>
          <a:p>
            <a:pPr>
              <a:defRPr/>
            </a:pPr>
            <a:r>
              <a:rPr lang="en-US" sz="2000" b="1">
                <a:solidFill>
                  <a:schemeClr val="hlink"/>
                </a:solidFill>
                <a:latin typeface="Courier New" pitchFamily="49" charset="0"/>
              </a:rPr>
              <a:t>    }</a:t>
            </a:r>
            <a:endParaRPr lang="en-US" sz="2000" b="1">
              <a:solidFill>
                <a:srgbClr val="009900"/>
              </a:solidFill>
              <a:latin typeface="Courier New" pitchFamily="49" charset="0"/>
            </a:endParaRPr>
          </a:p>
          <a:p>
            <a:pPr>
              <a:defRPr/>
            </a:pPr>
            <a:r>
              <a:rPr lang="en-US" sz="2000" b="1">
                <a:solidFill>
                  <a:schemeClr val="hlink"/>
                </a:solidFill>
                <a:latin typeface="Courier New" pitchFamily="49" charset="0"/>
              </a:rPr>
              <a:t>}</a:t>
            </a:r>
          </a:p>
        </p:txBody>
      </p:sp>
      <p:sp>
        <p:nvSpPr>
          <p:cNvPr id="62470" name="Slide Number Placeholder 6"/>
          <p:cNvSpPr>
            <a:spLocks noGrp="1"/>
          </p:cNvSpPr>
          <p:nvPr>
            <p:ph type="sldNum" sz="quarter" idx="11"/>
          </p:nvPr>
        </p:nvSpPr>
        <p:spPr>
          <a:noFill/>
        </p:spPr>
        <p:txBody>
          <a:bodyPr/>
          <a:lstStyle/>
          <a:p>
            <a:fld id="{7CC9601B-9AB9-4341-A607-EC919745099F}"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smtClean="0"/>
              <a:t>Section 4 - Asynchronous Programming</a:t>
            </a:r>
          </a:p>
        </p:txBody>
      </p:sp>
      <p:sp>
        <p:nvSpPr>
          <p:cNvPr id="63491"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lock</a:t>
            </a:r>
            <a:r>
              <a:rPr lang="en-US" smtClean="0"/>
              <a:t> Keyword</a:t>
            </a:r>
          </a:p>
        </p:txBody>
      </p:sp>
      <p:sp>
        <p:nvSpPr>
          <p:cNvPr id="63492" name="Rectangle 3"/>
          <p:cNvSpPr>
            <a:spLocks noGrp="1" noChangeArrowheads="1"/>
          </p:cNvSpPr>
          <p:nvPr>
            <p:ph type="body" idx="1"/>
          </p:nvPr>
        </p:nvSpPr>
        <p:spPr>
          <a:xfrm>
            <a:off x="152400" y="990600"/>
            <a:ext cx="8839200" cy="55626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82948" name="Rectangle 4"/>
          <p:cNvSpPr>
            <a:spLocks noChangeArrowheads="1"/>
          </p:cNvSpPr>
          <p:nvPr/>
        </p:nvSpPr>
        <p:spPr bwMode="auto">
          <a:xfrm>
            <a:off x="152400" y="1066800"/>
            <a:ext cx="8839200" cy="54102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1800" b="1">
                <a:solidFill>
                  <a:schemeClr val="hlink"/>
                </a:solidFill>
                <a:latin typeface="Courier New" pitchFamily="49" charset="0"/>
              </a:rPr>
              <a:t>.method public hidebysig instance void  WriteData</a:t>
            </a:r>
          </a:p>
          <a:p>
            <a:pPr>
              <a:defRPr/>
            </a:pPr>
            <a:r>
              <a:rPr lang="en-US" sz="1800" b="1">
                <a:solidFill>
                  <a:schemeClr val="hlink"/>
                </a:solidFill>
                <a:latin typeface="Courier New" pitchFamily="49" charset="0"/>
              </a:rPr>
              <a:t>    (string DataText) cil managed</a:t>
            </a:r>
          </a:p>
          <a:p>
            <a:pPr>
              <a:defRPr/>
            </a:pPr>
            <a:r>
              <a:rPr lang="en-US" sz="1800" b="1">
                <a:solidFill>
                  <a:schemeClr val="hlink"/>
                </a:solidFill>
                <a:latin typeface="Courier New" pitchFamily="49" charset="0"/>
              </a:rPr>
              <a:t>{</a:t>
            </a:r>
          </a:p>
          <a:p>
            <a:pPr>
              <a:defRPr/>
            </a:pPr>
            <a:r>
              <a:rPr lang="en-US" sz="1800" b="1">
                <a:solidFill>
                  <a:schemeClr val="hlink"/>
                </a:solidFill>
                <a:latin typeface="Courier New" pitchFamily="49" charset="0"/>
              </a:rPr>
              <a:t>  …</a:t>
            </a:r>
          </a:p>
          <a:p>
            <a:pPr>
              <a:defRPr/>
            </a:pPr>
            <a:r>
              <a:rPr lang="en-US" sz="1800" b="1">
                <a:solidFill>
                  <a:schemeClr val="hlink"/>
                </a:solidFill>
                <a:latin typeface="Courier New" pitchFamily="49" charset="0"/>
              </a:rPr>
              <a:t>  IL_0003: call </a:t>
            </a:r>
            <a:r>
              <a:rPr lang="en-US" sz="1800" b="1">
                <a:solidFill>
                  <a:schemeClr val="accent2"/>
                </a:solidFill>
                <a:latin typeface="Courier New" pitchFamily="49" charset="0"/>
              </a:rPr>
              <a:t>void [mscorlib]System.Threading.</a:t>
            </a:r>
          </a:p>
          <a:p>
            <a:pPr>
              <a:defRPr/>
            </a:pPr>
            <a:r>
              <a:rPr lang="en-US" sz="1800" b="1">
                <a:solidFill>
                  <a:schemeClr val="accent2"/>
                </a:solidFill>
                <a:latin typeface="Courier New" pitchFamily="49" charset="0"/>
              </a:rPr>
              <a:t>                Monitor::Enter(object)</a:t>
            </a:r>
          </a:p>
          <a:p>
            <a:pPr>
              <a:defRPr/>
            </a:pPr>
            <a:r>
              <a:rPr lang="en-US" sz="1800" b="1">
                <a:solidFill>
                  <a:schemeClr val="hlink"/>
                </a:solidFill>
                <a:latin typeface="Courier New" pitchFamily="49" charset="0"/>
              </a:rPr>
              <a:t>  </a:t>
            </a:r>
            <a:r>
              <a:rPr lang="en-US" sz="1800" b="1">
                <a:solidFill>
                  <a:schemeClr val="accent2"/>
                </a:solidFill>
                <a:latin typeface="Courier New" pitchFamily="49" charset="0"/>
              </a:rPr>
              <a:t>.try</a:t>
            </a:r>
          </a:p>
          <a:p>
            <a:pPr>
              <a:defRPr/>
            </a:pPr>
            <a:r>
              <a:rPr lang="en-US" sz="1800" b="1">
                <a:solidFill>
                  <a:schemeClr val="hlink"/>
                </a:solidFill>
                <a:latin typeface="Courier New" pitchFamily="49" charset="0"/>
              </a:rPr>
              <a:t>  {</a:t>
            </a:r>
          </a:p>
          <a:p>
            <a:pPr>
              <a:defRPr/>
            </a:pPr>
            <a:r>
              <a:rPr lang="en-US" sz="1800" b="1">
                <a:solidFill>
                  <a:schemeClr val="hlink"/>
                </a:solidFill>
                <a:latin typeface="Courier New" pitchFamily="49" charset="0"/>
              </a:rPr>
              <a:t>    … </a:t>
            </a:r>
            <a:r>
              <a:rPr lang="en-US" sz="1800" b="1">
                <a:solidFill>
                  <a:srgbClr val="009900"/>
                </a:solidFill>
                <a:latin typeface="Courier New" pitchFamily="49" charset="0"/>
              </a:rPr>
              <a:t>// Critical section.</a:t>
            </a:r>
          </a:p>
          <a:p>
            <a:pPr>
              <a:defRPr/>
            </a:pPr>
            <a:r>
              <a:rPr lang="en-US" sz="1800" b="1">
                <a:solidFill>
                  <a:schemeClr val="hlink"/>
                </a:solidFill>
                <a:latin typeface="Courier New" pitchFamily="49" charset="0"/>
              </a:rPr>
              <a:t>    IL_004f:  leave.s    IL_0058</a:t>
            </a:r>
          </a:p>
          <a:p>
            <a:pPr>
              <a:defRPr/>
            </a:pPr>
            <a:r>
              <a:rPr lang="en-US" sz="1800" b="1">
                <a:solidFill>
                  <a:schemeClr val="hlink"/>
                </a:solidFill>
                <a:latin typeface="Courier New" pitchFamily="49" charset="0"/>
              </a:rPr>
              <a:t>  }   </a:t>
            </a:r>
            <a:r>
              <a:rPr lang="en-US" sz="1800" b="1">
                <a:solidFill>
                  <a:srgbClr val="009900"/>
                </a:solidFill>
                <a:latin typeface="Courier New" pitchFamily="49" charset="0"/>
              </a:rPr>
              <a:t>// end .try</a:t>
            </a:r>
          </a:p>
          <a:p>
            <a:pPr>
              <a:defRPr/>
            </a:pPr>
            <a:r>
              <a:rPr lang="en-US" sz="1800" b="1">
                <a:solidFill>
                  <a:schemeClr val="hlink"/>
                </a:solidFill>
                <a:latin typeface="Courier New" pitchFamily="49" charset="0"/>
              </a:rPr>
              <a:t>  </a:t>
            </a:r>
            <a:r>
              <a:rPr lang="en-US" sz="1800" b="1">
                <a:solidFill>
                  <a:schemeClr val="accent2"/>
                </a:solidFill>
                <a:latin typeface="Courier New" pitchFamily="49" charset="0"/>
              </a:rPr>
              <a:t>finally</a:t>
            </a:r>
          </a:p>
          <a:p>
            <a:pPr>
              <a:defRPr/>
            </a:pPr>
            <a:r>
              <a:rPr lang="en-US" sz="1800" b="1">
                <a:solidFill>
                  <a:schemeClr val="hlink"/>
                </a:solidFill>
                <a:latin typeface="Courier New" pitchFamily="49" charset="0"/>
              </a:rPr>
              <a:t>  {</a:t>
            </a:r>
          </a:p>
          <a:p>
            <a:pPr>
              <a:defRPr/>
            </a:pPr>
            <a:r>
              <a:rPr lang="en-US" sz="1800" b="1">
                <a:solidFill>
                  <a:schemeClr val="hlink"/>
                </a:solidFill>
                <a:latin typeface="Courier New" pitchFamily="49" charset="0"/>
              </a:rPr>
              <a:t>    IL_0052: call </a:t>
            </a:r>
            <a:r>
              <a:rPr lang="en-US" sz="1800" b="1">
                <a:solidFill>
                  <a:schemeClr val="accent2"/>
                </a:solidFill>
                <a:latin typeface="Courier New" pitchFamily="49" charset="0"/>
              </a:rPr>
              <a:t>void [mscorlib]System.Threading.</a:t>
            </a:r>
          </a:p>
          <a:p>
            <a:pPr>
              <a:defRPr/>
            </a:pPr>
            <a:r>
              <a:rPr lang="en-US" sz="1800" b="1">
                <a:solidFill>
                  <a:schemeClr val="accent2"/>
                </a:solidFill>
                <a:latin typeface="Courier New" pitchFamily="49" charset="0"/>
              </a:rPr>
              <a:t>                  Monitor::Exit(object)</a:t>
            </a:r>
          </a:p>
          <a:p>
            <a:pPr>
              <a:defRPr/>
            </a:pPr>
            <a:r>
              <a:rPr lang="en-US" sz="1800" b="1">
                <a:solidFill>
                  <a:schemeClr val="hlink"/>
                </a:solidFill>
                <a:latin typeface="Courier New" pitchFamily="49" charset="0"/>
              </a:rPr>
              <a:t>    IL_0057:  endfinally</a:t>
            </a:r>
          </a:p>
          <a:p>
            <a:pPr>
              <a:defRPr/>
            </a:pPr>
            <a:r>
              <a:rPr lang="en-US" sz="1800" b="1">
                <a:solidFill>
                  <a:schemeClr val="hlink"/>
                </a:solidFill>
                <a:latin typeface="Courier New" pitchFamily="49" charset="0"/>
              </a:rPr>
              <a:t>  }  </a:t>
            </a:r>
            <a:r>
              <a:rPr lang="en-US" sz="1800" b="1">
                <a:solidFill>
                  <a:srgbClr val="009900"/>
                </a:solidFill>
                <a:latin typeface="Courier New" pitchFamily="49" charset="0"/>
              </a:rPr>
              <a:t>// end finally block</a:t>
            </a:r>
          </a:p>
          <a:p>
            <a:pPr>
              <a:defRPr/>
            </a:pPr>
            <a:r>
              <a:rPr lang="en-US" sz="1800" b="1">
                <a:solidFill>
                  <a:schemeClr val="hlink"/>
                </a:solidFill>
                <a:latin typeface="Courier New" pitchFamily="49" charset="0"/>
              </a:rPr>
              <a:t>  IL_0058:  ret</a:t>
            </a:r>
          </a:p>
          <a:p>
            <a:pPr>
              <a:defRPr/>
            </a:pPr>
            <a:r>
              <a:rPr lang="en-US" sz="1800" b="1">
                <a:solidFill>
                  <a:schemeClr val="hlink"/>
                </a:solidFill>
                <a:latin typeface="Courier New" pitchFamily="49" charset="0"/>
              </a:rPr>
              <a:t>} </a:t>
            </a:r>
            <a:r>
              <a:rPr lang="en-US" sz="1800" b="1">
                <a:solidFill>
                  <a:srgbClr val="009900"/>
                </a:solidFill>
                <a:latin typeface="Courier New" pitchFamily="49" charset="0"/>
              </a:rPr>
              <a:t>// end of method FileWriter::WriteData</a:t>
            </a:r>
          </a:p>
        </p:txBody>
      </p:sp>
      <p:sp>
        <p:nvSpPr>
          <p:cNvPr id="82949" name="AutoShape 5"/>
          <p:cNvSpPr>
            <a:spLocks noChangeArrowheads="1"/>
          </p:cNvSpPr>
          <p:nvPr/>
        </p:nvSpPr>
        <p:spPr bwMode="auto">
          <a:xfrm>
            <a:off x="5715000" y="685800"/>
            <a:ext cx="2743200" cy="1524000"/>
          </a:xfrm>
          <a:prstGeom prst="wedgeRoundRectCallout">
            <a:avLst>
              <a:gd name="adj1" fmla="val -55787"/>
              <a:gd name="adj2" fmla="val 68023"/>
              <a:gd name="adj3" fmla="val 16667"/>
            </a:avLst>
          </a:prstGeom>
          <a:solidFill>
            <a:schemeClr val="folHlink"/>
          </a:solidFill>
          <a:ln w="28575" algn="ctr">
            <a:solidFill>
              <a:schemeClr val="tx1"/>
            </a:solidFill>
            <a:miter lim="800000"/>
            <a:headEnd/>
            <a:tailEnd/>
          </a:ln>
        </p:spPr>
        <p:txBody>
          <a:bodyPr anchor="ctr"/>
          <a:lstStyle/>
          <a:p>
            <a:pPr algn="ctr"/>
            <a:r>
              <a:rPr lang="en-US">
                <a:solidFill>
                  <a:schemeClr val="bg2"/>
                </a:solidFill>
              </a:rPr>
              <a:t>Here is the </a:t>
            </a:r>
            <a:r>
              <a:rPr lang="en-US" b="1">
                <a:solidFill>
                  <a:schemeClr val="hlink"/>
                </a:solidFill>
                <a:latin typeface="Courier New" pitchFamily="49" charset="0"/>
              </a:rPr>
              <a:t>Enter()</a:t>
            </a:r>
            <a:r>
              <a:rPr lang="en-US">
                <a:solidFill>
                  <a:schemeClr val="bg2"/>
                </a:solidFill>
              </a:rPr>
              <a:t> method of the monitor.</a:t>
            </a:r>
          </a:p>
        </p:txBody>
      </p:sp>
      <p:sp>
        <p:nvSpPr>
          <p:cNvPr id="82951" name="AutoShape 7"/>
          <p:cNvSpPr>
            <a:spLocks noChangeArrowheads="1"/>
          </p:cNvSpPr>
          <p:nvPr/>
        </p:nvSpPr>
        <p:spPr bwMode="auto">
          <a:xfrm>
            <a:off x="5867400" y="2743200"/>
            <a:ext cx="2743200" cy="1676400"/>
          </a:xfrm>
          <a:prstGeom prst="wedgeRoundRectCallout">
            <a:avLst>
              <a:gd name="adj1" fmla="val -221528"/>
              <a:gd name="adj2" fmla="val -41194"/>
              <a:gd name="adj3" fmla="val 16667"/>
            </a:avLst>
          </a:prstGeom>
          <a:solidFill>
            <a:schemeClr val="folHlink"/>
          </a:solidFill>
          <a:ln w="28575" algn="ctr">
            <a:solidFill>
              <a:schemeClr val="tx1"/>
            </a:solidFill>
            <a:miter lim="800000"/>
            <a:headEnd/>
            <a:tailEnd/>
          </a:ln>
        </p:spPr>
        <p:txBody>
          <a:bodyPr anchor="ctr"/>
          <a:lstStyle/>
          <a:p>
            <a:pPr algn="ctr"/>
            <a:r>
              <a:rPr lang="en-US">
                <a:solidFill>
                  <a:schemeClr val="bg2"/>
                </a:solidFill>
              </a:rPr>
              <a:t>Here is the </a:t>
            </a:r>
            <a:r>
              <a:rPr lang="en-US" b="1">
                <a:solidFill>
                  <a:schemeClr val="hlink"/>
                </a:solidFill>
                <a:latin typeface="Courier New" pitchFamily="49" charset="0"/>
              </a:rPr>
              <a:t>try</a:t>
            </a:r>
            <a:r>
              <a:rPr lang="en-US">
                <a:solidFill>
                  <a:schemeClr val="bg2"/>
                </a:solidFill>
              </a:rPr>
              <a:t> keyword followed by the block.</a:t>
            </a:r>
          </a:p>
        </p:txBody>
      </p:sp>
      <p:sp>
        <p:nvSpPr>
          <p:cNvPr id="82952" name="AutoShape 8"/>
          <p:cNvSpPr>
            <a:spLocks noChangeArrowheads="1"/>
          </p:cNvSpPr>
          <p:nvPr/>
        </p:nvSpPr>
        <p:spPr bwMode="auto">
          <a:xfrm>
            <a:off x="5867400" y="3276600"/>
            <a:ext cx="2743200" cy="1676400"/>
          </a:xfrm>
          <a:prstGeom prst="wedgeRoundRectCallout">
            <a:avLst>
              <a:gd name="adj1" fmla="val -207176"/>
              <a:gd name="adj2" fmla="val 8051"/>
              <a:gd name="adj3" fmla="val 16667"/>
            </a:avLst>
          </a:prstGeom>
          <a:solidFill>
            <a:schemeClr val="folHlink"/>
          </a:solidFill>
          <a:ln w="28575" algn="ctr">
            <a:solidFill>
              <a:schemeClr val="tx1"/>
            </a:solidFill>
            <a:miter lim="800000"/>
            <a:headEnd/>
            <a:tailEnd/>
          </a:ln>
        </p:spPr>
        <p:txBody>
          <a:bodyPr anchor="ctr"/>
          <a:lstStyle/>
          <a:p>
            <a:pPr algn="ctr"/>
            <a:r>
              <a:rPr lang="en-US">
                <a:solidFill>
                  <a:schemeClr val="bg2"/>
                </a:solidFill>
              </a:rPr>
              <a:t>Here is the </a:t>
            </a:r>
            <a:r>
              <a:rPr lang="en-US" b="1">
                <a:solidFill>
                  <a:schemeClr val="hlink"/>
                </a:solidFill>
                <a:latin typeface="Courier New" pitchFamily="49" charset="0"/>
              </a:rPr>
              <a:t>finally</a:t>
            </a:r>
            <a:r>
              <a:rPr lang="en-US">
                <a:solidFill>
                  <a:schemeClr val="bg2"/>
                </a:solidFill>
              </a:rPr>
              <a:t> keyword and its block.</a:t>
            </a:r>
          </a:p>
        </p:txBody>
      </p:sp>
      <p:sp>
        <p:nvSpPr>
          <p:cNvPr id="82953" name="AutoShape 9"/>
          <p:cNvSpPr>
            <a:spLocks noChangeArrowheads="1"/>
          </p:cNvSpPr>
          <p:nvPr/>
        </p:nvSpPr>
        <p:spPr bwMode="auto">
          <a:xfrm>
            <a:off x="6019800" y="4800600"/>
            <a:ext cx="2743200" cy="1524000"/>
          </a:xfrm>
          <a:prstGeom prst="wedgeRoundRectCallout">
            <a:avLst>
              <a:gd name="adj1" fmla="val -66898"/>
              <a:gd name="adj2" fmla="val -28644"/>
              <a:gd name="adj3" fmla="val 16667"/>
            </a:avLst>
          </a:prstGeom>
          <a:solidFill>
            <a:schemeClr val="folHlink"/>
          </a:solidFill>
          <a:ln w="28575" algn="ctr">
            <a:solidFill>
              <a:schemeClr val="tx1"/>
            </a:solidFill>
            <a:miter lim="800000"/>
            <a:headEnd/>
            <a:tailEnd/>
          </a:ln>
        </p:spPr>
        <p:txBody>
          <a:bodyPr anchor="ctr"/>
          <a:lstStyle/>
          <a:p>
            <a:pPr algn="ctr"/>
            <a:r>
              <a:rPr lang="en-US">
                <a:solidFill>
                  <a:schemeClr val="bg2"/>
                </a:solidFill>
              </a:rPr>
              <a:t>Here is the </a:t>
            </a:r>
            <a:r>
              <a:rPr lang="en-US" b="1">
                <a:solidFill>
                  <a:schemeClr val="hlink"/>
                </a:solidFill>
                <a:latin typeface="Courier New" pitchFamily="49" charset="0"/>
              </a:rPr>
              <a:t>Exit()</a:t>
            </a:r>
            <a:r>
              <a:rPr lang="en-US">
                <a:solidFill>
                  <a:schemeClr val="bg2"/>
                </a:solidFill>
              </a:rPr>
              <a:t> method of the monitor.</a:t>
            </a:r>
          </a:p>
        </p:txBody>
      </p:sp>
      <p:sp>
        <p:nvSpPr>
          <p:cNvPr id="63499" name="Slide Number Placeholder 11"/>
          <p:cNvSpPr>
            <a:spLocks noGrp="1"/>
          </p:cNvSpPr>
          <p:nvPr>
            <p:ph type="sldNum" sz="quarter" idx="11"/>
          </p:nvPr>
        </p:nvSpPr>
        <p:spPr>
          <a:noFill/>
        </p:spPr>
        <p:txBody>
          <a:bodyPr/>
          <a:lstStyle/>
          <a:p>
            <a:fld id="{4EF10C1E-B965-441F-A7F9-9B8EA05F0815}" type="slidenum">
              <a:rPr lang="en-US" smtClean="0"/>
              <a:pPr/>
              <a:t>68</a:t>
            </a:fld>
            <a:endParaRPr lang="en-US" smtClean="0"/>
          </a:p>
        </p:txBody>
      </p:sp>
      <p:sp>
        <p:nvSpPr>
          <p:cNvPr id="12" name="Action Button: Forward or Next 11">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p:cTn id="7" dur="500" fill="hold"/>
                                        <p:tgtEl>
                                          <p:spTgt spid="82949"/>
                                        </p:tgtEl>
                                        <p:attrNameLst>
                                          <p:attrName>ppt_w</p:attrName>
                                        </p:attrNameLst>
                                      </p:cBhvr>
                                      <p:tavLst>
                                        <p:tav tm="0">
                                          <p:val>
                                            <p:fltVal val="0"/>
                                          </p:val>
                                        </p:tav>
                                        <p:tav tm="100000">
                                          <p:val>
                                            <p:strVal val="#ppt_w"/>
                                          </p:val>
                                        </p:tav>
                                      </p:tavLst>
                                    </p:anim>
                                    <p:anim calcmode="lin" valueType="num">
                                      <p:cBhvr>
                                        <p:cTn id="8" dur="500" fill="hold"/>
                                        <p:tgtEl>
                                          <p:spTgt spid="82949"/>
                                        </p:tgtEl>
                                        <p:attrNameLst>
                                          <p:attrName>ppt_h</p:attrName>
                                        </p:attrNameLst>
                                      </p:cBhvr>
                                      <p:tavLst>
                                        <p:tav tm="0">
                                          <p:val>
                                            <p:fltVal val="0"/>
                                          </p:val>
                                        </p:tav>
                                        <p:tav tm="100000">
                                          <p:val>
                                            <p:strVal val="#ppt_h"/>
                                          </p:val>
                                        </p:tav>
                                      </p:tavLst>
                                    </p:anim>
                                    <p:animEffect transition="in" filter="fade">
                                      <p:cBhvr>
                                        <p:cTn id="9" dur="500"/>
                                        <p:tgtEl>
                                          <p:spTgt spid="8294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82949"/>
                                        </p:tgtEl>
                                        <p:attrNameLst>
                                          <p:attrName>ppt_w</p:attrName>
                                        </p:attrNameLst>
                                      </p:cBhvr>
                                      <p:tavLst>
                                        <p:tav tm="0">
                                          <p:val>
                                            <p:strVal val="ppt_w"/>
                                          </p:val>
                                        </p:tav>
                                        <p:tav tm="100000">
                                          <p:val>
                                            <p:fltVal val="0"/>
                                          </p:val>
                                        </p:tav>
                                      </p:tavLst>
                                    </p:anim>
                                    <p:anim calcmode="lin" valueType="num">
                                      <p:cBhvr>
                                        <p:cTn id="14" dur="500"/>
                                        <p:tgtEl>
                                          <p:spTgt spid="82949"/>
                                        </p:tgtEl>
                                        <p:attrNameLst>
                                          <p:attrName>ppt_h</p:attrName>
                                        </p:attrNameLst>
                                      </p:cBhvr>
                                      <p:tavLst>
                                        <p:tav tm="0">
                                          <p:val>
                                            <p:strVal val="ppt_h"/>
                                          </p:val>
                                        </p:tav>
                                        <p:tav tm="100000">
                                          <p:val>
                                            <p:fltVal val="0"/>
                                          </p:val>
                                        </p:tav>
                                      </p:tavLst>
                                    </p:anim>
                                    <p:animEffect transition="out" filter="fade">
                                      <p:cBhvr>
                                        <p:cTn id="15" dur="500"/>
                                        <p:tgtEl>
                                          <p:spTgt spid="82949"/>
                                        </p:tgtEl>
                                      </p:cBhvr>
                                    </p:animEffect>
                                    <p:set>
                                      <p:cBhvr>
                                        <p:cTn id="16" dur="1" fill="hold">
                                          <p:stCondLst>
                                            <p:cond delay="499"/>
                                          </p:stCondLst>
                                        </p:cTn>
                                        <p:tgtEl>
                                          <p:spTgt spid="82949"/>
                                        </p:tgtEl>
                                        <p:attrNameLst>
                                          <p:attrName>style.visibility</p:attrName>
                                        </p:attrNameLst>
                                      </p:cBhvr>
                                      <p:to>
                                        <p:strVal val="hidden"/>
                                      </p:to>
                                    </p:set>
                                  </p:childTnLst>
                                </p:cTn>
                              </p:par>
                            </p:childTnLst>
                          </p:cTn>
                        </p:par>
                        <p:par>
                          <p:cTn id="17" fill="hold">
                            <p:stCondLst>
                              <p:cond delay="500"/>
                            </p:stCondLst>
                            <p:childTnLst>
                              <p:par>
                                <p:cTn id="18" presetID="53" presetClass="entr" presetSubtype="0" fill="hold" grpId="0" nodeType="afterEffect">
                                  <p:stCondLst>
                                    <p:cond delay="0"/>
                                  </p:stCondLst>
                                  <p:childTnLst>
                                    <p:set>
                                      <p:cBhvr>
                                        <p:cTn id="19" dur="1" fill="hold">
                                          <p:stCondLst>
                                            <p:cond delay="0"/>
                                          </p:stCondLst>
                                        </p:cTn>
                                        <p:tgtEl>
                                          <p:spTgt spid="82951"/>
                                        </p:tgtEl>
                                        <p:attrNameLst>
                                          <p:attrName>style.visibility</p:attrName>
                                        </p:attrNameLst>
                                      </p:cBhvr>
                                      <p:to>
                                        <p:strVal val="visible"/>
                                      </p:to>
                                    </p:set>
                                    <p:anim calcmode="lin" valueType="num">
                                      <p:cBhvr>
                                        <p:cTn id="20" dur="500" fill="hold"/>
                                        <p:tgtEl>
                                          <p:spTgt spid="82951"/>
                                        </p:tgtEl>
                                        <p:attrNameLst>
                                          <p:attrName>ppt_w</p:attrName>
                                        </p:attrNameLst>
                                      </p:cBhvr>
                                      <p:tavLst>
                                        <p:tav tm="0">
                                          <p:val>
                                            <p:fltVal val="0"/>
                                          </p:val>
                                        </p:tav>
                                        <p:tav tm="100000">
                                          <p:val>
                                            <p:strVal val="#ppt_w"/>
                                          </p:val>
                                        </p:tav>
                                      </p:tavLst>
                                    </p:anim>
                                    <p:anim calcmode="lin" valueType="num">
                                      <p:cBhvr>
                                        <p:cTn id="21" dur="500" fill="hold"/>
                                        <p:tgtEl>
                                          <p:spTgt spid="82951"/>
                                        </p:tgtEl>
                                        <p:attrNameLst>
                                          <p:attrName>ppt_h</p:attrName>
                                        </p:attrNameLst>
                                      </p:cBhvr>
                                      <p:tavLst>
                                        <p:tav tm="0">
                                          <p:val>
                                            <p:fltVal val="0"/>
                                          </p:val>
                                        </p:tav>
                                        <p:tav tm="100000">
                                          <p:val>
                                            <p:strVal val="#ppt_h"/>
                                          </p:val>
                                        </p:tav>
                                      </p:tavLst>
                                    </p:anim>
                                    <p:animEffect transition="in" filter="fade">
                                      <p:cBhvr>
                                        <p:cTn id="22" dur="500"/>
                                        <p:tgtEl>
                                          <p:spTgt spid="8295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82951"/>
                                        </p:tgtEl>
                                        <p:attrNameLst>
                                          <p:attrName>ppt_w</p:attrName>
                                        </p:attrNameLst>
                                      </p:cBhvr>
                                      <p:tavLst>
                                        <p:tav tm="0">
                                          <p:val>
                                            <p:strVal val="ppt_w"/>
                                          </p:val>
                                        </p:tav>
                                        <p:tav tm="100000">
                                          <p:val>
                                            <p:fltVal val="0"/>
                                          </p:val>
                                        </p:tav>
                                      </p:tavLst>
                                    </p:anim>
                                    <p:anim calcmode="lin" valueType="num">
                                      <p:cBhvr>
                                        <p:cTn id="27" dur="500"/>
                                        <p:tgtEl>
                                          <p:spTgt spid="82951"/>
                                        </p:tgtEl>
                                        <p:attrNameLst>
                                          <p:attrName>ppt_h</p:attrName>
                                        </p:attrNameLst>
                                      </p:cBhvr>
                                      <p:tavLst>
                                        <p:tav tm="0">
                                          <p:val>
                                            <p:strVal val="ppt_h"/>
                                          </p:val>
                                        </p:tav>
                                        <p:tav tm="100000">
                                          <p:val>
                                            <p:fltVal val="0"/>
                                          </p:val>
                                        </p:tav>
                                      </p:tavLst>
                                    </p:anim>
                                    <p:animEffect transition="out" filter="fade">
                                      <p:cBhvr>
                                        <p:cTn id="28" dur="500"/>
                                        <p:tgtEl>
                                          <p:spTgt spid="82951"/>
                                        </p:tgtEl>
                                      </p:cBhvr>
                                    </p:animEffect>
                                    <p:set>
                                      <p:cBhvr>
                                        <p:cTn id="29" dur="1" fill="hold">
                                          <p:stCondLst>
                                            <p:cond delay="499"/>
                                          </p:stCondLst>
                                        </p:cTn>
                                        <p:tgtEl>
                                          <p:spTgt spid="82951"/>
                                        </p:tgtEl>
                                        <p:attrNameLst>
                                          <p:attrName>style.visibility</p:attrName>
                                        </p:attrNameLst>
                                      </p:cBhvr>
                                      <p:to>
                                        <p:strVal val="hidden"/>
                                      </p:to>
                                    </p:set>
                                  </p:childTnLst>
                                </p:cTn>
                              </p:par>
                            </p:childTnLst>
                          </p:cTn>
                        </p:par>
                        <p:par>
                          <p:cTn id="30" fill="hold">
                            <p:stCondLst>
                              <p:cond delay="500"/>
                            </p:stCondLst>
                            <p:childTnLst>
                              <p:par>
                                <p:cTn id="31" presetID="53" presetClass="entr" presetSubtype="0" fill="hold" grpId="0" nodeType="afterEffect">
                                  <p:stCondLst>
                                    <p:cond delay="0"/>
                                  </p:stCondLst>
                                  <p:childTnLst>
                                    <p:set>
                                      <p:cBhvr>
                                        <p:cTn id="32" dur="1" fill="hold">
                                          <p:stCondLst>
                                            <p:cond delay="0"/>
                                          </p:stCondLst>
                                        </p:cTn>
                                        <p:tgtEl>
                                          <p:spTgt spid="82952"/>
                                        </p:tgtEl>
                                        <p:attrNameLst>
                                          <p:attrName>style.visibility</p:attrName>
                                        </p:attrNameLst>
                                      </p:cBhvr>
                                      <p:to>
                                        <p:strVal val="visible"/>
                                      </p:to>
                                    </p:set>
                                    <p:anim calcmode="lin" valueType="num">
                                      <p:cBhvr>
                                        <p:cTn id="33" dur="500" fill="hold"/>
                                        <p:tgtEl>
                                          <p:spTgt spid="82952"/>
                                        </p:tgtEl>
                                        <p:attrNameLst>
                                          <p:attrName>ppt_w</p:attrName>
                                        </p:attrNameLst>
                                      </p:cBhvr>
                                      <p:tavLst>
                                        <p:tav tm="0">
                                          <p:val>
                                            <p:fltVal val="0"/>
                                          </p:val>
                                        </p:tav>
                                        <p:tav tm="100000">
                                          <p:val>
                                            <p:strVal val="#ppt_w"/>
                                          </p:val>
                                        </p:tav>
                                      </p:tavLst>
                                    </p:anim>
                                    <p:anim calcmode="lin" valueType="num">
                                      <p:cBhvr>
                                        <p:cTn id="34" dur="500" fill="hold"/>
                                        <p:tgtEl>
                                          <p:spTgt spid="82952"/>
                                        </p:tgtEl>
                                        <p:attrNameLst>
                                          <p:attrName>ppt_h</p:attrName>
                                        </p:attrNameLst>
                                      </p:cBhvr>
                                      <p:tavLst>
                                        <p:tav tm="0">
                                          <p:val>
                                            <p:fltVal val="0"/>
                                          </p:val>
                                        </p:tav>
                                        <p:tav tm="100000">
                                          <p:val>
                                            <p:strVal val="#ppt_h"/>
                                          </p:val>
                                        </p:tav>
                                      </p:tavLst>
                                    </p:anim>
                                    <p:animEffect transition="in" filter="fade">
                                      <p:cBhvr>
                                        <p:cTn id="35" dur="500"/>
                                        <p:tgtEl>
                                          <p:spTgt spid="8295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xit" presetSubtype="0" fill="hold" grpId="1" nodeType="clickEffect">
                                  <p:stCondLst>
                                    <p:cond delay="0"/>
                                  </p:stCondLst>
                                  <p:childTnLst>
                                    <p:anim calcmode="lin" valueType="num">
                                      <p:cBhvr>
                                        <p:cTn id="39" dur="500"/>
                                        <p:tgtEl>
                                          <p:spTgt spid="82952"/>
                                        </p:tgtEl>
                                        <p:attrNameLst>
                                          <p:attrName>ppt_w</p:attrName>
                                        </p:attrNameLst>
                                      </p:cBhvr>
                                      <p:tavLst>
                                        <p:tav tm="0">
                                          <p:val>
                                            <p:strVal val="ppt_w"/>
                                          </p:val>
                                        </p:tav>
                                        <p:tav tm="100000">
                                          <p:val>
                                            <p:fltVal val="0"/>
                                          </p:val>
                                        </p:tav>
                                      </p:tavLst>
                                    </p:anim>
                                    <p:anim calcmode="lin" valueType="num">
                                      <p:cBhvr>
                                        <p:cTn id="40" dur="500"/>
                                        <p:tgtEl>
                                          <p:spTgt spid="82952"/>
                                        </p:tgtEl>
                                        <p:attrNameLst>
                                          <p:attrName>ppt_h</p:attrName>
                                        </p:attrNameLst>
                                      </p:cBhvr>
                                      <p:tavLst>
                                        <p:tav tm="0">
                                          <p:val>
                                            <p:strVal val="ppt_h"/>
                                          </p:val>
                                        </p:tav>
                                        <p:tav tm="100000">
                                          <p:val>
                                            <p:fltVal val="0"/>
                                          </p:val>
                                        </p:tav>
                                      </p:tavLst>
                                    </p:anim>
                                    <p:animEffect transition="out" filter="fade">
                                      <p:cBhvr>
                                        <p:cTn id="41" dur="500"/>
                                        <p:tgtEl>
                                          <p:spTgt spid="82952"/>
                                        </p:tgtEl>
                                      </p:cBhvr>
                                    </p:animEffect>
                                    <p:set>
                                      <p:cBhvr>
                                        <p:cTn id="42" dur="1" fill="hold">
                                          <p:stCondLst>
                                            <p:cond delay="499"/>
                                          </p:stCondLst>
                                        </p:cTn>
                                        <p:tgtEl>
                                          <p:spTgt spid="82952"/>
                                        </p:tgtEl>
                                        <p:attrNameLst>
                                          <p:attrName>style.visibility</p:attrName>
                                        </p:attrNameLst>
                                      </p:cBhvr>
                                      <p:to>
                                        <p:strVal val="hidden"/>
                                      </p:to>
                                    </p:set>
                                  </p:childTnLst>
                                </p:cTn>
                              </p:par>
                            </p:childTnLst>
                          </p:cTn>
                        </p:par>
                        <p:par>
                          <p:cTn id="43" fill="hold">
                            <p:stCondLst>
                              <p:cond delay="500"/>
                            </p:stCondLst>
                            <p:childTnLst>
                              <p:par>
                                <p:cTn id="44" presetID="53" presetClass="entr" presetSubtype="0" fill="hold" grpId="0" nodeType="afterEffect">
                                  <p:stCondLst>
                                    <p:cond delay="0"/>
                                  </p:stCondLst>
                                  <p:childTnLst>
                                    <p:set>
                                      <p:cBhvr>
                                        <p:cTn id="45" dur="1" fill="hold">
                                          <p:stCondLst>
                                            <p:cond delay="0"/>
                                          </p:stCondLst>
                                        </p:cTn>
                                        <p:tgtEl>
                                          <p:spTgt spid="82953"/>
                                        </p:tgtEl>
                                        <p:attrNameLst>
                                          <p:attrName>style.visibility</p:attrName>
                                        </p:attrNameLst>
                                      </p:cBhvr>
                                      <p:to>
                                        <p:strVal val="visible"/>
                                      </p:to>
                                    </p:set>
                                    <p:anim calcmode="lin" valueType="num">
                                      <p:cBhvr>
                                        <p:cTn id="46" dur="500" fill="hold"/>
                                        <p:tgtEl>
                                          <p:spTgt spid="82953"/>
                                        </p:tgtEl>
                                        <p:attrNameLst>
                                          <p:attrName>ppt_w</p:attrName>
                                        </p:attrNameLst>
                                      </p:cBhvr>
                                      <p:tavLst>
                                        <p:tav tm="0">
                                          <p:val>
                                            <p:fltVal val="0"/>
                                          </p:val>
                                        </p:tav>
                                        <p:tav tm="100000">
                                          <p:val>
                                            <p:strVal val="#ppt_w"/>
                                          </p:val>
                                        </p:tav>
                                      </p:tavLst>
                                    </p:anim>
                                    <p:anim calcmode="lin" valueType="num">
                                      <p:cBhvr>
                                        <p:cTn id="47" dur="500" fill="hold"/>
                                        <p:tgtEl>
                                          <p:spTgt spid="82953"/>
                                        </p:tgtEl>
                                        <p:attrNameLst>
                                          <p:attrName>ppt_h</p:attrName>
                                        </p:attrNameLst>
                                      </p:cBhvr>
                                      <p:tavLst>
                                        <p:tav tm="0">
                                          <p:val>
                                            <p:fltVal val="0"/>
                                          </p:val>
                                        </p:tav>
                                        <p:tav tm="100000">
                                          <p:val>
                                            <p:strVal val="#ppt_h"/>
                                          </p:val>
                                        </p:tav>
                                      </p:tavLst>
                                    </p:anim>
                                    <p:animEffect transition="in" filter="fade">
                                      <p:cBhvr>
                                        <p:cTn id="48" dur="500"/>
                                        <p:tgtEl>
                                          <p:spTgt spid="82953"/>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xit" presetSubtype="0" fill="hold" grpId="1" nodeType="clickEffect">
                                  <p:stCondLst>
                                    <p:cond delay="0"/>
                                  </p:stCondLst>
                                  <p:childTnLst>
                                    <p:anim calcmode="lin" valueType="num">
                                      <p:cBhvr>
                                        <p:cTn id="52" dur="500"/>
                                        <p:tgtEl>
                                          <p:spTgt spid="82953"/>
                                        </p:tgtEl>
                                        <p:attrNameLst>
                                          <p:attrName>ppt_w</p:attrName>
                                        </p:attrNameLst>
                                      </p:cBhvr>
                                      <p:tavLst>
                                        <p:tav tm="0">
                                          <p:val>
                                            <p:strVal val="ppt_w"/>
                                          </p:val>
                                        </p:tav>
                                        <p:tav tm="100000">
                                          <p:val>
                                            <p:fltVal val="0"/>
                                          </p:val>
                                        </p:tav>
                                      </p:tavLst>
                                    </p:anim>
                                    <p:anim calcmode="lin" valueType="num">
                                      <p:cBhvr>
                                        <p:cTn id="53" dur="500"/>
                                        <p:tgtEl>
                                          <p:spTgt spid="82953"/>
                                        </p:tgtEl>
                                        <p:attrNameLst>
                                          <p:attrName>ppt_h</p:attrName>
                                        </p:attrNameLst>
                                      </p:cBhvr>
                                      <p:tavLst>
                                        <p:tav tm="0">
                                          <p:val>
                                            <p:strVal val="ppt_h"/>
                                          </p:val>
                                        </p:tav>
                                        <p:tav tm="100000">
                                          <p:val>
                                            <p:fltVal val="0"/>
                                          </p:val>
                                        </p:tav>
                                      </p:tavLst>
                                    </p:anim>
                                    <p:animEffect transition="out" filter="fade">
                                      <p:cBhvr>
                                        <p:cTn id="54" dur="500"/>
                                        <p:tgtEl>
                                          <p:spTgt spid="82953"/>
                                        </p:tgtEl>
                                      </p:cBhvr>
                                    </p:animEffect>
                                    <p:set>
                                      <p:cBhvr>
                                        <p:cTn id="55" dur="1" fill="hold">
                                          <p:stCondLst>
                                            <p:cond delay="499"/>
                                          </p:stCondLst>
                                        </p:cTn>
                                        <p:tgtEl>
                                          <p:spTgt spid="829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P spid="82949" grpId="1" animBg="1"/>
      <p:bldP spid="82951" grpId="0" animBg="1"/>
      <p:bldP spid="82951" grpId="1" animBg="1"/>
      <p:bldP spid="82952" grpId="0" animBg="1"/>
      <p:bldP spid="82952" grpId="1" animBg="1"/>
      <p:bldP spid="82953" grpId="0" animBg="1"/>
      <p:bldP spid="82953"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smtClean="0"/>
              <a:t>Section 4 - Asynchronous Programming</a:t>
            </a:r>
          </a:p>
        </p:txBody>
      </p:sp>
      <p:sp>
        <p:nvSpPr>
          <p:cNvPr id="64515" name="Rectangle 2"/>
          <p:cNvSpPr>
            <a:spLocks noGrp="1" noChangeArrowheads="1"/>
          </p:cNvSpPr>
          <p:nvPr>
            <p:ph type="title"/>
          </p:nvPr>
        </p:nvSpPr>
        <p:spPr/>
        <p:txBody>
          <a:bodyPr/>
          <a:lstStyle/>
          <a:p>
            <a:pPr eaLnBrk="1" hangingPunct="1"/>
            <a:r>
              <a:rPr lang="en-US" smtClean="0"/>
              <a:t>The Sync Object</a:t>
            </a:r>
          </a:p>
        </p:txBody>
      </p:sp>
      <p:sp>
        <p:nvSpPr>
          <p:cNvPr id="64516" name="Rectangle 3"/>
          <p:cNvSpPr>
            <a:spLocks noGrp="1" noChangeArrowheads="1"/>
          </p:cNvSpPr>
          <p:nvPr>
            <p:ph type="body" idx="1"/>
          </p:nvPr>
        </p:nvSpPr>
        <p:spPr>
          <a:xfrm>
            <a:off x="152400" y="990600"/>
            <a:ext cx="8839200" cy="5562600"/>
          </a:xfrm>
        </p:spPr>
        <p:txBody>
          <a:bodyPr/>
          <a:lstStyle/>
          <a:p>
            <a:pPr eaLnBrk="1" hangingPunct="1"/>
            <a:r>
              <a:rPr lang="en-US" sz="2400" smtClean="0"/>
              <a:t>Notice that both the </a:t>
            </a:r>
            <a:r>
              <a:rPr lang="en-US" sz="2400" b="1" smtClean="0">
                <a:solidFill>
                  <a:schemeClr val="hlink"/>
                </a:solidFill>
                <a:latin typeface="Courier New" pitchFamily="49" charset="0"/>
              </a:rPr>
              <a:t>Monitor</a:t>
            </a:r>
            <a:r>
              <a:rPr lang="en-US" sz="2400" smtClean="0"/>
              <a:t> and the </a:t>
            </a:r>
            <a:r>
              <a:rPr lang="en-US" sz="2400" b="1" smtClean="0">
                <a:solidFill>
                  <a:schemeClr val="hlink"/>
                </a:solidFill>
                <a:latin typeface="Courier New" pitchFamily="49" charset="0"/>
              </a:rPr>
              <a:t>lock</a:t>
            </a:r>
            <a:r>
              <a:rPr lang="en-US" sz="2400" smtClean="0"/>
              <a:t> keyword use an object on which to synchronize.</a:t>
            </a:r>
          </a:p>
          <a:p>
            <a:pPr lvl="1" eaLnBrk="1" hangingPunct="1"/>
            <a:r>
              <a:rPr lang="en-US" sz="2000" smtClean="0"/>
              <a:t>In the code shown so far, we’ve used </a:t>
            </a:r>
            <a:r>
              <a:rPr lang="en-US" sz="2000" b="1" smtClean="0">
                <a:solidFill>
                  <a:schemeClr val="hlink"/>
                </a:solidFill>
                <a:latin typeface="Courier New" pitchFamily="49" charset="0"/>
              </a:rPr>
              <a:t>this</a:t>
            </a:r>
            <a:r>
              <a:rPr lang="en-US" sz="2000" smtClean="0"/>
              <a:t>.</a:t>
            </a:r>
          </a:p>
          <a:p>
            <a:pPr eaLnBrk="1" hangingPunct="1"/>
            <a:r>
              <a:rPr lang="en-US" sz="2400" smtClean="0"/>
              <a:t>Usually using </a:t>
            </a:r>
            <a:r>
              <a:rPr lang="en-US" sz="2400" b="1" smtClean="0">
                <a:solidFill>
                  <a:schemeClr val="hlink"/>
                </a:solidFill>
                <a:latin typeface="Courier New" pitchFamily="49" charset="0"/>
              </a:rPr>
              <a:t>this</a:t>
            </a:r>
            <a:r>
              <a:rPr lang="en-US" sz="2400" smtClean="0"/>
              <a:t> is probably okay. However, there are times when this pattern will still cause a deadlock.</a:t>
            </a:r>
          </a:p>
          <a:p>
            <a:pPr lvl="1" eaLnBrk="1" hangingPunct="1"/>
            <a:r>
              <a:rPr lang="en-US" sz="2000" smtClean="0"/>
              <a:t>If there are multiple critical sections that use </a:t>
            </a:r>
            <a:r>
              <a:rPr lang="en-US" sz="2000" b="1" smtClean="0">
                <a:solidFill>
                  <a:schemeClr val="hlink"/>
                </a:solidFill>
                <a:latin typeface="Courier New" pitchFamily="49" charset="0"/>
              </a:rPr>
              <a:t>this</a:t>
            </a:r>
            <a:r>
              <a:rPr lang="en-US" sz="2000" smtClean="0"/>
              <a:t> as the synchronization object, unrelated critical sections can block each other. Sharing the same sync object can cause deadlocks.</a:t>
            </a:r>
          </a:p>
          <a:p>
            <a:pPr lvl="1" eaLnBrk="1" hangingPunct="1"/>
            <a:r>
              <a:rPr lang="en-US" sz="2000" smtClean="0"/>
              <a:t>It is better to define a </a:t>
            </a:r>
            <a:r>
              <a:rPr lang="en-US" sz="2000" b="1" smtClean="0">
                <a:solidFill>
                  <a:schemeClr val="hlink"/>
                </a:solidFill>
                <a:latin typeface="Courier New" pitchFamily="49" charset="0"/>
              </a:rPr>
              <a:t>private</a:t>
            </a:r>
            <a:r>
              <a:rPr lang="en-US" sz="2000" smtClean="0"/>
              <a:t> </a:t>
            </a:r>
            <a:r>
              <a:rPr lang="en-US" sz="2000" b="1" smtClean="0">
                <a:solidFill>
                  <a:schemeClr val="hlink"/>
                </a:solidFill>
                <a:latin typeface="Courier New" pitchFamily="49" charset="0"/>
              </a:rPr>
              <a:t>static</a:t>
            </a:r>
            <a:r>
              <a:rPr lang="en-US" sz="2000" smtClean="0"/>
              <a:t> </a:t>
            </a:r>
            <a:r>
              <a:rPr lang="en-US" sz="2000" b="1" smtClean="0">
                <a:solidFill>
                  <a:schemeClr val="hlink"/>
                </a:solidFill>
                <a:latin typeface="Courier New" pitchFamily="49" charset="0"/>
              </a:rPr>
              <a:t>readonly</a:t>
            </a:r>
            <a:r>
              <a:rPr lang="en-US" sz="2000" smtClean="0"/>
              <a:t> field.</a:t>
            </a:r>
          </a:p>
        </p:txBody>
      </p:sp>
      <p:sp>
        <p:nvSpPr>
          <p:cNvPr id="150532" name="Rectangle 4"/>
          <p:cNvSpPr>
            <a:spLocks noChangeArrowheads="1"/>
          </p:cNvSpPr>
          <p:nvPr/>
        </p:nvSpPr>
        <p:spPr bwMode="auto">
          <a:xfrm>
            <a:off x="152400" y="4343400"/>
            <a:ext cx="8839200" cy="2428875"/>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1700" b="1">
                <a:solidFill>
                  <a:schemeClr val="accent2"/>
                </a:solidFill>
                <a:latin typeface="Courier New" pitchFamily="49" charset="0"/>
              </a:rPr>
              <a:t>private static object syncObject = new object();</a:t>
            </a:r>
          </a:p>
          <a:p>
            <a:pPr>
              <a:defRPr/>
            </a:pPr>
            <a:r>
              <a:rPr lang="en-US" sz="1700" b="1">
                <a:solidFill>
                  <a:schemeClr val="hlink"/>
                </a:solidFill>
                <a:latin typeface="Courier New" pitchFamily="49" charset="0"/>
              </a:rPr>
              <a:t>…</a:t>
            </a:r>
          </a:p>
          <a:p>
            <a:pPr>
              <a:defRPr/>
            </a:pPr>
            <a:r>
              <a:rPr lang="en-US" sz="1700" b="1">
                <a:solidFill>
                  <a:schemeClr val="hlink"/>
                </a:solidFill>
                <a:latin typeface="Courier New" pitchFamily="49" charset="0"/>
              </a:rPr>
              <a:t>lock(</a:t>
            </a:r>
            <a:r>
              <a:rPr lang="en-US" sz="1700" b="1">
                <a:solidFill>
                  <a:schemeClr val="accent2"/>
                </a:solidFill>
                <a:latin typeface="Courier New" pitchFamily="49" charset="0"/>
              </a:rPr>
              <a:t>syncObject</a:t>
            </a:r>
            <a:r>
              <a:rPr lang="en-US" sz="1700" b="1">
                <a:solidFill>
                  <a:schemeClr val="hlink"/>
                </a:solidFill>
                <a:latin typeface="Courier New" pitchFamily="49" charset="0"/>
              </a:rPr>
              <a:t>) { … }</a:t>
            </a:r>
          </a:p>
          <a:p>
            <a:pPr>
              <a:defRPr/>
            </a:pPr>
            <a:endParaRPr lang="en-US" sz="1700" b="1">
              <a:solidFill>
                <a:schemeClr val="hlink"/>
              </a:solidFill>
              <a:latin typeface="Courier New" pitchFamily="49" charset="0"/>
            </a:endParaRPr>
          </a:p>
          <a:p>
            <a:pPr>
              <a:defRPr/>
            </a:pPr>
            <a:r>
              <a:rPr lang="en-US" sz="1700" b="1">
                <a:solidFill>
                  <a:schemeClr val="hlink"/>
                </a:solidFill>
                <a:latin typeface="Courier New" pitchFamily="49" charset="0"/>
              </a:rPr>
              <a:t>Monitor.Enter(</a:t>
            </a:r>
            <a:r>
              <a:rPr lang="en-US" sz="1700" b="1">
                <a:solidFill>
                  <a:schemeClr val="accent2"/>
                </a:solidFill>
                <a:latin typeface="Courier New" pitchFamily="49" charset="0"/>
              </a:rPr>
              <a:t>syncObject</a:t>
            </a:r>
            <a:r>
              <a:rPr lang="en-US" sz="1700" b="1">
                <a:solidFill>
                  <a:schemeClr val="hlink"/>
                </a:solidFill>
                <a:latin typeface="Courier New" pitchFamily="49" charset="0"/>
              </a:rPr>
              <a:t>)</a:t>
            </a:r>
          </a:p>
          <a:p>
            <a:pPr>
              <a:defRPr/>
            </a:pPr>
            <a:r>
              <a:rPr lang="en-US" sz="1700" b="1">
                <a:solidFill>
                  <a:schemeClr val="hlink"/>
                </a:solidFill>
                <a:latin typeface="Courier New" pitchFamily="49" charset="0"/>
              </a:rPr>
              <a:t>{</a:t>
            </a:r>
          </a:p>
          <a:p>
            <a:pPr>
              <a:defRPr/>
            </a:pPr>
            <a:r>
              <a:rPr lang="en-US" sz="1700" b="1">
                <a:solidFill>
                  <a:schemeClr val="hlink"/>
                </a:solidFill>
                <a:latin typeface="Courier New" pitchFamily="49" charset="0"/>
              </a:rPr>
              <a:t>    …</a:t>
            </a:r>
          </a:p>
          <a:p>
            <a:pPr>
              <a:defRPr/>
            </a:pPr>
            <a:r>
              <a:rPr lang="en-US" sz="1700" b="1">
                <a:solidFill>
                  <a:schemeClr val="hlink"/>
                </a:solidFill>
                <a:latin typeface="Courier New" pitchFamily="49" charset="0"/>
              </a:rPr>
              <a:t>    Monitor.Exit(</a:t>
            </a:r>
            <a:r>
              <a:rPr lang="en-US" sz="1700" b="1">
                <a:solidFill>
                  <a:schemeClr val="accent2"/>
                </a:solidFill>
                <a:latin typeface="Courier New" pitchFamily="49" charset="0"/>
              </a:rPr>
              <a:t>syncObject</a:t>
            </a:r>
            <a:r>
              <a:rPr lang="en-US" sz="1700" b="1">
                <a:solidFill>
                  <a:schemeClr val="hlink"/>
                </a:solidFill>
                <a:latin typeface="Courier New" pitchFamily="49" charset="0"/>
              </a:rPr>
              <a:t>);</a:t>
            </a:r>
          </a:p>
          <a:p>
            <a:pPr>
              <a:defRPr/>
            </a:pPr>
            <a:r>
              <a:rPr lang="en-US" sz="1700" b="1">
                <a:solidFill>
                  <a:schemeClr val="hlink"/>
                </a:solidFill>
                <a:latin typeface="Courier New" pitchFamily="49" charset="0"/>
              </a:rPr>
              <a:t>}</a:t>
            </a:r>
          </a:p>
        </p:txBody>
      </p:sp>
      <p:sp>
        <p:nvSpPr>
          <p:cNvPr id="9" name="AutoShape 7"/>
          <p:cNvSpPr>
            <a:spLocks noChangeArrowheads="1"/>
          </p:cNvSpPr>
          <p:nvPr/>
        </p:nvSpPr>
        <p:spPr bwMode="auto">
          <a:xfrm>
            <a:off x="1752600" y="1981200"/>
            <a:ext cx="6172200" cy="2743200"/>
          </a:xfrm>
          <a:prstGeom prst="roundRect">
            <a:avLst>
              <a:gd name="adj" fmla="val 16667"/>
            </a:avLst>
          </a:prstGeom>
          <a:solidFill>
            <a:schemeClr val="folHlink"/>
          </a:solidFill>
          <a:ln w="28575" algn="ctr">
            <a:solidFill>
              <a:schemeClr val="bg2"/>
            </a:solidFill>
            <a:round/>
            <a:headEnd/>
            <a:tailEnd/>
          </a:ln>
        </p:spPr>
        <p:txBody>
          <a:bodyPr anchor="ctr"/>
          <a:lstStyle/>
          <a:p>
            <a:pPr algn="ctr"/>
            <a:r>
              <a:rPr lang="en-US" sz="2000" dirty="0" smtClean="0">
                <a:solidFill>
                  <a:schemeClr val="bg2"/>
                </a:solidFill>
              </a:rPr>
              <a:t>The </a:t>
            </a:r>
            <a:r>
              <a:rPr lang="en-US" sz="2000" b="1" dirty="0">
                <a:solidFill>
                  <a:schemeClr val="hlink"/>
                </a:solidFill>
                <a:latin typeface="Courier New" pitchFamily="49" charset="0"/>
              </a:rPr>
              <a:t>this</a:t>
            </a:r>
            <a:r>
              <a:rPr lang="en-US" sz="2000" dirty="0">
                <a:solidFill>
                  <a:schemeClr val="bg2"/>
                </a:solidFill>
              </a:rPr>
              <a:t> reference in one place could be referring to object </a:t>
            </a:r>
            <a:r>
              <a:rPr lang="en-US" sz="2000" b="1" dirty="0">
                <a:solidFill>
                  <a:schemeClr val="hlink"/>
                </a:solidFill>
                <a:latin typeface="Courier New" pitchFamily="49" charset="0"/>
              </a:rPr>
              <a:t>A</a:t>
            </a:r>
            <a:r>
              <a:rPr lang="en-US" sz="2000" dirty="0">
                <a:solidFill>
                  <a:schemeClr val="bg2"/>
                </a:solidFill>
              </a:rPr>
              <a:t> while the </a:t>
            </a:r>
            <a:r>
              <a:rPr lang="en-US" sz="2000" b="1" dirty="0">
                <a:solidFill>
                  <a:schemeClr val="hlink"/>
                </a:solidFill>
                <a:latin typeface="Courier New" pitchFamily="49" charset="0"/>
              </a:rPr>
              <a:t>this</a:t>
            </a:r>
            <a:r>
              <a:rPr lang="en-US" sz="2000" dirty="0">
                <a:solidFill>
                  <a:schemeClr val="bg2"/>
                </a:solidFill>
              </a:rPr>
              <a:t> reference in another place could be referring to object </a:t>
            </a:r>
            <a:r>
              <a:rPr lang="en-US" sz="2000" b="1" dirty="0">
                <a:solidFill>
                  <a:schemeClr val="hlink"/>
                </a:solidFill>
                <a:latin typeface="Courier New" pitchFamily="49" charset="0"/>
              </a:rPr>
              <a:t>B</a:t>
            </a:r>
            <a:r>
              <a:rPr lang="en-US" sz="2000" dirty="0">
                <a:solidFill>
                  <a:schemeClr val="bg2"/>
                </a:solidFill>
              </a:rPr>
              <a:t>. If the same </a:t>
            </a:r>
            <a:r>
              <a:rPr lang="en-US" sz="2000" b="1" dirty="0">
                <a:solidFill>
                  <a:schemeClr val="hlink"/>
                </a:solidFill>
                <a:latin typeface="Courier New" pitchFamily="49" charset="0"/>
              </a:rPr>
              <a:t>this</a:t>
            </a:r>
            <a:r>
              <a:rPr lang="en-US" sz="2000" dirty="0">
                <a:solidFill>
                  <a:schemeClr val="bg2"/>
                </a:solidFill>
              </a:rPr>
              <a:t> reference was meant to synchronize both places in the code, the synchronization won’t happen because </a:t>
            </a:r>
            <a:r>
              <a:rPr lang="en-US" sz="2000" b="1" dirty="0">
                <a:solidFill>
                  <a:schemeClr val="hlink"/>
                </a:solidFill>
                <a:latin typeface="Courier New" pitchFamily="49" charset="0"/>
              </a:rPr>
              <a:t>this</a:t>
            </a:r>
            <a:r>
              <a:rPr lang="en-US" sz="2000" dirty="0">
                <a:solidFill>
                  <a:schemeClr val="bg2"/>
                </a:solidFill>
              </a:rPr>
              <a:t> in one place is not referring to the same object as </a:t>
            </a:r>
            <a:r>
              <a:rPr lang="en-US" sz="2000" b="1" dirty="0">
                <a:solidFill>
                  <a:schemeClr val="hlink"/>
                </a:solidFill>
                <a:latin typeface="Courier New" pitchFamily="49" charset="0"/>
              </a:rPr>
              <a:t>this</a:t>
            </a:r>
            <a:r>
              <a:rPr lang="en-US" sz="2000" dirty="0">
                <a:solidFill>
                  <a:schemeClr val="bg2"/>
                </a:solidFill>
              </a:rPr>
              <a:t> in the other place.</a:t>
            </a:r>
            <a:endParaRPr lang="en-US" sz="2000" dirty="0"/>
          </a:p>
        </p:txBody>
      </p:sp>
      <p:sp>
        <p:nvSpPr>
          <p:cNvPr id="64521" name="Slide Number Placeholder 9"/>
          <p:cNvSpPr>
            <a:spLocks noGrp="1"/>
          </p:cNvSpPr>
          <p:nvPr>
            <p:ph type="sldNum" sz="quarter" idx="11"/>
          </p:nvPr>
        </p:nvSpPr>
        <p:spPr>
          <a:noFill/>
        </p:spPr>
        <p:txBody>
          <a:bodyPr/>
          <a:lstStyle/>
          <a:p>
            <a:fld id="{AA993812-A586-4D7F-96CF-4A0ABB4D9549}" type="slidenum">
              <a:rPr lang="en-US" smtClean="0"/>
              <a:pPr/>
              <a:t>69</a:t>
            </a:fld>
            <a:endParaRPr lang="en-US" smtClean="0"/>
          </a:p>
        </p:txBody>
      </p:sp>
      <p:sp>
        <p:nvSpPr>
          <p:cNvPr id="10" name="Action Button: Forward or Next 9">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9"/>
                                        </p:tgtEl>
                                        <p:attrNameLst>
                                          <p:attrName>ppt_w</p:attrName>
                                        </p:attrNameLst>
                                      </p:cBhvr>
                                      <p:tavLst>
                                        <p:tav tm="0">
                                          <p:val>
                                            <p:strVal val="ppt_w"/>
                                          </p:val>
                                        </p:tav>
                                        <p:tav tm="100000">
                                          <p:val>
                                            <p:fltVal val="0"/>
                                          </p:val>
                                        </p:tav>
                                      </p:tavLst>
                                    </p:anim>
                                    <p:anim calcmode="lin" valueType="num">
                                      <p:cBhvr>
                                        <p:cTn id="14" dur="500"/>
                                        <p:tgtEl>
                                          <p:spTgt spid="9"/>
                                        </p:tgtEl>
                                        <p:attrNameLst>
                                          <p:attrName>ppt_h</p:attrName>
                                        </p:attrNameLst>
                                      </p:cBhvr>
                                      <p:tavLst>
                                        <p:tav tm="0">
                                          <p:val>
                                            <p:strVal val="ppt_h"/>
                                          </p:val>
                                        </p:tav>
                                        <p:tav tm="100000">
                                          <p:val>
                                            <p:fltVal val="0"/>
                                          </p:val>
                                        </p:tav>
                                      </p:tavLst>
                                    </p:anim>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smtClean="0"/>
              <a:t>Section 4 - Asynchronous Programming</a:t>
            </a:r>
          </a:p>
        </p:txBody>
      </p:sp>
      <p:sp>
        <p:nvSpPr>
          <p:cNvPr id="10243" name="Rectangle 2"/>
          <p:cNvSpPr>
            <a:spLocks noGrp="1" noChangeArrowheads="1"/>
          </p:cNvSpPr>
          <p:nvPr>
            <p:ph type="title"/>
          </p:nvPr>
        </p:nvSpPr>
        <p:spPr/>
        <p:txBody>
          <a:bodyPr/>
          <a:lstStyle/>
          <a:p>
            <a:pPr eaLnBrk="1" hangingPunct="1"/>
            <a:r>
              <a:rPr lang="en-US" smtClean="0"/>
              <a:t>Introduction</a:t>
            </a:r>
          </a:p>
        </p:txBody>
      </p:sp>
      <p:sp>
        <p:nvSpPr>
          <p:cNvPr id="10244" name="Rectangle 3"/>
          <p:cNvSpPr>
            <a:spLocks noGrp="1" noChangeArrowheads="1"/>
          </p:cNvSpPr>
          <p:nvPr>
            <p:ph type="body" idx="1"/>
          </p:nvPr>
        </p:nvSpPr>
        <p:spPr/>
        <p:txBody>
          <a:bodyPr/>
          <a:lstStyle/>
          <a:p>
            <a:pPr eaLnBrk="1" hangingPunct="1">
              <a:lnSpc>
                <a:spcPct val="90000"/>
              </a:lnSpc>
            </a:pPr>
            <a:r>
              <a:rPr lang="en-US" smtClean="0"/>
              <a:t>Consider the type of hardware your multi-threaded application will run on.</a:t>
            </a:r>
          </a:p>
          <a:p>
            <a:pPr lvl="1" eaLnBrk="1" hangingPunct="1">
              <a:lnSpc>
                <a:spcPct val="90000"/>
              </a:lnSpc>
            </a:pPr>
            <a:r>
              <a:rPr lang="en-US" sz="2400" smtClean="0"/>
              <a:t>Single processor machine: on these types of machines, there is only 1 CPU. Therefore, even though multiple threads are running concurrently, only one thread can be executed by the CPU at a time.</a:t>
            </a:r>
          </a:p>
          <a:p>
            <a:pPr lvl="1" eaLnBrk="1" hangingPunct="1">
              <a:lnSpc>
                <a:spcPct val="90000"/>
              </a:lnSpc>
            </a:pPr>
            <a:r>
              <a:rPr lang="en-US" sz="2400" smtClean="0"/>
              <a:t>Multi-processor and multi-core machines: multiple threads can run side-by-side as each processor can handle a thread.</a:t>
            </a:r>
          </a:p>
          <a:p>
            <a:pPr eaLnBrk="1" hangingPunct="1">
              <a:lnSpc>
                <a:spcPct val="90000"/>
              </a:lnSpc>
            </a:pPr>
            <a:r>
              <a:rPr lang="en-US" smtClean="0"/>
              <a:t>Because of timing issues, problems that may appear on one architecture may not appear on another.</a:t>
            </a:r>
          </a:p>
          <a:p>
            <a:pPr eaLnBrk="1" hangingPunct="1">
              <a:lnSpc>
                <a:spcPct val="90000"/>
              </a:lnSpc>
            </a:pPr>
            <a:r>
              <a:rPr lang="en-US" smtClean="0"/>
              <a:t>How many threads should your application have?</a:t>
            </a:r>
          </a:p>
          <a:p>
            <a:pPr lvl="1" eaLnBrk="1" hangingPunct="1">
              <a:lnSpc>
                <a:spcPct val="90000"/>
              </a:lnSpc>
            </a:pPr>
            <a:r>
              <a:rPr lang="en-US" smtClean="0"/>
              <a:t>Ideally, one per CPU.</a:t>
            </a:r>
          </a:p>
        </p:txBody>
      </p:sp>
      <p:sp>
        <p:nvSpPr>
          <p:cNvPr id="10245" name="Slide Number Placeholder 5"/>
          <p:cNvSpPr>
            <a:spLocks noGrp="1"/>
          </p:cNvSpPr>
          <p:nvPr>
            <p:ph type="sldNum" sz="quarter" idx="11"/>
          </p:nvPr>
        </p:nvSpPr>
        <p:spPr>
          <a:noFill/>
        </p:spPr>
        <p:txBody>
          <a:bodyPr/>
          <a:lstStyle/>
          <a:p>
            <a:fld id="{DA51713B-8CB6-4B22-B714-461629254335}"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smtClean="0"/>
              <a:t>Section 4 - Asynchronous Programming</a:t>
            </a:r>
          </a:p>
        </p:txBody>
      </p:sp>
      <p:sp>
        <p:nvSpPr>
          <p:cNvPr id="66563" name="Rectangle 2"/>
          <p:cNvSpPr>
            <a:spLocks noGrp="1" noChangeArrowheads="1"/>
          </p:cNvSpPr>
          <p:nvPr>
            <p:ph type="title"/>
          </p:nvPr>
        </p:nvSpPr>
        <p:spPr/>
        <p:txBody>
          <a:bodyPr/>
          <a:lstStyle/>
          <a:p>
            <a:pPr eaLnBrk="1" hangingPunct="1"/>
            <a:r>
              <a:rPr lang="en-US" smtClean="0"/>
              <a:t>Mutexes</a:t>
            </a:r>
          </a:p>
        </p:txBody>
      </p:sp>
      <p:sp>
        <p:nvSpPr>
          <p:cNvPr id="66564" name="Rectangle 3"/>
          <p:cNvSpPr>
            <a:spLocks noGrp="1" noChangeArrowheads="1"/>
          </p:cNvSpPr>
          <p:nvPr>
            <p:ph type="body" idx="1"/>
          </p:nvPr>
        </p:nvSpPr>
        <p:spPr>
          <a:xfrm>
            <a:off x="152400" y="990600"/>
            <a:ext cx="8839200" cy="5562600"/>
          </a:xfrm>
        </p:spPr>
        <p:txBody>
          <a:bodyPr/>
          <a:lstStyle/>
          <a:p>
            <a:pPr eaLnBrk="1" hangingPunct="1"/>
            <a:r>
              <a:rPr lang="en-US" sz="2400" smtClean="0"/>
              <a:t>The </a:t>
            </a:r>
            <a:r>
              <a:rPr lang="en-US" sz="2400" b="1" smtClean="0">
                <a:solidFill>
                  <a:schemeClr val="hlink"/>
                </a:solidFill>
                <a:latin typeface="Courier New" pitchFamily="49" charset="0"/>
              </a:rPr>
              <a:t>Mutex</a:t>
            </a:r>
            <a:r>
              <a:rPr lang="en-US" sz="2400" smtClean="0"/>
              <a:t> (short for </a:t>
            </a:r>
            <a:r>
              <a:rPr lang="en-US" sz="2400" b="1" smtClean="0">
                <a:solidFill>
                  <a:schemeClr val="accent2"/>
                </a:solidFill>
              </a:rPr>
              <a:t>mut</a:t>
            </a:r>
            <a:r>
              <a:rPr lang="en-US" sz="2400" smtClean="0"/>
              <a:t>ually </a:t>
            </a:r>
            <a:r>
              <a:rPr lang="en-US" sz="2400" b="1" smtClean="0">
                <a:solidFill>
                  <a:schemeClr val="accent2"/>
                </a:solidFill>
              </a:rPr>
              <a:t>ex</a:t>
            </a:r>
            <a:r>
              <a:rPr lang="en-US" sz="2400" smtClean="0"/>
              <a:t>clusive) class is very similar to a </a:t>
            </a:r>
            <a:r>
              <a:rPr lang="en-US" sz="2400" b="1" smtClean="0">
                <a:solidFill>
                  <a:schemeClr val="hlink"/>
                </a:solidFill>
                <a:latin typeface="Courier New" pitchFamily="49" charset="0"/>
              </a:rPr>
              <a:t>Monitor</a:t>
            </a:r>
            <a:r>
              <a:rPr lang="en-US" sz="2400" smtClean="0"/>
              <a:t>.</a:t>
            </a:r>
          </a:p>
          <a:p>
            <a:pPr eaLnBrk="1" hangingPunct="1"/>
            <a:r>
              <a:rPr lang="en-US" sz="2400" smtClean="0"/>
              <a:t>Unlike a </a:t>
            </a:r>
            <a:r>
              <a:rPr lang="en-US" sz="2400" b="1" smtClean="0">
                <a:solidFill>
                  <a:schemeClr val="hlink"/>
                </a:solidFill>
                <a:latin typeface="Courier New" pitchFamily="49" charset="0"/>
              </a:rPr>
              <a:t>moniter</a:t>
            </a:r>
            <a:r>
              <a:rPr lang="en-US" sz="2400" smtClean="0"/>
              <a:t>, a </a:t>
            </a:r>
            <a:r>
              <a:rPr lang="en-US" sz="2400" b="1" smtClean="0">
                <a:solidFill>
                  <a:schemeClr val="hlink"/>
                </a:solidFill>
                <a:latin typeface="Courier New" pitchFamily="49" charset="0"/>
              </a:rPr>
              <a:t>mutex</a:t>
            </a:r>
            <a:r>
              <a:rPr lang="en-US" sz="2400" smtClean="0"/>
              <a:t> can be named when it is created. By naming a </a:t>
            </a:r>
            <a:r>
              <a:rPr lang="en-US" sz="2400" b="1" smtClean="0">
                <a:solidFill>
                  <a:schemeClr val="hlink"/>
                </a:solidFill>
                <a:latin typeface="Courier New" pitchFamily="49" charset="0"/>
              </a:rPr>
              <a:t>mutex</a:t>
            </a:r>
            <a:r>
              <a:rPr lang="en-US" sz="2400" smtClean="0"/>
              <a:t>, it can be used to synchronize across different processes.</a:t>
            </a:r>
          </a:p>
          <a:p>
            <a:pPr eaLnBrk="1" hangingPunct="1"/>
            <a:r>
              <a:rPr lang="en-US" sz="2400" smtClean="0"/>
              <a:t>When a </a:t>
            </a:r>
            <a:r>
              <a:rPr lang="en-US" sz="2400" b="1" smtClean="0">
                <a:solidFill>
                  <a:schemeClr val="hlink"/>
                </a:solidFill>
                <a:latin typeface="Courier New" pitchFamily="49" charset="0"/>
              </a:rPr>
              <a:t>mutex</a:t>
            </a:r>
            <a:r>
              <a:rPr lang="en-US" sz="2400" smtClean="0"/>
              <a:t> is not “owned” by a thread, it is in the signaled state (meaning it’s available).</a:t>
            </a:r>
          </a:p>
          <a:p>
            <a:pPr lvl="1" eaLnBrk="1" hangingPunct="1"/>
            <a:r>
              <a:rPr lang="en-US" sz="2000" smtClean="0"/>
              <a:t>This means that when a thread attempts to own the </a:t>
            </a:r>
            <a:r>
              <a:rPr lang="en-US" sz="2000" b="1" smtClean="0">
                <a:solidFill>
                  <a:schemeClr val="hlink"/>
                </a:solidFill>
                <a:latin typeface="Courier New" pitchFamily="49" charset="0"/>
              </a:rPr>
              <a:t>mutex</a:t>
            </a:r>
            <a:r>
              <a:rPr lang="en-US" sz="2000" smtClean="0"/>
              <a:t>, it will get the </a:t>
            </a:r>
            <a:r>
              <a:rPr lang="en-US" sz="2000" b="1" smtClean="0">
                <a:solidFill>
                  <a:schemeClr val="hlink"/>
                </a:solidFill>
                <a:latin typeface="Courier New" pitchFamily="49" charset="0"/>
              </a:rPr>
              <a:t>mutex</a:t>
            </a:r>
            <a:r>
              <a:rPr lang="en-US" sz="2000" smtClean="0"/>
              <a:t> immediately.</a:t>
            </a:r>
          </a:p>
          <a:p>
            <a:pPr eaLnBrk="1" hangingPunct="1"/>
            <a:r>
              <a:rPr lang="en-US" sz="2400" smtClean="0"/>
              <a:t>Once a </a:t>
            </a:r>
            <a:r>
              <a:rPr lang="en-US" sz="2400" b="1" smtClean="0">
                <a:solidFill>
                  <a:schemeClr val="hlink"/>
                </a:solidFill>
                <a:latin typeface="Courier New" pitchFamily="49" charset="0"/>
              </a:rPr>
              <a:t>mutex</a:t>
            </a:r>
            <a:r>
              <a:rPr lang="en-US" sz="2400" smtClean="0"/>
              <a:t> is “owned”, it’s in an unsignaled state and all other threads that attempt to gain access to it will block.</a:t>
            </a:r>
          </a:p>
          <a:p>
            <a:pPr eaLnBrk="1" hangingPunct="1"/>
            <a:r>
              <a:rPr lang="en-US" sz="2400" smtClean="0"/>
              <a:t>The </a:t>
            </a:r>
            <a:r>
              <a:rPr lang="en-US" sz="2400" b="1" smtClean="0">
                <a:solidFill>
                  <a:schemeClr val="hlink"/>
                </a:solidFill>
                <a:latin typeface="Courier New" pitchFamily="49" charset="0"/>
              </a:rPr>
              <a:t>Mutex</a:t>
            </a:r>
            <a:r>
              <a:rPr lang="en-US" sz="2400" smtClean="0"/>
              <a:t> class is a wrapper around the Windows mutex object.</a:t>
            </a:r>
          </a:p>
        </p:txBody>
      </p:sp>
      <p:sp>
        <p:nvSpPr>
          <p:cNvPr id="66565" name="Slide Number Placeholder 5"/>
          <p:cNvSpPr>
            <a:spLocks noGrp="1"/>
          </p:cNvSpPr>
          <p:nvPr>
            <p:ph type="sldNum" sz="quarter" idx="11"/>
          </p:nvPr>
        </p:nvSpPr>
        <p:spPr>
          <a:noFill/>
        </p:spPr>
        <p:txBody>
          <a:bodyPr/>
          <a:lstStyle/>
          <a:p>
            <a:fld id="{7A52A9E0-F403-40DD-A82D-B198A2F2E13A}"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smtClean="0"/>
              <a:t>Section 4 - Asynchronous Programming</a:t>
            </a:r>
          </a:p>
        </p:txBody>
      </p:sp>
      <p:sp>
        <p:nvSpPr>
          <p:cNvPr id="67587" name="Rectangle 2"/>
          <p:cNvSpPr>
            <a:spLocks noGrp="1" noChangeArrowheads="1"/>
          </p:cNvSpPr>
          <p:nvPr>
            <p:ph type="title"/>
          </p:nvPr>
        </p:nvSpPr>
        <p:spPr/>
        <p:txBody>
          <a:bodyPr/>
          <a:lstStyle/>
          <a:p>
            <a:pPr eaLnBrk="1" hangingPunct="1"/>
            <a:r>
              <a:rPr lang="en-US" smtClean="0"/>
              <a:t>Mutexes</a:t>
            </a:r>
          </a:p>
        </p:txBody>
      </p:sp>
      <p:sp>
        <p:nvSpPr>
          <p:cNvPr id="67588" name="Rectangle 3"/>
          <p:cNvSpPr>
            <a:spLocks noGrp="1" noChangeArrowheads="1"/>
          </p:cNvSpPr>
          <p:nvPr>
            <p:ph type="body" idx="1"/>
          </p:nvPr>
        </p:nvSpPr>
        <p:spPr>
          <a:xfrm>
            <a:off x="152400" y="990600"/>
            <a:ext cx="8839200" cy="5562600"/>
          </a:xfrm>
        </p:spPr>
        <p:txBody>
          <a:bodyPr/>
          <a:lstStyle/>
          <a:p>
            <a:pPr eaLnBrk="1" hangingPunct="1"/>
            <a:r>
              <a:rPr lang="en-US" smtClean="0"/>
              <a:t>The .NET </a:t>
            </a:r>
            <a:r>
              <a:rPr lang="en-US" b="1" smtClean="0">
                <a:solidFill>
                  <a:schemeClr val="hlink"/>
                </a:solidFill>
                <a:latin typeface="Courier New" pitchFamily="49" charset="0"/>
              </a:rPr>
              <a:t>Mutex</a:t>
            </a:r>
            <a:r>
              <a:rPr lang="en-US" smtClean="0"/>
              <a:t> class is found in the namespace </a:t>
            </a:r>
            <a:r>
              <a:rPr lang="en-US" b="1" smtClean="0">
                <a:solidFill>
                  <a:schemeClr val="hlink"/>
                </a:solidFill>
                <a:latin typeface="Courier New" pitchFamily="49" charset="0"/>
              </a:rPr>
              <a:t>System.Threading</a:t>
            </a:r>
            <a:r>
              <a:rPr lang="en-US" smtClean="0"/>
              <a:t>.</a:t>
            </a:r>
          </a:p>
          <a:p>
            <a:pPr eaLnBrk="1" hangingPunct="1"/>
            <a:r>
              <a:rPr lang="en-US" smtClean="0"/>
              <a:t>The constructor for the </a:t>
            </a:r>
            <a:r>
              <a:rPr lang="en-US" b="1" smtClean="0">
                <a:solidFill>
                  <a:schemeClr val="hlink"/>
                </a:solidFill>
                <a:latin typeface="Courier New" pitchFamily="49" charset="0"/>
              </a:rPr>
              <a:t>Mutex</a:t>
            </a:r>
            <a:r>
              <a:rPr lang="en-US" smtClean="0"/>
              <a:t> class is overloaded:</a:t>
            </a:r>
          </a:p>
          <a:p>
            <a:pPr lvl="1" eaLnBrk="1" hangingPunct="1"/>
            <a:r>
              <a:rPr lang="en-US" sz="2400" b="1" smtClean="0">
                <a:solidFill>
                  <a:schemeClr val="hlink"/>
                </a:solidFill>
                <a:latin typeface="Courier New" pitchFamily="49" charset="0"/>
              </a:rPr>
              <a:t>public Mutex()</a:t>
            </a:r>
            <a:r>
              <a:rPr lang="en-US" sz="2400" smtClean="0"/>
              <a:t>: creates a mutex object with no name and makes the current thread the owner.</a:t>
            </a:r>
          </a:p>
          <a:p>
            <a:pPr lvl="1" eaLnBrk="1" hangingPunct="1"/>
            <a:r>
              <a:rPr lang="en-US" sz="2400" b="1" smtClean="0">
                <a:solidFill>
                  <a:schemeClr val="hlink"/>
                </a:solidFill>
                <a:latin typeface="Courier New" pitchFamily="49" charset="0"/>
              </a:rPr>
              <a:t>public Mutex(bool)</a:t>
            </a:r>
            <a:r>
              <a:rPr lang="en-US" sz="2400" smtClean="0"/>
              <a:t>: creates a mutex object with a </a:t>
            </a:r>
            <a:r>
              <a:rPr lang="en-US" sz="2400" b="1" smtClean="0">
                <a:solidFill>
                  <a:schemeClr val="hlink"/>
                </a:solidFill>
                <a:latin typeface="Courier New" pitchFamily="49" charset="0"/>
              </a:rPr>
              <a:t>bool</a:t>
            </a:r>
            <a:r>
              <a:rPr lang="en-US" sz="2400" smtClean="0"/>
              <a:t> value indicating whether the current thread will take initial ownership of the mutex.</a:t>
            </a:r>
          </a:p>
          <a:p>
            <a:pPr lvl="1" eaLnBrk="1" hangingPunct="1"/>
            <a:r>
              <a:rPr lang="en-US" sz="2400" b="1" smtClean="0">
                <a:solidFill>
                  <a:schemeClr val="hlink"/>
                </a:solidFill>
                <a:latin typeface="Courier New" pitchFamily="49" charset="0"/>
              </a:rPr>
              <a:t>public Mutex(bool, string)</a:t>
            </a:r>
            <a:r>
              <a:rPr lang="en-US" sz="2400" smtClean="0"/>
              <a:t>: creates a mutex  object with a </a:t>
            </a:r>
            <a:r>
              <a:rPr lang="en-US" sz="2400" b="1" smtClean="0">
                <a:solidFill>
                  <a:schemeClr val="hlink"/>
                </a:solidFill>
                <a:latin typeface="Courier New" pitchFamily="49" charset="0"/>
              </a:rPr>
              <a:t>bool</a:t>
            </a:r>
            <a:r>
              <a:rPr lang="en-US" sz="2400" smtClean="0"/>
              <a:t> value indicating whether the current thread will take initial ownership of the mutex, and a </a:t>
            </a:r>
            <a:r>
              <a:rPr lang="en-US" sz="2400" b="1" smtClean="0">
                <a:solidFill>
                  <a:schemeClr val="hlink"/>
                </a:solidFill>
                <a:latin typeface="Courier New" pitchFamily="49" charset="0"/>
              </a:rPr>
              <a:t>string</a:t>
            </a:r>
            <a:r>
              <a:rPr lang="en-US" sz="2400" smtClean="0"/>
              <a:t> that is the name of the mutex.</a:t>
            </a:r>
          </a:p>
        </p:txBody>
      </p:sp>
      <p:sp>
        <p:nvSpPr>
          <p:cNvPr id="67589" name="Slide Number Placeholder 5"/>
          <p:cNvSpPr>
            <a:spLocks noGrp="1"/>
          </p:cNvSpPr>
          <p:nvPr>
            <p:ph type="sldNum" sz="quarter" idx="11"/>
          </p:nvPr>
        </p:nvSpPr>
        <p:spPr>
          <a:noFill/>
        </p:spPr>
        <p:txBody>
          <a:bodyPr/>
          <a:lstStyle/>
          <a:p>
            <a:fld id="{57A2A291-1F1B-4F12-BC3A-DDD5B50EFC7E}"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smtClean="0"/>
              <a:t>Section 4 - Asynchronous Programming</a:t>
            </a:r>
          </a:p>
        </p:txBody>
      </p:sp>
      <p:sp>
        <p:nvSpPr>
          <p:cNvPr id="68611" name="Rectangle 2"/>
          <p:cNvSpPr>
            <a:spLocks noGrp="1" noChangeArrowheads="1"/>
          </p:cNvSpPr>
          <p:nvPr>
            <p:ph type="title"/>
          </p:nvPr>
        </p:nvSpPr>
        <p:spPr/>
        <p:txBody>
          <a:bodyPr/>
          <a:lstStyle/>
          <a:p>
            <a:pPr eaLnBrk="1" hangingPunct="1"/>
            <a:r>
              <a:rPr lang="en-US" smtClean="0"/>
              <a:t>Mutexes</a:t>
            </a:r>
          </a:p>
        </p:txBody>
      </p:sp>
      <p:sp>
        <p:nvSpPr>
          <p:cNvPr id="68612" name="Rectangle 3"/>
          <p:cNvSpPr>
            <a:spLocks noGrp="1" noChangeArrowheads="1"/>
          </p:cNvSpPr>
          <p:nvPr>
            <p:ph type="body" idx="1"/>
          </p:nvPr>
        </p:nvSpPr>
        <p:spPr>
          <a:xfrm>
            <a:off x="152400" y="990600"/>
            <a:ext cx="8839200" cy="5562600"/>
          </a:xfrm>
        </p:spPr>
        <p:txBody>
          <a:bodyPr/>
          <a:lstStyle/>
          <a:p>
            <a:pPr eaLnBrk="1" hangingPunct="1">
              <a:lnSpc>
                <a:spcPct val="90000"/>
              </a:lnSpc>
            </a:pPr>
            <a:r>
              <a:rPr lang="en-US" smtClean="0"/>
              <a:t>To request ownership of a mutex, you call its </a:t>
            </a:r>
            <a:r>
              <a:rPr lang="en-US" b="1" smtClean="0">
                <a:solidFill>
                  <a:schemeClr val="hlink"/>
                </a:solidFill>
                <a:latin typeface="Courier New" pitchFamily="49" charset="0"/>
              </a:rPr>
              <a:t>WaitOne()</a:t>
            </a:r>
            <a:r>
              <a:rPr lang="en-US" smtClean="0"/>
              <a:t> method. There are a few different versions of this method:</a:t>
            </a:r>
          </a:p>
          <a:p>
            <a:pPr lvl="1" eaLnBrk="1" hangingPunct="1">
              <a:lnSpc>
                <a:spcPct val="90000"/>
              </a:lnSpc>
            </a:pPr>
            <a:r>
              <a:rPr lang="en-US" sz="2400" b="1" smtClean="0">
                <a:solidFill>
                  <a:schemeClr val="hlink"/>
                </a:solidFill>
                <a:latin typeface="Courier New" pitchFamily="49" charset="0"/>
              </a:rPr>
              <a:t>bool WaitOne()</a:t>
            </a:r>
            <a:r>
              <a:rPr lang="en-US" sz="2400" smtClean="0"/>
              <a:t>: the thread making the call will block until a signal is received that the thread is not owned.</a:t>
            </a:r>
          </a:p>
          <a:p>
            <a:pPr lvl="1" eaLnBrk="1" hangingPunct="1">
              <a:lnSpc>
                <a:spcPct val="90000"/>
              </a:lnSpc>
            </a:pPr>
            <a:r>
              <a:rPr lang="en-US" sz="2400" b="1" smtClean="0">
                <a:solidFill>
                  <a:schemeClr val="hlink"/>
                </a:solidFill>
                <a:latin typeface="Courier New" pitchFamily="49" charset="0"/>
              </a:rPr>
              <a:t>bool WaitOne(int, bool)</a:t>
            </a:r>
            <a:r>
              <a:rPr lang="en-US" sz="2400" smtClean="0"/>
              <a:t>: the thread making the call will pass an </a:t>
            </a:r>
            <a:r>
              <a:rPr lang="en-US" sz="2400" b="1" smtClean="0">
                <a:solidFill>
                  <a:schemeClr val="hlink"/>
                </a:solidFill>
                <a:latin typeface="Courier New" pitchFamily="49" charset="0"/>
              </a:rPr>
              <a:t>int</a:t>
            </a:r>
            <a:r>
              <a:rPr lang="en-US" sz="2400" smtClean="0"/>
              <a:t> indicating the number of milliseconds to wait until it gives up, and a </a:t>
            </a:r>
            <a:r>
              <a:rPr lang="en-US" sz="2400" b="1" smtClean="0">
                <a:solidFill>
                  <a:schemeClr val="hlink"/>
                </a:solidFill>
                <a:latin typeface="Courier New" pitchFamily="49" charset="0"/>
              </a:rPr>
              <a:t>bool</a:t>
            </a:r>
            <a:r>
              <a:rPr lang="en-US" sz="2400" smtClean="0"/>
              <a:t> to exit the synchronization domain (a collection of objects that shares a single lock) before the wait and then reacquire it. If </a:t>
            </a:r>
            <a:r>
              <a:rPr lang="en-US" sz="2400" b="1" smtClean="0">
                <a:solidFill>
                  <a:schemeClr val="hlink"/>
                </a:solidFill>
                <a:latin typeface="Courier New" pitchFamily="49" charset="0"/>
              </a:rPr>
              <a:t>Timeout.Infinite</a:t>
            </a:r>
            <a:r>
              <a:rPr lang="en-US" sz="2400" smtClean="0"/>
              <a:t> is specified for the </a:t>
            </a:r>
            <a:r>
              <a:rPr lang="en-US" sz="2400" b="1" smtClean="0">
                <a:solidFill>
                  <a:schemeClr val="hlink"/>
                </a:solidFill>
                <a:latin typeface="Courier New" pitchFamily="49" charset="0"/>
              </a:rPr>
              <a:t>int</a:t>
            </a:r>
            <a:r>
              <a:rPr lang="en-US" sz="2400" smtClean="0"/>
              <a:t> argument, the result is similar to calling </a:t>
            </a:r>
            <a:r>
              <a:rPr lang="en-US" sz="2400" b="1" smtClean="0">
                <a:solidFill>
                  <a:schemeClr val="hlink"/>
                </a:solidFill>
                <a:latin typeface="Courier New" pitchFamily="49" charset="0"/>
              </a:rPr>
              <a:t>WaitOne()</a:t>
            </a:r>
            <a:r>
              <a:rPr lang="en-US" sz="2400" smtClean="0"/>
              <a:t>. Normally the </a:t>
            </a:r>
            <a:r>
              <a:rPr lang="en-US" sz="2400" b="1" smtClean="0">
                <a:solidFill>
                  <a:schemeClr val="hlink"/>
                </a:solidFill>
                <a:latin typeface="Courier New" pitchFamily="49" charset="0"/>
              </a:rPr>
              <a:t>bool</a:t>
            </a:r>
            <a:r>
              <a:rPr lang="en-US" sz="2400" smtClean="0"/>
              <a:t> will be set to </a:t>
            </a:r>
            <a:r>
              <a:rPr lang="en-US" sz="2400" b="1" smtClean="0">
                <a:solidFill>
                  <a:schemeClr val="hlink"/>
                </a:solidFill>
                <a:latin typeface="Courier New" pitchFamily="49" charset="0"/>
              </a:rPr>
              <a:t>false</a:t>
            </a:r>
            <a:r>
              <a:rPr lang="en-US" sz="2400" smtClean="0"/>
              <a:t>.</a:t>
            </a:r>
          </a:p>
          <a:p>
            <a:pPr lvl="1" eaLnBrk="1" hangingPunct="1">
              <a:lnSpc>
                <a:spcPct val="90000"/>
              </a:lnSpc>
            </a:pPr>
            <a:r>
              <a:rPr lang="en-US" sz="2400" b="1" smtClean="0">
                <a:solidFill>
                  <a:schemeClr val="hlink"/>
                </a:solidFill>
                <a:latin typeface="Courier New" pitchFamily="49" charset="0"/>
              </a:rPr>
              <a:t>bool WaitOne(TimeSpan, bool)</a:t>
            </a:r>
            <a:r>
              <a:rPr lang="en-US" sz="2400" smtClean="0"/>
              <a:t>: similar to the previous call, using a </a:t>
            </a:r>
            <a:r>
              <a:rPr lang="en-US" sz="2400" b="1" smtClean="0">
                <a:solidFill>
                  <a:schemeClr val="hlink"/>
                </a:solidFill>
                <a:latin typeface="Courier New" pitchFamily="49" charset="0"/>
              </a:rPr>
              <a:t>TimeSpan</a:t>
            </a:r>
            <a:r>
              <a:rPr lang="en-US" sz="2400" smtClean="0"/>
              <a:t> instead of an </a:t>
            </a:r>
            <a:r>
              <a:rPr lang="en-US" sz="2400" b="1" smtClean="0">
                <a:solidFill>
                  <a:schemeClr val="hlink"/>
                </a:solidFill>
                <a:latin typeface="Courier New" pitchFamily="49" charset="0"/>
              </a:rPr>
              <a:t>int</a:t>
            </a:r>
            <a:r>
              <a:rPr lang="en-US" sz="2400" smtClean="0"/>
              <a:t>.</a:t>
            </a:r>
          </a:p>
        </p:txBody>
      </p:sp>
      <p:sp>
        <p:nvSpPr>
          <p:cNvPr id="91140" name="AutoShape 4"/>
          <p:cNvSpPr>
            <a:spLocks noChangeArrowheads="1"/>
          </p:cNvSpPr>
          <p:nvPr/>
        </p:nvSpPr>
        <p:spPr bwMode="auto">
          <a:xfrm>
            <a:off x="1524000" y="1676400"/>
            <a:ext cx="6096000" cy="3962400"/>
          </a:xfrm>
          <a:prstGeom prst="roundRect">
            <a:avLst>
              <a:gd name="adj" fmla="val 16667"/>
            </a:avLst>
          </a:prstGeom>
          <a:solidFill>
            <a:schemeClr val="folHlink"/>
          </a:solidFill>
          <a:ln w="28575" algn="ctr">
            <a:solidFill>
              <a:schemeClr val="bg2"/>
            </a:solidFill>
            <a:round/>
            <a:headEnd/>
            <a:tailEnd/>
          </a:ln>
        </p:spPr>
        <p:txBody>
          <a:bodyPr anchor="ctr"/>
          <a:lstStyle/>
          <a:p>
            <a:pPr algn="ctr"/>
            <a:r>
              <a:rPr lang="en-US"/>
              <a:t>A synchronization domain only applies in the context of COM+ threading and objects. For .NET programming, you will specify </a:t>
            </a:r>
            <a:r>
              <a:rPr lang="en-US" b="1">
                <a:solidFill>
                  <a:schemeClr val="hlink"/>
                </a:solidFill>
                <a:latin typeface="Courier New" pitchFamily="49" charset="0"/>
              </a:rPr>
              <a:t>false</a:t>
            </a:r>
            <a:r>
              <a:rPr lang="en-US"/>
              <a:t> for the second parameter. In addition, the </a:t>
            </a:r>
            <a:r>
              <a:rPr lang="en-US" b="1">
                <a:solidFill>
                  <a:schemeClr val="hlink"/>
                </a:solidFill>
                <a:latin typeface="Courier New" pitchFamily="49" charset="0"/>
              </a:rPr>
              <a:t>WaitOne()</a:t>
            </a:r>
            <a:r>
              <a:rPr lang="en-US"/>
              <a:t> method defaults to </a:t>
            </a:r>
            <a:r>
              <a:rPr lang="en-US" b="1">
                <a:solidFill>
                  <a:schemeClr val="hlink"/>
                </a:solidFill>
                <a:latin typeface="Courier New" pitchFamily="49" charset="0"/>
              </a:rPr>
              <a:t>false</a:t>
            </a:r>
            <a:r>
              <a:rPr lang="en-US"/>
              <a:t>. The MSDN documentation doesn’t really explain this well so unless you are going to get into COM+, you can ignore this.</a:t>
            </a:r>
          </a:p>
        </p:txBody>
      </p:sp>
      <p:sp>
        <p:nvSpPr>
          <p:cNvPr id="68615" name="Slide Number Placeholder 7"/>
          <p:cNvSpPr>
            <a:spLocks noGrp="1"/>
          </p:cNvSpPr>
          <p:nvPr>
            <p:ph type="sldNum" sz="quarter" idx="11"/>
          </p:nvPr>
        </p:nvSpPr>
        <p:spPr>
          <a:noFill/>
        </p:spPr>
        <p:txBody>
          <a:bodyPr/>
          <a:lstStyle/>
          <a:p>
            <a:fld id="{2DC8ED57-83E5-4956-BF70-2A1FFC1E3FDF}" type="slidenum">
              <a:rPr lang="en-US" smtClean="0"/>
              <a:pPr/>
              <a:t>72</a:t>
            </a:fld>
            <a:endParaRPr lang="en-US" smtClean="0"/>
          </a:p>
        </p:txBody>
      </p:sp>
      <p:sp>
        <p:nvSpPr>
          <p:cNvPr id="8" name="Action Button: Forward or Next 7">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p:cTn id="7" dur="500" fill="hold"/>
                                        <p:tgtEl>
                                          <p:spTgt spid="91140"/>
                                        </p:tgtEl>
                                        <p:attrNameLst>
                                          <p:attrName>ppt_w</p:attrName>
                                        </p:attrNameLst>
                                      </p:cBhvr>
                                      <p:tavLst>
                                        <p:tav tm="0">
                                          <p:val>
                                            <p:fltVal val="0"/>
                                          </p:val>
                                        </p:tav>
                                        <p:tav tm="100000">
                                          <p:val>
                                            <p:strVal val="#ppt_w"/>
                                          </p:val>
                                        </p:tav>
                                      </p:tavLst>
                                    </p:anim>
                                    <p:anim calcmode="lin" valueType="num">
                                      <p:cBhvr>
                                        <p:cTn id="8" dur="500" fill="hold"/>
                                        <p:tgtEl>
                                          <p:spTgt spid="91140"/>
                                        </p:tgtEl>
                                        <p:attrNameLst>
                                          <p:attrName>ppt_h</p:attrName>
                                        </p:attrNameLst>
                                      </p:cBhvr>
                                      <p:tavLst>
                                        <p:tav tm="0">
                                          <p:val>
                                            <p:fltVal val="0"/>
                                          </p:val>
                                        </p:tav>
                                        <p:tav tm="100000">
                                          <p:val>
                                            <p:strVal val="#ppt_h"/>
                                          </p:val>
                                        </p:tav>
                                      </p:tavLst>
                                    </p:anim>
                                    <p:animEffect transition="in" filter="fade">
                                      <p:cBhvr>
                                        <p:cTn id="9" dur="500"/>
                                        <p:tgtEl>
                                          <p:spTgt spid="9114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91140"/>
                                        </p:tgtEl>
                                        <p:attrNameLst>
                                          <p:attrName>ppt_w</p:attrName>
                                        </p:attrNameLst>
                                      </p:cBhvr>
                                      <p:tavLst>
                                        <p:tav tm="0">
                                          <p:val>
                                            <p:strVal val="ppt_w"/>
                                          </p:val>
                                        </p:tav>
                                        <p:tav tm="100000">
                                          <p:val>
                                            <p:fltVal val="0"/>
                                          </p:val>
                                        </p:tav>
                                      </p:tavLst>
                                    </p:anim>
                                    <p:anim calcmode="lin" valueType="num">
                                      <p:cBhvr>
                                        <p:cTn id="14" dur="500"/>
                                        <p:tgtEl>
                                          <p:spTgt spid="91140"/>
                                        </p:tgtEl>
                                        <p:attrNameLst>
                                          <p:attrName>ppt_h</p:attrName>
                                        </p:attrNameLst>
                                      </p:cBhvr>
                                      <p:tavLst>
                                        <p:tav tm="0">
                                          <p:val>
                                            <p:strVal val="ppt_h"/>
                                          </p:val>
                                        </p:tav>
                                        <p:tav tm="100000">
                                          <p:val>
                                            <p:fltVal val="0"/>
                                          </p:val>
                                        </p:tav>
                                      </p:tavLst>
                                    </p:anim>
                                    <p:animEffect transition="out" filter="fade">
                                      <p:cBhvr>
                                        <p:cTn id="15" dur="500"/>
                                        <p:tgtEl>
                                          <p:spTgt spid="91140"/>
                                        </p:tgtEl>
                                      </p:cBhvr>
                                    </p:animEffect>
                                    <p:set>
                                      <p:cBhvr>
                                        <p:cTn id="16" dur="1" fill="hold">
                                          <p:stCondLst>
                                            <p:cond delay="499"/>
                                          </p:stCondLst>
                                        </p:cTn>
                                        <p:tgtEl>
                                          <p:spTgt spid="91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P spid="91140"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smtClean="0"/>
              <a:t>Section 4 - Asynchronous Programming</a:t>
            </a:r>
          </a:p>
        </p:txBody>
      </p:sp>
      <p:sp>
        <p:nvSpPr>
          <p:cNvPr id="69635" name="Rectangle 2"/>
          <p:cNvSpPr>
            <a:spLocks noGrp="1" noChangeArrowheads="1"/>
          </p:cNvSpPr>
          <p:nvPr>
            <p:ph type="title"/>
          </p:nvPr>
        </p:nvSpPr>
        <p:spPr/>
        <p:txBody>
          <a:bodyPr/>
          <a:lstStyle/>
          <a:p>
            <a:pPr eaLnBrk="1" hangingPunct="1"/>
            <a:r>
              <a:rPr lang="en-US" smtClean="0"/>
              <a:t>Mutexes</a:t>
            </a:r>
          </a:p>
        </p:txBody>
      </p:sp>
      <p:sp>
        <p:nvSpPr>
          <p:cNvPr id="69636" name="Rectangle 3"/>
          <p:cNvSpPr>
            <a:spLocks noGrp="1" noChangeArrowheads="1"/>
          </p:cNvSpPr>
          <p:nvPr>
            <p:ph type="body" idx="1"/>
          </p:nvPr>
        </p:nvSpPr>
        <p:spPr>
          <a:xfrm>
            <a:off x="152400" y="990600"/>
            <a:ext cx="8839200" cy="5562600"/>
          </a:xfrm>
        </p:spPr>
        <p:txBody>
          <a:bodyPr/>
          <a:lstStyle/>
          <a:p>
            <a:pPr eaLnBrk="1" hangingPunct="1"/>
            <a:r>
              <a:rPr lang="en-US" smtClean="0"/>
              <a:t>The </a:t>
            </a:r>
            <a:r>
              <a:rPr lang="en-US" b="1" smtClean="0">
                <a:solidFill>
                  <a:schemeClr val="hlink"/>
                </a:solidFill>
                <a:latin typeface="Courier New" pitchFamily="49" charset="0"/>
              </a:rPr>
              <a:t>WaitOne()</a:t>
            </a:r>
            <a:r>
              <a:rPr lang="en-US" smtClean="0"/>
              <a:t> method indicates the beginning of the section of code that should be synchronized.</a:t>
            </a:r>
          </a:p>
          <a:p>
            <a:pPr eaLnBrk="1" hangingPunct="1"/>
            <a:r>
              <a:rPr lang="en-US" smtClean="0"/>
              <a:t>Once the code has been executed, an instruction is needed to signal the mutex for any waiting threads.</a:t>
            </a:r>
          </a:p>
          <a:p>
            <a:pPr eaLnBrk="1" hangingPunct="1"/>
            <a:r>
              <a:rPr lang="en-US" smtClean="0"/>
              <a:t>To do this, call the </a:t>
            </a:r>
            <a:r>
              <a:rPr lang="en-US" b="1" smtClean="0">
                <a:solidFill>
                  <a:schemeClr val="hlink"/>
                </a:solidFill>
                <a:latin typeface="Courier New" pitchFamily="49" charset="0"/>
              </a:rPr>
              <a:t>ReleaseMutex()</a:t>
            </a:r>
            <a:r>
              <a:rPr lang="en-US" smtClean="0"/>
              <a:t> method. This will signal any waiting threads that they may now take ownership of the mutex.</a:t>
            </a:r>
          </a:p>
          <a:p>
            <a:pPr eaLnBrk="1" hangingPunct="1"/>
            <a:r>
              <a:rPr lang="en-US" smtClean="0"/>
              <a:t>If multiple threads are blocked at the </a:t>
            </a:r>
            <a:r>
              <a:rPr lang="en-US" b="1" smtClean="0">
                <a:solidFill>
                  <a:schemeClr val="hlink"/>
                </a:solidFill>
                <a:latin typeface="Courier New" pitchFamily="49" charset="0"/>
              </a:rPr>
              <a:t>WaitOne()</a:t>
            </a:r>
            <a:r>
              <a:rPr lang="en-US" smtClean="0"/>
              <a:t> method call when the mutex is signaled, only one of them will get ownership. The rest will continue to block until the mutex becomes available again.</a:t>
            </a:r>
          </a:p>
        </p:txBody>
      </p:sp>
      <p:sp>
        <p:nvSpPr>
          <p:cNvPr id="69637" name="Slide Number Placeholder 5"/>
          <p:cNvSpPr>
            <a:spLocks noGrp="1"/>
          </p:cNvSpPr>
          <p:nvPr>
            <p:ph type="sldNum" sz="quarter" idx="11"/>
          </p:nvPr>
        </p:nvSpPr>
        <p:spPr>
          <a:noFill/>
        </p:spPr>
        <p:txBody>
          <a:bodyPr/>
          <a:lstStyle/>
          <a:p>
            <a:fld id="{C21FD5C3-85C5-4733-858B-04A327C9EA31}"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smtClean="0"/>
              <a:t>Section 4 - Asynchronous Programming</a:t>
            </a:r>
          </a:p>
        </p:txBody>
      </p:sp>
      <p:sp>
        <p:nvSpPr>
          <p:cNvPr id="70659" name="Rectangle 2"/>
          <p:cNvSpPr>
            <a:spLocks noGrp="1" noChangeArrowheads="1"/>
          </p:cNvSpPr>
          <p:nvPr>
            <p:ph type="title"/>
          </p:nvPr>
        </p:nvSpPr>
        <p:spPr/>
        <p:txBody>
          <a:bodyPr/>
          <a:lstStyle/>
          <a:p>
            <a:pPr eaLnBrk="1" hangingPunct="1"/>
            <a:r>
              <a:rPr lang="en-US" smtClean="0"/>
              <a:t>Mutex Example</a:t>
            </a:r>
          </a:p>
        </p:txBody>
      </p:sp>
      <p:sp>
        <p:nvSpPr>
          <p:cNvPr id="90116" name="Rectangle 4"/>
          <p:cNvSpPr>
            <a:spLocks noChangeArrowheads="1"/>
          </p:cNvSpPr>
          <p:nvPr/>
        </p:nvSpPr>
        <p:spPr bwMode="auto">
          <a:xfrm>
            <a:off x="152400" y="1066800"/>
            <a:ext cx="8839200" cy="54864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a:solidFill>
                  <a:schemeClr val="hlink"/>
                </a:solidFill>
                <a:latin typeface="Courier New" pitchFamily="49" charset="0"/>
              </a:rPr>
              <a:t>using System;</a:t>
            </a:r>
          </a:p>
          <a:p>
            <a:pPr>
              <a:defRPr/>
            </a:pPr>
            <a:r>
              <a:rPr lang="en-US" sz="2000" b="1">
                <a:solidFill>
                  <a:schemeClr val="hlink"/>
                </a:solidFill>
                <a:latin typeface="Courier New" pitchFamily="49" charset="0"/>
              </a:rPr>
              <a:t>using System.Threading;</a:t>
            </a:r>
          </a:p>
          <a:p>
            <a:pPr>
              <a:defRPr/>
            </a:pPr>
            <a:endParaRPr lang="en-US" sz="2000" b="1">
              <a:solidFill>
                <a:schemeClr val="hlink"/>
              </a:solidFill>
              <a:latin typeface="Courier New" pitchFamily="49" charset="0"/>
            </a:endParaRPr>
          </a:p>
          <a:p>
            <a:pPr>
              <a:defRPr/>
            </a:pPr>
            <a:r>
              <a:rPr lang="en-US" sz="2000" b="1">
                <a:solidFill>
                  <a:schemeClr val="hlink"/>
                </a:solidFill>
                <a:latin typeface="Courier New" pitchFamily="49" charset="0"/>
              </a:rPr>
              <a:t>public class MutexExample</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    </a:t>
            </a:r>
            <a:r>
              <a:rPr lang="en-US" sz="2000" b="1">
                <a:solidFill>
                  <a:schemeClr val="accent2"/>
                </a:solidFill>
                <a:latin typeface="Courier New" pitchFamily="49" charset="0"/>
              </a:rPr>
              <a:t>Mutex m = new Mutex(false);</a:t>
            </a:r>
          </a:p>
          <a:p>
            <a:pPr>
              <a:defRPr/>
            </a:pPr>
            <a:endParaRPr lang="en-US" sz="2000" b="1">
              <a:solidFill>
                <a:schemeClr val="hlink"/>
              </a:solidFill>
              <a:latin typeface="Courier New" pitchFamily="49" charset="0"/>
            </a:endParaRPr>
          </a:p>
          <a:p>
            <a:pPr>
              <a:defRPr/>
            </a:pPr>
            <a:r>
              <a:rPr lang="en-US" sz="2000" b="1">
                <a:solidFill>
                  <a:schemeClr val="hlink"/>
                </a:solidFill>
                <a:latin typeface="Courier New" pitchFamily="49" charset="0"/>
              </a:rPr>
              <a:t>    public void PerformAction ()</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        </a:t>
            </a:r>
            <a:r>
              <a:rPr lang="en-US" sz="2000" b="1">
                <a:solidFill>
                  <a:schemeClr val="accent2"/>
                </a:solidFill>
                <a:latin typeface="Courier New" pitchFamily="49" charset="0"/>
              </a:rPr>
              <a:t>m.WaitOne();</a:t>
            </a:r>
          </a:p>
          <a:p>
            <a:pPr>
              <a:defRPr/>
            </a:pPr>
            <a:endParaRPr lang="en-US" sz="2000" b="1">
              <a:solidFill>
                <a:schemeClr val="hlink"/>
              </a:solidFill>
              <a:latin typeface="Courier New" pitchFamily="49" charset="0"/>
            </a:endParaRPr>
          </a:p>
          <a:p>
            <a:pPr>
              <a:defRPr/>
            </a:pPr>
            <a:r>
              <a:rPr lang="en-US" sz="2000" b="1">
                <a:solidFill>
                  <a:schemeClr val="hlink"/>
                </a:solidFill>
                <a:latin typeface="Courier New" pitchFamily="49" charset="0"/>
              </a:rPr>
              <a:t>        </a:t>
            </a:r>
            <a:r>
              <a:rPr lang="en-US" sz="2000" b="1">
                <a:solidFill>
                  <a:srgbClr val="009900"/>
                </a:solidFill>
                <a:latin typeface="Courier New" pitchFamily="49" charset="0"/>
              </a:rPr>
              <a:t>// Perform the synchronized action here.</a:t>
            </a:r>
          </a:p>
          <a:p>
            <a:pPr>
              <a:defRPr/>
            </a:pPr>
            <a:endParaRPr lang="en-US" sz="2000" b="1">
              <a:solidFill>
                <a:schemeClr val="hlink"/>
              </a:solidFill>
              <a:latin typeface="Courier New" pitchFamily="49" charset="0"/>
            </a:endParaRPr>
          </a:p>
          <a:p>
            <a:pPr>
              <a:defRPr/>
            </a:pPr>
            <a:r>
              <a:rPr lang="en-US" sz="2000" b="1">
                <a:solidFill>
                  <a:schemeClr val="hlink"/>
                </a:solidFill>
                <a:latin typeface="Courier New" pitchFamily="49" charset="0"/>
              </a:rPr>
              <a:t>        </a:t>
            </a:r>
            <a:r>
              <a:rPr lang="en-US" sz="2000" b="1">
                <a:solidFill>
                  <a:schemeClr val="accent2"/>
                </a:solidFill>
                <a:latin typeface="Courier New" pitchFamily="49" charset="0"/>
              </a:rPr>
              <a:t>m.ReleaseMutex();</a:t>
            </a:r>
          </a:p>
          <a:p>
            <a:pPr>
              <a:defRPr/>
            </a:pPr>
            <a:r>
              <a:rPr lang="en-US" sz="2000" b="1">
                <a:solidFill>
                  <a:schemeClr val="hlink"/>
                </a:solidFill>
                <a:latin typeface="Courier New" pitchFamily="49" charset="0"/>
              </a:rPr>
              <a:t>    }</a:t>
            </a:r>
          </a:p>
          <a:p>
            <a:pPr>
              <a:defRPr/>
            </a:pPr>
            <a:r>
              <a:rPr lang="en-US" sz="2000" b="1">
                <a:solidFill>
                  <a:schemeClr val="hlink"/>
                </a:solidFill>
                <a:latin typeface="Courier New" pitchFamily="49" charset="0"/>
              </a:rPr>
              <a:t>}</a:t>
            </a:r>
          </a:p>
          <a:p>
            <a:pPr>
              <a:defRPr/>
            </a:pPr>
            <a:r>
              <a:rPr lang="en-US" sz="2000" b="1">
                <a:solidFill>
                  <a:schemeClr val="hlink"/>
                </a:solidFill>
                <a:latin typeface="Courier New" pitchFamily="49" charset="0"/>
              </a:rPr>
              <a:t>…</a:t>
            </a:r>
          </a:p>
        </p:txBody>
      </p:sp>
      <p:sp>
        <p:nvSpPr>
          <p:cNvPr id="70661" name="Slide Number Placeholder 5"/>
          <p:cNvSpPr>
            <a:spLocks noGrp="1"/>
          </p:cNvSpPr>
          <p:nvPr>
            <p:ph type="sldNum" sz="quarter" idx="11"/>
          </p:nvPr>
        </p:nvSpPr>
        <p:spPr>
          <a:noFill/>
        </p:spPr>
        <p:txBody>
          <a:bodyPr/>
          <a:lstStyle/>
          <a:p>
            <a:fld id="{3AB0D7EC-3B33-4AB5-B2E5-10C77B2683C0}"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p:spPr>
        <p:txBody>
          <a:bodyPr/>
          <a:lstStyle/>
          <a:p>
            <a:r>
              <a:rPr lang="en-US" smtClean="0"/>
              <a:t>Section 4 - Asynchronous Programming</a:t>
            </a:r>
          </a:p>
        </p:txBody>
      </p:sp>
      <p:sp>
        <p:nvSpPr>
          <p:cNvPr id="72707"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Interlocked</a:t>
            </a:r>
            <a:r>
              <a:rPr lang="en-US" smtClean="0"/>
              <a:t> Class</a:t>
            </a:r>
          </a:p>
        </p:txBody>
      </p:sp>
      <p:sp>
        <p:nvSpPr>
          <p:cNvPr id="72708" name="Rectangle 3"/>
          <p:cNvSpPr>
            <a:spLocks noGrp="1" noChangeArrowheads="1"/>
          </p:cNvSpPr>
          <p:nvPr>
            <p:ph type="body" idx="1"/>
          </p:nvPr>
        </p:nvSpPr>
        <p:spPr>
          <a:xfrm>
            <a:off x="152400" y="990600"/>
            <a:ext cx="8839200" cy="5562600"/>
          </a:xfrm>
        </p:spPr>
        <p:txBody>
          <a:bodyPr/>
          <a:lstStyle/>
          <a:p>
            <a:pPr eaLnBrk="1" hangingPunct="1">
              <a:lnSpc>
                <a:spcPct val="90000"/>
              </a:lnSpc>
            </a:pPr>
            <a:r>
              <a:rPr lang="en-US" smtClean="0"/>
              <a:t>Every time you need to include synchronization logic in your code, you are introducing the potential for a dead lock.</a:t>
            </a:r>
          </a:p>
          <a:p>
            <a:pPr lvl="1" eaLnBrk="1" hangingPunct="1">
              <a:lnSpc>
                <a:spcPct val="90000"/>
              </a:lnSpc>
            </a:pPr>
            <a:r>
              <a:rPr lang="en-US" sz="2400" smtClean="0"/>
              <a:t>If you don’t include synchronization logic, you risk the possibility of a race condition.</a:t>
            </a:r>
          </a:p>
          <a:p>
            <a:pPr eaLnBrk="1" hangingPunct="1">
              <a:lnSpc>
                <a:spcPct val="90000"/>
              </a:lnSpc>
            </a:pPr>
            <a:r>
              <a:rPr lang="en-US" smtClean="0"/>
              <a:t>The ideal situation would be to not have to include any synchronization logic AND not have to worry about race conditions.</a:t>
            </a:r>
          </a:p>
          <a:p>
            <a:pPr eaLnBrk="1" hangingPunct="1">
              <a:lnSpc>
                <a:spcPct val="90000"/>
              </a:lnSpc>
            </a:pPr>
            <a:r>
              <a:rPr lang="en-US" smtClean="0"/>
              <a:t>The </a:t>
            </a:r>
            <a:r>
              <a:rPr lang="en-US" b="1" smtClean="0">
                <a:solidFill>
                  <a:schemeClr val="hlink"/>
                </a:solidFill>
                <a:latin typeface="Courier New" pitchFamily="49" charset="0"/>
              </a:rPr>
              <a:t>Interlocked</a:t>
            </a:r>
            <a:r>
              <a:rPr lang="en-US" smtClean="0"/>
              <a:t> class provides support for synchronization without the potential for deadlocks.</a:t>
            </a:r>
          </a:p>
          <a:p>
            <a:pPr lvl="1" eaLnBrk="1" hangingPunct="1">
              <a:lnSpc>
                <a:spcPct val="90000"/>
              </a:lnSpc>
            </a:pPr>
            <a:r>
              <a:rPr lang="en-US" sz="2400" smtClean="0"/>
              <a:t>Every operation the </a:t>
            </a:r>
            <a:r>
              <a:rPr lang="en-US" sz="2400" b="1" smtClean="0">
                <a:solidFill>
                  <a:schemeClr val="hlink"/>
                </a:solidFill>
                <a:latin typeface="Courier New" pitchFamily="49" charset="0"/>
              </a:rPr>
              <a:t>Interlocked</a:t>
            </a:r>
            <a:r>
              <a:rPr lang="en-US" sz="2400" smtClean="0"/>
              <a:t> class performs is an atomic operation.</a:t>
            </a:r>
          </a:p>
          <a:p>
            <a:pPr lvl="1" eaLnBrk="1" hangingPunct="1">
              <a:lnSpc>
                <a:spcPct val="90000"/>
              </a:lnSpc>
            </a:pPr>
            <a:r>
              <a:rPr lang="en-US" sz="2400" b="1" smtClean="0">
                <a:solidFill>
                  <a:schemeClr val="hlink"/>
                </a:solidFill>
                <a:latin typeface="Courier New" pitchFamily="49" charset="0"/>
              </a:rPr>
              <a:t>x++</a:t>
            </a:r>
            <a:r>
              <a:rPr lang="en-US" sz="2400" smtClean="0"/>
              <a:t> is not atomic: read, process, write.</a:t>
            </a:r>
          </a:p>
        </p:txBody>
      </p:sp>
      <p:sp>
        <p:nvSpPr>
          <p:cNvPr id="72709" name="Slide Number Placeholder 5"/>
          <p:cNvSpPr>
            <a:spLocks noGrp="1"/>
          </p:cNvSpPr>
          <p:nvPr>
            <p:ph type="sldNum" sz="quarter" idx="11"/>
          </p:nvPr>
        </p:nvSpPr>
        <p:spPr>
          <a:noFill/>
        </p:spPr>
        <p:txBody>
          <a:bodyPr/>
          <a:lstStyle/>
          <a:p>
            <a:fld id="{177D4CDE-C19D-45B8-89A6-6C566518EA88}"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smtClean="0"/>
              <a:t>Section 4 - Asynchronous Programming</a:t>
            </a:r>
          </a:p>
        </p:txBody>
      </p:sp>
      <p:sp>
        <p:nvSpPr>
          <p:cNvPr id="73731"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Interlocked</a:t>
            </a:r>
            <a:r>
              <a:rPr lang="en-US" smtClean="0"/>
              <a:t> Class</a:t>
            </a:r>
          </a:p>
        </p:txBody>
      </p:sp>
      <p:sp>
        <p:nvSpPr>
          <p:cNvPr id="73732" name="Rectangle 3"/>
          <p:cNvSpPr>
            <a:spLocks noGrp="1" noChangeArrowheads="1"/>
          </p:cNvSpPr>
          <p:nvPr>
            <p:ph type="body" idx="1"/>
          </p:nvPr>
        </p:nvSpPr>
        <p:spPr>
          <a:xfrm>
            <a:off x="152400" y="990600"/>
            <a:ext cx="8839200" cy="5562600"/>
          </a:xfrm>
        </p:spPr>
        <p:txBody>
          <a:bodyPr/>
          <a:lstStyle/>
          <a:p>
            <a:pPr eaLnBrk="1" hangingPunct="1">
              <a:lnSpc>
                <a:spcPct val="90000"/>
              </a:lnSpc>
            </a:pPr>
            <a:r>
              <a:rPr lang="en-US" dirty="0" smtClean="0"/>
              <a:t>By not creating critical sections in your code and not performing lock/synch calls, you minimize the chances of deadlocks.</a:t>
            </a:r>
          </a:p>
          <a:p>
            <a:pPr eaLnBrk="1" hangingPunct="1">
              <a:lnSpc>
                <a:spcPct val="90000"/>
              </a:lnSpc>
            </a:pPr>
            <a:r>
              <a:rPr lang="en-US" dirty="0" smtClean="0"/>
              <a:t>By performing atomic operations that are thread safe, you minimize the risk of race conditions.</a:t>
            </a:r>
          </a:p>
          <a:p>
            <a:pPr eaLnBrk="1" hangingPunct="1">
              <a:lnSpc>
                <a:spcPct val="90000"/>
              </a:lnSpc>
            </a:pPr>
            <a:r>
              <a:rPr lang="en-US" dirty="0" smtClean="0"/>
              <a:t>The </a:t>
            </a:r>
            <a:r>
              <a:rPr lang="en-US" b="1" dirty="0" smtClean="0">
                <a:solidFill>
                  <a:schemeClr val="hlink"/>
                </a:solidFill>
                <a:latin typeface="Courier New" pitchFamily="49" charset="0"/>
              </a:rPr>
              <a:t>Interlocked</a:t>
            </a:r>
            <a:r>
              <a:rPr lang="en-US" dirty="0" smtClean="0"/>
              <a:t> class does both. Key members:</a:t>
            </a:r>
          </a:p>
          <a:p>
            <a:pPr lvl="1" eaLnBrk="1" hangingPunct="1">
              <a:lnSpc>
                <a:spcPct val="90000"/>
              </a:lnSpc>
            </a:pPr>
            <a:r>
              <a:rPr lang="en-US" sz="2400" b="1" dirty="0" smtClean="0">
                <a:solidFill>
                  <a:schemeClr val="hlink"/>
                </a:solidFill>
                <a:latin typeface="Courier New" pitchFamily="49" charset="0"/>
              </a:rPr>
              <a:t>Add()</a:t>
            </a:r>
            <a:r>
              <a:rPr lang="en-US" sz="2400" dirty="0" smtClean="0"/>
              <a:t>: adds two integers (either 32-bit or 64-bit) and places the answer in the first integer.</a:t>
            </a:r>
          </a:p>
          <a:p>
            <a:pPr lvl="1" eaLnBrk="1" hangingPunct="1">
              <a:lnSpc>
                <a:spcPct val="90000"/>
              </a:lnSpc>
            </a:pPr>
            <a:r>
              <a:rPr lang="en-US" sz="2400" b="1" dirty="0" err="1" smtClean="0">
                <a:solidFill>
                  <a:schemeClr val="hlink"/>
                </a:solidFill>
                <a:latin typeface="Courier New" pitchFamily="49" charset="0"/>
              </a:rPr>
              <a:t>CompareExchange</a:t>
            </a:r>
            <a:r>
              <a:rPr lang="en-US" sz="2400" b="1" dirty="0" smtClean="0">
                <a:solidFill>
                  <a:schemeClr val="hlink"/>
                </a:solidFill>
                <a:latin typeface="Courier New" pitchFamily="49" charset="0"/>
              </a:rPr>
              <a:t>()</a:t>
            </a:r>
            <a:r>
              <a:rPr lang="en-US" sz="2400" dirty="0" smtClean="0"/>
              <a:t>: compares two values for equality and if equal, replaces one of those values with a new third value. NOTE: returns the original value.</a:t>
            </a:r>
          </a:p>
          <a:p>
            <a:pPr lvl="1" eaLnBrk="1" hangingPunct="1">
              <a:lnSpc>
                <a:spcPct val="90000"/>
              </a:lnSpc>
            </a:pPr>
            <a:r>
              <a:rPr lang="en-US" sz="2400" b="1" dirty="0" smtClean="0">
                <a:solidFill>
                  <a:schemeClr val="hlink"/>
                </a:solidFill>
                <a:latin typeface="Courier New" pitchFamily="49" charset="0"/>
              </a:rPr>
              <a:t>Increment()</a:t>
            </a:r>
            <a:r>
              <a:rPr lang="en-US" sz="2400" dirty="0" smtClean="0"/>
              <a:t> and </a:t>
            </a:r>
            <a:r>
              <a:rPr lang="en-US" sz="2400" b="1" dirty="0" smtClean="0">
                <a:solidFill>
                  <a:schemeClr val="hlink"/>
                </a:solidFill>
                <a:latin typeface="Courier New" pitchFamily="49" charset="0"/>
              </a:rPr>
              <a:t>Decrement()</a:t>
            </a:r>
            <a:r>
              <a:rPr lang="en-US" sz="2400" dirty="0" smtClean="0"/>
              <a:t>: either increments or decrements an </a:t>
            </a:r>
            <a:r>
              <a:rPr lang="en-US" sz="2400" b="1" dirty="0" smtClean="0">
                <a:solidFill>
                  <a:schemeClr val="hlink"/>
                </a:solidFill>
                <a:latin typeface="Courier New" pitchFamily="49" charset="0"/>
              </a:rPr>
              <a:t>Int32</a:t>
            </a:r>
            <a:r>
              <a:rPr lang="en-US" sz="2400" dirty="0" smtClean="0"/>
              <a:t> or </a:t>
            </a:r>
            <a:r>
              <a:rPr lang="en-US" sz="2400" b="1" dirty="0" smtClean="0">
                <a:solidFill>
                  <a:schemeClr val="hlink"/>
                </a:solidFill>
                <a:latin typeface="Courier New" pitchFamily="49" charset="0"/>
              </a:rPr>
              <a:t>Int64</a:t>
            </a:r>
            <a:r>
              <a:rPr lang="en-US" sz="2400" dirty="0" smtClean="0"/>
              <a:t> and stores the new value in the variable that is passed in.</a:t>
            </a:r>
          </a:p>
        </p:txBody>
      </p:sp>
      <p:sp>
        <p:nvSpPr>
          <p:cNvPr id="73733" name="Slide Number Placeholder 5"/>
          <p:cNvSpPr>
            <a:spLocks noGrp="1"/>
          </p:cNvSpPr>
          <p:nvPr>
            <p:ph type="sldNum" sz="quarter" idx="11"/>
          </p:nvPr>
        </p:nvSpPr>
        <p:spPr>
          <a:noFill/>
        </p:spPr>
        <p:txBody>
          <a:bodyPr/>
          <a:lstStyle/>
          <a:p>
            <a:fld id="{0AC69A9A-F827-45D4-8E06-F39947C41CD0}"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smtClean="0"/>
              <a:t>Section 4 - Asynchronous Programming</a:t>
            </a:r>
          </a:p>
        </p:txBody>
      </p:sp>
      <p:sp>
        <p:nvSpPr>
          <p:cNvPr id="74755"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Interlocked</a:t>
            </a:r>
            <a:r>
              <a:rPr lang="en-US" smtClean="0"/>
              <a:t> Class</a:t>
            </a:r>
          </a:p>
        </p:txBody>
      </p:sp>
      <p:sp>
        <p:nvSpPr>
          <p:cNvPr id="74756" name="Rectangle 3"/>
          <p:cNvSpPr>
            <a:spLocks noGrp="1" noChangeArrowheads="1"/>
          </p:cNvSpPr>
          <p:nvPr>
            <p:ph type="body" idx="1"/>
          </p:nvPr>
        </p:nvSpPr>
        <p:spPr>
          <a:xfrm>
            <a:off x="152400" y="990600"/>
            <a:ext cx="8839200" cy="5562600"/>
          </a:xfrm>
        </p:spPr>
        <p:txBody>
          <a:bodyPr/>
          <a:lstStyle/>
          <a:p>
            <a:pPr lvl="1" eaLnBrk="1" hangingPunct="1"/>
            <a:r>
              <a:rPr lang="en-US" sz="2400" b="1" smtClean="0">
                <a:solidFill>
                  <a:schemeClr val="hlink"/>
                </a:solidFill>
                <a:latin typeface="Courier New" pitchFamily="49" charset="0"/>
              </a:rPr>
              <a:t>Exchange()</a:t>
            </a:r>
            <a:r>
              <a:rPr lang="en-US" sz="2400" smtClean="0"/>
              <a:t>: sets a variable to a new value BUT returns the original value.</a:t>
            </a:r>
          </a:p>
          <a:p>
            <a:pPr lvl="1" eaLnBrk="1" hangingPunct="1"/>
            <a:r>
              <a:rPr lang="en-US" sz="2400" b="1" smtClean="0">
                <a:solidFill>
                  <a:schemeClr val="hlink"/>
                </a:solidFill>
                <a:latin typeface="Courier New" pitchFamily="49" charset="0"/>
              </a:rPr>
              <a:t>Subtract()</a:t>
            </a:r>
            <a:r>
              <a:rPr lang="en-US" sz="2400" smtClean="0"/>
              <a:t>: subtracts two integers (either 32-bit or 64-bit) and places the answer in the first integer.</a:t>
            </a:r>
          </a:p>
          <a:p>
            <a:pPr lvl="1" eaLnBrk="1" hangingPunct="1"/>
            <a:r>
              <a:rPr lang="en-US" sz="2400" smtClean="0"/>
              <a:t>Methods inherited from </a:t>
            </a:r>
            <a:r>
              <a:rPr lang="en-US" sz="2400" b="1" smtClean="0">
                <a:solidFill>
                  <a:schemeClr val="hlink"/>
                </a:solidFill>
                <a:latin typeface="Courier New" pitchFamily="49" charset="0"/>
              </a:rPr>
              <a:t>System.Object</a:t>
            </a:r>
            <a:r>
              <a:rPr lang="en-US" sz="2400" smtClean="0"/>
              <a:t>.</a:t>
            </a:r>
          </a:p>
          <a:p>
            <a:pPr eaLnBrk="1" hangingPunct="1"/>
            <a:r>
              <a:rPr lang="en-US" b="1" smtClean="0">
                <a:solidFill>
                  <a:schemeClr val="hlink"/>
                </a:solidFill>
                <a:latin typeface="Courier New" pitchFamily="49" charset="0"/>
              </a:rPr>
              <a:t>Add()</a:t>
            </a:r>
            <a:r>
              <a:rPr lang="en-US" smtClean="0"/>
              <a:t>, </a:t>
            </a:r>
            <a:r>
              <a:rPr lang="en-US" b="1" smtClean="0">
                <a:solidFill>
                  <a:schemeClr val="hlink"/>
                </a:solidFill>
                <a:latin typeface="Courier New" pitchFamily="49" charset="0"/>
              </a:rPr>
              <a:t>Subtract()</a:t>
            </a:r>
            <a:r>
              <a:rPr lang="en-US" smtClean="0"/>
              <a:t>, </a:t>
            </a:r>
            <a:r>
              <a:rPr lang="en-US" b="1" smtClean="0">
                <a:solidFill>
                  <a:schemeClr val="hlink"/>
                </a:solidFill>
                <a:latin typeface="Courier New" pitchFamily="49" charset="0"/>
              </a:rPr>
              <a:t>Increment()</a:t>
            </a:r>
            <a:r>
              <a:rPr lang="en-US" smtClean="0"/>
              <a:t>, and </a:t>
            </a:r>
            <a:r>
              <a:rPr lang="en-US" b="1" smtClean="0">
                <a:solidFill>
                  <a:schemeClr val="hlink"/>
                </a:solidFill>
                <a:latin typeface="Courier New" pitchFamily="49" charset="0"/>
              </a:rPr>
              <a:t>Decrement()</a:t>
            </a:r>
            <a:r>
              <a:rPr lang="en-US" smtClean="0"/>
              <a:t> all work with </a:t>
            </a:r>
            <a:r>
              <a:rPr lang="en-US" b="1" smtClean="0">
                <a:solidFill>
                  <a:schemeClr val="hlink"/>
                </a:solidFill>
                <a:latin typeface="Courier New" pitchFamily="49" charset="0"/>
              </a:rPr>
              <a:t>Int32</a:t>
            </a:r>
            <a:r>
              <a:rPr lang="en-US" smtClean="0"/>
              <a:t> and </a:t>
            </a:r>
            <a:r>
              <a:rPr lang="en-US" b="1" smtClean="0">
                <a:solidFill>
                  <a:schemeClr val="hlink"/>
                </a:solidFill>
                <a:latin typeface="Courier New" pitchFamily="49" charset="0"/>
              </a:rPr>
              <a:t>Int64</a:t>
            </a:r>
            <a:r>
              <a:rPr lang="en-US" smtClean="0"/>
              <a:t> exclusively.</a:t>
            </a:r>
          </a:p>
          <a:p>
            <a:pPr eaLnBrk="1" hangingPunct="1"/>
            <a:r>
              <a:rPr lang="en-US" b="1" smtClean="0">
                <a:solidFill>
                  <a:schemeClr val="hlink"/>
                </a:solidFill>
                <a:latin typeface="Courier New" pitchFamily="49" charset="0"/>
              </a:rPr>
              <a:t>Exchange()</a:t>
            </a:r>
            <a:r>
              <a:rPr lang="en-US" smtClean="0"/>
              <a:t> and </a:t>
            </a:r>
            <a:r>
              <a:rPr lang="en-US" b="1" smtClean="0">
                <a:solidFill>
                  <a:schemeClr val="hlink"/>
                </a:solidFill>
                <a:latin typeface="Courier New" pitchFamily="49" charset="0"/>
              </a:rPr>
              <a:t>CompareExchange()</a:t>
            </a:r>
            <a:r>
              <a:rPr lang="en-US" smtClean="0"/>
              <a:t> work with </a:t>
            </a:r>
            <a:r>
              <a:rPr lang="en-US" b="1" smtClean="0">
                <a:solidFill>
                  <a:schemeClr val="hlink"/>
                </a:solidFill>
                <a:latin typeface="Courier New" pitchFamily="49" charset="0"/>
              </a:rPr>
              <a:t>Double</a:t>
            </a:r>
            <a:r>
              <a:rPr lang="en-US" smtClean="0"/>
              <a:t>, </a:t>
            </a:r>
            <a:r>
              <a:rPr lang="en-US" b="1" smtClean="0">
                <a:solidFill>
                  <a:schemeClr val="hlink"/>
                </a:solidFill>
                <a:latin typeface="Courier New" pitchFamily="49" charset="0"/>
              </a:rPr>
              <a:t>Int32</a:t>
            </a:r>
            <a:r>
              <a:rPr lang="en-US" smtClean="0"/>
              <a:t>, </a:t>
            </a:r>
            <a:r>
              <a:rPr lang="en-US" b="1" smtClean="0">
                <a:solidFill>
                  <a:schemeClr val="hlink"/>
                </a:solidFill>
                <a:latin typeface="Courier New" pitchFamily="49" charset="0"/>
              </a:rPr>
              <a:t>Int64</a:t>
            </a:r>
            <a:r>
              <a:rPr lang="en-US" smtClean="0"/>
              <a:t>, </a:t>
            </a:r>
            <a:r>
              <a:rPr lang="en-US" b="1" smtClean="0">
                <a:solidFill>
                  <a:schemeClr val="hlink"/>
                </a:solidFill>
                <a:latin typeface="Courier New" pitchFamily="49" charset="0"/>
              </a:rPr>
              <a:t>IntPtr</a:t>
            </a:r>
            <a:r>
              <a:rPr lang="en-US" smtClean="0"/>
              <a:t>, </a:t>
            </a:r>
            <a:r>
              <a:rPr lang="en-US" b="1" smtClean="0">
                <a:solidFill>
                  <a:schemeClr val="hlink"/>
                </a:solidFill>
                <a:latin typeface="Courier New" pitchFamily="49" charset="0"/>
              </a:rPr>
              <a:t>Object</a:t>
            </a:r>
            <a:r>
              <a:rPr lang="en-US" smtClean="0"/>
              <a:t>, </a:t>
            </a:r>
            <a:r>
              <a:rPr lang="en-US" b="1" smtClean="0">
                <a:solidFill>
                  <a:schemeClr val="hlink"/>
                </a:solidFill>
                <a:latin typeface="Courier New" pitchFamily="49" charset="0"/>
              </a:rPr>
              <a:t>Single</a:t>
            </a:r>
            <a:r>
              <a:rPr lang="en-US" smtClean="0"/>
              <a:t>, and </a:t>
            </a:r>
            <a:r>
              <a:rPr lang="en-US" b="1" smtClean="0">
                <a:solidFill>
                  <a:schemeClr val="hlink"/>
                </a:solidFill>
                <a:latin typeface="Courier New" pitchFamily="49" charset="0"/>
              </a:rPr>
              <a:t>&lt;T&gt;</a:t>
            </a:r>
            <a:r>
              <a:rPr lang="en-US" smtClean="0"/>
              <a:t>.</a:t>
            </a:r>
          </a:p>
          <a:p>
            <a:pPr lvl="1" eaLnBrk="1" hangingPunct="1"/>
            <a:r>
              <a:rPr lang="en-US" sz="2400" b="1" smtClean="0">
                <a:solidFill>
                  <a:schemeClr val="hlink"/>
                </a:solidFill>
                <a:latin typeface="Courier New" pitchFamily="49" charset="0"/>
              </a:rPr>
              <a:t>&lt;T&gt;</a:t>
            </a:r>
            <a:r>
              <a:rPr lang="en-US" sz="2400" smtClean="0"/>
              <a:t> must be a reference type.</a:t>
            </a:r>
          </a:p>
        </p:txBody>
      </p:sp>
      <p:sp>
        <p:nvSpPr>
          <p:cNvPr id="74757" name="Slide Number Placeholder 5"/>
          <p:cNvSpPr>
            <a:spLocks noGrp="1"/>
          </p:cNvSpPr>
          <p:nvPr>
            <p:ph type="sldNum" sz="quarter" idx="11"/>
          </p:nvPr>
        </p:nvSpPr>
        <p:spPr>
          <a:noFill/>
        </p:spPr>
        <p:txBody>
          <a:bodyPr/>
          <a:lstStyle/>
          <a:p>
            <a:fld id="{3AA6EFFF-7367-4FE0-BEC8-EC8FEA60001A}"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en-US" smtClean="0"/>
              <a:t>Section 4 - Asynchronous Programming</a:t>
            </a:r>
          </a:p>
        </p:txBody>
      </p:sp>
      <p:sp>
        <p:nvSpPr>
          <p:cNvPr id="75779" name="Rectangle 2"/>
          <p:cNvSpPr>
            <a:spLocks noGrp="1" noChangeArrowheads="1"/>
          </p:cNvSpPr>
          <p:nvPr>
            <p:ph type="title"/>
          </p:nvPr>
        </p:nvSpPr>
        <p:spPr/>
        <p:txBody>
          <a:bodyPr/>
          <a:lstStyle/>
          <a:p>
            <a:pPr eaLnBrk="1" hangingPunct="1"/>
            <a:r>
              <a:rPr lang="en-US" smtClean="0"/>
              <a:t>The </a:t>
            </a:r>
            <a:r>
              <a:rPr lang="en-US" b="1" smtClean="0">
                <a:solidFill>
                  <a:schemeClr val="hlink"/>
                </a:solidFill>
                <a:latin typeface="Courier New" pitchFamily="49" charset="0"/>
              </a:rPr>
              <a:t>Interlocked</a:t>
            </a:r>
            <a:r>
              <a:rPr lang="en-US" smtClean="0"/>
              <a:t> Class</a:t>
            </a:r>
          </a:p>
        </p:txBody>
      </p:sp>
      <p:sp>
        <p:nvSpPr>
          <p:cNvPr id="75780" name="Rectangle 3"/>
          <p:cNvSpPr>
            <a:spLocks noGrp="1" noChangeArrowheads="1"/>
          </p:cNvSpPr>
          <p:nvPr>
            <p:ph type="body" idx="1"/>
          </p:nvPr>
        </p:nvSpPr>
        <p:spPr>
          <a:xfrm>
            <a:off x="152400" y="990600"/>
            <a:ext cx="8839200" cy="5562600"/>
          </a:xfrm>
        </p:spPr>
        <p:txBody>
          <a:bodyPr/>
          <a:lstStyle/>
          <a:p>
            <a:pPr eaLnBrk="1" hangingPunct="1"/>
            <a:r>
              <a:rPr lang="en-US" smtClean="0"/>
              <a:t>How the </a:t>
            </a:r>
            <a:r>
              <a:rPr lang="en-US" b="1" smtClean="0">
                <a:solidFill>
                  <a:schemeClr val="hlink"/>
                </a:solidFill>
                <a:latin typeface="Courier New" pitchFamily="49" charset="0"/>
              </a:rPr>
              <a:t>CompareExchange()</a:t>
            </a:r>
            <a:r>
              <a:rPr lang="en-US" smtClean="0"/>
              <a:t> method works:</a:t>
            </a:r>
          </a:p>
        </p:txBody>
      </p:sp>
      <p:sp>
        <p:nvSpPr>
          <p:cNvPr id="161796" name="Rectangle 4"/>
          <p:cNvSpPr>
            <a:spLocks noChangeArrowheads="1"/>
          </p:cNvSpPr>
          <p:nvPr/>
        </p:nvSpPr>
        <p:spPr bwMode="auto">
          <a:xfrm>
            <a:off x="152400" y="1590675"/>
            <a:ext cx="8839200" cy="4962525"/>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a:solidFill>
                  <a:srgbClr val="009900"/>
                </a:solidFill>
                <a:latin typeface="Courier New" pitchFamily="49" charset="0"/>
              </a:rPr>
              <a:t>// Assume </a:t>
            </a:r>
            <a:r>
              <a:rPr lang="en-US" sz="2000" b="1" dirty="0" err="1">
                <a:solidFill>
                  <a:srgbClr val="009900"/>
                </a:solidFill>
                <a:latin typeface="Courier New" pitchFamily="49" charset="0"/>
              </a:rPr>
              <a:t>totalValue</a:t>
            </a:r>
            <a:r>
              <a:rPr lang="en-US" sz="2000" b="1" dirty="0">
                <a:solidFill>
                  <a:srgbClr val="009900"/>
                </a:solidFill>
                <a:latin typeface="Courier New" pitchFamily="49" charset="0"/>
              </a:rPr>
              <a:t> contains a value of 10.</a:t>
            </a:r>
          </a:p>
          <a:p>
            <a:pPr>
              <a:defRPr/>
            </a:pPr>
            <a:r>
              <a:rPr lang="en-US" sz="2000" b="1" dirty="0">
                <a:solidFill>
                  <a:schemeClr val="hlink"/>
                </a:solidFill>
                <a:latin typeface="Courier New" pitchFamily="49" charset="0"/>
              </a:rPr>
              <a:t>double </a:t>
            </a:r>
            <a:r>
              <a:rPr lang="en-US" sz="2000" b="1" dirty="0" err="1">
                <a:solidFill>
                  <a:schemeClr val="tx2">
                    <a:lumMod val="75000"/>
                    <a:lumOff val="25000"/>
                  </a:schemeClr>
                </a:solidFill>
                <a:latin typeface="Courier New" pitchFamily="49" charset="0"/>
              </a:rPr>
              <a:t>initValue</a:t>
            </a:r>
            <a:r>
              <a:rPr lang="en-US" sz="2000" b="1" dirty="0">
                <a:solidFill>
                  <a:schemeClr val="hlink"/>
                </a:solidFill>
                <a:latin typeface="Courier New" pitchFamily="49" charset="0"/>
              </a:rPr>
              <a:t> = </a:t>
            </a:r>
            <a:r>
              <a:rPr lang="en-US" sz="2000" b="1" dirty="0" err="1">
                <a:solidFill>
                  <a:srgbClr val="0070C0"/>
                </a:solidFill>
                <a:latin typeface="Courier New" pitchFamily="49" charset="0"/>
              </a:rPr>
              <a:t>totalValue</a:t>
            </a:r>
            <a:r>
              <a:rPr lang="en-US" sz="2000" b="1" dirty="0">
                <a:solidFill>
                  <a:schemeClr val="hlink"/>
                </a:solidFill>
                <a:latin typeface="Courier New" pitchFamily="49" charset="0"/>
              </a:rPr>
              <a:t>;</a:t>
            </a:r>
          </a:p>
          <a:p>
            <a:pPr>
              <a:defRPr/>
            </a:pPr>
            <a:r>
              <a:rPr lang="en-US" sz="2000" b="1" dirty="0">
                <a:solidFill>
                  <a:schemeClr val="hlink"/>
                </a:solidFill>
                <a:latin typeface="Courier New" pitchFamily="49" charset="0"/>
              </a:rPr>
              <a:t>double </a:t>
            </a:r>
            <a:r>
              <a:rPr lang="en-US" sz="2000" b="1" dirty="0" err="1">
                <a:solidFill>
                  <a:schemeClr val="hlink"/>
                </a:solidFill>
                <a:latin typeface="Courier New" pitchFamily="49" charset="0"/>
              </a:rPr>
              <a:t>incrementBy</a:t>
            </a:r>
            <a:r>
              <a:rPr lang="en-US" sz="2000" b="1" dirty="0">
                <a:solidFill>
                  <a:schemeClr val="hlink"/>
                </a:solidFill>
                <a:latin typeface="Courier New" pitchFamily="49" charset="0"/>
              </a:rPr>
              <a:t> = 5;</a:t>
            </a:r>
          </a:p>
          <a:p>
            <a:pPr>
              <a:defRPr/>
            </a:pPr>
            <a:r>
              <a:rPr lang="en-US" sz="2000" b="1" dirty="0">
                <a:solidFill>
                  <a:schemeClr val="hlink"/>
                </a:solidFill>
                <a:latin typeface="Courier New" pitchFamily="49" charset="0"/>
              </a:rPr>
              <a:t>double </a:t>
            </a:r>
            <a:r>
              <a:rPr lang="en-US" sz="2000" b="1" dirty="0" err="1">
                <a:solidFill>
                  <a:schemeClr val="hlink"/>
                </a:solidFill>
                <a:latin typeface="Courier New" pitchFamily="49" charset="0"/>
              </a:rPr>
              <a:t>computedTotal</a:t>
            </a:r>
            <a:r>
              <a:rPr lang="en-US" sz="2000" b="1" dirty="0">
                <a:solidFill>
                  <a:schemeClr val="hlink"/>
                </a:solidFill>
                <a:latin typeface="Courier New" pitchFamily="49" charset="0"/>
              </a:rPr>
              <a:t> = </a:t>
            </a:r>
            <a:r>
              <a:rPr lang="en-US" sz="2000" b="1" dirty="0" err="1">
                <a:solidFill>
                  <a:schemeClr val="tx2">
                    <a:lumMod val="75000"/>
                    <a:lumOff val="25000"/>
                  </a:schemeClr>
                </a:solidFill>
                <a:latin typeface="Courier New" pitchFamily="49" charset="0"/>
              </a:rPr>
              <a:t>initValue</a:t>
            </a:r>
            <a:r>
              <a:rPr lang="en-US" sz="2000" b="1" dirty="0">
                <a:solidFill>
                  <a:schemeClr val="hlink"/>
                </a:solidFill>
                <a:latin typeface="Courier New" pitchFamily="49" charset="0"/>
              </a:rPr>
              <a:t> + </a:t>
            </a:r>
            <a:r>
              <a:rPr lang="en-US" sz="2000" b="1" dirty="0" err="1">
                <a:solidFill>
                  <a:schemeClr val="hlink"/>
                </a:solidFill>
                <a:latin typeface="Courier New" pitchFamily="49" charset="0"/>
              </a:rPr>
              <a:t>incrementBy</a:t>
            </a:r>
            <a:r>
              <a:rPr lang="en-US" sz="2000" b="1" dirty="0">
                <a:solidFill>
                  <a:schemeClr val="hlink"/>
                </a:solidFill>
                <a:latin typeface="Courier New" pitchFamily="49" charset="0"/>
              </a:rPr>
              <a:t>;</a:t>
            </a:r>
          </a:p>
          <a:p>
            <a:pPr>
              <a:defRPr/>
            </a:pPr>
            <a:endParaRPr lang="en-US" sz="2000" b="1" dirty="0">
              <a:solidFill>
                <a:schemeClr val="hlink"/>
              </a:solidFill>
              <a:latin typeface="Courier New" pitchFamily="49" charset="0"/>
            </a:endParaRPr>
          </a:p>
          <a:p>
            <a:pPr>
              <a:defRPr/>
            </a:pPr>
            <a:r>
              <a:rPr lang="en-US" sz="2000" b="1" dirty="0">
                <a:solidFill>
                  <a:srgbClr val="009900"/>
                </a:solidFill>
                <a:latin typeface="Courier New" pitchFamily="49" charset="0"/>
              </a:rPr>
              <a:t>// If </a:t>
            </a:r>
            <a:r>
              <a:rPr lang="en-US" sz="2000" b="1" dirty="0" err="1">
                <a:solidFill>
                  <a:srgbClr val="009900"/>
                </a:solidFill>
                <a:latin typeface="Courier New" pitchFamily="49" charset="0"/>
              </a:rPr>
              <a:t>totalValue</a:t>
            </a:r>
            <a:r>
              <a:rPr lang="en-US" sz="2000" b="1" dirty="0">
                <a:solidFill>
                  <a:srgbClr val="009900"/>
                </a:solidFill>
                <a:latin typeface="Courier New" pitchFamily="49" charset="0"/>
              </a:rPr>
              <a:t> == </a:t>
            </a:r>
            <a:r>
              <a:rPr lang="en-US" sz="2000" b="1" dirty="0" err="1">
                <a:solidFill>
                  <a:srgbClr val="009900"/>
                </a:solidFill>
                <a:latin typeface="Courier New" pitchFamily="49" charset="0"/>
              </a:rPr>
              <a:t>initValue</a:t>
            </a:r>
            <a:r>
              <a:rPr lang="en-US" sz="2000" b="1" dirty="0">
                <a:solidFill>
                  <a:srgbClr val="009900"/>
                </a:solidFill>
                <a:latin typeface="Courier New" pitchFamily="49" charset="0"/>
              </a:rPr>
              <a:t>, copy </a:t>
            </a:r>
            <a:r>
              <a:rPr lang="en-US" sz="2000" b="1" dirty="0" err="1">
                <a:solidFill>
                  <a:srgbClr val="009900"/>
                </a:solidFill>
                <a:latin typeface="Courier New" pitchFamily="49" charset="0"/>
              </a:rPr>
              <a:t>computedTotal</a:t>
            </a:r>
            <a:r>
              <a:rPr lang="en-US" sz="2000" b="1" dirty="0">
                <a:solidFill>
                  <a:srgbClr val="009900"/>
                </a:solidFill>
                <a:latin typeface="Courier New" pitchFamily="49" charset="0"/>
              </a:rPr>
              <a:t> into </a:t>
            </a:r>
          </a:p>
          <a:p>
            <a:pPr>
              <a:defRPr/>
            </a:pPr>
            <a:r>
              <a:rPr lang="en-US" sz="2000" b="1" dirty="0">
                <a:solidFill>
                  <a:srgbClr val="009900"/>
                </a:solidFill>
                <a:latin typeface="Courier New" pitchFamily="49" charset="0"/>
              </a:rPr>
              <a:t>// </a:t>
            </a:r>
            <a:r>
              <a:rPr lang="en-US" sz="2000" b="1" dirty="0" err="1">
                <a:solidFill>
                  <a:srgbClr val="009900"/>
                </a:solidFill>
                <a:latin typeface="Courier New" pitchFamily="49" charset="0"/>
              </a:rPr>
              <a:t>totalValue</a:t>
            </a:r>
            <a:r>
              <a:rPr lang="en-US" sz="2000" b="1" dirty="0">
                <a:solidFill>
                  <a:srgbClr val="009900"/>
                </a:solidFill>
                <a:latin typeface="Courier New" pitchFamily="49" charset="0"/>
              </a:rPr>
              <a:t> (the operation can take place).</a:t>
            </a:r>
          </a:p>
          <a:p>
            <a:pPr>
              <a:defRPr/>
            </a:pPr>
            <a:r>
              <a:rPr lang="en-US" sz="2000" b="1" dirty="0">
                <a:solidFill>
                  <a:srgbClr val="009900"/>
                </a:solidFill>
                <a:latin typeface="Courier New" pitchFamily="49" charset="0"/>
              </a:rPr>
              <a:t>// If </a:t>
            </a:r>
            <a:r>
              <a:rPr lang="en-US" sz="2000" b="1" dirty="0" err="1">
                <a:solidFill>
                  <a:srgbClr val="009900"/>
                </a:solidFill>
                <a:latin typeface="Courier New" pitchFamily="49" charset="0"/>
              </a:rPr>
              <a:t>totalValue</a:t>
            </a:r>
            <a:r>
              <a:rPr lang="en-US" sz="2000" b="1" dirty="0">
                <a:solidFill>
                  <a:srgbClr val="009900"/>
                </a:solidFill>
                <a:latin typeface="Courier New" pitchFamily="49" charset="0"/>
              </a:rPr>
              <a:t> != </a:t>
            </a:r>
            <a:r>
              <a:rPr lang="en-US" sz="2000" b="1" dirty="0" err="1">
                <a:solidFill>
                  <a:srgbClr val="009900"/>
                </a:solidFill>
                <a:latin typeface="Courier New" pitchFamily="49" charset="0"/>
              </a:rPr>
              <a:t>initValue</a:t>
            </a:r>
            <a:r>
              <a:rPr lang="en-US" sz="2000" b="1" dirty="0">
                <a:solidFill>
                  <a:srgbClr val="009900"/>
                </a:solidFill>
                <a:latin typeface="Courier New" pitchFamily="49" charset="0"/>
              </a:rPr>
              <a:t>, do not perform the copy</a:t>
            </a:r>
          </a:p>
          <a:p>
            <a:pPr>
              <a:defRPr/>
            </a:pPr>
            <a:r>
              <a:rPr lang="en-US" sz="2000" b="1" dirty="0">
                <a:solidFill>
                  <a:srgbClr val="009900"/>
                </a:solidFill>
                <a:latin typeface="Courier New" pitchFamily="49" charset="0"/>
              </a:rPr>
              <a:t>// (the operation cannot take place – another thread has</a:t>
            </a:r>
          </a:p>
          <a:p>
            <a:pPr>
              <a:defRPr/>
            </a:pPr>
            <a:r>
              <a:rPr lang="en-US" sz="2000" b="1" dirty="0">
                <a:solidFill>
                  <a:srgbClr val="009900"/>
                </a:solidFill>
                <a:latin typeface="Courier New" pitchFamily="49" charset="0"/>
              </a:rPr>
              <a:t>// already modified </a:t>
            </a:r>
            <a:r>
              <a:rPr lang="en-US" sz="2000" b="1" dirty="0" err="1">
                <a:solidFill>
                  <a:srgbClr val="009900"/>
                </a:solidFill>
                <a:latin typeface="Courier New" pitchFamily="49" charset="0"/>
              </a:rPr>
              <a:t>totalValue</a:t>
            </a:r>
            <a:r>
              <a:rPr lang="en-US" sz="2000" b="1" dirty="0">
                <a:solidFill>
                  <a:srgbClr val="009900"/>
                </a:solidFill>
                <a:latin typeface="Courier New" pitchFamily="49" charset="0"/>
              </a:rPr>
              <a:t>).</a:t>
            </a:r>
          </a:p>
          <a:p>
            <a:pPr>
              <a:defRPr/>
            </a:pPr>
            <a:r>
              <a:rPr lang="en-US" sz="2000" b="1" dirty="0">
                <a:solidFill>
                  <a:srgbClr val="009900"/>
                </a:solidFill>
                <a:latin typeface="Courier New" pitchFamily="49" charset="0"/>
              </a:rPr>
              <a:t>// Either way, the return value (stored in </a:t>
            </a:r>
            <a:r>
              <a:rPr lang="en-US" sz="2000" b="1" dirty="0" err="1">
                <a:solidFill>
                  <a:srgbClr val="009900"/>
                </a:solidFill>
                <a:latin typeface="Courier New" pitchFamily="49" charset="0"/>
              </a:rPr>
              <a:t>oldTotal</a:t>
            </a:r>
            <a:r>
              <a:rPr lang="en-US" sz="2000" b="1" dirty="0">
                <a:solidFill>
                  <a:srgbClr val="009900"/>
                </a:solidFill>
                <a:latin typeface="Courier New" pitchFamily="49" charset="0"/>
              </a:rPr>
              <a:t>) </a:t>
            </a:r>
          </a:p>
          <a:p>
            <a:pPr>
              <a:defRPr/>
            </a:pPr>
            <a:r>
              <a:rPr lang="en-US" sz="2000" b="1" dirty="0">
                <a:solidFill>
                  <a:srgbClr val="009900"/>
                </a:solidFill>
                <a:latin typeface="Courier New" pitchFamily="49" charset="0"/>
              </a:rPr>
              <a:t>// will contain the original data from </a:t>
            </a:r>
            <a:r>
              <a:rPr lang="en-US" sz="2000" b="1" dirty="0" err="1">
                <a:solidFill>
                  <a:srgbClr val="009900"/>
                </a:solidFill>
                <a:latin typeface="Courier New" pitchFamily="49" charset="0"/>
              </a:rPr>
              <a:t>totalValue</a:t>
            </a:r>
            <a:r>
              <a:rPr lang="en-US" sz="2000" b="1" dirty="0">
                <a:solidFill>
                  <a:srgbClr val="009900"/>
                </a:solidFill>
                <a:latin typeface="Courier New" pitchFamily="49" charset="0"/>
              </a:rPr>
              <a:t> before </a:t>
            </a:r>
          </a:p>
          <a:p>
            <a:pPr>
              <a:defRPr/>
            </a:pPr>
            <a:r>
              <a:rPr lang="en-US" sz="2000" b="1" dirty="0">
                <a:solidFill>
                  <a:srgbClr val="009900"/>
                </a:solidFill>
                <a:latin typeface="Courier New" pitchFamily="49" charset="0"/>
              </a:rPr>
              <a:t>// the </a:t>
            </a:r>
            <a:r>
              <a:rPr lang="en-US" sz="2000" b="1" dirty="0" err="1">
                <a:solidFill>
                  <a:srgbClr val="009900"/>
                </a:solidFill>
                <a:latin typeface="Courier New" pitchFamily="49" charset="0"/>
              </a:rPr>
              <a:t>CompareExchange</a:t>
            </a:r>
            <a:r>
              <a:rPr lang="en-US" sz="2000" b="1" dirty="0">
                <a:solidFill>
                  <a:srgbClr val="009900"/>
                </a:solidFill>
                <a:latin typeface="Courier New" pitchFamily="49" charset="0"/>
              </a:rPr>
              <a:t>() call was made. Therefore, if</a:t>
            </a:r>
          </a:p>
          <a:p>
            <a:pPr>
              <a:defRPr/>
            </a:pPr>
            <a:r>
              <a:rPr lang="en-US" sz="2000" b="1" dirty="0">
                <a:solidFill>
                  <a:srgbClr val="009900"/>
                </a:solidFill>
                <a:latin typeface="Courier New" pitchFamily="49" charset="0"/>
              </a:rPr>
              <a:t>// </a:t>
            </a:r>
            <a:r>
              <a:rPr lang="en-US" sz="2000" b="1" dirty="0" err="1">
                <a:solidFill>
                  <a:srgbClr val="009900"/>
                </a:solidFill>
                <a:latin typeface="Courier New" pitchFamily="49" charset="0"/>
              </a:rPr>
              <a:t>oldTotal</a:t>
            </a:r>
            <a:r>
              <a:rPr lang="en-US" sz="2000" b="1" dirty="0">
                <a:solidFill>
                  <a:srgbClr val="009900"/>
                </a:solidFill>
                <a:latin typeface="Courier New" pitchFamily="49" charset="0"/>
              </a:rPr>
              <a:t> == </a:t>
            </a:r>
            <a:r>
              <a:rPr lang="en-US" sz="2000" b="1" dirty="0" err="1">
                <a:solidFill>
                  <a:srgbClr val="009900"/>
                </a:solidFill>
                <a:latin typeface="Courier New" pitchFamily="49" charset="0"/>
              </a:rPr>
              <a:t>totalValue</a:t>
            </a:r>
            <a:r>
              <a:rPr lang="en-US" sz="2000" b="1" dirty="0">
                <a:solidFill>
                  <a:srgbClr val="009900"/>
                </a:solidFill>
                <a:latin typeface="Courier New" pitchFamily="49" charset="0"/>
              </a:rPr>
              <a:t>, the operation failed.</a:t>
            </a:r>
          </a:p>
          <a:p>
            <a:pPr>
              <a:defRPr/>
            </a:pPr>
            <a:r>
              <a:rPr lang="en-US" sz="2000" b="1" dirty="0">
                <a:solidFill>
                  <a:schemeClr val="hlink"/>
                </a:solidFill>
                <a:latin typeface="Courier New" pitchFamily="49" charset="0"/>
              </a:rPr>
              <a:t>double </a:t>
            </a:r>
            <a:r>
              <a:rPr lang="en-US" sz="2000" b="1" dirty="0" err="1">
                <a:solidFill>
                  <a:schemeClr val="hlink"/>
                </a:solidFill>
                <a:latin typeface="Courier New" pitchFamily="49" charset="0"/>
              </a:rPr>
              <a:t>oldTotal</a:t>
            </a:r>
            <a:r>
              <a:rPr lang="en-US" sz="2000" b="1" dirty="0">
                <a:solidFill>
                  <a:schemeClr val="hlink"/>
                </a:solidFill>
                <a:latin typeface="Courier New" pitchFamily="49" charset="0"/>
              </a:rPr>
              <a:t> = </a:t>
            </a:r>
            <a:r>
              <a:rPr lang="en-US" sz="2000" b="1" dirty="0" err="1">
                <a:solidFill>
                  <a:schemeClr val="hlink"/>
                </a:solidFill>
                <a:latin typeface="Courier New" pitchFamily="49" charset="0"/>
              </a:rPr>
              <a:t>Interlocked.CompareExchange</a:t>
            </a:r>
            <a:r>
              <a:rPr lang="en-US" sz="2000" b="1" dirty="0">
                <a:solidFill>
                  <a:schemeClr val="hlink"/>
                </a:solidFill>
                <a:latin typeface="Courier New" pitchFamily="49" charset="0"/>
              </a:rPr>
              <a:t> </a:t>
            </a:r>
          </a:p>
          <a:p>
            <a:pPr>
              <a:defRPr/>
            </a:pPr>
            <a:r>
              <a:rPr lang="en-US" sz="2000" b="1" dirty="0">
                <a:solidFill>
                  <a:schemeClr val="hlink"/>
                </a:solidFill>
                <a:latin typeface="Courier New" pitchFamily="49" charset="0"/>
              </a:rPr>
              <a:t>    (ref </a:t>
            </a:r>
            <a:r>
              <a:rPr lang="en-US" sz="2000" b="1" dirty="0" err="1">
                <a:solidFill>
                  <a:srgbClr val="0070C0"/>
                </a:solidFill>
                <a:latin typeface="Courier New" pitchFamily="49" charset="0"/>
              </a:rPr>
              <a:t>totalValue</a:t>
            </a:r>
            <a:r>
              <a:rPr lang="en-US" sz="2000" b="1" dirty="0">
                <a:solidFill>
                  <a:schemeClr val="hlink"/>
                </a:solidFill>
                <a:latin typeface="Courier New" pitchFamily="49" charset="0"/>
              </a:rPr>
              <a:t>, </a:t>
            </a:r>
            <a:r>
              <a:rPr lang="en-US" sz="2000" b="1" dirty="0" err="1">
                <a:solidFill>
                  <a:schemeClr val="hlink"/>
                </a:solidFill>
                <a:latin typeface="Courier New" pitchFamily="49" charset="0"/>
              </a:rPr>
              <a:t>computedTotal</a:t>
            </a:r>
            <a:r>
              <a:rPr lang="en-US" sz="2000" b="1" dirty="0">
                <a:solidFill>
                  <a:schemeClr val="hlink"/>
                </a:solidFill>
                <a:latin typeface="Courier New" pitchFamily="49" charset="0"/>
              </a:rPr>
              <a:t>, </a:t>
            </a:r>
            <a:r>
              <a:rPr lang="en-US" sz="2000" b="1" dirty="0" err="1">
                <a:solidFill>
                  <a:schemeClr val="tx2">
                    <a:lumMod val="75000"/>
                    <a:lumOff val="25000"/>
                  </a:schemeClr>
                </a:solidFill>
                <a:latin typeface="Courier New" pitchFamily="49" charset="0"/>
              </a:rPr>
              <a:t>initValue</a:t>
            </a:r>
            <a:r>
              <a:rPr lang="en-US" sz="2000" b="1" dirty="0">
                <a:solidFill>
                  <a:schemeClr val="hlink"/>
                </a:solidFill>
                <a:latin typeface="Courier New" pitchFamily="49" charset="0"/>
              </a:rPr>
              <a:t>);</a:t>
            </a:r>
          </a:p>
        </p:txBody>
      </p:sp>
      <p:sp>
        <p:nvSpPr>
          <p:cNvPr id="75782" name="Slide Number Placeholder 6"/>
          <p:cNvSpPr>
            <a:spLocks noGrp="1"/>
          </p:cNvSpPr>
          <p:nvPr>
            <p:ph type="sldNum" sz="quarter" idx="11"/>
          </p:nvPr>
        </p:nvSpPr>
        <p:spPr>
          <a:noFill/>
        </p:spPr>
        <p:txBody>
          <a:bodyPr/>
          <a:lstStyle/>
          <a:p>
            <a:fld id="{7CFB3EC2-F271-44E9-98D2-C4A6F38026A8}"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smtClean="0"/>
              <a:t>Section 4 - Asynchronous Programming</a:t>
            </a:r>
          </a:p>
        </p:txBody>
      </p:sp>
      <p:sp>
        <p:nvSpPr>
          <p:cNvPr id="77827" name="Rectangle 2"/>
          <p:cNvSpPr>
            <a:spLocks noGrp="1" noChangeArrowheads="1"/>
          </p:cNvSpPr>
          <p:nvPr>
            <p:ph type="title"/>
          </p:nvPr>
        </p:nvSpPr>
        <p:spPr/>
        <p:txBody>
          <a:bodyPr/>
          <a:lstStyle/>
          <a:p>
            <a:pPr eaLnBrk="1" hangingPunct="1"/>
            <a:r>
              <a:rPr lang="en-US" smtClean="0"/>
              <a:t>Thread Synchronization</a:t>
            </a:r>
          </a:p>
        </p:txBody>
      </p:sp>
      <p:sp>
        <p:nvSpPr>
          <p:cNvPr id="77828" name="Rectangle 3"/>
          <p:cNvSpPr>
            <a:spLocks noGrp="1" noChangeArrowheads="1"/>
          </p:cNvSpPr>
          <p:nvPr>
            <p:ph type="body" idx="1"/>
          </p:nvPr>
        </p:nvSpPr>
        <p:spPr>
          <a:xfrm>
            <a:off x="152400" y="990600"/>
            <a:ext cx="8839200" cy="5562600"/>
          </a:xfrm>
        </p:spPr>
        <p:txBody>
          <a:bodyPr/>
          <a:lstStyle/>
          <a:p>
            <a:pPr eaLnBrk="1" hangingPunct="1"/>
            <a:r>
              <a:rPr lang="en-US" dirty="0" smtClean="0"/>
              <a:t>There are other thread synchronization mechanisms built into the .NET Framework. Some of them are:</a:t>
            </a:r>
          </a:p>
          <a:p>
            <a:pPr lvl="1" eaLnBrk="1" hangingPunct="1"/>
            <a:r>
              <a:rPr lang="en-US" sz="2400" b="1" dirty="0" err="1" smtClean="0">
                <a:solidFill>
                  <a:schemeClr val="hlink"/>
                </a:solidFill>
                <a:latin typeface="Courier New" pitchFamily="49" charset="0"/>
              </a:rPr>
              <a:t>Thread.VolatileRead</a:t>
            </a:r>
            <a:r>
              <a:rPr lang="en-US" sz="2400" dirty="0" smtClean="0"/>
              <a:t> and </a:t>
            </a:r>
            <a:r>
              <a:rPr lang="en-US" sz="2400" b="1" dirty="0" err="1" smtClean="0">
                <a:solidFill>
                  <a:schemeClr val="hlink"/>
                </a:solidFill>
                <a:latin typeface="Courier New" pitchFamily="49" charset="0"/>
              </a:rPr>
              <a:t>Thread.VolatileWrite</a:t>
            </a:r>
            <a:endParaRPr lang="en-US" sz="2400" b="1" dirty="0" smtClean="0">
              <a:solidFill>
                <a:schemeClr val="hlink"/>
              </a:solidFill>
              <a:latin typeface="Courier New" pitchFamily="49" charset="0"/>
            </a:endParaRPr>
          </a:p>
          <a:p>
            <a:pPr lvl="1" eaLnBrk="1" hangingPunct="1"/>
            <a:r>
              <a:rPr lang="en-US" sz="2400" b="1" dirty="0" smtClean="0">
                <a:solidFill>
                  <a:schemeClr val="hlink"/>
                </a:solidFill>
                <a:latin typeface="Courier New" pitchFamily="49" charset="0"/>
              </a:rPr>
              <a:t>Timer</a:t>
            </a:r>
          </a:p>
          <a:p>
            <a:pPr lvl="1" eaLnBrk="1" hangingPunct="1"/>
            <a:r>
              <a:rPr lang="en-US" sz="2400" b="1" dirty="0" err="1" smtClean="0">
                <a:solidFill>
                  <a:schemeClr val="hlink"/>
                </a:solidFill>
                <a:latin typeface="Courier New" pitchFamily="49" charset="0"/>
              </a:rPr>
              <a:t>WaitHandle</a:t>
            </a:r>
            <a:endParaRPr lang="en-US" sz="2400" b="1" dirty="0" smtClean="0">
              <a:solidFill>
                <a:schemeClr val="hlink"/>
              </a:solidFill>
              <a:latin typeface="Courier New" pitchFamily="49" charset="0"/>
            </a:endParaRPr>
          </a:p>
          <a:p>
            <a:pPr lvl="1" eaLnBrk="1" hangingPunct="1"/>
            <a:r>
              <a:rPr lang="en-US" sz="2400" b="1" dirty="0" err="1" smtClean="0">
                <a:solidFill>
                  <a:schemeClr val="hlink"/>
                </a:solidFill>
                <a:latin typeface="Courier New" pitchFamily="49" charset="0"/>
              </a:rPr>
              <a:t>ReadWriteLock</a:t>
            </a:r>
            <a:endParaRPr lang="en-US" sz="2400" b="1" dirty="0" smtClean="0">
              <a:solidFill>
                <a:schemeClr val="hlink"/>
              </a:solidFill>
              <a:latin typeface="Courier New" pitchFamily="49" charset="0"/>
            </a:endParaRPr>
          </a:p>
          <a:p>
            <a:pPr lvl="1" eaLnBrk="1" hangingPunct="1"/>
            <a:r>
              <a:rPr lang="en-US" sz="2400" b="1" dirty="0" err="1" smtClean="0">
                <a:solidFill>
                  <a:schemeClr val="hlink"/>
                </a:solidFill>
                <a:latin typeface="Courier New" pitchFamily="49" charset="0"/>
              </a:rPr>
              <a:t>AutoResetEvent</a:t>
            </a:r>
            <a:endParaRPr lang="en-US" sz="2400" b="1" dirty="0" smtClean="0">
              <a:solidFill>
                <a:schemeClr val="hlink"/>
              </a:solidFill>
              <a:latin typeface="Courier New" pitchFamily="49" charset="0"/>
            </a:endParaRPr>
          </a:p>
          <a:p>
            <a:pPr eaLnBrk="1" hangingPunct="1"/>
            <a:r>
              <a:rPr lang="en-US" dirty="0" smtClean="0"/>
              <a:t>There are a number of other mechanisms as well.</a:t>
            </a:r>
          </a:p>
          <a:p>
            <a:pPr eaLnBrk="1" hangingPunct="1"/>
            <a:r>
              <a:rPr lang="en-US" dirty="0" smtClean="0"/>
              <a:t>Before deciding on a synchronization method, be sure to review them all. They all have benefits and drawbacks that will impact your solution.</a:t>
            </a:r>
          </a:p>
          <a:p>
            <a:pPr eaLnBrk="1" hangingPunct="1"/>
            <a:r>
              <a:rPr lang="en-US" dirty="0" smtClean="0"/>
              <a:t>See “Threading Objects and Features”.</a:t>
            </a:r>
          </a:p>
        </p:txBody>
      </p:sp>
      <p:sp>
        <p:nvSpPr>
          <p:cNvPr id="77829" name="Slide Number Placeholder 5"/>
          <p:cNvSpPr>
            <a:spLocks noGrp="1"/>
          </p:cNvSpPr>
          <p:nvPr>
            <p:ph type="sldNum" sz="quarter" idx="11"/>
          </p:nvPr>
        </p:nvSpPr>
        <p:spPr>
          <a:noFill/>
        </p:spPr>
        <p:txBody>
          <a:bodyPr/>
          <a:lstStyle/>
          <a:p>
            <a:fld id="{A3AB87B9-A391-4475-B9A0-015BB13CB86F}"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smtClean="0"/>
              <a:t>Section 4 - Asynchronous Programming</a:t>
            </a:r>
          </a:p>
        </p:txBody>
      </p:sp>
      <p:sp>
        <p:nvSpPr>
          <p:cNvPr id="11267" name="Rectangle 2"/>
          <p:cNvSpPr>
            <a:spLocks noGrp="1" noChangeArrowheads="1"/>
          </p:cNvSpPr>
          <p:nvPr>
            <p:ph type="title"/>
          </p:nvPr>
        </p:nvSpPr>
        <p:spPr/>
        <p:txBody>
          <a:bodyPr/>
          <a:lstStyle/>
          <a:p>
            <a:pPr eaLnBrk="1" hangingPunct="1"/>
            <a:r>
              <a:rPr lang="en-US" smtClean="0"/>
              <a:t>Single-Processor Threading</a:t>
            </a:r>
          </a:p>
        </p:txBody>
      </p:sp>
      <p:sp>
        <p:nvSpPr>
          <p:cNvPr id="11268" name="Text Box 3"/>
          <p:cNvSpPr txBox="1">
            <a:spLocks noChangeArrowheads="1"/>
          </p:cNvSpPr>
          <p:nvPr/>
        </p:nvSpPr>
        <p:spPr bwMode="auto">
          <a:xfrm>
            <a:off x="0" y="1524000"/>
            <a:ext cx="1508125" cy="457200"/>
          </a:xfrm>
          <a:prstGeom prst="rect">
            <a:avLst/>
          </a:prstGeom>
          <a:noFill/>
          <a:ln w="9525" algn="ctr">
            <a:noFill/>
            <a:miter lim="800000"/>
            <a:headEnd/>
            <a:tailEnd/>
          </a:ln>
        </p:spPr>
        <p:txBody>
          <a:bodyPr wrap="none">
            <a:spAutoFit/>
          </a:bodyPr>
          <a:lstStyle/>
          <a:p>
            <a:r>
              <a:rPr lang="en-US"/>
              <a:t>Thread 1:</a:t>
            </a:r>
          </a:p>
        </p:txBody>
      </p:sp>
      <p:sp>
        <p:nvSpPr>
          <p:cNvPr id="11269" name="Text Box 4"/>
          <p:cNvSpPr txBox="1">
            <a:spLocks noChangeArrowheads="1"/>
          </p:cNvSpPr>
          <p:nvPr/>
        </p:nvSpPr>
        <p:spPr bwMode="auto">
          <a:xfrm>
            <a:off x="0" y="2895600"/>
            <a:ext cx="1508125" cy="457200"/>
          </a:xfrm>
          <a:prstGeom prst="rect">
            <a:avLst/>
          </a:prstGeom>
          <a:noFill/>
          <a:ln w="9525" algn="ctr">
            <a:noFill/>
            <a:miter lim="800000"/>
            <a:headEnd/>
            <a:tailEnd/>
          </a:ln>
        </p:spPr>
        <p:txBody>
          <a:bodyPr wrap="none">
            <a:spAutoFit/>
          </a:bodyPr>
          <a:lstStyle/>
          <a:p>
            <a:r>
              <a:rPr lang="en-US"/>
              <a:t>Thread 2:</a:t>
            </a:r>
          </a:p>
        </p:txBody>
      </p:sp>
      <p:sp>
        <p:nvSpPr>
          <p:cNvPr id="11270" name="Text Box 5"/>
          <p:cNvSpPr txBox="1">
            <a:spLocks noChangeArrowheads="1"/>
          </p:cNvSpPr>
          <p:nvPr/>
        </p:nvSpPr>
        <p:spPr bwMode="auto">
          <a:xfrm>
            <a:off x="0" y="4191000"/>
            <a:ext cx="1508125" cy="457200"/>
          </a:xfrm>
          <a:prstGeom prst="rect">
            <a:avLst/>
          </a:prstGeom>
          <a:noFill/>
          <a:ln w="9525" algn="ctr">
            <a:noFill/>
            <a:miter lim="800000"/>
            <a:headEnd/>
            <a:tailEnd/>
          </a:ln>
        </p:spPr>
        <p:txBody>
          <a:bodyPr wrap="none">
            <a:spAutoFit/>
          </a:bodyPr>
          <a:lstStyle/>
          <a:p>
            <a:r>
              <a:rPr lang="en-US"/>
              <a:t>Thread 3:</a:t>
            </a:r>
          </a:p>
        </p:txBody>
      </p:sp>
      <p:sp>
        <p:nvSpPr>
          <p:cNvPr id="11271" name="Text Box 6"/>
          <p:cNvSpPr txBox="1">
            <a:spLocks noChangeArrowheads="1"/>
          </p:cNvSpPr>
          <p:nvPr/>
        </p:nvSpPr>
        <p:spPr bwMode="auto">
          <a:xfrm>
            <a:off x="0" y="5410200"/>
            <a:ext cx="927100" cy="457200"/>
          </a:xfrm>
          <a:prstGeom prst="rect">
            <a:avLst/>
          </a:prstGeom>
          <a:noFill/>
          <a:ln w="9525" algn="ctr">
            <a:noFill/>
            <a:miter lim="800000"/>
            <a:headEnd/>
            <a:tailEnd/>
          </a:ln>
        </p:spPr>
        <p:txBody>
          <a:bodyPr wrap="none">
            <a:spAutoFit/>
          </a:bodyPr>
          <a:lstStyle/>
          <a:p>
            <a:r>
              <a:rPr lang="en-US"/>
              <a:t>Main:</a:t>
            </a:r>
          </a:p>
        </p:txBody>
      </p:sp>
      <p:sp>
        <p:nvSpPr>
          <p:cNvPr id="44039" name="Line 7"/>
          <p:cNvSpPr>
            <a:spLocks noChangeShapeType="1"/>
          </p:cNvSpPr>
          <p:nvPr/>
        </p:nvSpPr>
        <p:spPr bwMode="auto">
          <a:xfrm>
            <a:off x="1676400" y="5638800"/>
            <a:ext cx="381000" cy="0"/>
          </a:xfrm>
          <a:prstGeom prst="line">
            <a:avLst/>
          </a:prstGeom>
          <a:noFill/>
          <a:ln w="28575">
            <a:solidFill>
              <a:schemeClr val="hlink"/>
            </a:solidFill>
            <a:round/>
            <a:headEnd/>
            <a:tailEnd type="stealth" w="lg" len="med"/>
          </a:ln>
        </p:spPr>
        <p:txBody>
          <a:bodyPr anchor="ctr"/>
          <a:lstStyle/>
          <a:p>
            <a:endParaRPr lang="en-US"/>
          </a:p>
        </p:txBody>
      </p:sp>
      <p:sp>
        <p:nvSpPr>
          <p:cNvPr id="44040" name="Line 8"/>
          <p:cNvSpPr>
            <a:spLocks noChangeShapeType="1"/>
          </p:cNvSpPr>
          <p:nvPr/>
        </p:nvSpPr>
        <p:spPr bwMode="auto">
          <a:xfrm>
            <a:off x="2057400" y="5410200"/>
            <a:ext cx="0" cy="457200"/>
          </a:xfrm>
          <a:prstGeom prst="line">
            <a:avLst/>
          </a:prstGeom>
          <a:noFill/>
          <a:ln w="9525">
            <a:solidFill>
              <a:schemeClr val="accent2"/>
            </a:solidFill>
            <a:round/>
            <a:headEnd/>
            <a:tailEnd/>
          </a:ln>
        </p:spPr>
        <p:txBody>
          <a:bodyPr anchor="ctr"/>
          <a:lstStyle/>
          <a:p>
            <a:endParaRPr lang="en-US"/>
          </a:p>
        </p:txBody>
      </p:sp>
      <p:sp>
        <p:nvSpPr>
          <p:cNvPr id="44041" name="Line 9"/>
          <p:cNvSpPr>
            <a:spLocks noChangeShapeType="1"/>
          </p:cNvSpPr>
          <p:nvPr/>
        </p:nvSpPr>
        <p:spPr bwMode="auto">
          <a:xfrm>
            <a:off x="2057400" y="5638800"/>
            <a:ext cx="381000" cy="0"/>
          </a:xfrm>
          <a:prstGeom prst="line">
            <a:avLst/>
          </a:prstGeom>
          <a:noFill/>
          <a:ln w="28575">
            <a:solidFill>
              <a:schemeClr val="hlink"/>
            </a:solidFill>
            <a:round/>
            <a:headEnd/>
            <a:tailEnd type="stealth" w="lg" len="med"/>
          </a:ln>
        </p:spPr>
        <p:txBody>
          <a:bodyPr anchor="ctr"/>
          <a:lstStyle/>
          <a:p>
            <a:endParaRPr lang="en-US"/>
          </a:p>
        </p:txBody>
      </p:sp>
      <p:sp>
        <p:nvSpPr>
          <p:cNvPr id="44042" name="Line 10"/>
          <p:cNvSpPr>
            <a:spLocks noChangeShapeType="1"/>
          </p:cNvSpPr>
          <p:nvPr/>
        </p:nvSpPr>
        <p:spPr bwMode="auto">
          <a:xfrm>
            <a:off x="2438400" y="5410200"/>
            <a:ext cx="0" cy="457200"/>
          </a:xfrm>
          <a:prstGeom prst="line">
            <a:avLst/>
          </a:prstGeom>
          <a:noFill/>
          <a:ln w="9525">
            <a:solidFill>
              <a:schemeClr val="accent2"/>
            </a:solidFill>
            <a:round/>
            <a:headEnd/>
            <a:tailEnd/>
          </a:ln>
        </p:spPr>
        <p:txBody>
          <a:bodyPr anchor="ctr"/>
          <a:lstStyle/>
          <a:p>
            <a:endParaRPr lang="en-US"/>
          </a:p>
        </p:txBody>
      </p:sp>
      <p:sp>
        <p:nvSpPr>
          <p:cNvPr id="44043" name="Line 11"/>
          <p:cNvSpPr>
            <a:spLocks noChangeShapeType="1"/>
          </p:cNvSpPr>
          <p:nvPr/>
        </p:nvSpPr>
        <p:spPr bwMode="auto">
          <a:xfrm>
            <a:off x="2438400" y="5638800"/>
            <a:ext cx="381000" cy="0"/>
          </a:xfrm>
          <a:prstGeom prst="line">
            <a:avLst/>
          </a:prstGeom>
          <a:noFill/>
          <a:ln w="28575">
            <a:solidFill>
              <a:schemeClr val="hlink"/>
            </a:solidFill>
            <a:round/>
            <a:headEnd/>
            <a:tailEnd type="stealth" w="lg" len="med"/>
          </a:ln>
        </p:spPr>
        <p:txBody>
          <a:bodyPr anchor="ctr"/>
          <a:lstStyle/>
          <a:p>
            <a:endParaRPr lang="en-US"/>
          </a:p>
        </p:txBody>
      </p:sp>
      <p:sp>
        <p:nvSpPr>
          <p:cNvPr id="44044" name="Line 12"/>
          <p:cNvSpPr>
            <a:spLocks noChangeShapeType="1"/>
          </p:cNvSpPr>
          <p:nvPr/>
        </p:nvSpPr>
        <p:spPr bwMode="auto">
          <a:xfrm>
            <a:off x="2819400" y="1509713"/>
            <a:ext cx="0" cy="4357687"/>
          </a:xfrm>
          <a:prstGeom prst="line">
            <a:avLst/>
          </a:prstGeom>
          <a:noFill/>
          <a:ln w="9525">
            <a:solidFill>
              <a:schemeClr val="accent2"/>
            </a:solidFill>
            <a:round/>
            <a:headEnd/>
            <a:tailEnd/>
          </a:ln>
        </p:spPr>
        <p:txBody>
          <a:bodyPr anchor="ctr"/>
          <a:lstStyle/>
          <a:p>
            <a:endParaRPr lang="en-US"/>
          </a:p>
        </p:txBody>
      </p:sp>
      <p:sp>
        <p:nvSpPr>
          <p:cNvPr id="44045" name="AutoShape 13"/>
          <p:cNvSpPr>
            <a:spLocks/>
          </p:cNvSpPr>
          <p:nvPr/>
        </p:nvSpPr>
        <p:spPr bwMode="auto">
          <a:xfrm>
            <a:off x="228600" y="5867400"/>
            <a:ext cx="914400" cy="609600"/>
          </a:xfrm>
          <a:prstGeom prst="borderCallout1">
            <a:avLst>
              <a:gd name="adj1" fmla="val 18750"/>
              <a:gd name="adj2" fmla="val 108333"/>
              <a:gd name="adj3" fmla="val -17968"/>
              <a:gd name="adj4" fmla="val 195833"/>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T1</a:t>
            </a:r>
          </a:p>
        </p:txBody>
      </p:sp>
      <p:sp>
        <p:nvSpPr>
          <p:cNvPr id="44046" name="AutoShape 14"/>
          <p:cNvSpPr>
            <a:spLocks/>
          </p:cNvSpPr>
          <p:nvPr/>
        </p:nvSpPr>
        <p:spPr bwMode="auto">
          <a:xfrm>
            <a:off x="1066800" y="4724400"/>
            <a:ext cx="914400" cy="609600"/>
          </a:xfrm>
          <a:prstGeom prst="borderCallout1">
            <a:avLst>
              <a:gd name="adj1" fmla="val 18750"/>
              <a:gd name="adj2" fmla="val 108333"/>
              <a:gd name="adj3" fmla="val 117968"/>
              <a:gd name="adj4" fmla="val 146875"/>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T2</a:t>
            </a:r>
          </a:p>
        </p:txBody>
      </p:sp>
      <p:sp>
        <p:nvSpPr>
          <p:cNvPr id="44047" name="AutoShape 15"/>
          <p:cNvSpPr>
            <a:spLocks/>
          </p:cNvSpPr>
          <p:nvPr/>
        </p:nvSpPr>
        <p:spPr bwMode="auto">
          <a:xfrm>
            <a:off x="3276600" y="5943600"/>
            <a:ext cx="914400" cy="609600"/>
          </a:xfrm>
          <a:prstGeom prst="borderCallout1">
            <a:avLst>
              <a:gd name="adj1" fmla="val 18750"/>
              <a:gd name="adj2" fmla="val -8333"/>
              <a:gd name="adj3" fmla="val -49218"/>
              <a:gd name="adj4" fmla="val -41667"/>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T3</a:t>
            </a:r>
          </a:p>
        </p:txBody>
      </p:sp>
      <p:sp>
        <p:nvSpPr>
          <p:cNvPr id="44048" name="Line 16"/>
          <p:cNvSpPr>
            <a:spLocks noChangeShapeType="1"/>
          </p:cNvSpPr>
          <p:nvPr/>
        </p:nvSpPr>
        <p:spPr bwMode="auto">
          <a:xfrm>
            <a:off x="2819400" y="1752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49" name="Line 17"/>
          <p:cNvSpPr>
            <a:spLocks noChangeShapeType="1"/>
          </p:cNvSpPr>
          <p:nvPr/>
        </p:nvSpPr>
        <p:spPr bwMode="auto">
          <a:xfrm>
            <a:off x="3429000" y="1524000"/>
            <a:ext cx="0" cy="1800225"/>
          </a:xfrm>
          <a:prstGeom prst="line">
            <a:avLst/>
          </a:prstGeom>
          <a:noFill/>
          <a:ln w="9525">
            <a:solidFill>
              <a:schemeClr val="accent2"/>
            </a:solidFill>
            <a:round/>
            <a:headEnd/>
            <a:tailEnd/>
          </a:ln>
        </p:spPr>
        <p:txBody>
          <a:bodyPr anchor="ctr"/>
          <a:lstStyle/>
          <a:p>
            <a:endParaRPr lang="en-US"/>
          </a:p>
        </p:txBody>
      </p:sp>
      <p:sp>
        <p:nvSpPr>
          <p:cNvPr id="44050" name="Line 18"/>
          <p:cNvSpPr>
            <a:spLocks noChangeShapeType="1"/>
          </p:cNvSpPr>
          <p:nvPr/>
        </p:nvSpPr>
        <p:spPr bwMode="auto">
          <a:xfrm>
            <a:off x="3429000" y="31242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1" name="Line 19"/>
          <p:cNvSpPr>
            <a:spLocks noChangeShapeType="1"/>
          </p:cNvSpPr>
          <p:nvPr/>
        </p:nvSpPr>
        <p:spPr bwMode="auto">
          <a:xfrm>
            <a:off x="4038600" y="2895600"/>
            <a:ext cx="0" cy="1763713"/>
          </a:xfrm>
          <a:prstGeom prst="line">
            <a:avLst/>
          </a:prstGeom>
          <a:noFill/>
          <a:ln w="9525">
            <a:solidFill>
              <a:schemeClr val="accent2"/>
            </a:solidFill>
            <a:round/>
            <a:headEnd/>
            <a:tailEnd/>
          </a:ln>
        </p:spPr>
        <p:txBody>
          <a:bodyPr anchor="ctr"/>
          <a:lstStyle/>
          <a:p>
            <a:endParaRPr lang="en-US"/>
          </a:p>
        </p:txBody>
      </p:sp>
      <p:sp>
        <p:nvSpPr>
          <p:cNvPr id="44052" name="Line 20"/>
          <p:cNvSpPr>
            <a:spLocks noChangeShapeType="1"/>
          </p:cNvSpPr>
          <p:nvPr/>
        </p:nvSpPr>
        <p:spPr bwMode="auto">
          <a:xfrm>
            <a:off x="4038600" y="4419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3" name="Line 21"/>
          <p:cNvSpPr>
            <a:spLocks noChangeShapeType="1"/>
          </p:cNvSpPr>
          <p:nvPr/>
        </p:nvSpPr>
        <p:spPr bwMode="auto">
          <a:xfrm>
            <a:off x="4648200" y="4191000"/>
            <a:ext cx="0" cy="1698625"/>
          </a:xfrm>
          <a:prstGeom prst="line">
            <a:avLst/>
          </a:prstGeom>
          <a:noFill/>
          <a:ln w="9525">
            <a:solidFill>
              <a:schemeClr val="accent2"/>
            </a:solidFill>
            <a:round/>
            <a:headEnd/>
            <a:tailEnd/>
          </a:ln>
        </p:spPr>
        <p:txBody>
          <a:bodyPr anchor="ctr"/>
          <a:lstStyle/>
          <a:p>
            <a:endParaRPr lang="en-US"/>
          </a:p>
        </p:txBody>
      </p:sp>
      <p:sp>
        <p:nvSpPr>
          <p:cNvPr id="44054" name="Line 22"/>
          <p:cNvSpPr>
            <a:spLocks noChangeShapeType="1"/>
          </p:cNvSpPr>
          <p:nvPr/>
        </p:nvSpPr>
        <p:spPr bwMode="auto">
          <a:xfrm>
            <a:off x="4648200" y="56388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5" name="Line 23"/>
          <p:cNvSpPr>
            <a:spLocks noChangeShapeType="1"/>
          </p:cNvSpPr>
          <p:nvPr/>
        </p:nvSpPr>
        <p:spPr bwMode="auto">
          <a:xfrm>
            <a:off x="5257800" y="1509713"/>
            <a:ext cx="0" cy="4405312"/>
          </a:xfrm>
          <a:prstGeom prst="line">
            <a:avLst/>
          </a:prstGeom>
          <a:noFill/>
          <a:ln w="9525">
            <a:solidFill>
              <a:schemeClr val="accent2"/>
            </a:solidFill>
            <a:round/>
            <a:headEnd/>
            <a:tailEnd/>
          </a:ln>
        </p:spPr>
        <p:txBody>
          <a:bodyPr anchor="ctr"/>
          <a:lstStyle/>
          <a:p>
            <a:endParaRPr lang="en-US"/>
          </a:p>
        </p:txBody>
      </p:sp>
      <p:sp>
        <p:nvSpPr>
          <p:cNvPr id="44056" name="Line 24"/>
          <p:cNvSpPr>
            <a:spLocks noChangeShapeType="1"/>
          </p:cNvSpPr>
          <p:nvPr/>
        </p:nvSpPr>
        <p:spPr bwMode="auto">
          <a:xfrm>
            <a:off x="5257800" y="1752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7" name="Line 25"/>
          <p:cNvSpPr>
            <a:spLocks noChangeShapeType="1"/>
          </p:cNvSpPr>
          <p:nvPr/>
        </p:nvSpPr>
        <p:spPr bwMode="auto">
          <a:xfrm>
            <a:off x="5867400" y="1524000"/>
            <a:ext cx="0" cy="1838325"/>
          </a:xfrm>
          <a:prstGeom prst="line">
            <a:avLst/>
          </a:prstGeom>
          <a:noFill/>
          <a:ln w="9525">
            <a:solidFill>
              <a:schemeClr val="accent2"/>
            </a:solidFill>
            <a:round/>
            <a:headEnd/>
            <a:tailEnd/>
          </a:ln>
        </p:spPr>
        <p:txBody>
          <a:bodyPr anchor="ctr"/>
          <a:lstStyle/>
          <a:p>
            <a:endParaRPr lang="en-US"/>
          </a:p>
        </p:txBody>
      </p:sp>
      <p:sp>
        <p:nvSpPr>
          <p:cNvPr id="44058" name="Line 26"/>
          <p:cNvSpPr>
            <a:spLocks noChangeShapeType="1"/>
          </p:cNvSpPr>
          <p:nvPr/>
        </p:nvSpPr>
        <p:spPr bwMode="auto">
          <a:xfrm>
            <a:off x="5867400" y="31242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59" name="Line 27"/>
          <p:cNvSpPr>
            <a:spLocks noChangeShapeType="1"/>
          </p:cNvSpPr>
          <p:nvPr/>
        </p:nvSpPr>
        <p:spPr bwMode="auto">
          <a:xfrm>
            <a:off x="6477000" y="2895600"/>
            <a:ext cx="0" cy="1792288"/>
          </a:xfrm>
          <a:prstGeom prst="line">
            <a:avLst/>
          </a:prstGeom>
          <a:noFill/>
          <a:ln w="9525">
            <a:solidFill>
              <a:schemeClr val="accent2"/>
            </a:solidFill>
            <a:round/>
            <a:headEnd/>
            <a:tailEnd/>
          </a:ln>
        </p:spPr>
        <p:txBody>
          <a:bodyPr anchor="ctr"/>
          <a:lstStyle/>
          <a:p>
            <a:endParaRPr lang="en-US"/>
          </a:p>
        </p:txBody>
      </p:sp>
      <p:sp>
        <p:nvSpPr>
          <p:cNvPr id="44060" name="Line 28"/>
          <p:cNvSpPr>
            <a:spLocks noChangeShapeType="1"/>
          </p:cNvSpPr>
          <p:nvPr/>
        </p:nvSpPr>
        <p:spPr bwMode="auto">
          <a:xfrm>
            <a:off x="6477000" y="4419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4061" name="Line 29"/>
          <p:cNvSpPr>
            <a:spLocks noChangeShapeType="1"/>
          </p:cNvSpPr>
          <p:nvPr/>
        </p:nvSpPr>
        <p:spPr bwMode="auto">
          <a:xfrm>
            <a:off x="7086600" y="4191000"/>
            <a:ext cx="0" cy="1716088"/>
          </a:xfrm>
          <a:prstGeom prst="line">
            <a:avLst/>
          </a:prstGeom>
          <a:noFill/>
          <a:ln w="9525">
            <a:solidFill>
              <a:schemeClr val="accent2"/>
            </a:solidFill>
            <a:round/>
            <a:headEnd/>
            <a:tailEnd/>
          </a:ln>
        </p:spPr>
        <p:txBody>
          <a:bodyPr anchor="ctr"/>
          <a:lstStyle/>
          <a:p>
            <a:endParaRPr lang="en-US"/>
          </a:p>
        </p:txBody>
      </p:sp>
      <p:sp>
        <p:nvSpPr>
          <p:cNvPr id="44062" name="Line 30"/>
          <p:cNvSpPr>
            <a:spLocks noChangeShapeType="1"/>
          </p:cNvSpPr>
          <p:nvPr/>
        </p:nvSpPr>
        <p:spPr bwMode="auto">
          <a:xfrm>
            <a:off x="7086600" y="5638800"/>
            <a:ext cx="1752600" cy="0"/>
          </a:xfrm>
          <a:prstGeom prst="line">
            <a:avLst/>
          </a:prstGeom>
          <a:noFill/>
          <a:ln w="28575">
            <a:solidFill>
              <a:schemeClr val="hlink"/>
            </a:solidFill>
            <a:round/>
            <a:headEnd/>
            <a:tailEnd type="stealth" w="lg" len="med"/>
          </a:ln>
        </p:spPr>
        <p:txBody>
          <a:bodyPr anchor="ctr"/>
          <a:lstStyle/>
          <a:p>
            <a:endParaRPr lang="en-US"/>
          </a:p>
        </p:txBody>
      </p:sp>
      <p:sp>
        <p:nvSpPr>
          <p:cNvPr id="44064" name="Text Box 32"/>
          <p:cNvSpPr txBox="1">
            <a:spLocks noChangeArrowheads="1"/>
          </p:cNvSpPr>
          <p:nvPr/>
        </p:nvSpPr>
        <p:spPr bwMode="auto">
          <a:xfrm>
            <a:off x="5791200" y="1981200"/>
            <a:ext cx="592138" cy="366713"/>
          </a:xfrm>
          <a:prstGeom prst="rect">
            <a:avLst/>
          </a:prstGeom>
          <a:noFill/>
          <a:ln w="9525" algn="ctr">
            <a:noFill/>
            <a:miter lim="800000"/>
            <a:headEnd/>
            <a:tailEnd/>
          </a:ln>
        </p:spPr>
        <p:txBody>
          <a:bodyPr wrap="none">
            <a:spAutoFit/>
          </a:bodyPr>
          <a:lstStyle/>
          <a:p>
            <a:r>
              <a:rPr lang="en-US" sz="1800"/>
              <a:t>END</a:t>
            </a:r>
          </a:p>
        </p:txBody>
      </p:sp>
      <p:sp>
        <p:nvSpPr>
          <p:cNvPr id="44065" name="Text Box 33"/>
          <p:cNvSpPr txBox="1">
            <a:spLocks noChangeArrowheads="1"/>
          </p:cNvSpPr>
          <p:nvPr/>
        </p:nvSpPr>
        <p:spPr bwMode="auto">
          <a:xfrm>
            <a:off x="6418263" y="3276600"/>
            <a:ext cx="592137" cy="366713"/>
          </a:xfrm>
          <a:prstGeom prst="rect">
            <a:avLst/>
          </a:prstGeom>
          <a:noFill/>
          <a:ln w="9525" algn="ctr">
            <a:noFill/>
            <a:miter lim="800000"/>
            <a:headEnd/>
            <a:tailEnd/>
          </a:ln>
        </p:spPr>
        <p:txBody>
          <a:bodyPr wrap="none">
            <a:spAutoFit/>
          </a:bodyPr>
          <a:lstStyle/>
          <a:p>
            <a:r>
              <a:rPr lang="en-US" sz="1800"/>
              <a:t>END</a:t>
            </a:r>
          </a:p>
        </p:txBody>
      </p:sp>
      <p:sp>
        <p:nvSpPr>
          <p:cNvPr id="44066" name="Text Box 34"/>
          <p:cNvSpPr txBox="1">
            <a:spLocks noChangeArrowheads="1"/>
          </p:cNvSpPr>
          <p:nvPr/>
        </p:nvSpPr>
        <p:spPr bwMode="auto">
          <a:xfrm>
            <a:off x="7027863" y="4662488"/>
            <a:ext cx="592137" cy="366712"/>
          </a:xfrm>
          <a:prstGeom prst="rect">
            <a:avLst/>
          </a:prstGeom>
          <a:noFill/>
          <a:ln w="9525" algn="ctr">
            <a:noFill/>
            <a:miter lim="800000"/>
            <a:headEnd/>
            <a:tailEnd/>
          </a:ln>
        </p:spPr>
        <p:txBody>
          <a:bodyPr wrap="none">
            <a:spAutoFit/>
          </a:bodyPr>
          <a:lstStyle/>
          <a:p>
            <a:r>
              <a:rPr lang="en-US" sz="1800"/>
              <a:t>END</a:t>
            </a:r>
          </a:p>
        </p:txBody>
      </p:sp>
      <p:sp>
        <p:nvSpPr>
          <p:cNvPr id="11299" name="Line 36"/>
          <p:cNvSpPr>
            <a:spLocks noChangeShapeType="1"/>
          </p:cNvSpPr>
          <p:nvPr/>
        </p:nvSpPr>
        <p:spPr bwMode="auto">
          <a:xfrm>
            <a:off x="152400" y="1295400"/>
            <a:ext cx="8839200" cy="0"/>
          </a:xfrm>
          <a:prstGeom prst="line">
            <a:avLst/>
          </a:prstGeom>
          <a:noFill/>
          <a:ln w="28575">
            <a:solidFill>
              <a:srgbClr val="000099"/>
            </a:solidFill>
            <a:round/>
            <a:headEnd/>
            <a:tailEnd type="stealth" w="lg" len="lg"/>
          </a:ln>
        </p:spPr>
        <p:txBody>
          <a:bodyPr anchor="ctr"/>
          <a:lstStyle/>
          <a:p>
            <a:endParaRPr lang="en-US"/>
          </a:p>
        </p:txBody>
      </p:sp>
      <p:sp>
        <p:nvSpPr>
          <p:cNvPr id="11300" name="Text Box 37"/>
          <p:cNvSpPr txBox="1">
            <a:spLocks noChangeArrowheads="1"/>
          </p:cNvSpPr>
          <p:nvPr/>
        </p:nvSpPr>
        <p:spPr bwMode="auto">
          <a:xfrm>
            <a:off x="4114800" y="915988"/>
            <a:ext cx="866775" cy="457200"/>
          </a:xfrm>
          <a:prstGeom prst="rect">
            <a:avLst/>
          </a:prstGeom>
          <a:noFill/>
          <a:ln w="9525" algn="ctr">
            <a:noFill/>
            <a:miter lim="800000"/>
            <a:headEnd/>
            <a:tailEnd/>
          </a:ln>
        </p:spPr>
        <p:txBody>
          <a:bodyPr wrap="none">
            <a:spAutoFit/>
          </a:bodyPr>
          <a:lstStyle/>
          <a:p>
            <a:r>
              <a:rPr lang="en-US"/>
              <a:t>Time</a:t>
            </a:r>
          </a:p>
        </p:txBody>
      </p:sp>
      <p:sp>
        <p:nvSpPr>
          <p:cNvPr id="11302" name="Slide Number Placeholder 38"/>
          <p:cNvSpPr>
            <a:spLocks noGrp="1"/>
          </p:cNvSpPr>
          <p:nvPr>
            <p:ph type="sldNum" sz="quarter" idx="11"/>
          </p:nvPr>
        </p:nvSpPr>
        <p:spPr>
          <a:noFill/>
        </p:spPr>
        <p:txBody>
          <a:bodyPr/>
          <a:lstStyle/>
          <a:p>
            <a:fld id="{4DC2BDFB-B57C-4610-A15D-A1AECDB70894}" type="slidenum">
              <a:rPr lang="en-US" smtClean="0"/>
              <a:pPr/>
              <a:t>8</a:t>
            </a:fld>
            <a:endParaRPr lang="en-US" smtClean="0"/>
          </a:p>
        </p:txBody>
      </p:sp>
      <p:sp>
        <p:nvSpPr>
          <p:cNvPr id="39" name="Action Button: Forward or Next 38">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9"/>
                                        </p:tgtEl>
                                        <p:attrNameLst>
                                          <p:attrName>style.visibility</p:attrName>
                                        </p:attrNameLst>
                                      </p:cBhvr>
                                      <p:to>
                                        <p:strVal val="visible"/>
                                      </p:to>
                                    </p:set>
                                    <p:animEffect transition="in" filter="wipe(left)">
                                      <p:cBhvr>
                                        <p:cTn id="7" dur="500"/>
                                        <p:tgtEl>
                                          <p:spTgt spid="4403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4040"/>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4045"/>
                                        </p:tgtEl>
                                        <p:attrNameLst>
                                          <p:attrName>style.visibility</p:attrName>
                                        </p:attrNameLst>
                                      </p:cBhvr>
                                      <p:to>
                                        <p:strVal val="visible"/>
                                      </p:to>
                                    </p:set>
                                    <p:animEffect transition="in" filter="dissolve">
                                      <p:cBhvr>
                                        <p:cTn id="14" dur="500"/>
                                        <p:tgtEl>
                                          <p:spTgt spid="4404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4041"/>
                                        </p:tgtEl>
                                        <p:attrNameLst>
                                          <p:attrName>style.visibility</p:attrName>
                                        </p:attrNameLst>
                                      </p:cBhvr>
                                      <p:to>
                                        <p:strVal val="visible"/>
                                      </p:to>
                                    </p:set>
                                    <p:animEffect transition="in" filter="wipe(left)">
                                      <p:cBhvr>
                                        <p:cTn id="19" dur="500"/>
                                        <p:tgtEl>
                                          <p:spTgt spid="4404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4042"/>
                                        </p:tgtEl>
                                        <p:attrNameLst>
                                          <p:attrName>style.visibility</p:attrName>
                                        </p:attrNameLst>
                                      </p:cBhvr>
                                      <p:to>
                                        <p:strVal val="visible"/>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4046"/>
                                        </p:tgtEl>
                                        <p:attrNameLst>
                                          <p:attrName>style.visibility</p:attrName>
                                        </p:attrNameLst>
                                      </p:cBhvr>
                                      <p:to>
                                        <p:strVal val="visible"/>
                                      </p:to>
                                    </p:set>
                                    <p:animEffect transition="in" filter="dissolve">
                                      <p:cBhvr>
                                        <p:cTn id="26" dur="500"/>
                                        <p:tgtEl>
                                          <p:spTgt spid="440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043"/>
                                        </p:tgtEl>
                                        <p:attrNameLst>
                                          <p:attrName>style.visibility</p:attrName>
                                        </p:attrNameLst>
                                      </p:cBhvr>
                                      <p:to>
                                        <p:strVal val="visible"/>
                                      </p:to>
                                    </p:set>
                                    <p:animEffect transition="in" filter="wipe(left)">
                                      <p:cBhvr>
                                        <p:cTn id="31" dur="500"/>
                                        <p:tgtEl>
                                          <p:spTgt spid="44043"/>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4044"/>
                                        </p:tgtEl>
                                        <p:attrNameLst>
                                          <p:attrName>style.visibility</p:attrName>
                                        </p:attrNameLst>
                                      </p:cBhvr>
                                      <p:to>
                                        <p:strVal val="visible"/>
                                      </p:to>
                                    </p:se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4047"/>
                                        </p:tgtEl>
                                        <p:attrNameLst>
                                          <p:attrName>style.visibility</p:attrName>
                                        </p:attrNameLst>
                                      </p:cBhvr>
                                      <p:to>
                                        <p:strVal val="visible"/>
                                      </p:to>
                                    </p:set>
                                    <p:animEffect transition="in" filter="dissolve">
                                      <p:cBhvr>
                                        <p:cTn id="38" dur="500"/>
                                        <p:tgtEl>
                                          <p:spTgt spid="4404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4048"/>
                                        </p:tgtEl>
                                        <p:attrNameLst>
                                          <p:attrName>style.visibility</p:attrName>
                                        </p:attrNameLst>
                                      </p:cBhvr>
                                      <p:to>
                                        <p:strVal val="visible"/>
                                      </p:to>
                                    </p:set>
                                    <p:animEffect transition="in" filter="wipe(left)">
                                      <p:cBhvr>
                                        <p:cTn id="43" dur="1000"/>
                                        <p:tgtEl>
                                          <p:spTgt spid="44048"/>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440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4050"/>
                                        </p:tgtEl>
                                        <p:attrNameLst>
                                          <p:attrName>style.visibility</p:attrName>
                                        </p:attrNameLst>
                                      </p:cBhvr>
                                      <p:to>
                                        <p:strVal val="visible"/>
                                      </p:to>
                                    </p:set>
                                    <p:animEffect transition="in" filter="wipe(left)">
                                      <p:cBhvr>
                                        <p:cTn id="51" dur="1000"/>
                                        <p:tgtEl>
                                          <p:spTgt spid="44050"/>
                                        </p:tgtEl>
                                      </p:cBhvr>
                                    </p:animEffec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440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4052"/>
                                        </p:tgtEl>
                                        <p:attrNameLst>
                                          <p:attrName>style.visibility</p:attrName>
                                        </p:attrNameLst>
                                      </p:cBhvr>
                                      <p:to>
                                        <p:strVal val="visible"/>
                                      </p:to>
                                    </p:set>
                                    <p:animEffect transition="in" filter="wipe(left)">
                                      <p:cBhvr>
                                        <p:cTn id="59" dur="1000"/>
                                        <p:tgtEl>
                                          <p:spTgt spid="44052"/>
                                        </p:tgtEl>
                                      </p:cBhvr>
                                    </p:animEffect>
                                  </p:childTnLst>
                                </p:cTn>
                              </p:par>
                            </p:childTnLst>
                          </p:cTn>
                        </p:par>
                        <p:par>
                          <p:cTn id="60" fill="hold">
                            <p:stCondLst>
                              <p:cond delay="1000"/>
                            </p:stCondLst>
                            <p:childTnLst>
                              <p:par>
                                <p:cTn id="61" presetID="1" presetClass="entr" presetSubtype="0" fill="hold" grpId="0" nodeType="afterEffect">
                                  <p:stCondLst>
                                    <p:cond delay="0"/>
                                  </p:stCondLst>
                                  <p:childTnLst>
                                    <p:set>
                                      <p:cBhvr>
                                        <p:cTn id="62" dur="1" fill="hold">
                                          <p:stCondLst>
                                            <p:cond delay="0"/>
                                          </p:stCondLst>
                                        </p:cTn>
                                        <p:tgtEl>
                                          <p:spTgt spid="44053"/>
                                        </p:tgtEl>
                                        <p:attrNameLst>
                                          <p:attrName>style.visibility</p:attrName>
                                        </p:attrNameLst>
                                      </p:cBhvr>
                                      <p:to>
                                        <p:strVal val="visible"/>
                                      </p:to>
                                    </p:se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44054"/>
                                        </p:tgtEl>
                                        <p:attrNameLst>
                                          <p:attrName>style.visibility</p:attrName>
                                        </p:attrNameLst>
                                      </p:cBhvr>
                                      <p:to>
                                        <p:strVal val="visible"/>
                                      </p:to>
                                    </p:set>
                                    <p:animEffect transition="in" filter="wipe(left)">
                                      <p:cBhvr>
                                        <p:cTn id="66" dur="1000"/>
                                        <p:tgtEl>
                                          <p:spTgt spid="44054"/>
                                        </p:tgtEl>
                                      </p:cBhvr>
                                    </p:animEffect>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44055"/>
                                        </p:tgtEl>
                                        <p:attrNameLst>
                                          <p:attrName>style.visibility</p:attrName>
                                        </p:attrNameLst>
                                      </p:cBhvr>
                                      <p:to>
                                        <p:strVal val="visible"/>
                                      </p:to>
                                    </p:set>
                                  </p:childTnLst>
                                </p:cTn>
                              </p:par>
                            </p:childTnLst>
                          </p:cTn>
                        </p:par>
                        <p:par>
                          <p:cTn id="70" fill="hold">
                            <p:stCondLst>
                              <p:cond delay="2000"/>
                            </p:stCondLst>
                            <p:childTnLst>
                              <p:par>
                                <p:cTn id="71" presetID="22" presetClass="entr" presetSubtype="8" fill="hold" grpId="0" nodeType="afterEffect">
                                  <p:stCondLst>
                                    <p:cond delay="0"/>
                                  </p:stCondLst>
                                  <p:childTnLst>
                                    <p:set>
                                      <p:cBhvr>
                                        <p:cTn id="72" dur="1" fill="hold">
                                          <p:stCondLst>
                                            <p:cond delay="0"/>
                                          </p:stCondLst>
                                        </p:cTn>
                                        <p:tgtEl>
                                          <p:spTgt spid="44056"/>
                                        </p:tgtEl>
                                        <p:attrNameLst>
                                          <p:attrName>style.visibility</p:attrName>
                                        </p:attrNameLst>
                                      </p:cBhvr>
                                      <p:to>
                                        <p:strVal val="visible"/>
                                      </p:to>
                                    </p:set>
                                    <p:animEffect transition="in" filter="wipe(left)">
                                      <p:cBhvr>
                                        <p:cTn id="73" dur="1000"/>
                                        <p:tgtEl>
                                          <p:spTgt spid="44056"/>
                                        </p:tgtEl>
                                      </p:cBhvr>
                                    </p:animEffect>
                                  </p:childTnLst>
                                </p:cTn>
                              </p:par>
                            </p:childTnLst>
                          </p:cTn>
                        </p:par>
                        <p:par>
                          <p:cTn id="74" fill="hold">
                            <p:stCondLst>
                              <p:cond delay="3000"/>
                            </p:stCondLst>
                            <p:childTnLst>
                              <p:par>
                                <p:cTn id="75" presetID="1" presetClass="entr" presetSubtype="0" fill="hold" grpId="0" nodeType="afterEffect">
                                  <p:stCondLst>
                                    <p:cond delay="0"/>
                                  </p:stCondLst>
                                  <p:childTnLst>
                                    <p:set>
                                      <p:cBhvr>
                                        <p:cTn id="76" dur="1" fill="hold">
                                          <p:stCondLst>
                                            <p:cond delay="0"/>
                                          </p:stCondLst>
                                        </p:cTn>
                                        <p:tgtEl>
                                          <p:spTgt spid="44057"/>
                                        </p:tgtEl>
                                        <p:attrNameLst>
                                          <p:attrName>style.visibility</p:attrName>
                                        </p:attrNameLst>
                                      </p:cBhvr>
                                      <p:to>
                                        <p:strVal val="visible"/>
                                      </p:to>
                                    </p:set>
                                  </p:childTnLst>
                                </p:cTn>
                              </p:par>
                            </p:childTnLst>
                          </p:cTn>
                        </p:par>
                        <p:par>
                          <p:cTn id="77" fill="hold">
                            <p:stCondLst>
                              <p:cond delay="3000"/>
                            </p:stCondLst>
                            <p:childTnLst>
                              <p:par>
                                <p:cTn id="78" presetID="53" presetClass="entr" presetSubtype="0" fill="hold" grpId="0" nodeType="afterEffect">
                                  <p:stCondLst>
                                    <p:cond delay="0"/>
                                  </p:stCondLst>
                                  <p:childTnLst>
                                    <p:set>
                                      <p:cBhvr>
                                        <p:cTn id="79" dur="1" fill="hold">
                                          <p:stCondLst>
                                            <p:cond delay="0"/>
                                          </p:stCondLst>
                                        </p:cTn>
                                        <p:tgtEl>
                                          <p:spTgt spid="44064"/>
                                        </p:tgtEl>
                                        <p:attrNameLst>
                                          <p:attrName>style.visibility</p:attrName>
                                        </p:attrNameLst>
                                      </p:cBhvr>
                                      <p:to>
                                        <p:strVal val="visible"/>
                                      </p:to>
                                    </p:set>
                                    <p:anim calcmode="lin" valueType="num">
                                      <p:cBhvr>
                                        <p:cTn id="80" dur="500" fill="hold"/>
                                        <p:tgtEl>
                                          <p:spTgt spid="44064"/>
                                        </p:tgtEl>
                                        <p:attrNameLst>
                                          <p:attrName>ppt_w</p:attrName>
                                        </p:attrNameLst>
                                      </p:cBhvr>
                                      <p:tavLst>
                                        <p:tav tm="0">
                                          <p:val>
                                            <p:fltVal val="0"/>
                                          </p:val>
                                        </p:tav>
                                        <p:tav tm="100000">
                                          <p:val>
                                            <p:strVal val="#ppt_w"/>
                                          </p:val>
                                        </p:tav>
                                      </p:tavLst>
                                    </p:anim>
                                    <p:anim calcmode="lin" valueType="num">
                                      <p:cBhvr>
                                        <p:cTn id="81" dur="500" fill="hold"/>
                                        <p:tgtEl>
                                          <p:spTgt spid="44064"/>
                                        </p:tgtEl>
                                        <p:attrNameLst>
                                          <p:attrName>ppt_h</p:attrName>
                                        </p:attrNameLst>
                                      </p:cBhvr>
                                      <p:tavLst>
                                        <p:tav tm="0">
                                          <p:val>
                                            <p:fltVal val="0"/>
                                          </p:val>
                                        </p:tav>
                                        <p:tav tm="100000">
                                          <p:val>
                                            <p:strVal val="#ppt_h"/>
                                          </p:val>
                                        </p:tav>
                                      </p:tavLst>
                                    </p:anim>
                                    <p:animEffect transition="in" filter="fade">
                                      <p:cBhvr>
                                        <p:cTn id="82" dur="500"/>
                                        <p:tgtEl>
                                          <p:spTgt spid="4406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4058"/>
                                        </p:tgtEl>
                                        <p:attrNameLst>
                                          <p:attrName>style.visibility</p:attrName>
                                        </p:attrNameLst>
                                      </p:cBhvr>
                                      <p:to>
                                        <p:strVal val="visible"/>
                                      </p:to>
                                    </p:set>
                                    <p:animEffect transition="in" filter="wipe(left)">
                                      <p:cBhvr>
                                        <p:cTn id="87" dur="1000"/>
                                        <p:tgtEl>
                                          <p:spTgt spid="4405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4059"/>
                                        </p:tgtEl>
                                        <p:attrNameLst>
                                          <p:attrName>style.visibility</p:attrName>
                                        </p:attrNameLst>
                                      </p:cBhvr>
                                      <p:to>
                                        <p:strVal val="visible"/>
                                      </p:to>
                                    </p:set>
                                  </p:childTnLst>
                                </p:cTn>
                              </p:par>
                            </p:childTnLst>
                          </p:cTn>
                        </p:par>
                        <p:par>
                          <p:cTn id="91" fill="hold">
                            <p:stCondLst>
                              <p:cond delay="1000"/>
                            </p:stCondLst>
                            <p:childTnLst>
                              <p:par>
                                <p:cTn id="92" presetID="53" presetClass="entr" presetSubtype="0" fill="hold" grpId="0" nodeType="afterEffect">
                                  <p:stCondLst>
                                    <p:cond delay="0"/>
                                  </p:stCondLst>
                                  <p:childTnLst>
                                    <p:set>
                                      <p:cBhvr>
                                        <p:cTn id="93" dur="1" fill="hold">
                                          <p:stCondLst>
                                            <p:cond delay="0"/>
                                          </p:stCondLst>
                                        </p:cTn>
                                        <p:tgtEl>
                                          <p:spTgt spid="44065"/>
                                        </p:tgtEl>
                                        <p:attrNameLst>
                                          <p:attrName>style.visibility</p:attrName>
                                        </p:attrNameLst>
                                      </p:cBhvr>
                                      <p:to>
                                        <p:strVal val="visible"/>
                                      </p:to>
                                    </p:set>
                                    <p:anim calcmode="lin" valueType="num">
                                      <p:cBhvr>
                                        <p:cTn id="94" dur="500" fill="hold"/>
                                        <p:tgtEl>
                                          <p:spTgt spid="44065"/>
                                        </p:tgtEl>
                                        <p:attrNameLst>
                                          <p:attrName>ppt_w</p:attrName>
                                        </p:attrNameLst>
                                      </p:cBhvr>
                                      <p:tavLst>
                                        <p:tav tm="0">
                                          <p:val>
                                            <p:fltVal val="0"/>
                                          </p:val>
                                        </p:tav>
                                        <p:tav tm="100000">
                                          <p:val>
                                            <p:strVal val="#ppt_w"/>
                                          </p:val>
                                        </p:tav>
                                      </p:tavLst>
                                    </p:anim>
                                    <p:anim calcmode="lin" valueType="num">
                                      <p:cBhvr>
                                        <p:cTn id="95" dur="500" fill="hold"/>
                                        <p:tgtEl>
                                          <p:spTgt spid="44065"/>
                                        </p:tgtEl>
                                        <p:attrNameLst>
                                          <p:attrName>ppt_h</p:attrName>
                                        </p:attrNameLst>
                                      </p:cBhvr>
                                      <p:tavLst>
                                        <p:tav tm="0">
                                          <p:val>
                                            <p:fltVal val="0"/>
                                          </p:val>
                                        </p:tav>
                                        <p:tav tm="100000">
                                          <p:val>
                                            <p:strVal val="#ppt_h"/>
                                          </p:val>
                                        </p:tav>
                                      </p:tavLst>
                                    </p:anim>
                                    <p:animEffect transition="in" filter="fade">
                                      <p:cBhvr>
                                        <p:cTn id="96" dur="500"/>
                                        <p:tgtEl>
                                          <p:spTgt spid="44065"/>
                                        </p:tgtEl>
                                      </p:cBhvr>
                                    </p:animEffect>
                                  </p:childTnLst>
                                </p:cTn>
                              </p:par>
                            </p:childTnLst>
                          </p:cTn>
                        </p:par>
                        <p:par>
                          <p:cTn id="97" fill="hold">
                            <p:stCondLst>
                              <p:cond delay="1500"/>
                            </p:stCondLst>
                            <p:childTnLst>
                              <p:par>
                                <p:cTn id="98" presetID="22" presetClass="entr" presetSubtype="8" fill="hold" grpId="0" nodeType="afterEffect">
                                  <p:stCondLst>
                                    <p:cond delay="0"/>
                                  </p:stCondLst>
                                  <p:childTnLst>
                                    <p:set>
                                      <p:cBhvr>
                                        <p:cTn id="99" dur="1" fill="hold">
                                          <p:stCondLst>
                                            <p:cond delay="0"/>
                                          </p:stCondLst>
                                        </p:cTn>
                                        <p:tgtEl>
                                          <p:spTgt spid="44060"/>
                                        </p:tgtEl>
                                        <p:attrNameLst>
                                          <p:attrName>style.visibility</p:attrName>
                                        </p:attrNameLst>
                                      </p:cBhvr>
                                      <p:to>
                                        <p:strVal val="visible"/>
                                      </p:to>
                                    </p:set>
                                    <p:animEffect transition="in" filter="wipe(left)">
                                      <p:cBhvr>
                                        <p:cTn id="100" dur="1000"/>
                                        <p:tgtEl>
                                          <p:spTgt spid="44060"/>
                                        </p:tgtEl>
                                      </p:cBhvr>
                                    </p:animEffect>
                                  </p:childTnLst>
                                </p:cTn>
                              </p:par>
                            </p:childTnLst>
                          </p:cTn>
                        </p:par>
                        <p:par>
                          <p:cTn id="101" fill="hold">
                            <p:stCondLst>
                              <p:cond delay="2500"/>
                            </p:stCondLst>
                            <p:childTnLst>
                              <p:par>
                                <p:cTn id="102" presetID="1" presetClass="entr" presetSubtype="0" fill="hold" grpId="0" nodeType="afterEffect">
                                  <p:stCondLst>
                                    <p:cond delay="0"/>
                                  </p:stCondLst>
                                  <p:childTnLst>
                                    <p:set>
                                      <p:cBhvr>
                                        <p:cTn id="103" dur="1" fill="hold">
                                          <p:stCondLst>
                                            <p:cond delay="0"/>
                                          </p:stCondLst>
                                        </p:cTn>
                                        <p:tgtEl>
                                          <p:spTgt spid="44061"/>
                                        </p:tgtEl>
                                        <p:attrNameLst>
                                          <p:attrName>style.visibility</p:attrName>
                                        </p:attrNameLst>
                                      </p:cBhvr>
                                      <p:to>
                                        <p:strVal val="visible"/>
                                      </p:to>
                                    </p:set>
                                  </p:childTnLst>
                                </p:cTn>
                              </p:par>
                            </p:childTnLst>
                          </p:cTn>
                        </p:par>
                        <p:par>
                          <p:cTn id="104" fill="hold">
                            <p:stCondLst>
                              <p:cond delay="2500"/>
                            </p:stCondLst>
                            <p:childTnLst>
                              <p:par>
                                <p:cTn id="105" presetID="53" presetClass="entr" presetSubtype="0" fill="hold" grpId="0" nodeType="afterEffect">
                                  <p:stCondLst>
                                    <p:cond delay="0"/>
                                  </p:stCondLst>
                                  <p:childTnLst>
                                    <p:set>
                                      <p:cBhvr>
                                        <p:cTn id="106" dur="1" fill="hold">
                                          <p:stCondLst>
                                            <p:cond delay="0"/>
                                          </p:stCondLst>
                                        </p:cTn>
                                        <p:tgtEl>
                                          <p:spTgt spid="44066"/>
                                        </p:tgtEl>
                                        <p:attrNameLst>
                                          <p:attrName>style.visibility</p:attrName>
                                        </p:attrNameLst>
                                      </p:cBhvr>
                                      <p:to>
                                        <p:strVal val="visible"/>
                                      </p:to>
                                    </p:set>
                                    <p:anim calcmode="lin" valueType="num">
                                      <p:cBhvr>
                                        <p:cTn id="107" dur="500" fill="hold"/>
                                        <p:tgtEl>
                                          <p:spTgt spid="44066"/>
                                        </p:tgtEl>
                                        <p:attrNameLst>
                                          <p:attrName>ppt_w</p:attrName>
                                        </p:attrNameLst>
                                      </p:cBhvr>
                                      <p:tavLst>
                                        <p:tav tm="0">
                                          <p:val>
                                            <p:fltVal val="0"/>
                                          </p:val>
                                        </p:tav>
                                        <p:tav tm="100000">
                                          <p:val>
                                            <p:strVal val="#ppt_w"/>
                                          </p:val>
                                        </p:tav>
                                      </p:tavLst>
                                    </p:anim>
                                    <p:anim calcmode="lin" valueType="num">
                                      <p:cBhvr>
                                        <p:cTn id="108" dur="500" fill="hold"/>
                                        <p:tgtEl>
                                          <p:spTgt spid="44066"/>
                                        </p:tgtEl>
                                        <p:attrNameLst>
                                          <p:attrName>ppt_h</p:attrName>
                                        </p:attrNameLst>
                                      </p:cBhvr>
                                      <p:tavLst>
                                        <p:tav tm="0">
                                          <p:val>
                                            <p:fltVal val="0"/>
                                          </p:val>
                                        </p:tav>
                                        <p:tav tm="100000">
                                          <p:val>
                                            <p:strVal val="#ppt_h"/>
                                          </p:val>
                                        </p:tav>
                                      </p:tavLst>
                                    </p:anim>
                                    <p:animEffect transition="in" filter="fade">
                                      <p:cBhvr>
                                        <p:cTn id="109" dur="500"/>
                                        <p:tgtEl>
                                          <p:spTgt spid="44066"/>
                                        </p:tgtEl>
                                      </p:cBhvr>
                                    </p:animEffect>
                                  </p:childTnLst>
                                </p:cTn>
                              </p:par>
                            </p:childTnLst>
                          </p:cTn>
                        </p:par>
                        <p:par>
                          <p:cTn id="110" fill="hold">
                            <p:stCondLst>
                              <p:cond delay="3000"/>
                            </p:stCondLst>
                            <p:childTnLst>
                              <p:par>
                                <p:cTn id="111" presetID="22" presetClass="entr" presetSubtype="8" fill="hold" grpId="0" nodeType="afterEffect">
                                  <p:stCondLst>
                                    <p:cond delay="0"/>
                                  </p:stCondLst>
                                  <p:childTnLst>
                                    <p:set>
                                      <p:cBhvr>
                                        <p:cTn id="112" dur="1" fill="hold">
                                          <p:stCondLst>
                                            <p:cond delay="0"/>
                                          </p:stCondLst>
                                        </p:cTn>
                                        <p:tgtEl>
                                          <p:spTgt spid="44062"/>
                                        </p:tgtEl>
                                        <p:attrNameLst>
                                          <p:attrName>style.visibility</p:attrName>
                                        </p:attrNameLst>
                                      </p:cBhvr>
                                      <p:to>
                                        <p:strVal val="visible"/>
                                      </p:to>
                                    </p:set>
                                    <p:animEffect transition="in" filter="wipe(left)">
                                      <p:cBhvr>
                                        <p:cTn id="113" dur="1000"/>
                                        <p:tgtEl>
                                          <p:spTgt spid="44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9" grpId="0" animBg="1"/>
      <p:bldP spid="44040" grpId="0" animBg="1"/>
      <p:bldP spid="44041" grpId="0" animBg="1"/>
      <p:bldP spid="44042" grpId="0" animBg="1"/>
      <p:bldP spid="44043" grpId="0" animBg="1"/>
      <p:bldP spid="44044" grpId="0" animBg="1"/>
      <p:bldP spid="44045" grpId="0" animBg="1"/>
      <p:bldP spid="44046" grpId="0" animBg="1"/>
      <p:bldP spid="44047" grpId="0" animBg="1"/>
      <p:bldP spid="44048" grpId="0" animBg="1"/>
      <p:bldP spid="44049" grpId="0" animBg="1"/>
      <p:bldP spid="44050" grpId="0" animBg="1"/>
      <p:bldP spid="44051" grpId="0" animBg="1"/>
      <p:bldP spid="44052" grpId="0" animBg="1"/>
      <p:bldP spid="44053" grpId="0" animBg="1"/>
      <p:bldP spid="44054" grpId="0" animBg="1"/>
      <p:bldP spid="44055" grpId="0" animBg="1"/>
      <p:bldP spid="44056" grpId="0" animBg="1"/>
      <p:bldP spid="44057" grpId="0" animBg="1"/>
      <p:bldP spid="44058" grpId="0" animBg="1"/>
      <p:bldP spid="44059" grpId="0" animBg="1"/>
      <p:bldP spid="44060" grpId="0" animBg="1"/>
      <p:bldP spid="44061" grpId="0" animBg="1"/>
      <p:bldP spid="44062" grpId="0" animBg="1"/>
      <p:bldP spid="44064" grpId="0"/>
      <p:bldP spid="44065" grpId="0"/>
      <p:bldP spid="4406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smtClean="0"/>
              <a:t>Section 4 - Asynchronous Programming</a:t>
            </a:r>
          </a:p>
        </p:txBody>
      </p:sp>
      <p:sp>
        <p:nvSpPr>
          <p:cNvPr id="78851" name="Rectangle 2"/>
          <p:cNvSpPr>
            <a:spLocks noGrp="1" noChangeArrowheads="1"/>
          </p:cNvSpPr>
          <p:nvPr>
            <p:ph type="title"/>
          </p:nvPr>
        </p:nvSpPr>
        <p:spPr/>
        <p:txBody>
          <a:bodyPr/>
          <a:lstStyle/>
          <a:p>
            <a:pPr eaLnBrk="1" hangingPunct="1"/>
            <a:r>
              <a:rPr lang="en-US" smtClean="0"/>
              <a:t>Thread Synchronization</a:t>
            </a:r>
          </a:p>
        </p:txBody>
      </p:sp>
      <p:sp>
        <p:nvSpPr>
          <p:cNvPr id="78852" name="Rectangle 3"/>
          <p:cNvSpPr>
            <a:spLocks noGrp="1" noChangeArrowheads="1"/>
          </p:cNvSpPr>
          <p:nvPr>
            <p:ph type="body" idx="1"/>
          </p:nvPr>
        </p:nvSpPr>
        <p:spPr>
          <a:xfrm>
            <a:off x="152400" y="990600"/>
            <a:ext cx="8839200" cy="5562600"/>
          </a:xfrm>
        </p:spPr>
        <p:txBody>
          <a:bodyPr/>
          <a:lstStyle/>
          <a:p>
            <a:pPr eaLnBrk="1" hangingPunct="1">
              <a:lnSpc>
                <a:spcPct val="90000"/>
              </a:lnSpc>
            </a:pPr>
            <a:r>
              <a:rPr lang="en-US" sz="2600" smtClean="0"/>
              <a:t>Of the four methods discussed in these slides, the recommended methods of performing thread synchronization area as follows:</a:t>
            </a:r>
          </a:p>
          <a:p>
            <a:pPr lvl="1" eaLnBrk="1" hangingPunct="1">
              <a:lnSpc>
                <a:spcPct val="90000"/>
              </a:lnSpc>
            </a:pPr>
            <a:r>
              <a:rPr lang="en-US" sz="2200" smtClean="0"/>
              <a:t>Use the </a:t>
            </a:r>
            <a:r>
              <a:rPr lang="en-US" sz="2200" b="1" smtClean="0">
                <a:solidFill>
                  <a:schemeClr val="hlink"/>
                </a:solidFill>
                <a:latin typeface="Courier New" pitchFamily="49" charset="0"/>
              </a:rPr>
              <a:t>Interlocked</a:t>
            </a:r>
            <a:r>
              <a:rPr lang="en-US" sz="2200" smtClean="0"/>
              <a:t> class whenever possible. The operations in this class do not block threads and ensure that race conditions don’t occur. This method of synchronization has the best performance.</a:t>
            </a:r>
          </a:p>
          <a:p>
            <a:pPr lvl="1" eaLnBrk="1" hangingPunct="1">
              <a:lnSpc>
                <a:spcPct val="90000"/>
              </a:lnSpc>
            </a:pPr>
            <a:r>
              <a:rPr lang="en-US" sz="2200" smtClean="0"/>
              <a:t>Use the </a:t>
            </a:r>
            <a:r>
              <a:rPr lang="en-US" sz="2200" b="1" smtClean="0">
                <a:solidFill>
                  <a:schemeClr val="hlink"/>
                </a:solidFill>
                <a:latin typeface="Courier New" pitchFamily="49" charset="0"/>
              </a:rPr>
              <a:t>lock</a:t>
            </a:r>
            <a:r>
              <a:rPr lang="en-US" sz="2200" smtClean="0"/>
              <a:t> keyword if you need critical sections of code. Keep these sections as small as possible. Performance is not as good as </a:t>
            </a:r>
            <a:r>
              <a:rPr lang="en-US" sz="2200" b="1" smtClean="0">
                <a:solidFill>
                  <a:schemeClr val="hlink"/>
                </a:solidFill>
                <a:latin typeface="Courier New" pitchFamily="49" charset="0"/>
              </a:rPr>
              <a:t>Interlocked</a:t>
            </a:r>
            <a:r>
              <a:rPr lang="en-US" sz="2200" smtClean="0"/>
              <a:t>.</a:t>
            </a:r>
          </a:p>
          <a:p>
            <a:pPr lvl="1" eaLnBrk="1" hangingPunct="1">
              <a:lnSpc>
                <a:spcPct val="90000"/>
              </a:lnSpc>
            </a:pPr>
            <a:r>
              <a:rPr lang="en-US" sz="2200" smtClean="0"/>
              <a:t>Use the </a:t>
            </a:r>
            <a:r>
              <a:rPr lang="en-US" sz="2200" b="1" smtClean="0">
                <a:solidFill>
                  <a:schemeClr val="hlink"/>
                </a:solidFill>
                <a:latin typeface="Courier New" pitchFamily="49" charset="0"/>
              </a:rPr>
              <a:t>Monitor</a:t>
            </a:r>
            <a:r>
              <a:rPr lang="en-US" sz="2200" smtClean="0"/>
              <a:t> class if you want more control than what the lock keyword provides and you need to handle exceptions in the critical section of code. Similar to </a:t>
            </a:r>
            <a:r>
              <a:rPr lang="en-US" sz="2200" b="1" smtClean="0">
                <a:solidFill>
                  <a:schemeClr val="hlink"/>
                </a:solidFill>
                <a:latin typeface="Courier New" pitchFamily="49" charset="0"/>
              </a:rPr>
              <a:t>lock</a:t>
            </a:r>
            <a:r>
              <a:rPr lang="en-US" sz="2200" smtClean="0"/>
              <a:t> in performance.</a:t>
            </a:r>
          </a:p>
          <a:p>
            <a:pPr lvl="1" eaLnBrk="1" hangingPunct="1">
              <a:lnSpc>
                <a:spcPct val="90000"/>
              </a:lnSpc>
            </a:pPr>
            <a:r>
              <a:rPr lang="en-US" sz="2200" smtClean="0"/>
              <a:t>Use Mutexes if you need inter-process synchronization. Performance is not as good as </a:t>
            </a:r>
            <a:r>
              <a:rPr lang="en-US" sz="2200" b="1" smtClean="0">
                <a:solidFill>
                  <a:schemeClr val="hlink"/>
                </a:solidFill>
                <a:latin typeface="Courier New" pitchFamily="49" charset="0"/>
              </a:rPr>
              <a:t>lock</a:t>
            </a:r>
            <a:r>
              <a:rPr lang="en-US" sz="2200" smtClean="0"/>
              <a:t> and </a:t>
            </a:r>
            <a:r>
              <a:rPr lang="en-US" sz="2200" b="1" smtClean="0">
                <a:solidFill>
                  <a:schemeClr val="hlink"/>
                </a:solidFill>
                <a:latin typeface="Courier New" pitchFamily="49" charset="0"/>
              </a:rPr>
              <a:t>Interlocked</a:t>
            </a:r>
            <a:r>
              <a:rPr lang="en-US" sz="2200" smtClean="0"/>
              <a:t>.</a:t>
            </a:r>
          </a:p>
        </p:txBody>
      </p:sp>
      <p:sp>
        <p:nvSpPr>
          <p:cNvPr id="78853" name="Slide Number Placeholder 5"/>
          <p:cNvSpPr>
            <a:spLocks noGrp="1"/>
          </p:cNvSpPr>
          <p:nvPr>
            <p:ph type="sldNum" sz="quarter" idx="11"/>
          </p:nvPr>
        </p:nvSpPr>
        <p:spPr>
          <a:noFill/>
        </p:spPr>
        <p:txBody>
          <a:bodyPr/>
          <a:lstStyle/>
          <a:p>
            <a:fld id="{95127448-F59A-4034-B22C-C6A32F483C16}"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smtClean="0"/>
              <a:t>Section 4 - Asynchronous Programming</a:t>
            </a:r>
          </a:p>
        </p:txBody>
      </p:sp>
      <p:sp>
        <p:nvSpPr>
          <p:cNvPr id="80899" name="Rectangle 2"/>
          <p:cNvSpPr>
            <a:spLocks noGrp="1" noChangeArrowheads="1"/>
          </p:cNvSpPr>
          <p:nvPr>
            <p:ph type="title"/>
          </p:nvPr>
        </p:nvSpPr>
        <p:spPr/>
        <p:txBody>
          <a:bodyPr/>
          <a:lstStyle/>
          <a:p>
            <a:pPr eaLnBrk="1" hangingPunct="1"/>
            <a:r>
              <a:rPr lang="en-US" smtClean="0"/>
              <a:t>The Thread Pool</a:t>
            </a:r>
          </a:p>
        </p:txBody>
      </p:sp>
      <p:sp>
        <p:nvSpPr>
          <p:cNvPr id="80900" name="Rectangle 3"/>
          <p:cNvSpPr>
            <a:spLocks noGrp="1" noChangeArrowheads="1"/>
          </p:cNvSpPr>
          <p:nvPr>
            <p:ph type="body" idx="1"/>
          </p:nvPr>
        </p:nvSpPr>
        <p:spPr>
          <a:xfrm>
            <a:off x="152400" y="990600"/>
            <a:ext cx="8839200" cy="5562600"/>
          </a:xfrm>
        </p:spPr>
        <p:txBody>
          <a:bodyPr/>
          <a:lstStyle/>
          <a:p>
            <a:pPr eaLnBrk="1" hangingPunct="1"/>
            <a:r>
              <a:rPr lang="en-US" sz="2400" dirty="0" smtClean="0"/>
              <a:t>Threads that you start with the </a:t>
            </a:r>
            <a:r>
              <a:rPr lang="en-US" sz="2400" b="1" dirty="0" smtClean="0">
                <a:solidFill>
                  <a:schemeClr val="hlink"/>
                </a:solidFill>
                <a:latin typeface="Courier New" pitchFamily="49" charset="0"/>
              </a:rPr>
              <a:t>Start()</a:t>
            </a:r>
            <a:r>
              <a:rPr lang="en-US" sz="2400" dirty="0" smtClean="0"/>
              <a:t> method are foreground threads.</a:t>
            </a:r>
          </a:p>
          <a:p>
            <a:pPr lvl="1" eaLnBrk="1" hangingPunct="1"/>
            <a:r>
              <a:rPr lang="en-US" sz="2000" dirty="0" smtClean="0"/>
              <a:t>This means that when the application is shutting down, it blocks until all foreground threads end.</a:t>
            </a:r>
          </a:p>
          <a:p>
            <a:pPr lvl="1" eaLnBrk="1" hangingPunct="1"/>
            <a:r>
              <a:rPr lang="en-US" sz="2000" dirty="0" smtClean="0"/>
              <a:t>You can set the </a:t>
            </a:r>
            <a:r>
              <a:rPr lang="en-US" sz="2000" b="1" dirty="0" err="1" smtClean="0">
                <a:solidFill>
                  <a:srgbClr val="990033"/>
                </a:solidFill>
                <a:latin typeface="Courier New" pitchFamily="49" charset="0"/>
                <a:cs typeface="Courier New" pitchFamily="49" charset="0"/>
              </a:rPr>
              <a:t>IsBackground</a:t>
            </a:r>
            <a:r>
              <a:rPr lang="en-US" sz="2000" dirty="0" smtClean="0"/>
              <a:t> property of the thread object to </a:t>
            </a:r>
            <a:r>
              <a:rPr lang="en-US" sz="2000" b="1" dirty="0" smtClean="0">
                <a:solidFill>
                  <a:srgbClr val="990033"/>
                </a:solidFill>
                <a:latin typeface="Courier New" pitchFamily="49" charset="0"/>
                <a:cs typeface="Courier New" pitchFamily="49" charset="0"/>
              </a:rPr>
              <a:t>true</a:t>
            </a:r>
            <a:r>
              <a:rPr lang="en-US" sz="2000" dirty="0" smtClean="0"/>
              <a:t> to make it a background thread.</a:t>
            </a:r>
          </a:p>
          <a:p>
            <a:pPr eaLnBrk="1" hangingPunct="1"/>
            <a:r>
              <a:rPr lang="en-US" sz="2400" dirty="0" smtClean="0"/>
              <a:t>The Thread Pool creates and manages a series of background threads.</a:t>
            </a:r>
          </a:p>
          <a:p>
            <a:pPr lvl="1" eaLnBrk="1" hangingPunct="1"/>
            <a:r>
              <a:rPr lang="en-US" sz="2000" dirty="0" smtClean="0"/>
              <a:t>The </a:t>
            </a:r>
            <a:r>
              <a:rPr lang="en-US" sz="2000" dirty="0" err="1" smtClean="0"/>
              <a:t>finalizer</a:t>
            </a:r>
            <a:r>
              <a:rPr lang="en-US" sz="2000" dirty="0" smtClean="0"/>
              <a:t> thread (calls the </a:t>
            </a:r>
            <a:r>
              <a:rPr lang="en-US" sz="2000" b="1" dirty="0" smtClean="0">
                <a:solidFill>
                  <a:srgbClr val="990033"/>
                </a:solidFill>
                <a:latin typeface="Courier New" pitchFamily="49" charset="0"/>
                <a:cs typeface="Courier New" pitchFamily="49" charset="0"/>
              </a:rPr>
              <a:t>Finalize()</a:t>
            </a:r>
            <a:r>
              <a:rPr lang="en-US" sz="2000" dirty="0" smtClean="0"/>
              <a:t> method on all objects that have implemented a destructor) is also a background thread.</a:t>
            </a:r>
          </a:p>
          <a:p>
            <a:pPr lvl="1" eaLnBrk="1" hangingPunct="1"/>
            <a:r>
              <a:rPr lang="en-US" sz="2000" dirty="0" smtClean="0"/>
              <a:t>When the application is shutting down, it does NOT block until all the background threads are done. It simply kills them all.</a:t>
            </a:r>
          </a:p>
          <a:p>
            <a:pPr eaLnBrk="1" hangingPunct="1"/>
            <a:r>
              <a:rPr lang="en-US" sz="2400" dirty="0" smtClean="0"/>
              <a:t>If you use a thread that needs to complete at all costs, don’t use the Thread Pool.</a:t>
            </a:r>
          </a:p>
        </p:txBody>
      </p:sp>
      <p:sp>
        <p:nvSpPr>
          <p:cNvPr id="80901" name="Slide Number Placeholder 5"/>
          <p:cNvSpPr>
            <a:spLocks noGrp="1"/>
          </p:cNvSpPr>
          <p:nvPr>
            <p:ph type="sldNum" sz="quarter" idx="11"/>
          </p:nvPr>
        </p:nvSpPr>
        <p:spPr>
          <a:noFill/>
        </p:spPr>
        <p:txBody>
          <a:bodyPr/>
          <a:lstStyle/>
          <a:p>
            <a:fld id="{33047CB2-9233-444E-8643-6D847B248F1A}"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smtClean="0"/>
              <a:t>Section 4 - Asynchronous Programming</a:t>
            </a:r>
          </a:p>
        </p:txBody>
      </p:sp>
      <p:sp>
        <p:nvSpPr>
          <p:cNvPr id="81923" name="Rectangle 2"/>
          <p:cNvSpPr>
            <a:spLocks noGrp="1" noChangeArrowheads="1"/>
          </p:cNvSpPr>
          <p:nvPr>
            <p:ph type="title"/>
          </p:nvPr>
        </p:nvSpPr>
        <p:spPr/>
        <p:txBody>
          <a:bodyPr/>
          <a:lstStyle/>
          <a:p>
            <a:pPr eaLnBrk="1" hangingPunct="1"/>
            <a:r>
              <a:rPr lang="en-US" smtClean="0"/>
              <a:t>The Thread Pool</a:t>
            </a:r>
          </a:p>
        </p:txBody>
      </p:sp>
      <p:sp>
        <p:nvSpPr>
          <p:cNvPr id="81924" name="Rectangle 3"/>
          <p:cNvSpPr>
            <a:spLocks noGrp="1" noChangeArrowheads="1"/>
          </p:cNvSpPr>
          <p:nvPr>
            <p:ph type="body" idx="1"/>
          </p:nvPr>
        </p:nvSpPr>
        <p:spPr>
          <a:xfrm>
            <a:off x="152400" y="990600"/>
            <a:ext cx="8839200" cy="5562600"/>
          </a:xfrm>
        </p:spPr>
        <p:txBody>
          <a:bodyPr/>
          <a:lstStyle/>
          <a:p>
            <a:pPr eaLnBrk="1" hangingPunct="1"/>
            <a:r>
              <a:rPr lang="en-US" sz="2400" dirty="0" smtClean="0"/>
              <a:t>Why use the Thread Pool?</a:t>
            </a:r>
          </a:p>
          <a:p>
            <a:pPr lvl="1" eaLnBrk="1" hangingPunct="1"/>
            <a:r>
              <a:rPr lang="en-US" sz="2000" dirty="0" smtClean="0"/>
              <a:t>Creating a thread from scratch costs time and resources (few hundred milliseconds to start up and 1MB of memory per thread)</a:t>
            </a:r>
          </a:p>
          <a:p>
            <a:pPr lvl="1" eaLnBrk="1" hangingPunct="1"/>
            <a:r>
              <a:rPr lang="en-US" sz="2000" dirty="0" smtClean="0"/>
              <a:t>Creating a thread from scratch multiple times costs more time and resources.</a:t>
            </a:r>
          </a:p>
          <a:p>
            <a:pPr lvl="1" eaLnBrk="1" hangingPunct="1"/>
            <a:r>
              <a:rPr lang="en-US" sz="2000" dirty="0" smtClean="0"/>
              <a:t>Creating multiple threads from scratch multiple times costs …</a:t>
            </a:r>
          </a:p>
          <a:p>
            <a:pPr lvl="1" eaLnBrk="1" hangingPunct="1"/>
            <a:r>
              <a:rPr lang="en-US" sz="2000" dirty="0" smtClean="0"/>
              <a:t>Many applications create threads that spend a great deal of time in a sleeping or paused state, or occasionally poles for results.</a:t>
            </a:r>
          </a:p>
          <a:p>
            <a:pPr eaLnBrk="1" hangingPunct="1"/>
            <a:r>
              <a:rPr lang="en-US" sz="2400" dirty="0" smtClean="0"/>
              <a:t>The thread pool creates a pool of threads that are reused as needed.</a:t>
            </a:r>
          </a:p>
          <a:p>
            <a:pPr lvl="1" eaLnBrk="1" hangingPunct="1"/>
            <a:r>
              <a:rPr lang="en-US" sz="2000" dirty="0" smtClean="0"/>
              <a:t>The thread object is created once and reused when needed.</a:t>
            </a:r>
          </a:p>
          <a:p>
            <a:pPr lvl="1" eaLnBrk="1" hangingPunct="1"/>
            <a:r>
              <a:rPr lang="en-US" sz="2000" dirty="0" smtClean="0"/>
              <a:t>The garbage collector doesn’t work quite as hard cleaning up.</a:t>
            </a:r>
          </a:p>
          <a:p>
            <a:pPr eaLnBrk="1" hangingPunct="1"/>
            <a:r>
              <a:rPr lang="en-US" sz="2400" dirty="0" smtClean="0"/>
              <a:t>Each process gets its own thread pool.</a:t>
            </a:r>
          </a:p>
          <a:p>
            <a:pPr eaLnBrk="1" hangingPunct="1"/>
            <a:r>
              <a:rPr lang="en-US" sz="2400" dirty="0" smtClean="0"/>
              <a:t>The thread pool is optimized to make the most efficient use of threads for each process. It is managed by the runtime.</a:t>
            </a:r>
          </a:p>
        </p:txBody>
      </p:sp>
      <p:sp>
        <p:nvSpPr>
          <p:cNvPr id="81925" name="Slide Number Placeholder 5"/>
          <p:cNvSpPr>
            <a:spLocks noGrp="1"/>
          </p:cNvSpPr>
          <p:nvPr>
            <p:ph type="sldNum" sz="quarter" idx="11"/>
          </p:nvPr>
        </p:nvSpPr>
        <p:spPr>
          <a:noFill/>
        </p:spPr>
        <p:txBody>
          <a:bodyPr/>
          <a:lstStyle/>
          <a:p>
            <a:fld id="{B5EAB033-7361-4A19-BFAD-7557D70B1308}"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smtClean="0"/>
              <a:t>Section 4 - Asynchronous Programming</a:t>
            </a:r>
          </a:p>
        </p:txBody>
      </p:sp>
      <p:sp>
        <p:nvSpPr>
          <p:cNvPr id="82947" name="Rectangle 2"/>
          <p:cNvSpPr>
            <a:spLocks noGrp="1" noChangeArrowheads="1"/>
          </p:cNvSpPr>
          <p:nvPr>
            <p:ph type="title"/>
          </p:nvPr>
        </p:nvSpPr>
        <p:spPr/>
        <p:txBody>
          <a:bodyPr/>
          <a:lstStyle/>
          <a:p>
            <a:pPr eaLnBrk="1" hangingPunct="1"/>
            <a:r>
              <a:rPr lang="en-US" smtClean="0"/>
              <a:t>The Thread Pool</a:t>
            </a:r>
          </a:p>
        </p:txBody>
      </p:sp>
      <p:sp>
        <p:nvSpPr>
          <p:cNvPr id="82948" name="Rectangle 3"/>
          <p:cNvSpPr>
            <a:spLocks noGrp="1" noChangeArrowheads="1"/>
          </p:cNvSpPr>
          <p:nvPr>
            <p:ph type="body" idx="1"/>
          </p:nvPr>
        </p:nvSpPr>
        <p:spPr>
          <a:xfrm>
            <a:off x="152400" y="990600"/>
            <a:ext cx="8839200" cy="5562600"/>
          </a:xfrm>
        </p:spPr>
        <p:txBody>
          <a:bodyPr/>
          <a:lstStyle/>
          <a:p>
            <a:pPr eaLnBrk="1" hangingPunct="1"/>
            <a:r>
              <a:rPr lang="en-US" sz="2400" smtClean="0"/>
              <a:t>The </a:t>
            </a:r>
            <a:r>
              <a:rPr lang="en-US" sz="2400" b="1" smtClean="0">
                <a:solidFill>
                  <a:schemeClr val="hlink"/>
                </a:solidFill>
                <a:latin typeface="Courier New" pitchFamily="49" charset="0"/>
              </a:rPr>
              <a:t>ThreadPool</a:t>
            </a:r>
            <a:r>
              <a:rPr lang="en-US" sz="2400" smtClean="0"/>
              <a:t> class is found in </a:t>
            </a:r>
            <a:r>
              <a:rPr lang="en-US" sz="2400" b="1" smtClean="0">
                <a:solidFill>
                  <a:schemeClr val="hlink"/>
                </a:solidFill>
                <a:latin typeface="Courier New" pitchFamily="49" charset="0"/>
              </a:rPr>
              <a:t>System.Threading</a:t>
            </a:r>
            <a:r>
              <a:rPr lang="en-US" sz="2400" smtClean="0"/>
              <a:t>.</a:t>
            </a:r>
          </a:p>
          <a:p>
            <a:pPr eaLnBrk="1" hangingPunct="1"/>
            <a:r>
              <a:rPr lang="en-US" sz="2400" smtClean="0"/>
              <a:t>Threads in the pool can be used in a couple of ways:</a:t>
            </a:r>
          </a:p>
          <a:p>
            <a:pPr lvl="1" eaLnBrk="1" hangingPunct="1"/>
            <a:r>
              <a:rPr lang="en-US" sz="2000" smtClean="0"/>
              <a:t>Queue up work: You can queue up work items that are not related to wait operations. A work item is really a delegate that refers to a method.</a:t>
            </a:r>
          </a:p>
          <a:p>
            <a:pPr lvl="1" eaLnBrk="1" hangingPunct="1"/>
            <a:r>
              <a:rPr lang="en-US" sz="2000" smtClean="0"/>
              <a:t>When an event occurs: The thread pool monitors the status of several wait operations queued to the thread pool. When an operation completes, a worker thread from the pool executes the corresponding callback method.</a:t>
            </a:r>
          </a:p>
          <a:p>
            <a:pPr eaLnBrk="1" hangingPunct="1"/>
            <a:r>
              <a:rPr lang="en-US" sz="2400" smtClean="0"/>
              <a:t>When the thread completes, it doesn’t die. It stays in the pool ready for the next work item.</a:t>
            </a:r>
          </a:p>
          <a:p>
            <a:pPr eaLnBrk="1" hangingPunct="1"/>
            <a:r>
              <a:rPr lang="en-US" sz="2400" smtClean="0"/>
              <a:t>By default, the pool contains 25 threads per available processor.</a:t>
            </a:r>
          </a:p>
          <a:p>
            <a:pPr eaLnBrk="1" hangingPunct="1"/>
            <a:r>
              <a:rPr lang="en-US" sz="2400" smtClean="0"/>
              <a:t>There is one thread pool per process.</a:t>
            </a:r>
          </a:p>
        </p:txBody>
      </p:sp>
      <p:sp>
        <p:nvSpPr>
          <p:cNvPr id="82949" name="Slide Number Placeholder 5"/>
          <p:cNvSpPr>
            <a:spLocks noGrp="1"/>
          </p:cNvSpPr>
          <p:nvPr>
            <p:ph type="sldNum" sz="quarter" idx="11"/>
          </p:nvPr>
        </p:nvSpPr>
        <p:spPr>
          <a:noFill/>
        </p:spPr>
        <p:txBody>
          <a:bodyPr/>
          <a:lstStyle/>
          <a:p>
            <a:fld id="{021128E1-DD05-4B48-9DBD-49D2400008F8}"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smtClean="0"/>
              <a:t>Section 4 - Asynchronous Programming</a:t>
            </a:r>
          </a:p>
        </p:txBody>
      </p:sp>
      <p:sp>
        <p:nvSpPr>
          <p:cNvPr id="83971" name="Rectangle 2"/>
          <p:cNvSpPr>
            <a:spLocks noGrp="1" noChangeArrowheads="1"/>
          </p:cNvSpPr>
          <p:nvPr>
            <p:ph type="title"/>
          </p:nvPr>
        </p:nvSpPr>
        <p:spPr/>
        <p:txBody>
          <a:bodyPr/>
          <a:lstStyle/>
          <a:p>
            <a:pPr eaLnBrk="1" hangingPunct="1"/>
            <a:r>
              <a:rPr lang="en-US" smtClean="0"/>
              <a:t>The Thread Pool</a:t>
            </a:r>
          </a:p>
        </p:txBody>
      </p:sp>
      <p:sp>
        <p:nvSpPr>
          <p:cNvPr id="167939" name="Rectangle 3"/>
          <p:cNvSpPr>
            <a:spLocks noGrp="1" noChangeArrowheads="1"/>
          </p:cNvSpPr>
          <p:nvPr>
            <p:ph type="body" idx="1"/>
          </p:nvPr>
        </p:nvSpPr>
        <p:spPr>
          <a:xfrm>
            <a:off x="152400" y="990600"/>
            <a:ext cx="8839200" cy="5562600"/>
          </a:xfrm>
        </p:spPr>
        <p:txBody>
          <a:bodyPr/>
          <a:lstStyle/>
          <a:p>
            <a:pPr eaLnBrk="1" hangingPunct="1">
              <a:defRPr/>
            </a:pPr>
            <a:r>
              <a:rPr lang="en-US" sz="2400" dirty="0" smtClean="0"/>
              <a:t>The </a:t>
            </a:r>
            <a:r>
              <a:rPr lang="en-US" sz="2400" b="1" dirty="0" err="1" smtClean="0">
                <a:solidFill>
                  <a:schemeClr val="hlink"/>
                </a:solidFill>
                <a:latin typeface="Courier New" pitchFamily="49" charset="0"/>
              </a:rPr>
              <a:t>QueueUserWorkItem</a:t>
            </a:r>
            <a:r>
              <a:rPr lang="en-US" sz="2400" b="1" dirty="0" smtClean="0">
                <a:solidFill>
                  <a:schemeClr val="hlink"/>
                </a:solidFill>
                <a:latin typeface="Courier New" pitchFamily="49" charset="0"/>
              </a:rPr>
              <a:t>()</a:t>
            </a:r>
            <a:r>
              <a:rPr lang="en-US" sz="2400" dirty="0" smtClean="0"/>
              <a:t> method is used to schedule a task on one of the threads in the pool.</a:t>
            </a:r>
          </a:p>
          <a:p>
            <a:pPr lvl="1" eaLnBrk="1" hangingPunct="1">
              <a:defRPr/>
            </a:pPr>
            <a:r>
              <a:rPr lang="en-US" sz="2000" dirty="0" smtClean="0"/>
              <a:t>You can pass in the name of a method that will be called by one of the pooled threads or a </a:t>
            </a:r>
            <a:r>
              <a:rPr lang="en-US" sz="2000" b="1" dirty="0" err="1" smtClean="0">
                <a:solidFill>
                  <a:schemeClr val="hlink"/>
                </a:solidFill>
                <a:latin typeface="Courier New" pitchFamily="49" charset="0"/>
                <a:ea typeface="+mn-ea"/>
                <a:cs typeface="+mn-cs"/>
              </a:rPr>
              <a:t>WaitCallback</a:t>
            </a:r>
            <a:r>
              <a:rPr lang="en-US" sz="2000" dirty="0" smtClean="0"/>
              <a:t> delegate that contains the method to be called by the pooled thread. The method signature must match that of the </a:t>
            </a:r>
            <a:r>
              <a:rPr lang="en-US" sz="2000" b="1" dirty="0" err="1" smtClean="0">
                <a:solidFill>
                  <a:schemeClr val="hlink"/>
                </a:solidFill>
                <a:latin typeface="Courier New" pitchFamily="49" charset="0"/>
                <a:ea typeface="+mn-ea"/>
                <a:cs typeface="+mn-cs"/>
              </a:rPr>
              <a:t>WaitCallback</a:t>
            </a:r>
            <a:r>
              <a:rPr lang="en-US" sz="2000" dirty="0" smtClean="0"/>
              <a:t> delegate:</a:t>
            </a:r>
          </a:p>
          <a:p>
            <a:pPr lvl="1" eaLnBrk="1" hangingPunct="1">
              <a:defRPr/>
            </a:pPr>
            <a:endParaRPr lang="en-US" sz="2000" dirty="0" smtClean="0"/>
          </a:p>
          <a:p>
            <a:pPr lvl="1" eaLnBrk="1" hangingPunct="1">
              <a:defRPr/>
            </a:pPr>
            <a:endParaRPr lang="en-US" sz="2000" dirty="0" smtClean="0"/>
          </a:p>
          <a:p>
            <a:pPr lvl="1" eaLnBrk="1" hangingPunct="1">
              <a:defRPr/>
            </a:pPr>
            <a:r>
              <a:rPr lang="en-US" sz="2000" dirty="0" smtClean="0"/>
              <a:t>You can include an </a:t>
            </a:r>
            <a:r>
              <a:rPr lang="en-US" sz="2000" b="1" dirty="0" smtClean="0">
                <a:solidFill>
                  <a:schemeClr val="hlink"/>
                </a:solidFill>
                <a:latin typeface="Courier New" pitchFamily="49" charset="0"/>
                <a:ea typeface="+mn-ea"/>
                <a:cs typeface="+mn-cs"/>
              </a:rPr>
              <a:t>object</a:t>
            </a:r>
            <a:r>
              <a:rPr lang="en-US" sz="2000" dirty="0" smtClean="0"/>
              <a:t> that contains information you wish to pass to the target method.</a:t>
            </a:r>
          </a:p>
          <a:p>
            <a:pPr eaLnBrk="1" hangingPunct="1">
              <a:defRPr/>
            </a:pPr>
            <a:r>
              <a:rPr lang="en-US" sz="2400" dirty="0" smtClean="0"/>
              <a:t>Once a thread in the pool becomes available, the </a:t>
            </a:r>
            <a:r>
              <a:rPr lang="en-US" sz="2400" b="1" dirty="0" err="1" smtClean="0">
                <a:solidFill>
                  <a:schemeClr val="hlink"/>
                </a:solidFill>
                <a:latin typeface="Courier New" pitchFamily="49" charset="0"/>
              </a:rPr>
              <a:t>ThreadPool</a:t>
            </a:r>
            <a:r>
              <a:rPr lang="en-US" sz="2400" dirty="0" smtClean="0"/>
              <a:t> will provide the method or </a:t>
            </a:r>
            <a:r>
              <a:rPr lang="en-US" sz="2400" b="1" dirty="0" err="1" smtClean="0">
                <a:solidFill>
                  <a:schemeClr val="hlink"/>
                </a:solidFill>
                <a:latin typeface="Courier New" pitchFamily="49" charset="0"/>
              </a:rPr>
              <a:t>WaitCallback</a:t>
            </a:r>
            <a:r>
              <a:rPr lang="en-US" sz="2400" dirty="0" smtClean="0"/>
              <a:t> delegate to the thread and start it.</a:t>
            </a:r>
          </a:p>
          <a:p>
            <a:pPr eaLnBrk="1" hangingPunct="1">
              <a:defRPr/>
            </a:pPr>
            <a:r>
              <a:rPr lang="en-US" sz="2400" dirty="0" smtClean="0"/>
              <a:t>As with the </a:t>
            </a:r>
            <a:r>
              <a:rPr lang="en-US" sz="2400" b="1" dirty="0" smtClean="0">
                <a:solidFill>
                  <a:schemeClr val="hlink"/>
                </a:solidFill>
                <a:latin typeface="Courier New" pitchFamily="49" charset="0"/>
              </a:rPr>
              <a:t>Thread</a:t>
            </a:r>
            <a:r>
              <a:rPr lang="en-US" sz="2400" dirty="0" smtClean="0"/>
              <a:t> class, the thread runs the method.</a:t>
            </a:r>
          </a:p>
        </p:txBody>
      </p:sp>
      <p:sp>
        <p:nvSpPr>
          <p:cNvPr id="8" name="Rectangle 4"/>
          <p:cNvSpPr>
            <a:spLocks noChangeArrowheads="1"/>
          </p:cNvSpPr>
          <p:nvPr/>
        </p:nvSpPr>
        <p:spPr bwMode="auto">
          <a:xfrm>
            <a:off x="152400" y="3286125"/>
            <a:ext cx="8839200" cy="381000"/>
          </a:xfrm>
          <a:prstGeom prst="rect">
            <a:avLst/>
          </a:prstGeom>
          <a:solidFill>
            <a:srgbClr val="FFFFFF"/>
          </a:solidFill>
          <a:ln w="6350" algn="ctr">
            <a:solidFill>
              <a:schemeClr val="hlink"/>
            </a:solidFill>
            <a:miter lim="800000"/>
            <a:headEnd/>
            <a:tailEnd/>
          </a:ln>
          <a:effectLst>
            <a:outerShdw dist="107763" dir="18900000" algn="ctr" rotWithShape="0">
              <a:schemeClr val="bg2">
                <a:alpha val="50000"/>
              </a:schemeClr>
            </a:outerShdw>
          </a:effectLst>
        </p:spPr>
        <p:txBody>
          <a:bodyPr wrap="none"/>
          <a:lstStyle/>
          <a:p>
            <a:pPr>
              <a:defRPr/>
            </a:pPr>
            <a:r>
              <a:rPr lang="en-US" sz="2000" b="1" dirty="0" smtClean="0">
                <a:solidFill>
                  <a:schemeClr val="hlink"/>
                </a:solidFill>
                <a:latin typeface="Courier New" pitchFamily="49" charset="0"/>
              </a:rPr>
              <a:t>void </a:t>
            </a:r>
            <a:r>
              <a:rPr lang="en-US" sz="2000" b="1" i="1" dirty="0" smtClean="0">
                <a:solidFill>
                  <a:schemeClr val="hlink"/>
                </a:solidFill>
                <a:latin typeface="Courier New" pitchFamily="49" charset="0"/>
              </a:rPr>
              <a:t>id</a:t>
            </a:r>
            <a:r>
              <a:rPr lang="en-US" sz="2000" b="1" dirty="0" smtClean="0">
                <a:solidFill>
                  <a:schemeClr val="hlink"/>
                </a:solidFill>
                <a:latin typeface="Courier New" pitchFamily="49" charset="0"/>
              </a:rPr>
              <a:t> </a:t>
            </a:r>
            <a:r>
              <a:rPr lang="en-US" sz="2000" b="1" dirty="0">
                <a:solidFill>
                  <a:schemeClr val="hlink"/>
                </a:solidFill>
                <a:latin typeface="Courier New" pitchFamily="49" charset="0"/>
              </a:rPr>
              <a:t>(object o)</a:t>
            </a:r>
          </a:p>
        </p:txBody>
      </p:sp>
      <p:sp>
        <p:nvSpPr>
          <p:cNvPr id="83974" name="Slide Number Placeholder 6"/>
          <p:cNvSpPr>
            <a:spLocks noGrp="1"/>
          </p:cNvSpPr>
          <p:nvPr>
            <p:ph type="sldNum" sz="quarter" idx="11"/>
          </p:nvPr>
        </p:nvSpPr>
        <p:spPr>
          <a:noFill/>
        </p:spPr>
        <p:txBody>
          <a:bodyPr/>
          <a:lstStyle/>
          <a:p>
            <a:fld id="{32894F1E-E979-4A29-87A4-8AA96D9D5298}"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smtClean="0"/>
              <a:t>Section 4 - Asynchronous Programming</a:t>
            </a:r>
          </a:p>
        </p:txBody>
      </p:sp>
      <p:sp>
        <p:nvSpPr>
          <p:cNvPr id="84995" name="Rectangle 2"/>
          <p:cNvSpPr>
            <a:spLocks noGrp="1" noChangeArrowheads="1"/>
          </p:cNvSpPr>
          <p:nvPr>
            <p:ph type="title"/>
          </p:nvPr>
        </p:nvSpPr>
        <p:spPr/>
        <p:txBody>
          <a:bodyPr/>
          <a:lstStyle/>
          <a:p>
            <a:pPr eaLnBrk="1" hangingPunct="1"/>
            <a:r>
              <a:rPr lang="en-US" smtClean="0"/>
              <a:t>The Thread Pool</a:t>
            </a:r>
          </a:p>
        </p:txBody>
      </p:sp>
      <p:sp>
        <p:nvSpPr>
          <p:cNvPr id="167939" name="Rectangle 3"/>
          <p:cNvSpPr>
            <a:spLocks noGrp="1" noChangeArrowheads="1"/>
          </p:cNvSpPr>
          <p:nvPr>
            <p:ph type="body" idx="1"/>
          </p:nvPr>
        </p:nvSpPr>
        <p:spPr>
          <a:xfrm>
            <a:off x="152400" y="990600"/>
            <a:ext cx="8839200" cy="5562600"/>
          </a:xfrm>
        </p:spPr>
        <p:txBody>
          <a:bodyPr/>
          <a:lstStyle/>
          <a:p>
            <a:pPr eaLnBrk="1" hangingPunct="1">
              <a:defRPr/>
            </a:pPr>
            <a:r>
              <a:rPr lang="en-US" sz="2400" dirty="0" smtClean="0"/>
              <a:t>Another way to use the pool is to call the </a:t>
            </a:r>
            <a:r>
              <a:rPr lang="en-US" sz="2400" b="1" dirty="0" err="1" smtClean="0">
                <a:solidFill>
                  <a:schemeClr val="hlink"/>
                </a:solidFill>
                <a:latin typeface="Courier New" pitchFamily="49" charset="0"/>
              </a:rPr>
              <a:t>RegisterWaitForSingleObject</a:t>
            </a:r>
            <a:r>
              <a:rPr lang="en-US" sz="2400" b="1" dirty="0" smtClean="0">
                <a:solidFill>
                  <a:schemeClr val="hlink"/>
                </a:solidFill>
                <a:latin typeface="Courier New" pitchFamily="49" charset="0"/>
              </a:rPr>
              <a:t>()</a:t>
            </a:r>
            <a:r>
              <a:rPr lang="en-US" sz="2400" dirty="0" smtClean="0"/>
              <a:t> method. In this case, the thread will wait until it is signaled to run the method. The following arguments are passed in:</a:t>
            </a:r>
          </a:p>
          <a:p>
            <a:pPr lvl="1" eaLnBrk="1" hangingPunct="1">
              <a:defRPr/>
            </a:pPr>
            <a:r>
              <a:rPr lang="en-US" sz="2200" dirty="0" smtClean="0"/>
              <a:t>A </a:t>
            </a:r>
            <a:r>
              <a:rPr lang="en-US" sz="2200" b="1" dirty="0" err="1" smtClean="0">
                <a:solidFill>
                  <a:schemeClr val="hlink"/>
                </a:solidFill>
                <a:latin typeface="Courier New" pitchFamily="49" charset="0"/>
                <a:ea typeface="+mn-ea"/>
                <a:cs typeface="+mn-cs"/>
              </a:rPr>
              <a:t>WaitHandle</a:t>
            </a:r>
            <a:r>
              <a:rPr lang="en-US" sz="2200" dirty="0" smtClean="0"/>
              <a:t> object: this is the handle that will raise the event the thread is waiting for. One such object is the </a:t>
            </a:r>
            <a:r>
              <a:rPr lang="en-US" sz="2200" b="1" dirty="0" err="1" smtClean="0">
                <a:solidFill>
                  <a:schemeClr val="hlink"/>
                </a:solidFill>
                <a:latin typeface="Courier New" pitchFamily="49" charset="0"/>
                <a:ea typeface="+mn-ea"/>
                <a:cs typeface="+mn-cs"/>
              </a:rPr>
              <a:t>AutoResetEvent</a:t>
            </a:r>
            <a:r>
              <a:rPr lang="en-US" sz="2200" dirty="0" smtClean="0"/>
              <a:t>.</a:t>
            </a:r>
          </a:p>
          <a:p>
            <a:pPr lvl="1" eaLnBrk="1" hangingPunct="1">
              <a:defRPr/>
            </a:pPr>
            <a:r>
              <a:rPr lang="en-US" sz="2200" dirty="0" smtClean="0"/>
              <a:t>A </a:t>
            </a:r>
            <a:r>
              <a:rPr lang="en-US" sz="2200" b="1" dirty="0" err="1" smtClean="0">
                <a:solidFill>
                  <a:schemeClr val="hlink"/>
                </a:solidFill>
                <a:latin typeface="Courier New" pitchFamily="49" charset="0"/>
                <a:ea typeface="+mn-ea"/>
                <a:cs typeface="+mn-cs"/>
              </a:rPr>
              <a:t>WaitOrTimerCallback</a:t>
            </a:r>
            <a:r>
              <a:rPr lang="en-US" sz="2200" dirty="0" smtClean="0"/>
              <a:t> object: this is the delegate that calls the method when (a) the event occurs or (b) a time-out value has been reached.</a:t>
            </a:r>
          </a:p>
          <a:p>
            <a:pPr lvl="1" eaLnBrk="1" hangingPunct="1">
              <a:defRPr/>
            </a:pPr>
            <a:r>
              <a:rPr lang="en-US" sz="2200" dirty="0" smtClean="0"/>
              <a:t>An </a:t>
            </a:r>
            <a:r>
              <a:rPr lang="en-US" sz="2200" b="1" dirty="0" smtClean="0">
                <a:solidFill>
                  <a:schemeClr val="hlink"/>
                </a:solidFill>
                <a:latin typeface="Courier New" pitchFamily="49" charset="0"/>
                <a:ea typeface="+mn-ea"/>
                <a:cs typeface="+mn-cs"/>
              </a:rPr>
              <a:t>object</a:t>
            </a:r>
            <a:r>
              <a:rPr lang="en-US" sz="2200" dirty="0" smtClean="0"/>
              <a:t>: this is an object that you can include to pass data to the target method. It can be </a:t>
            </a:r>
            <a:r>
              <a:rPr lang="en-US" sz="2200" b="1" dirty="0" smtClean="0">
                <a:solidFill>
                  <a:schemeClr val="hlink"/>
                </a:solidFill>
                <a:latin typeface="Courier New" pitchFamily="49" charset="0"/>
                <a:ea typeface="+mn-ea"/>
                <a:cs typeface="+mn-cs"/>
              </a:rPr>
              <a:t>null</a:t>
            </a:r>
            <a:r>
              <a:rPr lang="en-US" sz="2200" dirty="0" smtClean="0"/>
              <a:t>.</a:t>
            </a:r>
          </a:p>
          <a:p>
            <a:pPr lvl="1" eaLnBrk="1" hangingPunct="1">
              <a:defRPr/>
            </a:pPr>
            <a:r>
              <a:rPr lang="en-US" sz="2200" dirty="0" smtClean="0"/>
              <a:t>An </a:t>
            </a:r>
            <a:r>
              <a:rPr lang="en-US" sz="2200" b="1" dirty="0" err="1" smtClean="0">
                <a:solidFill>
                  <a:schemeClr val="hlink"/>
                </a:solidFill>
                <a:latin typeface="Courier New" pitchFamily="49" charset="0"/>
                <a:ea typeface="+mn-ea"/>
                <a:cs typeface="+mn-cs"/>
              </a:rPr>
              <a:t>int</a:t>
            </a:r>
            <a:r>
              <a:rPr lang="en-US" sz="2200" dirty="0" smtClean="0"/>
              <a:t>: the number of milliseconds to wait.</a:t>
            </a:r>
          </a:p>
          <a:p>
            <a:pPr lvl="1" eaLnBrk="1" hangingPunct="1">
              <a:defRPr/>
            </a:pPr>
            <a:r>
              <a:rPr lang="en-US" sz="2200" dirty="0" smtClean="0"/>
              <a:t>A </a:t>
            </a:r>
            <a:r>
              <a:rPr lang="en-US" sz="2200" b="1" dirty="0" err="1" smtClean="0">
                <a:solidFill>
                  <a:schemeClr val="hlink"/>
                </a:solidFill>
                <a:latin typeface="Courier New" pitchFamily="49" charset="0"/>
                <a:ea typeface="+mn-ea"/>
                <a:cs typeface="+mn-cs"/>
              </a:rPr>
              <a:t>bool</a:t>
            </a:r>
            <a:r>
              <a:rPr lang="en-US" sz="2200" dirty="0" smtClean="0"/>
              <a:t>: if true, will reset the handle to wait again for the next event. Otherwise, the handle will not be reset.</a:t>
            </a:r>
          </a:p>
        </p:txBody>
      </p:sp>
      <p:sp>
        <p:nvSpPr>
          <p:cNvPr id="84997" name="Slide Number Placeholder 5"/>
          <p:cNvSpPr>
            <a:spLocks noGrp="1"/>
          </p:cNvSpPr>
          <p:nvPr>
            <p:ph type="sldNum" sz="quarter" idx="11"/>
          </p:nvPr>
        </p:nvSpPr>
        <p:spPr>
          <a:noFill/>
        </p:spPr>
        <p:txBody>
          <a:bodyPr/>
          <a:lstStyle/>
          <a:p>
            <a:fld id="{2268909B-7033-4CF7-8755-B2B1D8ECDC0C}"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r>
              <a:rPr lang="en-US" smtClean="0"/>
              <a:t>Section 4 - Asynchronous Programming</a:t>
            </a:r>
          </a:p>
        </p:txBody>
      </p:sp>
      <p:sp>
        <p:nvSpPr>
          <p:cNvPr id="88067" name="Rectangle 2"/>
          <p:cNvSpPr>
            <a:spLocks noGrp="1" noChangeArrowheads="1"/>
          </p:cNvSpPr>
          <p:nvPr>
            <p:ph type="title"/>
          </p:nvPr>
        </p:nvSpPr>
        <p:spPr/>
        <p:txBody>
          <a:bodyPr/>
          <a:lstStyle/>
          <a:p>
            <a:pPr eaLnBrk="1" hangingPunct="1"/>
            <a:r>
              <a:rPr lang="en-US" dirty="0" smtClean="0"/>
              <a:t>Summary</a:t>
            </a:r>
          </a:p>
        </p:txBody>
      </p:sp>
      <p:sp>
        <p:nvSpPr>
          <p:cNvPr id="88068" name="Rectangle 3"/>
          <p:cNvSpPr>
            <a:spLocks noGrp="1" noChangeArrowheads="1"/>
          </p:cNvSpPr>
          <p:nvPr>
            <p:ph type="body" idx="1"/>
          </p:nvPr>
        </p:nvSpPr>
        <p:spPr>
          <a:xfrm>
            <a:off x="152400" y="990600"/>
            <a:ext cx="8839200" cy="5562600"/>
          </a:xfrm>
        </p:spPr>
        <p:txBody>
          <a:bodyPr/>
          <a:lstStyle/>
          <a:p>
            <a:pPr eaLnBrk="1" hangingPunct="1"/>
            <a:r>
              <a:rPr lang="en-US" sz="2700" dirty="0" smtClean="0"/>
              <a:t>The </a:t>
            </a:r>
            <a:r>
              <a:rPr lang="en-US" sz="2700" b="1" dirty="0" smtClean="0">
                <a:solidFill>
                  <a:schemeClr val="hlink"/>
                </a:solidFill>
                <a:latin typeface="Courier New" pitchFamily="49" charset="0"/>
              </a:rPr>
              <a:t>using</a:t>
            </a:r>
            <a:r>
              <a:rPr lang="en-US" sz="2700" dirty="0" smtClean="0"/>
              <a:t> and </a:t>
            </a:r>
            <a:r>
              <a:rPr lang="en-US" sz="2700" b="1" dirty="0" smtClean="0">
                <a:solidFill>
                  <a:schemeClr val="hlink"/>
                </a:solidFill>
                <a:latin typeface="Courier New" pitchFamily="49" charset="0"/>
              </a:rPr>
              <a:t>lock</a:t>
            </a:r>
            <a:r>
              <a:rPr lang="en-US" sz="2700" dirty="0" smtClean="0"/>
              <a:t> keywords are “shortcuts”:</a:t>
            </a:r>
          </a:p>
          <a:p>
            <a:pPr lvl="1" eaLnBrk="1" hangingPunct="1"/>
            <a:r>
              <a:rPr lang="en-US" sz="2500" dirty="0" smtClean="0"/>
              <a:t>Use </a:t>
            </a:r>
            <a:r>
              <a:rPr lang="en-US" sz="2500" b="1" dirty="0" smtClean="0">
                <a:solidFill>
                  <a:schemeClr val="hlink"/>
                </a:solidFill>
                <a:latin typeface="Courier New" pitchFamily="49" charset="0"/>
              </a:rPr>
              <a:t>using</a:t>
            </a:r>
            <a:r>
              <a:rPr lang="en-US" sz="2500" dirty="0" smtClean="0"/>
              <a:t> to calling the </a:t>
            </a:r>
            <a:r>
              <a:rPr lang="en-US" sz="2500" b="1" dirty="0" smtClean="0">
                <a:solidFill>
                  <a:schemeClr val="hlink"/>
                </a:solidFill>
                <a:latin typeface="Courier New" pitchFamily="49" charset="0"/>
              </a:rPr>
              <a:t>Dispose()</a:t>
            </a:r>
            <a:r>
              <a:rPr lang="en-US" sz="2500" dirty="0" smtClean="0"/>
              <a:t> method.</a:t>
            </a:r>
          </a:p>
          <a:p>
            <a:pPr lvl="1" eaLnBrk="1" hangingPunct="1"/>
            <a:r>
              <a:rPr lang="en-US" sz="2500" dirty="0" smtClean="0"/>
              <a:t>Use </a:t>
            </a:r>
            <a:r>
              <a:rPr lang="en-US" sz="2500" b="1" dirty="0" smtClean="0">
                <a:solidFill>
                  <a:schemeClr val="hlink"/>
                </a:solidFill>
                <a:latin typeface="Courier New" pitchFamily="49" charset="0"/>
              </a:rPr>
              <a:t>lock</a:t>
            </a:r>
            <a:r>
              <a:rPr lang="en-US" sz="2500" dirty="0" smtClean="0"/>
              <a:t> to wrap </a:t>
            </a:r>
            <a:r>
              <a:rPr lang="en-US" sz="2500" b="1" dirty="0" smtClean="0">
                <a:solidFill>
                  <a:schemeClr val="hlink"/>
                </a:solidFill>
                <a:latin typeface="Courier New" pitchFamily="49" charset="0"/>
              </a:rPr>
              <a:t>Monitors</a:t>
            </a:r>
            <a:r>
              <a:rPr lang="en-US" sz="2500" dirty="0" smtClean="0"/>
              <a:t> correctly as a synchronization method in asynchronous operations.</a:t>
            </a:r>
          </a:p>
          <a:p>
            <a:pPr eaLnBrk="1" hangingPunct="1"/>
            <a:r>
              <a:rPr lang="en-US" sz="2700" dirty="0" smtClean="0"/>
              <a:t>Similarly, delegates provide asynchronous support to hide the “complexities” of thread management for us.</a:t>
            </a:r>
          </a:p>
          <a:p>
            <a:pPr eaLnBrk="1" hangingPunct="1"/>
            <a:r>
              <a:rPr lang="en-US" sz="2700" dirty="0" smtClean="0"/>
              <a:t>So asynchronous delegates are simply using threads with callback methods to get the job done.</a:t>
            </a:r>
          </a:p>
          <a:p>
            <a:pPr eaLnBrk="1" hangingPunct="1"/>
            <a:r>
              <a:rPr lang="en-US" sz="2700" dirty="0" smtClean="0"/>
              <a:t>Asynchronous delegates remove a bit of the management overhead that threads incur. Threads give you full control of multi-threaded programming.</a:t>
            </a:r>
          </a:p>
        </p:txBody>
      </p:sp>
      <p:sp>
        <p:nvSpPr>
          <p:cNvPr id="88069" name="Slide Number Placeholder 5"/>
          <p:cNvSpPr>
            <a:spLocks noGrp="1"/>
          </p:cNvSpPr>
          <p:nvPr>
            <p:ph type="sldNum" sz="quarter" idx="11"/>
          </p:nvPr>
        </p:nvSpPr>
        <p:spPr>
          <a:noFill/>
        </p:spPr>
        <p:txBody>
          <a:bodyPr/>
          <a:lstStyle/>
          <a:p>
            <a:fld id="{B73EF056-9EDB-43BD-A79D-9AD93C46C291}" type="slidenum">
              <a:rPr lang="en-US" smtClean="0"/>
              <a:pPr/>
              <a:t>86</a:t>
            </a:fld>
            <a:endParaRPr lang="en-US"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smtClean="0"/>
              <a:t>Section 4 - Asynchronous Programming</a:t>
            </a:r>
          </a:p>
        </p:txBody>
      </p:sp>
      <p:sp>
        <p:nvSpPr>
          <p:cNvPr id="108547" name="Rectangle 2"/>
          <p:cNvSpPr>
            <a:spLocks noGrp="1" noChangeArrowheads="1"/>
          </p:cNvSpPr>
          <p:nvPr>
            <p:ph type="title"/>
          </p:nvPr>
        </p:nvSpPr>
        <p:spPr/>
        <p:txBody>
          <a:bodyPr/>
          <a:lstStyle/>
          <a:p>
            <a:pPr eaLnBrk="1" hangingPunct="1"/>
            <a:r>
              <a:rPr lang="en-US" smtClean="0"/>
              <a:t>Debugging A Multithread Program</a:t>
            </a:r>
          </a:p>
        </p:txBody>
      </p:sp>
      <p:sp>
        <p:nvSpPr>
          <p:cNvPr id="108548" name="Rectangle 3"/>
          <p:cNvSpPr>
            <a:spLocks noGrp="1" noChangeArrowheads="1"/>
          </p:cNvSpPr>
          <p:nvPr>
            <p:ph type="body" idx="1"/>
          </p:nvPr>
        </p:nvSpPr>
        <p:spPr/>
        <p:txBody>
          <a:bodyPr/>
          <a:lstStyle/>
          <a:p>
            <a:pPr eaLnBrk="1" hangingPunct="1"/>
            <a:r>
              <a:rPr lang="en-US" sz="2400" smtClean="0"/>
              <a:t>When it comes to multi-threaded applications, timing is everything.</a:t>
            </a:r>
          </a:p>
          <a:p>
            <a:pPr lvl="1" eaLnBrk="1" hangingPunct="1"/>
            <a:r>
              <a:rPr lang="en-US" sz="2000" smtClean="0"/>
              <a:t>If you run your application on a machine that isn’t doing anything else, it may run fine.</a:t>
            </a:r>
          </a:p>
          <a:p>
            <a:pPr lvl="1" eaLnBrk="1" hangingPunct="1"/>
            <a:r>
              <a:rPr lang="en-US" sz="2000" smtClean="0"/>
              <a:t>No machine does nothing – Windows runs a number of processes alone. Then you have 3</a:t>
            </a:r>
            <a:r>
              <a:rPr lang="en-US" sz="2000" baseline="30000" smtClean="0"/>
              <a:t>rd</a:t>
            </a:r>
            <a:r>
              <a:rPr lang="en-US" sz="2000" smtClean="0"/>
              <a:t> party applications like firewalls, virus scanners, spam scanners and blockers, etc.</a:t>
            </a:r>
          </a:p>
          <a:p>
            <a:pPr lvl="1" eaLnBrk="1" hangingPunct="1"/>
            <a:r>
              <a:rPr lang="en-US" sz="2000" smtClean="0"/>
              <a:t>Re-run the application while also starting up other applications. The timing may very well change.</a:t>
            </a:r>
          </a:p>
          <a:p>
            <a:pPr lvl="1" eaLnBrk="1" hangingPunct="1"/>
            <a:r>
              <a:rPr lang="en-US" sz="2000" smtClean="0"/>
              <a:t>Or re-run it when the virus scanner is performing a scan.</a:t>
            </a:r>
          </a:p>
          <a:p>
            <a:pPr lvl="1" eaLnBrk="1" hangingPunct="1"/>
            <a:r>
              <a:rPr lang="en-US" sz="2000" smtClean="0"/>
              <a:t>Even worse, start your application in debug mode and step through it.</a:t>
            </a:r>
          </a:p>
          <a:p>
            <a:pPr eaLnBrk="1" hangingPunct="1"/>
            <a:r>
              <a:rPr lang="en-US" sz="2400" smtClean="0"/>
              <a:t>So timing issues occur everywhere and the challenge is to debug your multi-threaded applications while simulating a realistic threading environment.</a:t>
            </a:r>
          </a:p>
        </p:txBody>
      </p:sp>
      <p:sp>
        <p:nvSpPr>
          <p:cNvPr id="108549" name="Slide Number Placeholder 5"/>
          <p:cNvSpPr>
            <a:spLocks noGrp="1"/>
          </p:cNvSpPr>
          <p:nvPr>
            <p:ph type="sldNum" sz="quarter" idx="11"/>
          </p:nvPr>
        </p:nvSpPr>
        <p:spPr>
          <a:noFill/>
        </p:spPr>
        <p:txBody>
          <a:bodyPr/>
          <a:lstStyle/>
          <a:p>
            <a:fld id="{247B4F14-90F0-459D-ABA1-565C15851622}"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smtClean="0"/>
              <a:t>Section 4 - Asynchronous Programming</a:t>
            </a:r>
          </a:p>
        </p:txBody>
      </p:sp>
      <p:sp>
        <p:nvSpPr>
          <p:cNvPr id="109571" name="Rectangle 2"/>
          <p:cNvSpPr>
            <a:spLocks noGrp="1" noChangeArrowheads="1"/>
          </p:cNvSpPr>
          <p:nvPr>
            <p:ph type="title"/>
          </p:nvPr>
        </p:nvSpPr>
        <p:spPr/>
        <p:txBody>
          <a:bodyPr/>
          <a:lstStyle/>
          <a:p>
            <a:pPr eaLnBrk="1" hangingPunct="1"/>
            <a:r>
              <a:rPr lang="en-US" smtClean="0"/>
              <a:t>Debugging A Multithread Program</a:t>
            </a:r>
          </a:p>
        </p:txBody>
      </p:sp>
      <p:sp>
        <p:nvSpPr>
          <p:cNvPr id="109572" name="Rectangle 3"/>
          <p:cNvSpPr>
            <a:spLocks noGrp="1" noChangeArrowheads="1"/>
          </p:cNvSpPr>
          <p:nvPr>
            <p:ph type="body" idx="1"/>
          </p:nvPr>
        </p:nvSpPr>
        <p:spPr/>
        <p:txBody>
          <a:bodyPr/>
          <a:lstStyle/>
          <a:p>
            <a:pPr eaLnBrk="1" hangingPunct="1">
              <a:lnSpc>
                <a:spcPct val="90000"/>
              </a:lnSpc>
            </a:pPr>
            <a:r>
              <a:rPr lang="en-US" sz="2000" dirty="0" smtClean="0"/>
              <a:t>Visual Studio contains some tools that can help debug threads (your program must be running in debug mode):</a:t>
            </a:r>
          </a:p>
          <a:p>
            <a:pPr lvl="1" eaLnBrk="1" hangingPunct="1">
              <a:lnSpc>
                <a:spcPct val="90000"/>
              </a:lnSpc>
            </a:pPr>
            <a:r>
              <a:rPr lang="en-US" sz="1800" dirty="0" smtClean="0"/>
              <a:t>The </a:t>
            </a:r>
            <a:r>
              <a:rPr lang="en-US" sz="1800" b="1" dirty="0" smtClean="0">
                <a:solidFill>
                  <a:schemeClr val="accent2"/>
                </a:solidFill>
              </a:rPr>
              <a:t>threads</a:t>
            </a:r>
            <a:r>
              <a:rPr lang="en-US" sz="1800" dirty="0" smtClean="0"/>
              <a:t> window shows you which threads are in the application, and which one is currently running. Start running in debug mode, then click the Debug Menu </a:t>
            </a:r>
            <a:r>
              <a:rPr lang="en-US" sz="1800" dirty="0" smtClean="0">
                <a:solidFill>
                  <a:schemeClr val="hlink"/>
                </a:solidFill>
                <a:sym typeface="Wingdings" pitchFamily="2" charset="2"/>
              </a:rPr>
              <a:t></a:t>
            </a:r>
            <a:r>
              <a:rPr lang="en-US" sz="1800" dirty="0" smtClean="0"/>
              <a:t> Windows </a:t>
            </a:r>
            <a:r>
              <a:rPr lang="en-US" sz="1800" dirty="0" smtClean="0">
                <a:solidFill>
                  <a:schemeClr val="hlink"/>
                </a:solidFill>
                <a:sym typeface="Wingdings" pitchFamily="2" charset="2"/>
              </a:rPr>
              <a:t></a:t>
            </a:r>
            <a:r>
              <a:rPr lang="en-US" sz="1800" dirty="0" smtClean="0"/>
              <a:t> Threads.</a:t>
            </a:r>
          </a:p>
          <a:p>
            <a:pPr lvl="2" eaLnBrk="1" hangingPunct="1">
              <a:lnSpc>
                <a:spcPct val="90000"/>
              </a:lnSpc>
            </a:pPr>
            <a:r>
              <a:rPr lang="en-US" sz="1600" dirty="0" smtClean="0"/>
              <a:t>If you are creating your own threads using the </a:t>
            </a:r>
            <a:r>
              <a:rPr lang="en-US" sz="1600" b="1" dirty="0" smtClean="0">
                <a:solidFill>
                  <a:schemeClr val="hlink"/>
                </a:solidFill>
                <a:latin typeface="Courier New" pitchFamily="49" charset="0"/>
                <a:cs typeface="Courier New" pitchFamily="49" charset="0"/>
                <a:sym typeface="Wingdings" pitchFamily="2" charset="2"/>
              </a:rPr>
              <a:t>Thread</a:t>
            </a:r>
            <a:r>
              <a:rPr lang="en-US" sz="1600" dirty="0" smtClean="0"/>
              <a:t> class, set the </a:t>
            </a:r>
            <a:r>
              <a:rPr lang="en-US" sz="1600" b="1" dirty="0" smtClean="0">
                <a:solidFill>
                  <a:schemeClr val="hlink"/>
                </a:solidFill>
                <a:latin typeface="Courier New" pitchFamily="49" charset="0"/>
                <a:cs typeface="Courier New" pitchFamily="49" charset="0"/>
                <a:sym typeface="Wingdings" pitchFamily="2" charset="2"/>
              </a:rPr>
              <a:t>Name</a:t>
            </a:r>
            <a:r>
              <a:rPr lang="en-US" sz="1600" dirty="0" smtClean="0"/>
              <a:t> property so that you can better identify each thread. The thread I.D. is not as useful.</a:t>
            </a:r>
          </a:p>
          <a:p>
            <a:pPr lvl="1" eaLnBrk="1" hangingPunct="1">
              <a:lnSpc>
                <a:spcPct val="90000"/>
              </a:lnSpc>
            </a:pPr>
            <a:r>
              <a:rPr lang="en-US" sz="1800" dirty="0" smtClean="0"/>
              <a:t>The </a:t>
            </a:r>
            <a:r>
              <a:rPr lang="en-US" sz="1800" b="1" dirty="0" err="1" smtClean="0">
                <a:solidFill>
                  <a:schemeClr val="accent2"/>
                </a:solidFill>
              </a:rPr>
              <a:t>callstack</a:t>
            </a:r>
            <a:r>
              <a:rPr lang="en-US" sz="1800" dirty="0" smtClean="0"/>
              <a:t> window is quite useful when working with multiple threads. You select the thread of interest in the threads window, and then open the </a:t>
            </a:r>
            <a:r>
              <a:rPr lang="en-US" sz="1800" dirty="0" err="1" smtClean="0"/>
              <a:t>callstack</a:t>
            </a:r>
            <a:r>
              <a:rPr lang="en-US" sz="1800" dirty="0" smtClean="0"/>
              <a:t> window to view the call stack for that thread. Start running in debug mode, then click the Debug Menu </a:t>
            </a:r>
            <a:r>
              <a:rPr lang="en-US" sz="1800" dirty="0" smtClean="0">
                <a:solidFill>
                  <a:schemeClr val="hlink"/>
                </a:solidFill>
                <a:sym typeface="Wingdings" pitchFamily="2" charset="2"/>
              </a:rPr>
              <a:t></a:t>
            </a:r>
            <a:r>
              <a:rPr lang="en-US" sz="1800" dirty="0" smtClean="0"/>
              <a:t> Windows </a:t>
            </a:r>
            <a:r>
              <a:rPr lang="en-US" sz="1800" dirty="0" smtClean="0">
                <a:solidFill>
                  <a:schemeClr val="hlink"/>
                </a:solidFill>
                <a:sym typeface="Wingdings" pitchFamily="2" charset="2"/>
              </a:rPr>
              <a:t></a:t>
            </a:r>
            <a:r>
              <a:rPr lang="en-US" sz="1800" dirty="0" smtClean="0"/>
              <a:t> </a:t>
            </a:r>
            <a:r>
              <a:rPr lang="en-US" sz="1800" dirty="0" err="1" smtClean="0"/>
              <a:t>Callstack</a:t>
            </a:r>
            <a:r>
              <a:rPr lang="en-US" sz="1800" dirty="0" smtClean="0"/>
              <a:t>.</a:t>
            </a:r>
          </a:p>
          <a:p>
            <a:pPr lvl="1" eaLnBrk="1" hangingPunct="1">
              <a:lnSpc>
                <a:spcPct val="90000"/>
              </a:lnSpc>
            </a:pPr>
            <a:r>
              <a:rPr lang="en-US" sz="1800" dirty="0" smtClean="0"/>
              <a:t>If a particular instruction is not working the way you expected, it might be useful to view the Disassembly that was created from the source code. Start running in debug mode, then click the Debug Menu </a:t>
            </a:r>
            <a:r>
              <a:rPr lang="en-US" sz="1800" dirty="0" smtClean="0">
                <a:solidFill>
                  <a:schemeClr val="hlink"/>
                </a:solidFill>
                <a:sym typeface="Wingdings" pitchFamily="2" charset="2"/>
              </a:rPr>
              <a:t></a:t>
            </a:r>
            <a:r>
              <a:rPr lang="en-US" sz="1800" dirty="0" smtClean="0"/>
              <a:t> Windows </a:t>
            </a:r>
            <a:r>
              <a:rPr lang="en-US" sz="1800" dirty="0" smtClean="0">
                <a:solidFill>
                  <a:schemeClr val="hlink"/>
                </a:solidFill>
                <a:sym typeface="Wingdings" pitchFamily="2" charset="2"/>
              </a:rPr>
              <a:t></a:t>
            </a:r>
            <a:r>
              <a:rPr lang="en-US" sz="1800" dirty="0" smtClean="0"/>
              <a:t> Disassembly.</a:t>
            </a:r>
          </a:p>
          <a:p>
            <a:pPr lvl="1" eaLnBrk="1" hangingPunct="1">
              <a:lnSpc>
                <a:spcPct val="90000"/>
              </a:lnSpc>
            </a:pPr>
            <a:r>
              <a:rPr lang="en-US" sz="1800" dirty="0" smtClean="0"/>
              <a:t>You can freeze and thaw threads from the thread window. You can concentrate on that thread and its execution. Freeze all the other threads, debug the remaining thread, then thaw all the others.</a:t>
            </a:r>
          </a:p>
        </p:txBody>
      </p:sp>
      <p:sp>
        <p:nvSpPr>
          <p:cNvPr id="109573" name="Slide Number Placeholder 5"/>
          <p:cNvSpPr>
            <a:spLocks noGrp="1"/>
          </p:cNvSpPr>
          <p:nvPr>
            <p:ph type="sldNum" sz="quarter" idx="11"/>
          </p:nvPr>
        </p:nvSpPr>
        <p:spPr>
          <a:noFill/>
        </p:spPr>
        <p:txBody>
          <a:bodyPr/>
          <a:lstStyle/>
          <a:p>
            <a:fld id="{B9EDEA47-2502-479D-BC37-00A05A3D43BF}" type="slidenum">
              <a:rPr lang="en-US" smtClean="0"/>
              <a:pPr/>
              <a:t>88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smtClean="0"/>
              <a:t>Section 4 - Asynchronous Programming</a:t>
            </a:r>
          </a:p>
        </p:txBody>
      </p:sp>
      <p:sp>
        <p:nvSpPr>
          <p:cNvPr id="12291" name="Rectangle 2"/>
          <p:cNvSpPr>
            <a:spLocks noGrp="1" noChangeArrowheads="1"/>
          </p:cNvSpPr>
          <p:nvPr>
            <p:ph type="title"/>
          </p:nvPr>
        </p:nvSpPr>
        <p:spPr/>
        <p:txBody>
          <a:bodyPr/>
          <a:lstStyle/>
          <a:p>
            <a:pPr eaLnBrk="1" hangingPunct="1"/>
            <a:r>
              <a:rPr lang="en-US" smtClean="0"/>
              <a:t>Multi-Processor Threading</a:t>
            </a:r>
          </a:p>
        </p:txBody>
      </p:sp>
      <p:sp>
        <p:nvSpPr>
          <p:cNvPr id="12292" name="Text Box 3"/>
          <p:cNvSpPr txBox="1">
            <a:spLocks noChangeArrowheads="1"/>
          </p:cNvSpPr>
          <p:nvPr/>
        </p:nvSpPr>
        <p:spPr bwMode="auto">
          <a:xfrm>
            <a:off x="1997075" y="1447800"/>
            <a:ext cx="1508125" cy="457200"/>
          </a:xfrm>
          <a:prstGeom prst="rect">
            <a:avLst/>
          </a:prstGeom>
          <a:noFill/>
          <a:ln w="9525" algn="ctr">
            <a:noFill/>
            <a:miter lim="800000"/>
            <a:headEnd/>
            <a:tailEnd/>
          </a:ln>
        </p:spPr>
        <p:txBody>
          <a:bodyPr wrap="none">
            <a:spAutoFit/>
          </a:bodyPr>
          <a:lstStyle/>
          <a:p>
            <a:r>
              <a:rPr lang="en-US"/>
              <a:t>Thread 1:</a:t>
            </a:r>
          </a:p>
        </p:txBody>
      </p:sp>
      <p:sp>
        <p:nvSpPr>
          <p:cNvPr id="12293" name="Text Box 4"/>
          <p:cNvSpPr txBox="1">
            <a:spLocks noChangeArrowheads="1"/>
          </p:cNvSpPr>
          <p:nvPr/>
        </p:nvSpPr>
        <p:spPr bwMode="auto">
          <a:xfrm>
            <a:off x="1997075" y="2819400"/>
            <a:ext cx="1508125" cy="457200"/>
          </a:xfrm>
          <a:prstGeom prst="rect">
            <a:avLst/>
          </a:prstGeom>
          <a:noFill/>
          <a:ln w="9525" algn="ctr">
            <a:noFill/>
            <a:miter lim="800000"/>
            <a:headEnd/>
            <a:tailEnd/>
          </a:ln>
        </p:spPr>
        <p:txBody>
          <a:bodyPr wrap="none">
            <a:spAutoFit/>
          </a:bodyPr>
          <a:lstStyle/>
          <a:p>
            <a:r>
              <a:rPr lang="en-US"/>
              <a:t>Thread 2:</a:t>
            </a:r>
          </a:p>
        </p:txBody>
      </p:sp>
      <p:sp>
        <p:nvSpPr>
          <p:cNvPr id="12294" name="Text Box 5"/>
          <p:cNvSpPr txBox="1">
            <a:spLocks noChangeArrowheads="1"/>
          </p:cNvSpPr>
          <p:nvPr/>
        </p:nvSpPr>
        <p:spPr bwMode="auto">
          <a:xfrm>
            <a:off x="1997075" y="4114800"/>
            <a:ext cx="1508125" cy="457200"/>
          </a:xfrm>
          <a:prstGeom prst="rect">
            <a:avLst/>
          </a:prstGeom>
          <a:noFill/>
          <a:ln w="9525" algn="ctr">
            <a:noFill/>
            <a:miter lim="800000"/>
            <a:headEnd/>
            <a:tailEnd/>
          </a:ln>
        </p:spPr>
        <p:txBody>
          <a:bodyPr wrap="none">
            <a:spAutoFit/>
          </a:bodyPr>
          <a:lstStyle/>
          <a:p>
            <a:r>
              <a:rPr lang="en-US"/>
              <a:t>Thread 3:</a:t>
            </a:r>
          </a:p>
        </p:txBody>
      </p:sp>
      <p:sp>
        <p:nvSpPr>
          <p:cNvPr id="12295" name="Text Box 6"/>
          <p:cNvSpPr txBox="1">
            <a:spLocks noChangeArrowheads="1"/>
          </p:cNvSpPr>
          <p:nvPr/>
        </p:nvSpPr>
        <p:spPr bwMode="auto">
          <a:xfrm>
            <a:off x="2044700" y="5334000"/>
            <a:ext cx="927100" cy="457200"/>
          </a:xfrm>
          <a:prstGeom prst="rect">
            <a:avLst/>
          </a:prstGeom>
          <a:noFill/>
          <a:ln w="9525" algn="ctr">
            <a:noFill/>
            <a:miter lim="800000"/>
            <a:headEnd/>
            <a:tailEnd/>
          </a:ln>
        </p:spPr>
        <p:txBody>
          <a:bodyPr wrap="none">
            <a:spAutoFit/>
          </a:bodyPr>
          <a:lstStyle/>
          <a:p>
            <a:r>
              <a:rPr lang="en-US"/>
              <a:t>Main:</a:t>
            </a:r>
          </a:p>
        </p:txBody>
      </p:sp>
      <p:sp>
        <p:nvSpPr>
          <p:cNvPr id="45063" name="Line 7"/>
          <p:cNvSpPr>
            <a:spLocks noChangeShapeType="1"/>
          </p:cNvSpPr>
          <p:nvPr/>
        </p:nvSpPr>
        <p:spPr bwMode="auto">
          <a:xfrm>
            <a:off x="3733800" y="5562600"/>
            <a:ext cx="381000" cy="0"/>
          </a:xfrm>
          <a:prstGeom prst="line">
            <a:avLst/>
          </a:prstGeom>
          <a:noFill/>
          <a:ln w="28575">
            <a:solidFill>
              <a:schemeClr val="hlink"/>
            </a:solidFill>
            <a:round/>
            <a:headEnd/>
            <a:tailEnd type="stealth" w="lg" len="med"/>
          </a:ln>
        </p:spPr>
        <p:txBody>
          <a:bodyPr anchor="ctr"/>
          <a:lstStyle/>
          <a:p>
            <a:endParaRPr lang="en-US"/>
          </a:p>
        </p:txBody>
      </p:sp>
      <p:sp>
        <p:nvSpPr>
          <p:cNvPr id="45064" name="Line 8"/>
          <p:cNvSpPr>
            <a:spLocks noChangeShapeType="1"/>
          </p:cNvSpPr>
          <p:nvPr/>
        </p:nvSpPr>
        <p:spPr bwMode="auto">
          <a:xfrm>
            <a:off x="4114800" y="1443038"/>
            <a:ext cx="0" cy="4348162"/>
          </a:xfrm>
          <a:prstGeom prst="line">
            <a:avLst/>
          </a:prstGeom>
          <a:noFill/>
          <a:ln w="9525">
            <a:solidFill>
              <a:schemeClr val="accent2"/>
            </a:solidFill>
            <a:round/>
            <a:headEnd/>
            <a:tailEnd/>
          </a:ln>
        </p:spPr>
        <p:txBody>
          <a:bodyPr anchor="ctr"/>
          <a:lstStyle/>
          <a:p>
            <a:endParaRPr lang="en-US"/>
          </a:p>
        </p:txBody>
      </p:sp>
      <p:sp>
        <p:nvSpPr>
          <p:cNvPr id="45065" name="Line 9"/>
          <p:cNvSpPr>
            <a:spLocks noChangeShapeType="1"/>
          </p:cNvSpPr>
          <p:nvPr/>
        </p:nvSpPr>
        <p:spPr bwMode="auto">
          <a:xfrm>
            <a:off x="4114800" y="5562600"/>
            <a:ext cx="449263" cy="0"/>
          </a:xfrm>
          <a:prstGeom prst="line">
            <a:avLst/>
          </a:prstGeom>
          <a:noFill/>
          <a:ln w="28575">
            <a:solidFill>
              <a:schemeClr val="hlink"/>
            </a:solidFill>
            <a:round/>
            <a:headEnd/>
            <a:tailEnd type="stealth" w="lg" len="med"/>
          </a:ln>
        </p:spPr>
        <p:txBody>
          <a:bodyPr anchor="ctr"/>
          <a:lstStyle/>
          <a:p>
            <a:endParaRPr lang="en-US"/>
          </a:p>
        </p:txBody>
      </p:sp>
      <p:sp>
        <p:nvSpPr>
          <p:cNvPr id="45066" name="Line 10"/>
          <p:cNvSpPr>
            <a:spLocks noChangeShapeType="1"/>
          </p:cNvSpPr>
          <p:nvPr/>
        </p:nvSpPr>
        <p:spPr bwMode="auto">
          <a:xfrm>
            <a:off x="4572000" y="2852738"/>
            <a:ext cx="0" cy="2938462"/>
          </a:xfrm>
          <a:prstGeom prst="line">
            <a:avLst/>
          </a:prstGeom>
          <a:noFill/>
          <a:ln w="9525">
            <a:solidFill>
              <a:schemeClr val="accent2"/>
            </a:solidFill>
            <a:round/>
            <a:headEnd/>
            <a:tailEnd/>
          </a:ln>
        </p:spPr>
        <p:txBody>
          <a:bodyPr anchor="ctr"/>
          <a:lstStyle/>
          <a:p>
            <a:endParaRPr lang="en-US"/>
          </a:p>
        </p:txBody>
      </p:sp>
      <p:sp>
        <p:nvSpPr>
          <p:cNvPr id="45067" name="Line 11"/>
          <p:cNvSpPr>
            <a:spLocks noChangeShapeType="1"/>
          </p:cNvSpPr>
          <p:nvPr/>
        </p:nvSpPr>
        <p:spPr bwMode="auto">
          <a:xfrm>
            <a:off x="4572000" y="5562600"/>
            <a:ext cx="436563" cy="0"/>
          </a:xfrm>
          <a:prstGeom prst="line">
            <a:avLst/>
          </a:prstGeom>
          <a:noFill/>
          <a:ln w="28575">
            <a:solidFill>
              <a:schemeClr val="hlink"/>
            </a:solidFill>
            <a:round/>
            <a:headEnd/>
            <a:tailEnd type="stealth" w="lg" len="med"/>
          </a:ln>
        </p:spPr>
        <p:txBody>
          <a:bodyPr anchor="ctr"/>
          <a:lstStyle/>
          <a:p>
            <a:endParaRPr lang="en-US"/>
          </a:p>
        </p:txBody>
      </p:sp>
      <p:sp>
        <p:nvSpPr>
          <p:cNvPr id="45068" name="Line 12"/>
          <p:cNvSpPr>
            <a:spLocks noChangeShapeType="1"/>
          </p:cNvSpPr>
          <p:nvPr/>
        </p:nvSpPr>
        <p:spPr bwMode="auto">
          <a:xfrm>
            <a:off x="5029200" y="4119563"/>
            <a:ext cx="0" cy="1671637"/>
          </a:xfrm>
          <a:prstGeom prst="line">
            <a:avLst/>
          </a:prstGeom>
          <a:noFill/>
          <a:ln w="9525">
            <a:solidFill>
              <a:schemeClr val="accent2"/>
            </a:solidFill>
            <a:round/>
            <a:headEnd/>
            <a:tailEnd/>
          </a:ln>
        </p:spPr>
        <p:txBody>
          <a:bodyPr anchor="ctr"/>
          <a:lstStyle/>
          <a:p>
            <a:endParaRPr lang="en-US"/>
          </a:p>
        </p:txBody>
      </p:sp>
      <p:sp>
        <p:nvSpPr>
          <p:cNvPr id="45069" name="AutoShape 13"/>
          <p:cNvSpPr>
            <a:spLocks/>
          </p:cNvSpPr>
          <p:nvPr/>
        </p:nvSpPr>
        <p:spPr bwMode="auto">
          <a:xfrm>
            <a:off x="2209800" y="5791200"/>
            <a:ext cx="914400" cy="609600"/>
          </a:xfrm>
          <a:prstGeom prst="borderCallout1">
            <a:avLst>
              <a:gd name="adj1" fmla="val 18750"/>
              <a:gd name="adj2" fmla="val 108333"/>
              <a:gd name="adj3" fmla="val -14843"/>
              <a:gd name="adj4" fmla="val 207292"/>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T1</a:t>
            </a:r>
          </a:p>
        </p:txBody>
      </p:sp>
      <p:sp>
        <p:nvSpPr>
          <p:cNvPr id="45070" name="AutoShape 14"/>
          <p:cNvSpPr>
            <a:spLocks/>
          </p:cNvSpPr>
          <p:nvPr/>
        </p:nvSpPr>
        <p:spPr bwMode="auto">
          <a:xfrm>
            <a:off x="3429000" y="5943600"/>
            <a:ext cx="914400" cy="609600"/>
          </a:xfrm>
          <a:prstGeom prst="borderCallout1">
            <a:avLst>
              <a:gd name="adj1" fmla="val 18750"/>
              <a:gd name="adj2" fmla="val 108333"/>
              <a:gd name="adj3" fmla="val -36718"/>
              <a:gd name="adj4" fmla="val 121875"/>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T2</a:t>
            </a:r>
          </a:p>
        </p:txBody>
      </p:sp>
      <p:sp>
        <p:nvSpPr>
          <p:cNvPr id="45071" name="AutoShape 15"/>
          <p:cNvSpPr>
            <a:spLocks/>
          </p:cNvSpPr>
          <p:nvPr/>
        </p:nvSpPr>
        <p:spPr bwMode="auto">
          <a:xfrm>
            <a:off x="5486400" y="5943600"/>
            <a:ext cx="914400" cy="609600"/>
          </a:xfrm>
          <a:prstGeom prst="borderCallout1">
            <a:avLst>
              <a:gd name="adj1" fmla="val 18750"/>
              <a:gd name="adj2" fmla="val -8333"/>
              <a:gd name="adj3" fmla="val -41148"/>
              <a:gd name="adj4" fmla="val -47051"/>
            </a:avLst>
          </a:prstGeom>
          <a:solidFill>
            <a:schemeClr val="accent1"/>
          </a:solidFill>
          <a:ln w="9525" algn="ctr">
            <a:solidFill>
              <a:schemeClr val="folHlink"/>
            </a:solidFill>
            <a:miter lim="800000"/>
            <a:headEnd/>
            <a:tailEnd/>
          </a:ln>
        </p:spPr>
        <p:txBody>
          <a:bodyPr anchor="ctr"/>
          <a:lstStyle/>
          <a:p>
            <a:pPr algn="ctr"/>
            <a:r>
              <a:rPr lang="en-US" sz="1800"/>
              <a:t>Start</a:t>
            </a:r>
          </a:p>
          <a:p>
            <a:pPr algn="ctr"/>
            <a:r>
              <a:rPr lang="en-US" sz="1800"/>
              <a:t>T3</a:t>
            </a:r>
          </a:p>
        </p:txBody>
      </p:sp>
      <p:sp>
        <p:nvSpPr>
          <p:cNvPr id="45072" name="Line 16"/>
          <p:cNvSpPr>
            <a:spLocks noChangeShapeType="1"/>
          </p:cNvSpPr>
          <p:nvPr/>
        </p:nvSpPr>
        <p:spPr bwMode="auto">
          <a:xfrm>
            <a:off x="4114800" y="1676400"/>
            <a:ext cx="368300" cy="0"/>
          </a:xfrm>
          <a:prstGeom prst="line">
            <a:avLst/>
          </a:prstGeom>
          <a:noFill/>
          <a:ln w="28575">
            <a:solidFill>
              <a:schemeClr val="hlink"/>
            </a:solidFill>
            <a:round/>
            <a:headEnd/>
            <a:tailEnd type="stealth" w="lg" len="med"/>
          </a:ln>
        </p:spPr>
        <p:txBody>
          <a:bodyPr anchor="ctr"/>
          <a:lstStyle/>
          <a:p>
            <a:endParaRPr lang="en-US"/>
          </a:p>
        </p:txBody>
      </p:sp>
      <p:sp>
        <p:nvSpPr>
          <p:cNvPr id="45073" name="Line 17"/>
          <p:cNvSpPr>
            <a:spLocks noChangeShapeType="1"/>
          </p:cNvSpPr>
          <p:nvPr/>
        </p:nvSpPr>
        <p:spPr bwMode="auto">
          <a:xfrm>
            <a:off x="4495800" y="1447800"/>
            <a:ext cx="0" cy="476250"/>
          </a:xfrm>
          <a:prstGeom prst="line">
            <a:avLst/>
          </a:prstGeom>
          <a:noFill/>
          <a:ln w="9525">
            <a:solidFill>
              <a:schemeClr val="accent2"/>
            </a:solidFill>
            <a:round/>
            <a:headEnd/>
            <a:tailEnd/>
          </a:ln>
        </p:spPr>
        <p:txBody>
          <a:bodyPr anchor="ctr"/>
          <a:lstStyle/>
          <a:p>
            <a:endParaRPr lang="en-US"/>
          </a:p>
        </p:txBody>
      </p:sp>
      <p:sp>
        <p:nvSpPr>
          <p:cNvPr id="45074" name="Line 18"/>
          <p:cNvSpPr>
            <a:spLocks noChangeShapeType="1"/>
          </p:cNvSpPr>
          <p:nvPr/>
        </p:nvSpPr>
        <p:spPr bwMode="auto">
          <a:xfrm>
            <a:off x="4568825" y="3048000"/>
            <a:ext cx="455613" cy="0"/>
          </a:xfrm>
          <a:prstGeom prst="line">
            <a:avLst/>
          </a:prstGeom>
          <a:noFill/>
          <a:ln w="28575">
            <a:solidFill>
              <a:schemeClr val="hlink"/>
            </a:solidFill>
            <a:round/>
            <a:headEnd/>
            <a:tailEnd type="stealth" w="lg" len="med"/>
          </a:ln>
        </p:spPr>
        <p:txBody>
          <a:bodyPr anchor="ctr"/>
          <a:lstStyle/>
          <a:p>
            <a:endParaRPr lang="en-US"/>
          </a:p>
        </p:txBody>
      </p:sp>
      <p:sp>
        <p:nvSpPr>
          <p:cNvPr id="45075" name="Line 19"/>
          <p:cNvSpPr>
            <a:spLocks noChangeShapeType="1"/>
          </p:cNvSpPr>
          <p:nvPr/>
        </p:nvSpPr>
        <p:spPr bwMode="auto">
          <a:xfrm>
            <a:off x="5029200" y="1438275"/>
            <a:ext cx="0" cy="1874838"/>
          </a:xfrm>
          <a:prstGeom prst="line">
            <a:avLst/>
          </a:prstGeom>
          <a:noFill/>
          <a:ln w="9525">
            <a:solidFill>
              <a:schemeClr val="accent2"/>
            </a:solidFill>
            <a:round/>
            <a:headEnd/>
            <a:tailEnd/>
          </a:ln>
        </p:spPr>
        <p:txBody>
          <a:bodyPr anchor="ctr"/>
          <a:lstStyle/>
          <a:p>
            <a:endParaRPr lang="en-US"/>
          </a:p>
        </p:txBody>
      </p:sp>
      <p:sp>
        <p:nvSpPr>
          <p:cNvPr id="45076" name="Line 20"/>
          <p:cNvSpPr>
            <a:spLocks noChangeShapeType="1"/>
          </p:cNvSpPr>
          <p:nvPr/>
        </p:nvSpPr>
        <p:spPr bwMode="auto">
          <a:xfrm>
            <a:off x="5029200" y="4343400"/>
            <a:ext cx="609600" cy="0"/>
          </a:xfrm>
          <a:prstGeom prst="line">
            <a:avLst/>
          </a:prstGeom>
          <a:noFill/>
          <a:ln w="28575">
            <a:solidFill>
              <a:schemeClr val="hlink"/>
            </a:solidFill>
            <a:round/>
            <a:headEnd/>
            <a:tailEnd type="stealth" w="lg" len="med"/>
          </a:ln>
        </p:spPr>
        <p:txBody>
          <a:bodyPr anchor="ctr"/>
          <a:lstStyle/>
          <a:p>
            <a:endParaRPr lang="en-US"/>
          </a:p>
        </p:txBody>
      </p:sp>
      <p:sp>
        <p:nvSpPr>
          <p:cNvPr id="45077" name="Line 21"/>
          <p:cNvSpPr>
            <a:spLocks noChangeShapeType="1"/>
          </p:cNvSpPr>
          <p:nvPr/>
        </p:nvSpPr>
        <p:spPr bwMode="auto">
          <a:xfrm>
            <a:off x="5638800" y="4114800"/>
            <a:ext cx="0" cy="1706563"/>
          </a:xfrm>
          <a:prstGeom prst="line">
            <a:avLst/>
          </a:prstGeom>
          <a:noFill/>
          <a:ln w="9525">
            <a:solidFill>
              <a:schemeClr val="accent2"/>
            </a:solidFill>
            <a:round/>
            <a:headEnd/>
            <a:tailEnd/>
          </a:ln>
        </p:spPr>
        <p:txBody>
          <a:bodyPr anchor="ctr"/>
          <a:lstStyle/>
          <a:p>
            <a:endParaRPr lang="en-US"/>
          </a:p>
        </p:txBody>
      </p:sp>
      <p:sp>
        <p:nvSpPr>
          <p:cNvPr id="45078" name="Line 22"/>
          <p:cNvSpPr>
            <a:spLocks noChangeShapeType="1"/>
          </p:cNvSpPr>
          <p:nvPr/>
        </p:nvSpPr>
        <p:spPr bwMode="auto">
          <a:xfrm>
            <a:off x="5638800" y="5562600"/>
            <a:ext cx="609600" cy="0"/>
          </a:xfrm>
          <a:prstGeom prst="line">
            <a:avLst/>
          </a:prstGeom>
          <a:noFill/>
          <a:ln w="28575">
            <a:solidFill>
              <a:schemeClr val="hlink"/>
            </a:solidFill>
            <a:round/>
            <a:headEnd/>
            <a:tailEnd type="stealth" w="lg" len="med"/>
          </a:ln>
        </p:spPr>
        <p:txBody>
          <a:bodyPr anchor="ctr"/>
          <a:lstStyle/>
          <a:p>
            <a:endParaRPr lang="en-US"/>
          </a:p>
        </p:txBody>
      </p:sp>
      <p:sp>
        <p:nvSpPr>
          <p:cNvPr id="45079" name="Line 23"/>
          <p:cNvSpPr>
            <a:spLocks noChangeShapeType="1"/>
          </p:cNvSpPr>
          <p:nvPr/>
        </p:nvSpPr>
        <p:spPr bwMode="auto">
          <a:xfrm>
            <a:off x="6248400" y="4121150"/>
            <a:ext cx="0" cy="1716088"/>
          </a:xfrm>
          <a:prstGeom prst="line">
            <a:avLst/>
          </a:prstGeom>
          <a:noFill/>
          <a:ln w="9525">
            <a:solidFill>
              <a:schemeClr val="accent2"/>
            </a:solidFill>
            <a:round/>
            <a:headEnd/>
            <a:tailEnd/>
          </a:ln>
        </p:spPr>
        <p:txBody>
          <a:bodyPr anchor="ctr"/>
          <a:lstStyle/>
          <a:p>
            <a:endParaRPr lang="en-US"/>
          </a:p>
        </p:txBody>
      </p:sp>
      <p:sp>
        <p:nvSpPr>
          <p:cNvPr id="45080" name="Line 24"/>
          <p:cNvSpPr>
            <a:spLocks noChangeShapeType="1"/>
          </p:cNvSpPr>
          <p:nvPr/>
        </p:nvSpPr>
        <p:spPr bwMode="auto">
          <a:xfrm>
            <a:off x="5029200" y="1676400"/>
            <a:ext cx="609600" cy="0"/>
          </a:xfrm>
          <a:prstGeom prst="line">
            <a:avLst/>
          </a:prstGeom>
          <a:noFill/>
          <a:ln w="28575">
            <a:solidFill>
              <a:schemeClr val="hlink"/>
            </a:solidFill>
            <a:round/>
            <a:headEnd/>
            <a:tailEnd type="stealth" w="lg" len="med"/>
          </a:ln>
        </p:spPr>
        <p:txBody>
          <a:bodyPr anchor="ctr"/>
          <a:lstStyle/>
          <a:p>
            <a:endParaRPr lang="en-US"/>
          </a:p>
        </p:txBody>
      </p:sp>
      <p:sp>
        <p:nvSpPr>
          <p:cNvPr id="45081" name="Line 25"/>
          <p:cNvSpPr>
            <a:spLocks noChangeShapeType="1"/>
          </p:cNvSpPr>
          <p:nvPr/>
        </p:nvSpPr>
        <p:spPr bwMode="auto">
          <a:xfrm>
            <a:off x="5638800" y="1447800"/>
            <a:ext cx="0" cy="1855788"/>
          </a:xfrm>
          <a:prstGeom prst="line">
            <a:avLst/>
          </a:prstGeom>
          <a:noFill/>
          <a:ln w="9525">
            <a:solidFill>
              <a:schemeClr val="accent2"/>
            </a:solidFill>
            <a:round/>
            <a:headEnd/>
            <a:tailEnd/>
          </a:ln>
        </p:spPr>
        <p:txBody>
          <a:bodyPr anchor="ctr"/>
          <a:lstStyle/>
          <a:p>
            <a:endParaRPr lang="en-US"/>
          </a:p>
        </p:txBody>
      </p:sp>
      <p:sp>
        <p:nvSpPr>
          <p:cNvPr id="45082" name="Line 26"/>
          <p:cNvSpPr>
            <a:spLocks noChangeShapeType="1"/>
          </p:cNvSpPr>
          <p:nvPr/>
        </p:nvSpPr>
        <p:spPr bwMode="auto">
          <a:xfrm>
            <a:off x="5638800" y="3062288"/>
            <a:ext cx="609600" cy="0"/>
          </a:xfrm>
          <a:prstGeom prst="line">
            <a:avLst/>
          </a:prstGeom>
          <a:noFill/>
          <a:ln w="28575">
            <a:solidFill>
              <a:schemeClr val="hlink"/>
            </a:solidFill>
            <a:round/>
            <a:headEnd/>
            <a:tailEnd type="stealth" w="lg" len="med"/>
          </a:ln>
        </p:spPr>
        <p:txBody>
          <a:bodyPr anchor="ctr"/>
          <a:lstStyle/>
          <a:p>
            <a:endParaRPr lang="en-US"/>
          </a:p>
        </p:txBody>
      </p:sp>
      <p:sp>
        <p:nvSpPr>
          <p:cNvPr id="45083" name="Line 27"/>
          <p:cNvSpPr>
            <a:spLocks noChangeShapeType="1"/>
          </p:cNvSpPr>
          <p:nvPr/>
        </p:nvSpPr>
        <p:spPr bwMode="auto">
          <a:xfrm>
            <a:off x="6248400" y="2833688"/>
            <a:ext cx="0" cy="457200"/>
          </a:xfrm>
          <a:prstGeom prst="line">
            <a:avLst/>
          </a:prstGeom>
          <a:noFill/>
          <a:ln w="9525">
            <a:solidFill>
              <a:schemeClr val="accent2"/>
            </a:solidFill>
            <a:round/>
            <a:headEnd/>
            <a:tailEnd/>
          </a:ln>
        </p:spPr>
        <p:txBody>
          <a:bodyPr anchor="ctr"/>
          <a:lstStyle/>
          <a:p>
            <a:endParaRPr lang="en-US"/>
          </a:p>
        </p:txBody>
      </p:sp>
      <p:sp>
        <p:nvSpPr>
          <p:cNvPr id="45084" name="Line 28"/>
          <p:cNvSpPr>
            <a:spLocks noChangeShapeType="1"/>
          </p:cNvSpPr>
          <p:nvPr/>
        </p:nvSpPr>
        <p:spPr bwMode="auto">
          <a:xfrm>
            <a:off x="6248400" y="4343400"/>
            <a:ext cx="609600" cy="0"/>
          </a:xfrm>
          <a:prstGeom prst="line">
            <a:avLst/>
          </a:prstGeom>
          <a:noFill/>
          <a:ln w="28575">
            <a:solidFill>
              <a:schemeClr val="hlink"/>
            </a:solidFill>
            <a:round/>
            <a:headEnd/>
            <a:tailEnd type="stealth" w="lg" len="med"/>
          </a:ln>
        </p:spPr>
        <p:txBody>
          <a:bodyPr anchor="ctr"/>
          <a:lstStyle/>
          <a:p>
            <a:endParaRPr lang="en-US"/>
          </a:p>
        </p:txBody>
      </p:sp>
      <p:sp>
        <p:nvSpPr>
          <p:cNvPr id="45085" name="Line 29"/>
          <p:cNvSpPr>
            <a:spLocks noChangeShapeType="1"/>
          </p:cNvSpPr>
          <p:nvPr/>
        </p:nvSpPr>
        <p:spPr bwMode="auto">
          <a:xfrm>
            <a:off x="6862763" y="4114800"/>
            <a:ext cx="0" cy="1735138"/>
          </a:xfrm>
          <a:prstGeom prst="line">
            <a:avLst/>
          </a:prstGeom>
          <a:noFill/>
          <a:ln w="9525">
            <a:solidFill>
              <a:schemeClr val="accent2"/>
            </a:solidFill>
            <a:round/>
            <a:headEnd/>
            <a:tailEnd/>
          </a:ln>
        </p:spPr>
        <p:txBody>
          <a:bodyPr anchor="ctr"/>
          <a:lstStyle/>
          <a:p>
            <a:endParaRPr lang="en-US"/>
          </a:p>
        </p:txBody>
      </p:sp>
      <p:sp>
        <p:nvSpPr>
          <p:cNvPr id="45086" name="Line 30"/>
          <p:cNvSpPr>
            <a:spLocks noChangeShapeType="1"/>
          </p:cNvSpPr>
          <p:nvPr/>
        </p:nvSpPr>
        <p:spPr bwMode="auto">
          <a:xfrm>
            <a:off x="6858000" y="5562600"/>
            <a:ext cx="1752600" cy="0"/>
          </a:xfrm>
          <a:prstGeom prst="line">
            <a:avLst/>
          </a:prstGeom>
          <a:noFill/>
          <a:ln w="28575">
            <a:solidFill>
              <a:schemeClr val="hlink"/>
            </a:solidFill>
            <a:round/>
            <a:headEnd/>
            <a:tailEnd type="stealth" w="lg" len="med"/>
          </a:ln>
        </p:spPr>
        <p:txBody>
          <a:bodyPr anchor="ctr"/>
          <a:lstStyle/>
          <a:p>
            <a:endParaRPr lang="en-US"/>
          </a:p>
        </p:txBody>
      </p:sp>
      <p:sp>
        <p:nvSpPr>
          <p:cNvPr id="45087" name="Text Box 31"/>
          <p:cNvSpPr txBox="1">
            <a:spLocks noChangeArrowheads="1"/>
          </p:cNvSpPr>
          <p:nvPr/>
        </p:nvSpPr>
        <p:spPr bwMode="auto">
          <a:xfrm>
            <a:off x="5562600" y="1905000"/>
            <a:ext cx="592138" cy="366713"/>
          </a:xfrm>
          <a:prstGeom prst="rect">
            <a:avLst/>
          </a:prstGeom>
          <a:noFill/>
          <a:ln w="9525" algn="ctr">
            <a:noFill/>
            <a:miter lim="800000"/>
            <a:headEnd/>
            <a:tailEnd/>
          </a:ln>
        </p:spPr>
        <p:txBody>
          <a:bodyPr wrap="none">
            <a:spAutoFit/>
          </a:bodyPr>
          <a:lstStyle/>
          <a:p>
            <a:r>
              <a:rPr lang="en-US" sz="1800"/>
              <a:t>END</a:t>
            </a:r>
          </a:p>
        </p:txBody>
      </p:sp>
      <p:sp>
        <p:nvSpPr>
          <p:cNvPr id="45088" name="Text Box 32"/>
          <p:cNvSpPr txBox="1">
            <a:spLocks noChangeArrowheads="1"/>
          </p:cNvSpPr>
          <p:nvPr/>
        </p:nvSpPr>
        <p:spPr bwMode="auto">
          <a:xfrm>
            <a:off x="6189663" y="3214688"/>
            <a:ext cx="592137" cy="366712"/>
          </a:xfrm>
          <a:prstGeom prst="rect">
            <a:avLst/>
          </a:prstGeom>
          <a:noFill/>
          <a:ln w="9525" algn="ctr">
            <a:noFill/>
            <a:miter lim="800000"/>
            <a:headEnd/>
            <a:tailEnd/>
          </a:ln>
        </p:spPr>
        <p:txBody>
          <a:bodyPr wrap="none">
            <a:spAutoFit/>
          </a:bodyPr>
          <a:lstStyle/>
          <a:p>
            <a:r>
              <a:rPr lang="en-US" sz="1800"/>
              <a:t>END</a:t>
            </a:r>
          </a:p>
        </p:txBody>
      </p:sp>
      <p:sp>
        <p:nvSpPr>
          <p:cNvPr id="45089" name="Text Box 33"/>
          <p:cNvSpPr txBox="1">
            <a:spLocks noChangeArrowheads="1"/>
          </p:cNvSpPr>
          <p:nvPr/>
        </p:nvSpPr>
        <p:spPr bwMode="auto">
          <a:xfrm>
            <a:off x="6804025" y="4586288"/>
            <a:ext cx="592138" cy="366712"/>
          </a:xfrm>
          <a:prstGeom prst="rect">
            <a:avLst/>
          </a:prstGeom>
          <a:noFill/>
          <a:ln w="9525" algn="ctr">
            <a:noFill/>
            <a:miter lim="800000"/>
            <a:headEnd/>
            <a:tailEnd/>
          </a:ln>
        </p:spPr>
        <p:txBody>
          <a:bodyPr wrap="none">
            <a:spAutoFit/>
          </a:bodyPr>
          <a:lstStyle/>
          <a:p>
            <a:r>
              <a:rPr lang="en-US" sz="1800"/>
              <a:t>END</a:t>
            </a:r>
          </a:p>
        </p:txBody>
      </p:sp>
      <p:sp>
        <p:nvSpPr>
          <p:cNvPr id="12323" name="Text Box 34"/>
          <p:cNvSpPr txBox="1">
            <a:spLocks noChangeArrowheads="1"/>
          </p:cNvSpPr>
          <p:nvPr/>
        </p:nvSpPr>
        <p:spPr bwMode="auto">
          <a:xfrm>
            <a:off x="146050" y="2071688"/>
            <a:ext cx="1117600" cy="519112"/>
          </a:xfrm>
          <a:prstGeom prst="rect">
            <a:avLst/>
          </a:prstGeom>
          <a:noFill/>
          <a:ln w="9525" algn="ctr">
            <a:noFill/>
            <a:miter lim="800000"/>
            <a:headEnd/>
            <a:tailEnd/>
          </a:ln>
        </p:spPr>
        <p:txBody>
          <a:bodyPr wrap="none">
            <a:spAutoFit/>
          </a:bodyPr>
          <a:lstStyle/>
          <a:p>
            <a:r>
              <a:rPr lang="en-US" sz="2800"/>
              <a:t>CPU 1</a:t>
            </a:r>
          </a:p>
        </p:txBody>
      </p:sp>
      <p:sp>
        <p:nvSpPr>
          <p:cNvPr id="12324" name="Text Box 35"/>
          <p:cNvSpPr txBox="1">
            <a:spLocks noChangeArrowheads="1"/>
          </p:cNvSpPr>
          <p:nvPr/>
        </p:nvSpPr>
        <p:spPr bwMode="auto">
          <a:xfrm>
            <a:off x="141288" y="4662488"/>
            <a:ext cx="1117600" cy="519112"/>
          </a:xfrm>
          <a:prstGeom prst="rect">
            <a:avLst/>
          </a:prstGeom>
          <a:noFill/>
          <a:ln w="9525" algn="ctr">
            <a:noFill/>
            <a:miter lim="800000"/>
            <a:headEnd/>
            <a:tailEnd/>
          </a:ln>
        </p:spPr>
        <p:txBody>
          <a:bodyPr wrap="none">
            <a:spAutoFit/>
          </a:bodyPr>
          <a:lstStyle/>
          <a:p>
            <a:r>
              <a:rPr lang="en-US" sz="2800"/>
              <a:t>CPU 2</a:t>
            </a:r>
          </a:p>
        </p:txBody>
      </p:sp>
      <p:sp>
        <p:nvSpPr>
          <p:cNvPr id="12325" name="Line 36"/>
          <p:cNvSpPr>
            <a:spLocks noChangeShapeType="1"/>
          </p:cNvSpPr>
          <p:nvPr/>
        </p:nvSpPr>
        <p:spPr bwMode="auto">
          <a:xfrm>
            <a:off x="0" y="3810000"/>
            <a:ext cx="9144000" cy="0"/>
          </a:xfrm>
          <a:prstGeom prst="line">
            <a:avLst/>
          </a:prstGeom>
          <a:noFill/>
          <a:ln w="57150">
            <a:solidFill>
              <a:schemeClr val="hlink"/>
            </a:solidFill>
            <a:round/>
            <a:headEnd/>
            <a:tailEnd/>
          </a:ln>
        </p:spPr>
        <p:txBody>
          <a:bodyPr anchor="ctr"/>
          <a:lstStyle/>
          <a:p>
            <a:endParaRPr lang="en-US"/>
          </a:p>
        </p:txBody>
      </p:sp>
      <p:sp>
        <p:nvSpPr>
          <p:cNvPr id="12326" name="Line 37"/>
          <p:cNvSpPr>
            <a:spLocks noChangeShapeType="1"/>
          </p:cNvSpPr>
          <p:nvPr/>
        </p:nvSpPr>
        <p:spPr bwMode="auto">
          <a:xfrm>
            <a:off x="1600200" y="1371600"/>
            <a:ext cx="0" cy="2133600"/>
          </a:xfrm>
          <a:prstGeom prst="line">
            <a:avLst/>
          </a:prstGeom>
          <a:noFill/>
          <a:ln w="38100">
            <a:solidFill>
              <a:schemeClr val="hlink"/>
            </a:solidFill>
            <a:round/>
            <a:headEnd/>
            <a:tailEnd/>
          </a:ln>
        </p:spPr>
        <p:txBody>
          <a:bodyPr anchor="ctr"/>
          <a:lstStyle/>
          <a:p>
            <a:endParaRPr lang="en-US"/>
          </a:p>
        </p:txBody>
      </p:sp>
      <p:sp>
        <p:nvSpPr>
          <p:cNvPr id="12327" name="Line 38"/>
          <p:cNvSpPr>
            <a:spLocks noChangeShapeType="1"/>
          </p:cNvSpPr>
          <p:nvPr/>
        </p:nvSpPr>
        <p:spPr bwMode="auto">
          <a:xfrm>
            <a:off x="1600200" y="4114800"/>
            <a:ext cx="0" cy="2133600"/>
          </a:xfrm>
          <a:prstGeom prst="line">
            <a:avLst/>
          </a:prstGeom>
          <a:noFill/>
          <a:ln w="38100">
            <a:solidFill>
              <a:schemeClr val="hlink"/>
            </a:solidFill>
            <a:round/>
            <a:headEnd/>
            <a:tailEnd/>
          </a:ln>
        </p:spPr>
        <p:txBody>
          <a:bodyPr anchor="ctr"/>
          <a:lstStyle/>
          <a:p>
            <a:endParaRPr lang="en-US"/>
          </a:p>
        </p:txBody>
      </p:sp>
      <p:sp>
        <p:nvSpPr>
          <p:cNvPr id="12328" name="Line 40"/>
          <p:cNvSpPr>
            <a:spLocks noChangeShapeType="1"/>
          </p:cNvSpPr>
          <p:nvPr/>
        </p:nvSpPr>
        <p:spPr bwMode="auto">
          <a:xfrm>
            <a:off x="152400" y="1295400"/>
            <a:ext cx="8839200" cy="0"/>
          </a:xfrm>
          <a:prstGeom prst="line">
            <a:avLst/>
          </a:prstGeom>
          <a:noFill/>
          <a:ln w="28575">
            <a:solidFill>
              <a:srgbClr val="000099"/>
            </a:solidFill>
            <a:round/>
            <a:headEnd/>
            <a:tailEnd type="stealth" w="lg" len="lg"/>
          </a:ln>
        </p:spPr>
        <p:txBody>
          <a:bodyPr anchor="ctr"/>
          <a:lstStyle/>
          <a:p>
            <a:endParaRPr lang="en-US"/>
          </a:p>
        </p:txBody>
      </p:sp>
      <p:sp>
        <p:nvSpPr>
          <p:cNvPr id="12329" name="Text Box 41"/>
          <p:cNvSpPr txBox="1">
            <a:spLocks noChangeArrowheads="1"/>
          </p:cNvSpPr>
          <p:nvPr/>
        </p:nvSpPr>
        <p:spPr bwMode="auto">
          <a:xfrm>
            <a:off x="4114800" y="915988"/>
            <a:ext cx="866775" cy="457200"/>
          </a:xfrm>
          <a:prstGeom prst="rect">
            <a:avLst/>
          </a:prstGeom>
          <a:noFill/>
          <a:ln w="9525" algn="ctr">
            <a:noFill/>
            <a:miter lim="800000"/>
            <a:headEnd/>
            <a:tailEnd/>
          </a:ln>
        </p:spPr>
        <p:txBody>
          <a:bodyPr wrap="none">
            <a:spAutoFit/>
          </a:bodyPr>
          <a:lstStyle/>
          <a:p>
            <a:r>
              <a:rPr lang="en-US"/>
              <a:t>Time</a:t>
            </a:r>
          </a:p>
        </p:txBody>
      </p:sp>
      <p:sp>
        <p:nvSpPr>
          <p:cNvPr id="12331" name="Slide Number Placeholder 43"/>
          <p:cNvSpPr>
            <a:spLocks noGrp="1"/>
          </p:cNvSpPr>
          <p:nvPr>
            <p:ph type="sldNum" sz="quarter" idx="11"/>
          </p:nvPr>
        </p:nvSpPr>
        <p:spPr>
          <a:noFill/>
        </p:spPr>
        <p:txBody>
          <a:bodyPr/>
          <a:lstStyle/>
          <a:p>
            <a:fld id="{6EF231C3-8EC6-49B7-8EC9-397F2016AC5B}" type="slidenum">
              <a:rPr lang="en-US" smtClean="0"/>
              <a:pPr/>
              <a:t>9</a:t>
            </a:fld>
            <a:endParaRPr lang="en-US" smtClean="0"/>
          </a:p>
        </p:txBody>
      </p:sp>
      <p:sp>
        <p:nvSpPr>
          <p:cNvPr id="44" name="Action Button: Forward or Next 43">
            <a:hlinkClick r:id="" action="ppaction://hlinkshowjump?jump=nextslide" highlightClick="1"/>
          </p:cNvPr>
          <p:cNvSpPr/>
          <p:nvPr/>
        </p:nvSpPr>
        <p:spPr bwMode="auto">
          <a:xfrm>
            <a:off x="8458200" y="304800"/>
            <a:ext cx="428624" cy="381000"/>
          </a:xfrm>
          <a:prstGeom prst="actionButtonForwardNext">
            <a:avLst/>
          </a:prstGeom>
          <a:solidFill>
            <a:schemeClr val="accent6">
              <a:lumMod val="7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left)">
                                      <p:cBhvr>
                                        <p:cTn id="7" dur="500"/>
                                        <p:tgtEl>
                                          <p:spTgt spid="4506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5064"/>
                                        </p:tgtEl>
                                        <p:attrNameLst>
                                          <p:attrName>style.visibility</p:attrName>
                                        </p:attrNameLst>
                                      </p:cBhvr>
                                      <p:to>
                                        <p:strVal val="visible"/>
                                      </p:to>
                                    </p:set>
                                  </p:childTnLst>
                                </p:cTn>
                              </p:par>
                              <p:par>
                                <p:cTn id="11" presetID="53" presetClass="entr" presetSubtype="0" fill="hold" grpId="0" nodeType="withEffect">
                                  <p:stCondLst>
                                    <p:cond delay="0"/>
                                  </p:stCondLst>
                                  <p:childTnLst>
                                    <p:set>
                                      <p:cBhvr>
                                        <p:cTn id="12" dur="1" fill="hold">
                                          <p:stCondLst>
                                            <p:cond delay="0"/>
                                          </p:stCondLst>
                                        </p:cTn>
                                        <p:tgtEl>
                                          <p:spTgt spid="45069"/>
                                        </p:tgtEl>
                                        <p:attrNameLst>
                                          <p:attrName>style.visibility</p:attrName>
                                        </p:attrNameLst>
                                      </p:cBhvr>
                                      <p:to>
                                        <p:strVal val="visible"/>
                                      </p:to>
                                    </p:set>
                                    <p:anim calcmode="lin" valueType="num">
                                      <p:cBhvr>
                                        <p:cTn id="13" dur="500" fill="hold"/>
                                        <p:tgtEl>
                                          <p:spTgt spid="45069"/>
                                        </p:tgtEl>
                                        <p:attrNameLst>
                                          <p:attrName>ppt_w</p:attrName>
                                        </p:attrNameLst>
                                      </p:cBhvr>
                                      <p:tavLst>
                                        <p:tav tm="0">
                                          <p:val>
                                            <p:fltVal val="0"/>
                                          </p:val>
                                        </p:tav>
                                        <p:tav tm="100000">
                                          <p:val>
                                            <p:strVal val="#ppt_w"/>
                                          </p:val>
                                        </p:tav>
                                      </p:tavLst>
                                    </p:anim>
                                    <p:anim calcmode="lin" valueType="num">
                                      <p:cBhvr>
                                        <p:cTn id="14" dur="500" fill="hold"/>
                                        <p:tgtEl>
                                          <p:spTgt spid="45069"/>
                                        </p:tgtEl>
                                        <p:attrNameLst>
                                          <p:attrName>ppt_h</p:attrName>
                                        </p:attrNameLst>
                                      </p:cBhvr>
                                      <p:tavLst>
                                        <p:tav tm="0">
                                          <p:val>
                                            <p:fltVal val="0"/>
                                          </p:val>
                                        </p:tav>
                                        <p:tav tm="100000">
                                          <p:val>
                                            <p:strVal val="#ppt_h"/>
                                          </p:val>
                                        </p:tav>
                                      </p:tavLst>
                                    </p:anim>
                                    <p:animEffect transition="in" filter="fade">
                                      <p:cBhvr>
                                        <p:cTn id="15" dur="500"/>
                                        <p:tgtEl>
                                          <p:spTgt spid="45069"/>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45072"/>
                                        </p:tgtEl>
                                        <p:attrNameLst>
                                          <p:attrName>style.visibility</p:attrName>
                                        </p:attrNameLst>
                                      </p:cBhvr>
                                      <p:to>
                                        <p:strVal val="visible"/>
                                      </p:to>
                                    </p:set>
                                    <p:animEffect transition="in" filter="wipe(left)">
                                      <p:cBhvr>
                                        <p:cTn id="19" dur="500"/>
                                        <p:tgtEl>
                                          <p:spTgt spid="4507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5065"/>
                                        </p:tgtEl>
                                        <p:attrNameLst>
                                          <p:attrName>style.visibility</p:attrName>
                                        </p:attrNameLst>
                                      </p:cBhvr>
                                      <p:to>
                                        <p:strVal val="visible"/>
                                      </p:to>
                                    </p:set>
                                    <p:animEffect transition="in" filter="wipe(left)">
                                      <p:cBhvr>
                                        <p:cTn id="22" dur="500"/>
                                        <p:tgtEl>
                                          <p:spTgt spid="45065"/>
                                        </p:tgtEl>
                                      </p:cBhvr>
                                    </p:animEffect>
                                  </p:childTnLst>
                                </p:cTn>
                              </p:par>
                              <p:par>
                                <p:cTn id="23" presetID="53" presetClass="entr" presetSubtype="0" fill="hold" grpId="0" nodeType="withEffect">
                                  <p:stCondLst>
                                    <p:cond delay="0"/>
                                  </p:stCondLst>
                                  <p:childTnLst>
                                    <p:set>
                                      <p:cBhvr>
                                        <p:cTn id="24" dur="1" fill="hold">
                                          <p:stCondLst>
                                            <p:cond delay="0"/>
                                          </p:stCondLst>
                                        </p:cTn>
                                        <p:tgtEl>
                                          <p:spTgt spid="45070"/>
                                        </p:tgtEl>
                                        <p:attrNameLst>
                                          <p:attrName>style.visibility</p:attrName>
                                        </p:attrNameLst>
                                      </p:cBhvr>
                                      <p:to>
                                        <p:strVal val="visible"/>
                                      </p:to>
                                    </p:set>
                                    <p:anim calcmode="lin" valueType="num">
                                      <p:cBhvr>
                                        <p:cTn id="25" dur="500" fill="hold"/>
                                        <p:tgtEl>
                                          <p:spTgt spid="45070"/>
                                        </p:tgtEl>
                                        <p:attrNameLst>
                                          <p:attrName>ppt_w</p:attrName>
                                        </p:attrNameLst>
                                      </p:cBhvr>
                                      <p:tavLst>
                                        <p:tav tm="0">
                                          <p:val>
                                            <p:fltVal val="0"/>
                                          </p:val>
                                        </p:tav>
                                        <p:tav tm="100000">
                                          <p:val>
                                            <p:strVal val="#ppt_w"/>
                                          </p:val>
                                        </p:tav>
                                      </p:tavLst>
                                    </p:anim>
                                    <p:anim calcmode="lin" valueType="num">
                                      <p:cBhvr>
                                        <p:cTn id="26" dur="500" fill="hold"/>
                                        <p:tgtEl>
                                          <p:spTgt spid="45070"/>
                                        </p:tgtEl>
                                        <p:attrNameLst>
                                          <p:attrName>ppt_h</p:attrName>
                                        </p:attrNameLst>
                                      </p:cBhvr>
                                      <p:tavLst>
                                        <p:tav tm="0">
                                          <p:val>
                                            <p:fltVal val="0"/>
                                          </p:val>
                                        </p:tav>
                                        <p:tav tm="100000">
                                          <p:val>
                                            <p:strVal val="#ppt_h"/>
                                          </p:val>
                                        </p:tav>
                                      </p:tavLst>
                                    </p:anim>
                                    <p:animEffect transition="in" filter="fade">
                                      <p:cBhvr>
                                        <p:cTn id="27" dur="500"/>
                                        <p:tgtEl>
                                          <p:spTgt spid="45070"/>
                                        </p:tgtEl>
                                      </p:cBhvr>
                                    </p:animEffect>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0"/>
                                          </p:stCondLst>
                                        </p:cTn>
                                        <p:tgtEl>
                                          <p:spTgt spid="450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073"/>
                                        </p:tgtEl>
                                        <p:attrNameLst>
                                          <p:attrName>style.visibility</p:attrName>
                                        </p:attrNameLst>
                                      </p:cBhvr>
                                      <p:to>
                                        <p:strVal val="visible"/>
                                      </p:to>
                                    </p:se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45074"/>
                                        </p:tgtEl>
                                        <p:attrNameLst>
                                          <p:attrName>style.visibility</p:attrName>
                                        </p:attrNameLst>
                                      </p:cBhvr>
                                      <p:to>
                                        <p:strVal val="visible"/>
                                      </p:to>
                                    </p:set>
                                    <p:animEffect transition="in" filter="wipe(left)">
                                      <p:cBhvr>
                                        <p:cTn id="36" dur="500"/>
                                        <p:tgtEl>
                                          <p:spTgt spid="4507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5067"/>
                                        </p:tgtEl>
                                        <p:attrNameLst>
                                          <p:attrName>style.visibility</p:attrName>
                                        </p:attrNameLst>
                                      </p:cBhvr>
                                      <p:to>
                                        <p:strVal val="visible"/>
                                      </p:to>
                                    </p:set>
                                    <p:animEffect transition="in" filter="wipe(left)">
                                      <p:cBhvr>
                                        <p:cTn id="39" dur="500"/>
                                        <p:tgtEl>
                                          <p:spTgt spid="45067"/>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45068"/>
                                        </p:tgtEl>
                                        <p:attrNameLst>
                                          <p:attrName>style.visibility</p:attrName>
                                        </p:attrNameLst>
                                      </p:cBhvr>
                                      <p:to>
                                        <p:strVal val="visible"/>
                                      </p:to>
                                    </p:set>
                                  </p:childTnLst>
                                </p:cTn>
                              </p:par>
                              <p:par>
                                <p:cTn id="43" presetID="53" presetClass="entr" presetSubtype="0" fill="hold" grpId="0" nodeType="withEffect">
                                  <p:stCondLst>
                                    <p:cond delay="0"/>
                                  </p:stCondLst>
                                  <p:childTnLst>
                                    <p:set>
                                      <p:cBhvr>
                                        <p:cTn id="44" dur="1" fill="hold">
                                          <p:stCondLst>
                                            <p:cond delay="0"/>
                                          </p:stCondLst>
                                        </p:cTn>
                                        <p:tgtEl>
                                          <p:spTgt spid="45071"/>
                                        </p:tgtEl>
                                        <p:attrNameLst>
                                          <p:attrName>style.visibility</p:attrName>
                                        </p:attrNameLst>
                                      </p:cBhvr>
                                      <p:to>
                                        <p:strVal val="visible"/>
                                      </p:to>
                                    </p:set>
                                    <p:anim calcmode="lin" valueType="num">
                                      <p:cBhvr>
                                        <p:cTn id="45" dur="500" fill="hold"/>
                                        <p:tgtEl>
                                          <p:spTgt spid="45071"/>
                                        </p:tgtEl>
                                        <p:attrNameLst>
                                          <p:attrName>ppt_w</p:attrName>
                                        </p:attrNameLst>
                                      </p:cBhvr>
                                      <p:tavLst>
                                        <p:tav tm="0">
                                          <p:val>
                                            <p:fltVal val="0"/>
                                          </p:val>
                                        </p:tav>
                                        <p:tav tm="100000">
                                          <p:val>
                                            <p:strVal val="#ppt_w"/>
                                          </p:val>
                                        </p:tav>
                                      </p:tavLst>
                                    </p:anim>
                                    <p:anim calcmode="lin" valueType="num">
                                      <p:cBhvr>
                                        <p:cTn id="46" dur="500" fill="hold"/>
                                        <p:tgtEl>
                                          <p:spTgt spid="45071"/>
                                        </p:tgtEl>
                                        <p:attrNameLst>
                                          <p:attrName>ppt_h</p:attrName>
                                        </p:attrNameLst>
                                      </p:cBhvr>
                                      <p:tavLst>
                                        <p:tav tm="0">
                                          <p:val>
                                            <p:fltVal val="0"/>
                                          </p:val>
                                        </p:tav>
                                        <p:tav tm="100000">
                                          <p:val>
                                            <p:strVal val="#ppt_h"/>
                                          </p:val>
                                        </p:tav>
                                      </p:tavLst>
                                    </p:anim>
                                    <p:animEffect transition="in" filter="fade">
                                      <p:cBhvr>
                                        <p:cTn id="47" dur="500"/>
                                        <p:tgtEl>
                                          <p:spTgt spid="45071"/>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45075"/>
                                        </p:tgtEl>
                                        <p:attrNameLst>
                                          <p:attrName>style.visibility</p:attrName>
                                        </p:attrNameLst>
                                      </p:cBhvr>
                                      <p:to>
                                        <p:strVal val="visible"/>
                                      </p:to>
                                    </p:set>
                                  </p:childTnLst>
                                </p:cTn>
                              </p:par>
                            </p:childTnLst>
                          </p:cTn>
                        </p:par>
                        <p:par>
                          <p:cTn id="50" fill="hold">
                            <p:stCondLst>
                              <p:cond delay="2500"/>
                            </p:stCondLst>
                            <p:childTnLst>
                              <p:par>
                                <p:cTn id="51" presetID="22" presetClass="entr" presetSubtype="8" fill="hold" grpId="0" nodeType="afterEffect">
                                  <p:stCondLst>
                                    <p:cond delay="0"/>
                                  </p:stCondLst>
                                  <p:childTnLst>
                                    <p:set>
                                      <p:cBhvr>
                                        <p:cTn id="52" dur="1" fill="hold">
                                          <p:stCondLst>
                                            <p:cond delay="0"/>
                                          </p:stCondLst>
                                        </p:cTn>
                                        <p:tgtEl>
                                          <p:spTgt spid="45076"/>
                                        </p:tgtEl>
                                        <p:attrNameLst>
                                          <p:attrName>style.visibility</p:attrName>
                                        </p:attrNameLst>
                                      </p:cBhvr>
                                      <p:to>
                                        <p:strVal val="visible"/>
                                      </p:to>
                                    </p:set>
                                    <p:animEffect transition="in" filter="wipe(left)">
                                      <p:cBhvr>
                                        <p:cTn id="53" dur="500"/>
                                        <p:tgtEl>
                                          <p:spTgt spid="4507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5080"/>
                                        </p:tgtEl>
                                        <p:attrNameLst>
                                          <p:attrName>style.visibility</p:attrName>
                                        </p:attrNameLst>
                                      </p:cBhvr>
                                      <p:to>
                                        <p:strVal val="visible"/>
                                      </p:to>
                                    </p:set>
                                    <p:animEffect transition="in" filter="wipe(left)">
                                      <p:cBhvr>
                                        <p:cTn id="56" dur="500"/>
                                        <p:tgtEl>
                                          <p:spTgt spid="45080"/>
                                        </p:tgtEl>
                                      </p:cBhvr>
                                    </p:animEffect>
                                  </p:childTnLst>
                                </p:cTn>
                              </p:par>
                            </p:childTnLst>
                          </p:cTn>
                        </p:par>
                        <p:par>
                          <p:cTn id="57" fill="hold">
                            <p:stCondLst>
                              <p:cond delay="3000"/>
                            </p:stCondLst>
                            <p:childTnLst>
                              <p:par>
                                <p:cTn id="58" presetID="1" presetClass="entr" presetSubtype="0" fill="hold" grpId="0" nodeType="afterEffect">
                                  <p:stCondLst>
                                    <p:cond delay="0"/>
                                  </p:stCondLst>
                                  <p:childTnLst>
                                    <p:set>
                                      <p:cBhvr>
                                        <p:cTn id="59" dur="1" fill="hold">
                                          <p:stCondLst>
                                            <p:cond delay="0"/>
                                          </p:stCondLst>
                                        </p:cTn>
                                        <p:tgtEl>
                                          <p:spTgt spid="4507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5081"/>
                                        </p:tgtEl>
                                        <p:attrNameLst>
                                          <p:attrName>style.visibility</p:attrName>
                                        </p:attrNameLst>
                                      </p:cBhvr>
                                      <p:to>
                                        <p:strVal val="visible"/>
                                      </p:to>
                                    </p:set>
                                  </p:childTnLst>
                                </p:cTn>
                              </p:par>
                              <p:par>
                                <p:cTn id="62" presetID="53" presetClass="entr" presetSubtype="0" fill="hold" grpId="0" nodeType="withEffect">
                                  <p:stCondLst>
                                    <p:cond delay="0"/>
                                  </p:stCondLst>
                                  <p:childTnLst>
                                    <p:set>
                                      <p:cBhvr>
                                        <p:cTn id="63" dur="1" fill="hold">
                                          <p:stCondLst>
                                            <p:cond delay="0"/>
                                          </p:stCondLst>
                                        </p:cTn>
                                        <p:tgtEl>
                                          <p:spTgt spid="45087"/>
                                        </p:tgtEl>
                                        <p:attrNameLst>
                                          <p:attrName>style.visibility</p:attrName>
                                        </p:attrNameLst>
                                      </p:cBhvr>
                                      <p:to>
                                        <p:strVal val="visible"/>
                                      </p:to>
                                    </p:set>
                                    <p:anim calcmode="lin" valueType="num">
                                      <p:cBhvr>
                                        <p:cTn id="64" dur="500" fill="hold"/>
                                        <p:tgtEl>
                                          <p:spTgt spid="45087"/>
                                        </p:tgtEl>
                                        <p:attrNameLst>
                                          <p:attrName>ppt_w</p:attrName>
                                        </p:attrNameLst>
                                      </p:cBhvr>
                                      <p:tavLst>
                                        <p:tav tm="0">
                                          <p:val>
                                            <p:fltVal val="0"/>
                                          </p:val>
                                        </p:tav>
                                        <p:tav tm="100000">
                                          <p:val>
                                            <p:strVal val="#ppt_w"/>
                                          </p:val>
                                        </p:tav>
                                      </p:tavLst>
                                    </p:anim>
                                    <p:anim calcmode="lin" valueType="num">
                                      <p:cBhvr>
                                        <p:cTn id="65" dur="500" fill="hold"/>
                                        <p:tgtEl>
                                          <p:spTgt spid="45087"/>
                                        </p:tgtEl>
                                        <p:attrNameLst>
                                          <p:attrName>ppt_h</p:attrName>
                                        </p:attrNameLst>
                                      </p:cBhvr>
                                      <p:tavLst>
                                        <p:tav tm="0">
                                          <p:val>
                                            <p:fltVal val="0"/>
                                          </p:val>
                                        </p:tav>
                                        <p:tav tm="100000">
                                          <p:val>
                                            <p:strVal val="#ppt_h"/>
                                          </p:val>
                                        </p:tav>
                                      </p:tavLst>
                                    </p:anim>
                                    <p:animEffect transition="in" filter="fade">
                                      <p:cBhvr>
                                        <p:cTn id="66" dur="500"/>
                                        <p:tgtEl>
                                          <p:spTgt spid="45087"/>
                                        </p:tgtEl>
                                      </p:cBhvr>
                                    </p:animEffect>
                                  </p:childTnLst>
                                </p:cTn>
                              </p:par>
                            </p:childTnLst>
                          </p:cTn>
                        </p:par>
                        <p:par>
                          <p:cTn id="67" fill="hold">
                            <p:stCondLst>
                              <p:cond delay="3500"/>
                            </p:stCondLst>
                            <p:childTnLst>
                              <p:par>
                                <p:cTn id="68" presetID="22" presetClass="entr" presetSubtype="8" fill="hold" grpId="0" nodeType="afterEffect">
                                  <p:stCondLst>
                                    <p:cond delay="0"/>
                                  </p:stCondLst>
                                  <p:childTnLst>
                                    <p:set>
                                      <p:cBhvr>
                                        <p:cTn id="69" dur="1" fill="hold">
                                          <p:stCondLst>
                                            <p:cond delay="0"/>
                                          </p:stCondLst>
                                        </p:cTn>
                                        <p:tgtEl>
                                          <p:spTgt spid="45078"/>
                                        </p:tgtEl>
                                        <p:attrNameLst>
                                          <p:attrName>style.visibility</p:attrName>
                                        </p:attrNameLst>
                                      </p:cBhvr>
                                      <p:to>
                                        <p:strVal val="visible"/>
                                      </p:to>
                                    </p:set>
                                    <p:animEffect transition="in" filter="wipe(left)">
                                      <p:cBhvr>
                                        <p:cTn id="70" dur="500"/>
                                        <p:tgtEl>
                                          <p:spTgt spid="45078"/>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5082"/>
                                        </p:tgtEl>
                                        <p:attrNameLst>
                                          <p:attrName>style.visibility</p:attrName>
                                        </p:attrNameLst>
                                      </p:cBhvr>
                                      <p:to>
                                        <p:strVal val="visible"/>
                                      </p:to>
                                    </p:set>
                                    <p:animEffect transition="in" filter="wipe(left)">
                                      <p:cBhvr>
                                        <p:cTn id="73" dur="500"/>
                                        <p:tgtEl>
                                          <p:spTgt spid="45082"/>
                                        </p:tgtEl>
                                      </p:cBhvr>
                                    </p:animEffect>
                                  </p:childTnLst>
                                </p:cTn>
                              </p:par>
                            </p:childTnLst>
                          </p:cTn>
                        </p:par>
                        <p:par>
                          <p:cTn id="74" fill="hold">
                            <p:stCondLst>
                              <p:cond delay="4000"/>
                            </p:stCondLst>
                            <p:childTnLst>
                              <p:par>
                                <p:cTn id="75" presetID="1" presetClass="entr" presetSubtype="0" fill="hold" grpId="0" nodeType="afterEffect">
                                  <p:stCondLst>
                                    <p:cond delay="0"/>
                                  </p:stCondLst>
                                  <p:childTnLst>
                                    <p:set>
                                      <p:cBhvr>
                                        <p:cTn id="76" dur="1" fill="hold">
                                          <p:stCondLst>
                                            <p:cond delay="0"/>
                                          </p:stCondLst>
                                        </p:cTn>
                                        <p:tgtEl>
                                          <p:spTgt spid="4507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083"/>
                                        </p:tgtEl>
                                        <p:attrNameLst>
                                          <p:attrName>style.visibility</p:attrName>
                                        </p:attrNameLst>
                                      </p:cBhvr>
                                      <p:to>
                                        <p:strVal val="visible"/>
                                      </p:to>
                                    </p:set>
                                  </p:childTnLst>
                                </p:cTn>
                              </p:par>
                              <p:par>
                                <p:cTn id="79" presetID="53" presetClass="entr" presetSubtype="0" fill="hold" grpId="0" nodeType="withEffect">
                                  <p:stCondLst>
                                    <p:cond delay="0"/>
                                  </p:stCondLst>
                                  <p:childTnLst>
                                    <p:set>
                                      <p:cBhvr>
                                        <p:cTn id="80" dur="1" fill="hold">
                                          <p:stCondLst>
                                            <p:cond delay="0"/>
                                          </p:stCondLst>
                                        </p:cTn>
                                        <p:tgtEl>
                                          <p:spTgt spid="45088"/>
                                        </p:tgtEl>
                                        <p:attrNameLst>
                                          <p:attrName>style.visibility</p:attrName>
                                        </p:attrNameLst>
                                      </p:cBhvr>
                                      <p:to>
                                        <p:strVal val="visible"/>
                                      </p:to>
                                    </p:set>
                                    <p:anim calcmode="lin" valueType="num">
                                      <p:cBhvr>
                                        <p:cTn id="81" dur="500" fill="hold"/>
                                        <p:tgtEl>
                                          <p:spTgt spid="45088"/>
                                        </p:tgtEl>
                                        <p:attrNameLst>
                                          <p:attrName>ppt_w</p:attrName>
                                        </p:attrNameLst>
                                      </p:cBhvr>
                                      <p:tavLst>
                                        <p:tav tm="0">
                                          <p:val>
                                            <p:fltVal val="0"/>
                                          </p:val>
                                        </p:tav>
                                        <p:tav tm="100000">
                                          <p:val>
                                            <p:strVal val="#ppt_w"/>
                                          </p:val>
                                        </p:tav>
                                      </p:tavLst>
                                    </p:anim>
                                    <p:anim calcmode="lin" valueType="num">
                                      <p:cBhvr>
                                        <p:cTn id="82" dur="500" fill="hold"/>
                                        <p:tgtEl>
                                          <p:spTgt spid="45088"/>
                                        </p:tgtEl>
                                        <p:attrNameLst>
                                          <p:attrName>ppt_h</p:attrName>
                                        </p:attrNameLst>
                                      </p:cBhvr>
                                      <p:tavLst>
                                        <p:tav tm="0">
                                          <p:val>
                                            <p:fltVal val="0"/>
                                          </p:val>
                                        </p:tav>
                                        <p:tav tm="100000">
                                          <p:val>
                                            <p:strVal val="#ppt_h"/>
                                          </p:val>
                                        </p:tav>
                                      </p:tavLst>
                                    </p:anim>
                                    <p:animEffect transition="in" filter="fade">
                                      <p:cBhvr>
                                        <p:cTn id="83" dur="500"/>
                                        <p:tgtEl>
                                          <p:spTgt spid="45088"/>
                                        </p:tgtEl>
                                      </p:cBhvr>
                                    </p:animEffect>
                                  </p:childTnLst>
                                </p:cTn>
                              </p:par>
                            </p:childTnLst>
                          </p:cTn>
                        </p:par>
                        <p:par>
                          <p:cTn id="84" fill="hold">
                            <p:stCondLst>
                              <p:cond delay="4500"/>
                            </p:stCondLst>
                            <p:childTnLst>
                              <p:par>
                                <p:cTn id="85" presetID="22" presetClass="entr" presetSubtype="8" fill="hold" grpId="0" nodeType="afterEffect">
                                  <p:stCondLst>
                                    <p:cond delay="0"/>
                                  </p:stCondLst>
                                  <p:childTnLst>
                                    <p:set>
                                      <p:cBhvr>
                                        <p:cTn id="86" dur="1" fill="hold">
                                          <p:stCondLst>
                                            <p:cond delay="0"/>
                                          </p:stCondLst>
                                        </p:cTn>
                                        <p:tgtEl>
                                          <p:spTgt spid="45084"/>
                                        </p:tgtEl>
                                        <p:attrNameLst>
                                          <p:attrName>style.visibility</p:attrName>
                                        </p:attrNameLst>
                                      </p:cBhvr>
                                      <p:to>
                                        <p:strVal val="visible"/>
                                      </p:to>
                                    </p:set>
                                    <p:animEffect transition="in" filter="wipe(left)">
                                      <p:cBhvr>
                                        <p:cTn id="87" dur="500"/>
                                        <p:tgtEl>
                                          <p:spTgt spid="45084"/>
                                        </p:tgtEl>
                                      </p:cBhvr>
                                    </p:animEffect>
                                  </p:childTnLst>
                                </p:cTn>
                              </p:par>
                            </p:childTnLst>
                          </p:cTn>
                        </p:par>
                        <p:par>
                          <p:cTn id="88" fill="hold">
                            <p:stCondLst>
                              <p:cond delay="5000"/>
                            </p:stCondLst>
                            <p:childTnLst>
                              <p:par>
                                <p:cTn id="89" presetID="1" presetClass="entr" presetSubtype="0" fill="hold" grpId="0" nodeType="afterEffect">
                                  <p:stCondLst>
                                    <p:cond delay="0"/>
                                  </p:stCondLst>
                                  <p:childTnLst>
                                    <p:set>
                                      <p:cBhvr>
                                        <p:cTn id="90" dur="1" fill="hold">
                                          <p:stCondLst>
                                            <p:cond delay="0"/>
                                          </p:stCondLst>
                                        </p:cTn>
                                        <p:tgtEl>
                                          <p:spTgt spid="45085"/>
                                        </p:tgtEl>
                                        <p:attrNameLst>
                                          <p:attrName>style.visibility</p:attrName>
                                        </p:attrNameLst>
                                      </p:cBhvr>
                                      <p:to>
                                        <p:strVal val="visible"/>
                                      </p:to>
                                    </p:set>
                                  </p:childTnLst>
                                </p:cTn>
                              </p:par>
                              <p:par>
                                <p:cTn id="91" presetID="53" presetClass="entr" presetSubtype="0" fill="hold" grpId="0" nodeType="withEffect">
                                  <p:stCondLst>
                                    <p:cond delay="0"/>
                                  </p:stCondLst>
                                  <p:childTnLst>
                                    <p:set>
                                      <p:cBhvr>
                                        <p:cTn id="92" dur="1" fill="hold">
                                          <p:stCondLst>
                                            <p:cond delay="0"/>
                                          </p:stCondLst>
                                        </p:cTn>
                                        <p:tgtEl>
                                          <p:spTgt spid="45089"/>
                                        </p:tgtEl>
                                        <p:attrNameLst>
                                          <p:attrName>style.visibility</p:attrName>
                                        </p:attrNameLst>
                                      </p:cBhvr>
                                      <p:to>
                                        <p:strVal val="visible"/>
                                      </p:to>
                                    </p:set>
                                    <p:anim calcmode="lin" valueType="num">
                                      <p:cBhvr>
                                        <p:cTn id="93" dur="500" fill="hold"/>
                                        <p:tgtEl>
                                          <p:spTgt spid="45089"/>
                                        </p:tgtEl>
                                        <p:attrNameLst>
                                          <p:attrName>ppt_w</p:attrName>
                                        </p:attrNameLst>
                                      </p:cBhvr>
                                      <p:tavLst>
                                        <p:tav tm="0">
                                          <p:val>
                                            <p:fltVal val="0"/>
                                          </p:val>
                                        </p:tav>
                                        <p:tav tm="100000">
                                          <p:val>
                                            <p:strVal val="#ppt_w"/>
                                          </p:val>
                                        </p:tav>
                                      </p:tavLst>
                                    </p:anim>
                                    <p:anim calcmode="lin" valueType="num">
                                      <p:cBhvr>
                                        <p:cTn id="94" dur="500" fill="hold"/>
                                        <p:tgtEl>
                                          <p:spTgt spid="45089"/>
                                        </p:tgtEl>
                                        <p:attrNameLst>
                                          <p:attrName>ppt_h</p:attrName>
                                        </p:attrNameLst>
                                      </p:cBhvr>
                                      <p:tavLst>
                                        <p:tav tm="0">
                                          <p:val>
                                            <p:fltVal val="0"/>
                                          </p:val>
                                        </p:tav>
                                        <p:tav tm="100000">
                                          <p:val>
                                            <p:strVal val="#ppt_h"/>
                                          </p:val>
                                        </p:tav>
                                      </p:tavLst>
                                    </p:anim>
                                    <p:animEffect transition="in" filter="fade">
                                      <p:cBhvr>
                                        <p:cTn id="95" dur="500"/>
                                        <p:tgtEl>
                                          <p:spTgt spid="45089"/>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45086"/>
                                        </p:tgtEl>
                                        <p:attrNameLst>
                                          <p:attrName>style.visibility</p:attrName>
                                        </p:attrNameLst>
                                      </p:cBhvr>
                                      <p:to>
                                        <p:strVal val="visible"/>
                                      </p:to>
                                    </p:set>
                                    <p:animEffect transition="in" filter="wipe(left)">
                                      <p:cBhvr>
                                        <p:cTn id="99" dur="500"/>
                                        <p:tgtEl>
                                          <p:spTgt spid="45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nimBg="1"/>
      <p:bldP spid="45064" grpId="0" animBg="1"/>
      <p:bldP spid="45065" grpId="0" animBg="1"/>
      <p:bldP spid="45066" grpId="0" animBg="1"/>
      <p:bldP spid="45067" grpId="0" animBg="1"/>
      <p:bldP spid="45068" grpId="0" animBg="1"/>
      <p:bldP spid="45069" grpId="0" animBg="1"/>
      <p:bldP spid="45070" grpId="0" animBg="1"/>
      <p:bldP spid="45071" grpId="0" animBg="1"/>
      <p:bldP spid="45072" grpId="0" animBg="1"/>
      <p:bldP spid="45073" grpId="0" animBg="1"/>
      <p:bldP spid="45074" grpId="0" animBg="1"/>
      <p:bldP spid="45075" grpId="0" animBg="1"/>
      <p:bldP spid="45076" grpId="0" animBg="1"/>
      <p:bldP spid="45077" grpId="0" animBg="1"/>
      <p:bldP spid="45078" grpId="0" animBg="1"/>
      <p:bldP spid="45079" grpId="0" animBg="1"/>
      <p:bldP spid="45080" grpId="0" animBg="1"/>
      <p:bldP spid="45081" grpId="0" animBg="1"/>
      <p:bldP spid="45082" grpId="0" animBg="1"/>
      <p:bldP spid="45083" grpId="0" animBg="1"/>
      <p:bldP spid="45084" grpId="0" animBg="1"/>
      <p:bldP spid="45085" grpId="0" animBg="1"/>
      <p:bldP spid="45086" grpId="0" animBg="1"/>
      <p:bldP spid="45087" grpId="0"/>
      <p:bldP spid="45088" grpId="0"/>
      <p:bldP spid="45089" grpId="0"/>
    </p:bld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Trebuchet MS" pitchFamily="34"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8053</TotalTime>
  <Words>10083</Words>
  <Application>Microsoft Office PowerPoint</Application>
  <PresentationFormat>On-screen Show (4:3)</PresentationFormat>
  <Paragraphs>1199</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Layers</vt:lpstr>
      <vt:lpstr>Asynchronous Programming</vt:lpstr>
      <vt:lpstr>Section Outline</vt:lpstr>
      <vt:lpstr>Introduction</vt:lpstr>
      <vt:lpstr>Introduction</vt:lpstr>
      <vt:lpstr>Introduction</vt:lpstr>
      <vt:lpstr>Introduction</vt:lpstr>
      <vt:lpstr>Introduction</vt:lpstr>
      <vt:lpstr>Single-Processor Threading</vt:lpstr>
      <vt:lpstr>Multi-Processor Threading</vt:lpstr>
      <vt:lpstr>Asynchronous Delegates</vt:lpstr>
      <vt:lpstr>The BeginInvoke() Method</vt:lpstr>
      <vt:lpstr>Asynchronous Operation Overview</vt:lpstr>
      <vt:lpstr>The BeginInvoke() Method</vt:lpstr>
      <vt:lpstr>The BeginInvoke() Method</vt:lpstr>
      <vt:lpstr>The BeginInvoke() Method</vt:lpstr>
      <vt:lpstr>The EndInvoke() Method</vt:lpstr>
      <vt:lpstr>The EndInvoke() Method</vt:lpstr>
      <vt:lpstr>The IAsyncResult Interface</vt:lpstr>
      <vt:lpstr>The IAsyncResult Interface</vt:lpstr>
      <vt:lpstr>The WaitOne() Method</vt:lpstr>
      <vt:lpstr>Asynchronous Method Signatures</vt:lpstr>
      <vt:lpstr>The AsyncResult Class</vt:lpstr>
      <vt:lpstr>The AsyncCallback Delegate</vt:lpstr>
      <vt:lpstr>Putting It All Together</vt:lpstr>
      <vt:lpstr>Putting It All Together</vt:lpstr>
      <vt:lpstr>Putting It All Together</vt:lpstr>
      <vt:lpstr>Creating Threads</vt:lpstr>
      <vt:lpstr>Creating Threads</vt:lpstr>
      <vt:lpstr>Creating Threads</vt:lpstr>
      <vt:lpstr>Creating Threads</vt:lpstr>
      <vt:lpstr>Creating Threads</vt:lpstr>
      <vt:lpstr>Creating Threads</vt:lpstr>
      <vt:lpstr>Creating Threads</vt:lpstr>
      <vt:lpstr>Creating Threads</vt:lpstr>
      <vt:lpstr>Creating Threads</vt:lpstr>
      <vt:lpstr>Thread Lifetimes</vt:lpstr>
      <vt:lpstr>Thread Lifetimes</vt:lpstr>
      <vt:lpstr>Thread Lifetimes</vt:lpstr>
      <vt:lpstr>Thread Lifetimes</vt:lpstr>
      <vt:lpstr>Thread Lifetimes</vt:lpstr>
      <vt:lpstr>Thread Lifetimes</vt:lpstr>
      <vt:lpstr>Thread Lifetimes</vt:lpstr>
      <vt:lpstr>Thread Lifetimes</vt:lpstr>
      <vt:lpstr>Thread Lifetimes</vt:lpstr>
      <vt:lpstr>Thread Lifetimes</vt:lpstr>
      <vt:lpstr>Thread States</vt:lpstr>
      <vt:lpstr>Thread States</vt:lpstr>
      <vt:lpstr>Thread States</vt:lpstr>
      <vt:lpstr>Testing For A Thread State</vt:lpstr>
      <vt:lpstr>Testing For A Thread State</vt:lpstr>
      <vt:lpstr>Testing For A Thread State</vt:lpstr>
      <vt:lpstr>Thread State Transition Diagram</vt:lpstr>
      <vt:lpstr>Thread Priority</vt:lpstr>
      <vt:lpstr>Thread Priority</vt:lpstr>
      <vt:lpstr>Exceptions and Threads</vt:lpstr>
      <vt:lpstr>Synchronization</vt:lpstr>
      <vt:lpstr>Synchronization</vt:lpstr>
      <vt:lpstr>Synchronization</vt:lpstr>
      <vt:lpstr>Synchronization</vt:lpstr>
      <vt:lpstr>Synchronization</vt:lpstr>
      <vt:lpstr>Synchronization</vt:lpstr>
      <vt:lpstr>Synchronization</vt:lpstr>
      <vt:lpstr>The Monitor Class</vt:lpstr>
      <vt:lpstr>The Monitor Class</vt:lpstr>
      <vt:lpstr>The Monitor Class</vt:lpstr>
      <vt:lpstr>The lock Keyword</vt:lpstr>
      <vt:lpstr>The lock Keyword</vt:lpstr>
      <vt:lpstr>The lock Keyword</vt:lpstr>
      <vt:lpstr>The Sync Object</vt:lpstr>
      <vt:lpstr>Mutexes</vt:lpstr>
      <vt:lpstr>Mutexes</vt:lpstr>
      <vt:lpstr>Mutexes</vt:lpstr>
      <vt:lpstr>Mutexes</vt:lpstr>
      <vt:lpstr>Mutex Example</vt:lpstr>
      <vt:lpstr>The Interlocked Class</vt:lpstr>
      <vt:lpstr>The Interlocked Class</vt:lpstr>
      <vt:lpstr>The Interlocked Class</vt:lpstr>
      <vt:lpstr>The Interlocked Class</vt:lpstr>
      <vt:lpstr>Thread Synchronization</vt:lpstr>
      <vt:lpstr>Thread Synchronization</vt:lpstr>
      <vt:lpstr>The Thread Pool</vt:lpstr>
      <vt:lpstr>The Thread Pool</vt:lpstr>
      <vt:lpstr>The Thread Pool</vt:lpstr>
      <vt:lpstr>The Thread Pool</vt:lpstr>
      <vt:lpstr>The Thread Pool</vt:lpstr>
      <vt:lpstr>Summary</vt:lpstr>
      <vt:lpstr>Debugging A Multithread Program</vt:lpstr>
      <vt:lpstr>Debugging A Multithread Program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Level 2</dc:title>
  <dc:subject>Asynchronous Programming</dc:subject>
  <dc:creator>Kevin E. Feige</dc:creator>
  <cp:keywords>Courseware,C#,BCC,Level 2,Course,Training,Continuing Education,Education,.NET,Asynchronous,Programming,Thread,Threads,Threading,Mutex,Async</cp:keywords>
  <cp:lastModifiedBy>Carol C. Torkko</cp:lastModifiedBy>
  <cp:revision>261</cp:revision>
  <dcterms:created xsi:type="dcterms:W3CDTF">2005-02-20T03:28:37Z</dcterms:created>
  <dcterms:modified xsi:type="dcterms:W3CDTF">2011-06-28T16:11:33Z</dcterms:modified>
  <cp:category>Courseware</cp:category>
</cp:coreProperties>
</file>