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0" r:id="rId6"/>
    <p:sldId id="267" r:id="rId7"/>
    <p:sldId id="26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533E-7C2F-4B7D-93ED-44A6B2C21C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26A62-88E6-4AAA-A816-88A488E5DC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1785926"/>
            <a:ext cx="7643866" cy="292895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PROJECT PRESENTATION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32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group 1</a:t>
            </a:r>
            <a:br>
              <a:rPr lang="en-US" sz="32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</a:br>
            <a:endParaRPr lang="en-US" sz="4800" b="0" i="1" dirty="0">
              <a:solidFill>
                <a:schemeClr val="tx1">
                  <a:lumMod val="65000"/>
                  <a:lumOff val="3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4612" y="5000636"/>
            <a:ext cx="6172200" cy="800096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Bookman Old Style" pitchFamily="18" charset="0"/>
              </a:rPr>
              <a:t>Mentor: Jan </a:t>
            </a:r>
            <a:r>
              <a:rPr lang="en-US" sz="2400" dirty="0" err="1" smtClean="0">
                <a:latin typeface="Bookman Old Style" pitchFamily="18" charset="0"/>
              </a:rPr>
              <a:t>Paredis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3306" y="500042"/>
            <a:ext cx="1640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Block 1.3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7281890" cy="989034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itchFamily="18" charset="0"/>
              </a:rPr>
              <a:t>CONCLUSION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endParaRPr lang="en-US" sz="2800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Bookman Old Style" pitchFamily="18" charset="0"/>
              </a:rPr>
              <a:t>Chapter 5 provides the </a:t>
            </a:r>
            <a:r>
              <a:rPr lang="en-US" sz="2800" i="1" u="sng" dirty="0" smtClean="0">
                <a:latin typeface="Bookman Old Style" pitchFamily="18" charset="0"/>
              </a:rPr>
              <a:t>Conclusions</a:t>
            </a:r>
            <a:r>
              <a:rPr lang="en-US" sz="2800" dirty="0" smtClean="0">
                <a:latin typeface="Bookman Old Style" pitchFamily="18" charset="0"/>
              </a:rPr>
              <a:t> and a summary of our study.</a:t>
            </a:r>
            <a:endParaRPr lang="en-US" sz="2800" u="sng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253286" cy="10001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Summary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7829576" cy="487375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Multiple algorithms focused on both upper and lower bounds. This was the base of our research.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ocus on special graphs, using tailored heuristic and exact algorithms.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467600" cy="84615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Bookman Old Style" pitchFamily="18" charset="0"/>
              </a:rPr>
              <a:t>BACKGROUND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- Bipartite graph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- Chordal graph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- Connected and </a:t>
            </a:r>
            <a:r>
              <a:rPr lang="en-US" dirty="0" err="1" smtClean="0">
                <a:latin typeface="Bookman Old Style" pitchFamily="18" charset="0"/>
              </a:rPr>
              <a:t>biconnected</a:t>
            </a:r>
            <a:r>
              <a:rPr lang="en-US" dirty="0" smtClean="0">
                <a:latin typeface="Bookman Old Style" pitchFamily="18" charset="0"/>
              </a:rPr>
              <a:t> components</a:t>
            </a: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 </a:t>
            </a:r>
            <a:endParaRPr lang="en-US" dirty="0" smtClean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9531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Special graphs = efficient chromatic number computation?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92710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3932186"/>
            <a:ext cx="7467600" cy="34645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920" y="3645024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79025"/>
            <a:ext cx="6516216" cy="28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060472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itchFamily="18" charset="0"/>
              </a:rPr>
              <a:t>Exact algorithm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   </a:t>
            </a:r>
            <a:r>
              <a:rPr lang="en-US" dirty="0" smtClean="0">
                <a:latin typeface="Bookman Old Style" pitchFamily="18" charset="0"/>
              </a:rPr>
              <a:t>- Backtracking for the chromatic number</a:t>
            </a:r>
          </a:p>
          <a:p>
            <a:pPr algn="just">
              <a:buNone/>
            </a:pPr>
            <a:endParaRPr lang="en-US" dirty="0">
              <a:latin typeface="Bookman Old Style" pitchFamily="18" charset="0"/>
            </a:endParaRPr>
          </a:p>
          <a:p>
            <a:pPr algn="just">
              <a:buNone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- Backtracking for the clique number (the lower bound)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endParaRPr lang="en-US" dirty="0"/>
          </a:p>
          <a:p>
            <a:r>
              <a:rPr lang="en-US" dirty="0" smtClean="0"/>
              <a:t>Welsh-Powell algorithm</a:t>
            </a:r>
          </a:p>
          <a:p>
            <a:endParaRPr lang="en-US" dirty="0"/>
          </a:p>
          <a:p>
            <a:r>
              <a:rPr lang="en-US" dirty="0" smtClean="0"/>
              <a:t>Recursive Largest First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GRAPHS AND THEIR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Bipartite graph: chromatic number &lt;= 2</a:t>
            </a:r>
          </a:p>
          <a:p>
            <a:endParaRPr lang="en-US" dirty="0"/>
          </a:p>
          <a:p>
            <a:r>
              <a:rPr lang="en-US" dirty="0" smtClean="0"/>
              <a:t>Chordal graph: chromatic number = clique number</a:t>
            </a:r>
          </a:p>
          <a:p>
            <a:endParaRPr lang="en-US" dirty="0"/>
          </a:p>
          <a:p>
            <a:r>
              <a:rPr lang="en-US" dirty="0" smtClean="0"/>
              <a:t>Connected and </a:t>
            </a:r>
            <a:r>
              <a:rPr lang="en-US" dirty="0" err="1" smtClean="0"/>
              <a:t>biconnected</a:t>
            </a:r>
            <a:r>
              <a:rPr lang="en-US" dirty="0" smtClean="0"/>
              <a:t> components: divide and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0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989034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EXPERIMENTS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/>
          <a:lstStyle/>
          <a:p>
            <a:pPr algn="just">
              <a:buNone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1. Running the algorithms before applying any graph property test;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2. Running the algorithms after applying all the graph property tests.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917596"/>
          </a:xfrm>
        </p:spPr>
        <p:txBody>
          <a:bodyPr/>
          <a:lstStyle/>
          <a:p>
            <a:pPr algn="just"/>
            <a:r>
              <a:rPr lang="en-US" dirty="0" smtClean="0">
                <a:latin typeface="Bookman Old Style" pitchFamily="18" charset="0"/>
              </a:rPr>
              <a:t>RESULTS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Bookman Old Style" pitchFamily="18" charset="0"/>
            </a:endParaRPr>
          </a:p>
          <a:p>
            <a:pPr algn="just"/>
            <a:r>
              <a:rPr lang="en-US" sz="2800" dirty="0" smtClean="0">
                <a:latin typeface="Bookman Old Style" pitchFamily="18" charset="0"/>
              </a:rPr>
              <a:t>Chapter 4 involves the </a:t>
            </a:r>
            <a:r>
              <a:rPr lang="en-US" sz="2800" i="1" u="sng" dirty="0" smtClean="0">
                <a:latin typeface="Bookman Old Style" pitchFamily="18" charset="0"/>
              </a:rPr>
              <a:t>Results</a:t>
            </a:r>
            <a:r>
              <a:rPr lang="en-US" sz="2800" dirty="0" smtClean="0">
                <a:latin typeface="Bookman Old Style" pitchFamily="18" charset="0"/>
              </a:rPr>
              <a:t> of all the experiments described in Chapter 3.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</TotalTime>
  <Words>173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Calibri</vt:lpstr>
      <vt:lpstr>Century Schoolbook</vt:lpstr>
      <vt:lpstr>Courier New</vt:lpstr>
      <vt:lpstr>Wingdings</vt:lpstr>
      <vt:lpstr>Wingdings 2</vt:lpstr>
      <vt:lpstr>Эркер</vt:lpstr>
      <vt:lpstr> PROJECT PRESENTATION group 1 </vt:lpstr>
      <vt:lpstr>Summary</vt:lpstr>
      <vt:lpstr>BACKGROUND</vt:lpstr>
      <vt:lpstr>OBJECTIVES</vt:lpstr>
      <vt:lpstr>Exact algorithm</vt:lpstr>
      <vt:lpstr>HEURISTIC ALGORITHMS</vt:lpstr>
      <vt:lpstr>SPECIAL GRAPHS AND THEIR PROPERTIES</vt:lpstr>
      <vt:lpstr>EXPERIMENTS</vt:lpstr>
      <vt:lpstr>RESULTS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PRESENTATION group 1 </dc:title>
  <dc:creator>Paula</dc:creator>
  <cp:lastModifiedBy>Microsoft Office User</cp:lastModifiedBy>
  <cp:revision>18</cp:revision>
  <dcterms:created xsi:type="dcterms:W3CDTF">2019-01-16T10:50:40Z</dcterms:created>
  <dcterms:modified xsi:type="dcterms:W3CDTF">2019-01-17T10:31:37Z</dcterms:modified>
</cp:coreProperties>
</file>