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90"/>
  </p:normalViewPr>
  <p:slideViewPr>
    <p:cSldViewPr snapToGrid="0">
      <p:cViewPr varScale="1">
        <p:scale>
          <a:sx n="148" d="100"/>
          <a:sy n="148" d="100"/>
        </p:scale>
        <p:origin x="36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148" y="4731450"/>
            <a:ext cx="1380224" cy="213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0"/>
            <a:ext cx="9144000" cy="56475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44625" y="881450"/>
            <a:ext cx="2717400" cy="3655500"/>
          </a:xfrm>
          <a:prstGeom prst="rect">
            <a:avLst/>
          </a:prstGeom>
          <a:solidFill>
            <a:srgbClr val="E4E4E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213300" y="881450"/>
            <a:ext cx="2717400" cy="3655500"/>
          </a:xfrm>
          <a:prstGeom prst="rect">
            <a:avLst/>
          </a:prstGeom>
          <a:solidFill>
            <a:srgbClr val="E4E4E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281963" y="881438"/>
            <a:ext cx="2717400" cy="3655500"/>
          </a:xfrm>
          <a:prstGeom prst="rect">
            <a:avLst/>
          </a:prstGeom>
          <a:solidFill>
            <a:srgbClr val="E4E4E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4602100"/>
            <a:ext cx="9144000" cy="64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44625" y="881450"/>
            <a:ext cx="2717400" cy="2790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44625" y="2569700"/>
            <a:ext cx="2717400" cy="2790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213300" y="881450"/>
            <a:ext cx="2717400" cy="2790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213300" y="2960800"/>
            <a:ext cx="2717400" cy="2790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64" name="Shape 64"/>
          <p:cNvSpPr txBox="1"/>
          <p:nvPr/>
        </p:nvSpPr>
        <p:spPr>
          <a:xfrm>
            <a:off x="692275" y="836600"/>
            <a:ext cx="1622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692275" y="2524850"/>
            <a:ext cx="1622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3760950" y="836600"/>
            <a:ext cx="1622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3760950" y="2915950"/>
            <a:ext cx="1622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OUTPUT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186" y="4681159"/>
            <a:ext cx="1305191" cy="4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743200" y="-29500"/>
            <a:ext cx="36576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err="1">
                <a:solidFill>
                  <a:schemeClr val="dk1"/>
                </a:solidFill>
              </a:rPr>
              <a:t>Optidrift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 err="1">
                <a:solidFill>
                  <a:schemeClr val="dk1"/>
                </a:solidFill>
              </a:rPr>
              <a:t>Zihao</a:t>
            </a:r>
            <a:r>
              <a:rPr lang="en" sz="850" dirty="0">
                <a:solidFill>
                  <a:schemeClr val="dk1"/>
                </a:solidFill>
              </a:rPr>
              <a:t> Tao, Victor W. Hu and Nicole L. Thompson</a:t>
            </a:r>
            <a:endParaRPr sz="85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0" y="4731301"/>
            <a:ext cx="1158953" cy="3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0" y="609600"/>
            <a:ext cx="9144000" cy="64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2688870" y="4631512"/>
            <a:ext cx="42414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b="1" dirty="0">
                <a:solidFill>
                  <a:srgbClr val="24292E"/>
                </a:solidFill>
              </a:rPr>
              <a:t>Acknowledgements: </a:t>
            </a:r>
            <a:r>
              <a:rPr lang="en" sz="600" dirty="0">
                <a:solidFill>
                  <a:srgbClr val="24292E"/>
                </a:solidFill>
              </a:rPr>
              <a:t>We would like to thank Professor David Beck, Professor Jim </a:t>
            </a:r>
            <a:r>
              <a:rPr lang="en" sz="600" dirty="0" err="1">
                <a:solidFill>
                  <a:srgbClr val="24292E"/>
                </a:solidFill>
              </a:rPr>
              <a:t>Pfaendtner</a:t>
            </a:r>
            <a:r>
              <a:rPr lang="en" sz="600" dirty="0">
                <a:solidFill>
                  <a:srgbClr val="24292E"/>
                </a:solidFill>
              </a:rPr>
              <a:t> and the group of teaching assistants in the DIRECT </a:t>
            </a:r>
            <a:r>
              <a:rPr lang="en" sz="600" dirty="0" err="1">
                <a:solidFill>
                  <a:srgbClr val="24292E"/>
                </a:solidFill>
              </a:rPr>
              <a:t>program.We</a:t>
            </a:r>
            <a:r>
              <a:rPr lang="en" sz="600" dirty="0">
                <a:solidFill>
                  <a:srgbClr val="24292E"/>
                </a:solidFill>
              </a:rPr>
              <a:t> would also like to thank the team at Optimum Energy for this opportunity. We would especially like to thank Fred Woo, Dana Lindquist, Michael </a:t>
            </a:r>
            <a:r>
              <a:rPr lang="en" sz="600" dirty="0" err="1">
                <a:solidFill>
                  <a:srgbClr val="24292E"/>
                </a:solidFill>
              </a:rPr>
              <a:t>Huguenard</a:t>
            </a:r>
            <a:r>
              <a:rPr lang="en" sz="600" dirty="0">
                <a:solidFill>
                  <a:srgbClr val="24292E"/>
                </a:solidFill>
              </a:rPr>
              <a:t>, and Tim </a:t>
            </a:r>
            <a:r>
              <a:rPr lang="en" sz="600" dirty="0" err="1">
                <a:solidFill>
                  <a:srgbClr val="24292E"/>
                </a:solidFill>
              </a:rPr>
              <a:t>Wehage</a:t>
            </a:r>
            <a:r>
              <a:rPr lang="en" sz="600" dirty="0">
                <a:solidFill>
                  <a:srgbClr val="24292E"/>
                </a:solidFill>
              </a:rPr>
              <a:t> for all their expertise, support, and guidance throughout this project.</a:t>
            </a:r>
            <a:endParaRPr sz="600" dirty="0">
              <a:solidFill>
                <a:srgbClr val="24292E"/>
              </a:solidFill>
            </a:endParaRPr>
          </a:p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73" name="Shape 73"/>
          <p:cNvSpPr txBox="1"/>
          <p:nvPr/>
        </p:nvSpPr>
        <p:spPr>
          <a:xfrm>
            <a:off x="129175" y="1184850"/>
            <a:ext cx="27483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err="1">
                <a:solidFill>
                  <a:srgbClr val="24292E"/>
                </a:solidFill>
              </a:rPr>
              <a:t>Optidrift</a:t>
            </a:r>
            <a:r>
              <a:rPr lang="en" sz="900" dirty="0">
                <a:solidFill>
                  <a:srgbClr val="24292E"/>
                </a:solidFill>
              </a:rPr>
              <a:t> is a tool developed to detect sensor drift or failure based off surrounding measurements for Optimum Energy.</a:t>
            </a:r>
            <a:endParaRPr sz="900" dirty="0"/>
          </a:p>
        </p:txBody>
      </p:sp>
      <p:sp>
        <p:nvSpPr>
          <p:cNvPr id="74" name="Shape 74"/>
          <p:cNvSpPr txBox="1"/>
          <p:nvPr/>
        </p:nvSpPr>
        <p:spPr>
          <a:xfrm>
            <a:off x="136508" y="2850882"/>
            <a:ext cx="26967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" sz="900" dirty="0"/>
              <a:t>Project will realize following functions:</a:t>
            </a:r>
            <a:endParaRPr sz="900" dirty="0"/>
          </a:p>
          <a:p>
            <a:pPr marL="342900" lvl="0" indent="-17145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9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rgbClr val="24292E"/>
                </a:solidFill>
              </a:rPr>
              <a:t>Use LASSO to reduce feature set; </a:t>
            </a:r>
            <a:endParaRPr sz="900" dirty="0">
              <a:solidFill>
                <a:srgbClr val="24292E"/>
              </a:solidFill>
            </a:endParaRPr>
          </a:p>
          <a:p>
            <a:pPr marL="342900" lvl="0" indent="-17145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9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rgbClr val="24292E"/>
                </a:solidFill>
              </a:rPr>
              <a:t>Let user decide penalty and final result;</a:t>
            </a:r>
            <a:endParaRPr sz="900" dirty="0">
              <a:solidFill>
                <a:srgbClr val="24292E"/>
              </a:solidFill>
            </a:endParaRPr>
          </a:p>
          <a:p>
            <a:pPr marL="342900" lvl="0" indent="-17145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9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rgbClr val="24292E"/>
                </a:solidFill>
              </a:rPr>
              <a:t>Train a Support Vector Machine Regression model;</a:t>
            </a:r>
          </a:p>
          <a:p>
            <a:pPr marL="342900" lvl="0" indent="-17145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9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rgbClr val="24292E"/>
                </a:solidFill>
              </a:rPr>
              <a:t>Compare prediction with collected data to find out bad sensors.</a:t>
            </a:r>
          </a:p>
          <a:p>
            <a:pPr marL="171450" lv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900"/>
            </a:pPr>
            <a:endParaRPr sz="900" dirty="0">
              <a:solidFill>
                <a:srgbClr val="24292E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Data source: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Dataset from 200+ sensors for multiple months of operation.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508F7-0D3A-CB41-889E-07F0D98A3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975" y="1219200"/>
            <a:ext cx="979970" cy="1654916"/>
          </a:xfrm>
          <a:prstGeom prst="rect">
            <a:avLst/>
          </a:prstGeom>
        </p:spPr>
      </p:pic>
      <p:pic>
        <p:nvPicPr>
          <p:cNvPr id="25" name="Picture 2" descr="Image result for optimum energy llc">
            <a:extLst>
              <a:ext uri="{FF2B5EF4-FFF2-40B4-BE49-F238E27FC236}">
                <a16:creationId xmlns:a16="http://schemas.microsoft.com/office/drawing/2014/main" id="{CBCF5903-6156-2142-B7BE-6EA7E8FF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65" y="4681159"/>
            <a:ext cx="467887" cy="4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hemical Engineering">
            <a:extLst>
              <a:ext uri="{FF2B5EF4-FFF2-40B4-BE49-F238E27FC236}">
                <a16:creationId xmlns:a16="http://schemas.microsoft.com/office/drawing/2014/main" id="{C4F219B5-B66B-6543-A151-9B97118E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52" y="4945013"/>
            <a:ext cx="1242206" cy="1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hape 63">
            <a:extLst>
              <a:ext uri="{FF2B5EF4-FFF2-40B4-BE49-F238E27FC236}">
                <a16:creationId xmlns:a16="http://schemas.microsoft.com/office/drawing/2014/main" id="{8905B40C-F019-B545-B7E3-1AEF009C4194}"/>
              </a:ext>
            </a:extLst>
          </p:cNvPr>
          <p:cNvSpPr/>
          <p:nvPr/>
        </p:nvSpPr>
        <p:spPr>
          <a:xfrm>
            <a:off x="6281963" y="3005650"/>
            <a:ext cx="2717400" cy="2790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67">
            <a:extLst>
              <a:ext uri="{FF2B5EF4-FFF2-40B4-BE49-F238E27FC236}">
                <a16:creationId xmlns:a16="http://schemas.microsoft.com/office/drawing/2014/main" id="{F17CA088-AE7D-7E44-AC6E-290E6DC0202B}"/>
              </a:ext>
            </a:extLst>
          </p:cNvPr>
          <p:cNvSpPr txBox="1"/>
          <p:nvPr/>
        </p:nvSpPr>
        <p:spPr>
          <a:xfrm>
            <a:off x="6829613" y="2960800"/>
            <a:ext cx="1622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FUTURE WORK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D3B6B-7762-3549-84D5-FDA78EE81F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253" y="1550837"/>
            <a:ext cx="2404872" cy="1418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163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dcterms:modified xsi:type="dcterms:W3CDTF">2018-06-25T17:29:31Z</dcterms:modified>
</cp:coreProperties>
</file>