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3" r:id="rId6"/>
    <p:sldId id="545" r:id="rId7"/>
    <p:sldId id="547" r:id="rId8"/>
    <p:sldId id="534" r:id="rId9"/>
    <p:sldId id="548" r:id="rId10"/>
    <p:sldId id="549" r:id="rId11"/>
    <p:sldId id="550" r:id="rId12"/>
    <p:sldId id="537" r:id="rId13"/>
    <p:sldId id="5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FED"/>
    <a:srgbClr val="F6A6F4"/>
    <a:srgbClr val="102857"/>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No Requirement</c:v>
                </c:pt>
                <c:pt idx="1">
                  <c:v>Pengalaman kurang dari 1 tahun</c:v>
                </c:pt>
                <c:pt idx="2">
                  <c:v>1 - 3 tahun pengalaman</c:v>
                </c:pt>
                <c:pt idx="3">
                  <c:v>3 - 5 tahun pengalaman</c:v>
                </c:pt>
                <c:pt idx="4">
                  <c:v>5 - 10 tahun pengalaman</c:v>
                </c:pt>
              </c:strCache>
            </c:strRef>
          </c:cat>
          <c:val>
            <c:numRef>
              <c:f>Sheet1!$B$2:$B$6</c:f>
              <c:numCache>
                <c:formatCode>_(* #,##0_);_(* \(#,##0\);_(* "-"??_);_(@_)</c:formatCode>
                <c:ptCount val="5"/>
                <c:pt idx="0">
                  <c:v>2</c:v>
                </c:pt>
                <c:pt idx="1">
                  <c:v>22</c:v>
                </c:pt>
                <c:pt idx="2">
                  <c:v>55</c:v>
                </c:pt>
                <c:pt idx="3">
                  <c:v>14</c:v>
                </c:pt>
                <c:pt idx="4">
                  <c:v>3</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Administration</c:v>
                </c:pt>
                <c:pt idx="1">
                  <c:v>Python</c:v>
                </c:pt>
                <c:pt idx="2">
                  <c:v>Teamwork</c:v>
                </c:pt>
                <c:pt idx="3">
                  <c:v>Statistical Data Analysis</c:v>
                </c:pt>
                <c:pt idx="4">
                  <c:v>SQL</c:v>
                </c:pt>
                <c:pt idx="5">
                  <c:v>Microsoft Excel</c:v>
                </c:pt>
                <c:pt idx="6">
                  <c:v>Data Analytics</c:v>
                </c:pt>
              </c:strCache>
            </c:strRef>
          </c:cat>
          <c:val>
            <c:numRef>
              <c:f>Sheet1!$B$2:$B$8</c:f>
              <c:numCache>
                <c:formatCode>General</c:formatCode>
                <c:ptCount val="7"/>
                <c:pt idx="0">
                  <c:v>16</c:v>
                </c:pt>
                <c:pt idx="1">
                  <c:v>18</c:v>
                </c:pt>
                <c:pt idx="2">
                  <c:v>19</c:v>
                </c:pt>
                <c:pt idx="3">
                  <c:v>32</c:v>
                </c:pt>
                <c:pt idx="4">
                  <c:v>34</c:v>
                </c:pt>
                <c:pt idx="5">
                  <c:v>41</c:v>
                </c:pt>
                <c:pt idx="6">
                  <c:v>47</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Food &amp; Beverages</c:v>
                </c:pt>
                <c:pt idx="1">
                  <c:v>Human Resources</c:v>
                </c:pt>
                <c:pt idx="2">
                  <c:v>Retail</c:v>
                </c:pt>
                <c:pt idx="3">
                  <c:v>Marketing and Advertising</c:v>
                </c:pt>
                <c:pt idx="4">
                  <c:v>Information Technology and Services</c:v>
                </c:pt>
              </c:strCache>
            </c:strRef>
          </c:cat>
          <c:val>
            <c:numRef>
              <c:f>Sheet1!$B$2:$B$6</c:f>
              <c:numCache>
                <c:formatCode>General</c:formatCode>
                <c:ptCount val="5"/>
                <c:pt idx="0">
                  <c:v>7</c:v>
                </c:pt>
                <c:pt idx="1">
                  <c:v>8</c:v>
                </c:pt>
                <c:pt idx="2">
                  <c:v>8</c:v>
                </c:pt>
                <c:pt idx="3">
                  <c:v>8</c:v>
                </c:pt>
                <c:pt idx="4">
                  <c:v>17</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499221" y="2323756"/>
            <a:ext cx="9921240" cy="1481328"/>
          </a:xfrm>
        </p:spPr>
        <p:txBody>
          <a:bodyPr/>
          <a:lstStyle/>
          <a:p>
            <a:r>
              <a:rPr lang="en-US" sz="3200" dirty="0"/>
              <a:t>Analyzing Job Market Trends for Data Scientists: Automated Data Collection Using</a:t>
            </a:r>
            <a:r>
              <a:rPr lang="id-ID" sz="3200" dirty="0"/>
              <a:t> </a:t>
            </a:r>
            <a:r>
              <a:rPr lang="en-US" sz="3200" dirty="0"/>
              <a:t>Python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156810"/>
            <a:ext cx="7068312" cy="758952"/>
          </a:xfrm>
        </p:spPr>
        <p:txBody>
          <a:bodyPr/>
          <a:lstStyle/>
          <a:p>
            <a:r>
              <a:rPr lang="en-US" dirty="0"/>
              <a:t>Muhammad </a:t>
            </a:r>
            <a:r>
              <a:rPr lang="en-US" dirty="0" err="1"/>
              <a:t>Khisanul</a:t>
            </a:r>
            <a:r>
              <a:rPr lang="en-US" dirty="0"/>
              <a:t> Fakhrudin A</a:t>
            </a:r>
            <a:r>
              <a:rPr lang="id-ID" dirty="0"/>
              <a:t>k</a:t>
            </a:r>
            <a:r>
              <a:rPr lang="en-US" dirty="0"/>
              <a:t>bar</a:t>
            </a:r>
          </a:p>
        </p:txBody>
      </p:sp>
      <p:pic>
        <p:nvPicPr>
          <p:cNvPr id="7" name="Picture 6">
            <a:extLst>
              <a:ext uri="{FF2B5EF4-FFF2-40B4-BE49-F238E27FC236}">
                <a16:creationId xmlns:a16="http://schemas.microsoft.com/office/drawing/2014/main" id="{79C3377B-A17D-9B1F-2814-5BD2E0944948}"/>
              </a:ext>
            </a:extLst>
          </p:cNvPr>
          <p:cNvPicPr>
            <a:picLocks noChangeAspect="1"/>
          </p:cNvPicPr>
          <p:nvPr/>
        </p:nvPicPr>
        <p:blipFill>
          <a:blip r:embed="rId2"/>
          <a:srcRect l="63248" t="43851"/>
          <a:stretch/>
        </p:blipFill>
        <p:spPr>
          <a:xfrm>
            <a:off x="4565435" y="4799807"/>
            <a:ext cx="830696" cy="826089"/>
          </a:xfrm>
          <a:prstGeom prst="rect">
            <a:avLst/>
          </a:prstGeom>
        </p:spPr>
      </p:pic>
      <p:pic>
        <p:nvPicPr>
          <p:cNvPr id="8" name="Picture 7">
            <a:extLst>
              <a:ext uri="{FF2B5EF4-FFF2-40B4-BE49-F238E27FC236}">
                <a16:creationId xmlns:a16="http://schemas.microsoft.com/office/drawing/2014/main" id="{986D9509-267C-9174-FBB6-3A94BF021ECF}"/>
              </a:ext>
            </a:extLst>
          </p:cNvPr>
          <p:cNvPicPr>
            <a:picLocks noChangeAspect="1"/>
          </p:cNvPicPr>
          <p:nvPr/>
        </p:nvPicPr>
        <p:blipFill>
          <a:blip r:embed="rId2"/>
          <a:srcRect l="-1" r="55746" b="37882"/>
          <a:stretch/>
        </p:blipFill>
        <p:spPr>
          <a:xfrm>
            <a:off x="5747844" y="4888011"/>
            <a:ext cx="830696" cy="758953"/>
          </a:xfrm>
          <a:prstGeom prst="rect">
            <a:avLst/>
          </a:prstGeom>
        </p:spPr>
      </p:pic>
      <p:pic>
        <p:nvPicPr>
          <p:cNvPr id="12" name="Picture 11">
            <a:extLst>
              <a:ext uri="{FF2B5EF4-FFF2-40B4-BE49-F238E27FC236}">
                <a16:creationId xmlns:a16="http://schemas.microsoft.com/office/drawing/2014/main" id="{172F0917-9DDB-FBF1-6465-B4295A9C329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80" b="94981" l="10000" r="90000">
                        <a14:foregroundMark x1="36400" y1="19305" x2="33200" y2="18533"/>
                        <a14:foregroundMark x1="42800" y1="24710" x2="42800" y2="28958"/>
                        <a14:foregroundMark x1="63200" y1="89189" x2="58000" y2="94981"/>
                        <a14:foregroundMark x1="53600" y1="13127" x2="53600" y2="13127"/>
                        <a14:foregroundMark x1="53600" y1="8880" x2="53600" y2="8880"/>
                        <a14:foregroundMark x1="53600" y1="8880" x2="54400" y2="10811"/>
                      </a14:backgroundRemoval>
                    </a14:imgEffect>
                  </a14:imgLayer>
                </a14:imgProps>
              </a:ext>
            </a:extLst>
          </a:blip>
          <a:stretch>
            <a:fillRect/>
          </a:stretch>
        </p:blipFill>
        <p:spPr>
          <a:xfrm>
            <a:off x="6776206" y="4888011"/>
            <a:ext cx="732580" cy="758953"/>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480C8-97F0-79CB-96CC-2D51B6C4C480}"/>
            </a:ext>
          </a:extLst>
        </p:cNvPr>
        <p:cNvGrpSpPr/>
        <p:nvPr/>
      </p:nvGrpSpPr>
      <p:grpSpPr>
        <a:xfrm>
          <a:off x="0" y="0"/>
          <a:ext cx="0" cy="0"/>
          <a:chOff x="0" y="0"/>
          <a:chExt cx="0" cy="0"/>
        </a:xfrm>
      </p:grpSpPr>
      <p:sp>
        <p:nvSpPr>
          <p:cNvPr id="12" name="Subtitle 2">
            <a:extLst>
              <a:ext uri="{FF2B5EF4-FFF2-40B4-BE49-F238E27FC236}">
                <a16:creationId xmlns:a16="http://schemas.microsoft.com/office/drawing/2014/main" id="{4406CAF3-4CDC-4ED4-EFDA-EE9DB534A38F}"/>
              </a:ext>
            </a:extLst>
          </p:cNvPr>
          <p:cNvSpPr txBox="1">
            <a:spLocks/>
          </p:cNvSpPr>
          <p:nvPr/>
        </p:nvSpPr>
        <p:spPr>
          <a:xfrm>
            <a:off x="1934338" y="2295144"/>
            <a:ext cx="8113902" cy="113385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latin typeface="Segoe UI Light" panose="020B0502040204020203" pitchFamily="34" charset="0"/>
                <a:ea typeface="+mn-lt"/>
                <a:cs typeface="Segoe UI Light" panose="020B0502040204020203" pitchFamily="34" charset="0"/>
              </a:rPr>
              <a:t>To increase employability as a Data Scientist, early-career professionals should focus on building strong foundations in Data Analytics, SQL, and Statistical Data Analysis, as these are the most sought-after skills. Gaining 1–3 years of practical experience through internships, projects, or entry-level roles is crucial, as most job openings target this experience level. Additionally, aspiring data scientists should consider opportunities in high-demand industries like IT Services, Marketing, and Retail, where data plays a central role in business strategies. Prioritizing continuous learning and staying updated with industry trends will further enhance job readiness and competitiveness.</a:t>
            </a:r>
            <a:endParaRPr lang="en-US" dirty="0"/>
          </a:p>
        </p:txBody>
      </p:sp>
      <p:sp>
        <p:nvSpPr>
          <p:cNvPr id="15" name="Title 1">
            <a:extLst>
              <a:ext uri="{FF2B5EF4-FFF2-40B4-BE49-F238E27FC236}">
                <a16:creationId xmlns:a16="http://schemas.microsoft.com/office/drawing/2014/main" id="{1A3DA403-0C0D-E45F-38E4-0695C9DD3572}"/>
              </a:ext>
            </a:extLst>
          </p:cNvPr>
          <p:cNvSpPr txBox="1">
            <a:spLocks/>
          </p:cNvSpPr>
          <p:nvPr/>
        </p:nvSpPr>
        <p:spPr>
          <a:xfrm>
            <a:off x="2032000" y="1303528"/>
            <a:ext cx="7894320" cy="6979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id-ID" dirty="0">
                <a:ln w="28575">
                  <a:noFill/>
                  <a:prstDash val="solid"/>
                </a:ln>
                <a:latin typeface="Tw Cen MT" panose="020B0602020104020603" pitchFamily="34" charset="77"/>
                <a:ea typeface="Verdana" panose="020B0604030504040204" pitchFamily="34" charset="0"/>
                <a:cs typeface="Verdana" panose="020B0604030504040204" pitchFamily="34" charset="0"/>
              </a:rPr>
              <a:t>RECOMMENDATION</a:t>
            </a:r>
            <a:endParaRPr lang="en-US" dirty="0"/>
          </a:p>
        </p:txBody>
      </p:sp>
    </p:spTree>
    <p:extLst>
      <p:ext uri="{BB962C8B-B14F-4D97-AF65-F5344CB8AC3E}">
        <p14:creationId xmlns:p14="http://schemas.microsoft.com/office/powerpoint/2010/main" val="357357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540453"/>
            <a:ext cx="7735824" cy="1069848"/>
          </a:xfrm>
        </p:spPr>
        <p:txBody>
          <a:bodyPr/>
          <a:lstStyle/>
          <a:p>
            <a:r>
              <a:rPr lang="id-ID" dirty="0"/>
              <a:t>BACKGROUND</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326410" y="3556819"/>
            <a:ext cx="7735824" cy="1133856"/>
          </a:xfrm>
        </p:spPr>
        <p:txBody>
          <a:bodyPr/>
          <a:lstStyle/>
          <a:p>
            <a:pPr algn="just"/>
            <a:r>
              <a:rPr lang="en-US" dirty="0"/>
              <a:t>This project automates job data extraction for Data Scientist roles from Glints using Selenium. It collects job details like titles, descriptions, salary ranges, and skills, helping researchers and job seekers analyze market trends and skill requirements. The data will be stored in Google Big Query and visualized using Looker Studio, providing insights into salaries, in-demand skills, and geographic distribution. This approach saves time for professionals and companies in research or recruitment.</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811889" y="1195733"/>
            <a:ext cx="8878824" cy="1069848"/>
          </a:xfrm>
        </p:spPr>
        <p:txBody>
          <a:bodyPr/>
          <a:lstStyle/>
          <a:p>
            <a:r>
              <a:rPr lang="id-ID" dirty="0"/>
              <a:t>ETL PROCESS</a:t>
            </a:r>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221560" y="4114800"/>
            <a:ext cx="1938528" cy="466344"/>
          </a:xfrm>
        </p:spPr>
        <p:txBody>
          <a:bodyPr/>
          <a:lstStyle/>
          <a:p>
            <a:r>
              <a:rPr lang="id-ID" dirty="0" err="1"/>
              <a:t>Preparation</a:t>
            </a:r>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260180" y="4114800"/>
            <a:ext cx="2085324" cy="466344"/>
          </a:xfrm>
        </p:spPr>
        <p:txBody>
          <a:bodyPr/>
          <a:lstStyle/>
          <a:p>
            <a:pPr lvl="0"/>
            <a:r>
              <a:rPr lang="id-ID" dirty="0" err="1"/>
              <a:t>Extract</a:t>
            </a:r>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a:xfrm>
            <a:off x="5564960" y="4114800"/>
            <a:ext cx="1679546" cy="466344"/>
          </a:xfrm>
        </p:spPr>
        <p:txBody>
          <a:bodyPr/>
          <a:lstStyle/>
          <a:p>
            <a:pPr lvl="0"/>
            <a:r>
              <a:rPr lang="id-ID" dirty="0" err="1"/>
              <a:t>Transform</a:t>
            </a:r>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a:xfrm>
            <a:off x="7890633" y="4079798"/>
            <a:ext cx="1362456" cy="466344"/>
          </a:xfrm>
        </p:spPr>
        <p:txBody>
          <a:bodyPr/>
          <a:lstStyle/>
          <a:p>
            <a:pPr lvl="0"/>
            <a:r>
              <a:rPr lang="id-ID" dirty="0" err="1"/>
              <a:t>Load</a:t>
            </a:r>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a:xfrm>
            <a:off x="9899216" y="4114800"/>
            <a:ext cx="1582994" cy="466344"/>
          </a:xfrm>
        </p:spPr>
        <p:txBody>
          <a:bodyPr/>
          <a:lstStyle/>
          <a:p>
            <a:pPr lvl="0"/>
            <a:r>
              <a:rPr lang="id-ID" dirty="0" err="1"/>
              <a:t>Dashboard</a:t>
            </a:r>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221560" y="4581144"/>
            <a:ext cx="1536783" cy="740664"/>
          </a:xfrm>
        </p:spPr>
        <p:txBody>
          <a:bodyPr/>
          <a:lstStyle/>
          <a:p>
            <a:pPr algn="just"/>
            <a:r>
              <a:rPr lang="en-US" dirty="0"/>
              <a:t>Using Selenium to login to Glints with credentials configured in the .env file</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260179" y="4599432"/>
            <a:ext cx="2085324" cy="740664"/>
          </a:xfrm>
        </p:spPr>
        <p:txBody>
          <a:bodyPr/>
          <a:lstStyle/>
          <a:p>
            <a:pPr algn="just"/>
            <a:r>
              <a:rPr lang="en-US" dirty="0"/>
              <a:t>Reading the total number of jobs found using the specified keyword, then extracting the required details.</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564959" y="4599432"/>
            <a:ext cx="1935185" cy="740664"/>
          </a:xfrm>
        </p:spPr>
        <p:txBody>
          <a:bodyPr/>
          <a:lstStyle/>
          <a:p>
            <a:pPr algn="just"/>
            <a:r>
              <a:rPr lang="en-US" dirty="0"/>
              <a:t>Performing data cleaning and filtering out irrelevant jobs based on the specified keyword.</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872983" y="4599432"/>
            <a:ext cx="1821623" cy="740664"/>
          </a:xfrm>
        </p:spPr>
        <p:txBody>
          <a:bodyPr/>
          <a:lstStyle/>
          <a:p>
            <a:pPr algn="just"/>
            <a:r>
              <a:rPr lang="en-US" dirty="0"/>
              <a:t>Saving the cleaned data as a CSV file and then uploading it to Google </a:t>
            </a:r>
            <a:r>
              <a:rPr lang="en-US" dirty="0" err="1"/>
              <a:t>BigQuery</a:t>
            </a:r>
            <a:r>
              <a:rPr lang="en-US" dirty="0"/>
              <a:t> server.</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899216" y="4599432"/>
            <a:ext cx="1582994" cy="740664"/>
          </a:xfrm>
        </p:spPr>
        <p:txBody>
          <a:bodyPr/>
          <a:lstStyle/>
          <a:p>
            <a:pPr lvl="0" algn="just"/>
            <a:r>
              <a:rPr lang="en-US" dirty="0"/>
              <a:t>Viewing the output results and performing data analysis using a Looker Studio dashboard.</a:t>
            </a:r>
          </a:p>
        </p:txBody>
      </p:sp>
      <p:pic>
        <p:nvPicPr>
          <p:cNvPr id="17" name="Picture 16">
            <a:extLst>
              <a:ext uri="{FF2B5EF4-FFF2-40B4-BE49-F238E27FC236}">
                <a16:creationId xmlns:a16="http://schemas.microsoft.com/office/drawing/2014/main" id="{CCA8CE73-8A7A-FEFB-C374-915A5115F9E5}"/>
              </a:ext>
            </a:extLst>
          </p:cNvPr>
          <p:cNvPicPr>
            <a:picLocks noChangeAspect="1"/>
          </p:cNvPicPr>
          <p:nvPr/>
        </p:nvPicPr>
        <p:blipFill>
          <a:blip r:embed="rId2"/>
          <a:srcRect l="63248" t="43851"/>
          <a:stretch/>
        </p:blipFill>
        <p:spPr>
          <a:xfrm>
            <a:off x="1519312" y="2866523"/>
            <a:ext cx="830696" cy="826089"/>
          </a:xfrm>
          <a:prstGeom prst="rect">
            <a:avLst/>
          </a:prstGeom>
        </p:spPr>
      </p:pic>
      <p:pic>
        <p:nvPicPr>
          <p:cNvPr id="2" name="Picture 1">
            <a:extLst>
              <a:ext uri="{FF2B5EF4-FFF2-40B4-BE49-F238E27FC236}">
                <a16:creationId xmlns:a16="http://schemas.microsoft.com/office/drawing/2014/main" id="{61EBFD25-5D36-8CEE-B019-4CACC4CCA4EF}"/>
              </a:ext>
            </a:extLst>
          </p:cNvPr>
          <p:cNvPicPr>
            <a:picLocks noChangeAspect="1"/>
          </p:cNvPicPr>
          <p:nvPr/>
        </p:nvPicPr>
        <p:blipFill>
          <a:blip r:embed="rId2"/>
          <a:srcRect l="63248" t="43851"/>
          <a:stretch/>
        </p:blipFill>
        <p:spPr>
          <a:xfrm>
            <a:off x="3686440" y="2866523"/>
            <a:ext cx="830696" cy="826089"/>
          </a:xfrm>
          <a:prstGeom prst="rect">
            <a:avLst/>
          </a:prstGeom>
        </p:spPr>
      </p:pic>
      <p:pic>
        <p:nvPicPr>
          <p:cNvPr id="4" name="Picture 3">
            <a:extLst>
              <a:ext uri="{FF2B5EF4-FFF2-40B4-BE49-F238E27FC236}">
                <a16:creationId xmlns:a16="http://schemas.microsoft.com/office/drawing/2014/main" id="{A6C4D890-6155-5AD2-7193-DC0E7075B155}"/>
              </a:ext>
            </a:extLst>
          </p:cNvPr>
          <p:cNvPicPr>
            <a:picLocks noChangeAspect="1"/>
          </p:cNvPicPr>
          <p:nvPr/>
        </p:nvPicPr>
        <p:blipFill>
          <a:blip r:embed="rId2"/>
          <a:srcRect l="63248" t="43851"/>
          <a:stretch/>
        </p:blipFill>
        <p:spPr>
          <a:xfrm>
            <a:off x="5849536" y="2866523"/>
            <a:ext cx="830696" cy="826089"/>
          </a:xfrm>
          <a:prstGeom prst="rect">
            <a:avLst/>
          </a:prstGeom>
        </p:spPr>
      </p:pic>
      <p:pic>
        <p:nvPicPr>
          <p:cNvPr id="6" name="Picture 5">
            <a:extLst>
              <a:ext uri="{FF2B5EF4-FFF2-40B4-BE49-F238E27FC236}">
                <a16:creationId xmlns:a16="http://schemas.microsoft.com/office/drawing/2014/main" id="{0535202A-7C1F-5159-0E3B-700621CEEE8B}"/>
              </a:ext>
            </a:extLst>
          </p:cNvPr>
          <p:cNvPicPr>
            <a:picLocks noChangeAspect="1"/>
          </p:cNvPicPr>
          <p:nvPr/>
        </p:nvPicPr>
        <p:blipFill>
          <a:blip r:embed="rId2"/>
          <a:srcRect l="-1" r="55746" b="37882"/>
          <a:stretch/>
        </p:blipFill>
        <p:spPr>
          <a:xfrm>
            <a:off x="8086979" y="3006966"/>
            <a:ext cx="830696" cy="758953"/>
          </a:xfrm>
          <a:prstGeom prst="rect">
            <a:avLst/>
          </a:prstGeom>
        </p:spPr>
      </p:pic>
      <p:pic>
        <p:nvPicPr>
          <p:cNvPr id="8" name="Picture 7">
            <a:extLst>
              <a:ext uri="{FF2B5EF4-FFF2-40B4-BE49-F238E27FC236}">
                <a16:creationId xmlns:a16="http://schemas.microsoft.com/office/drawing/2014/main" id="{BAFE2F32-8251-222D-6B7B-574292A7F0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80" b="94981" l="10000" r="90000">
                        <a14:foregroundMark x1="36400" y1="19305" x2="33200" y2="18533"/>
                        <a14:foregroundMark x1="42800" y1="24710" x2="42800" y2="28958"/>
                        <a14:foregroundMark x1="63200" y1="89189" x2="58000" y2="94981"/>
                        <a14:foregroundMark x1="53600" y1="13127" x2="53600" y2="13127"/>
                        <a14:foregroundMark x1="53600" y1="8880" x2="53600" y2="8880"/>
                        <a14:foregroundMark x1="53600" y1="8880" x2="54400" y2="10811"/>
                      </a14:backgroundRemoval>
                    </a14:imgEffect>
                  </a14:imgLayer>
                </a14:imgProps>
              </a:ext>
            </a:extLst>
          </a:blip>
          <a:stretch>
            <a:fillRect/>
          </a:stretch>
        </p:blipFill>
        <p:spPr>
          <a:xfrm>
            <a:off x="10306398" y="2899048"/>
            <a:ext cx="732580" cy="758953"/>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36C6E-64FB-7561-E6FA-A0E2A0062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1E862-67E1-3A3A-09E6-FCFC55DEBBAD}"/>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E837BDEC-1D5C-52FA-2D0A-44640633D2F8}"/>
              </a:ext>
            </a:extLst>
          </p:cNvPr>
          <p:cNvSpPr>
            <a:spLocks noGrp="1"/>
          </p:cNvSpPr>
          <p:nvPr>
            <p:ph type="subTitle" idx="1"/>
          </p:nvPr>
        </p:nvSpPr>
        <p:spPr/>
        <p:txBody>
          <a:bodyPr/>
          <a:lstStyle/>
          <a:p>
            <a:r>
              <a:rPr lang="en-US" dirty="0"/>
              <a:t>After completing the ETL process, we will analyze the collected data to gain valuable insights into the 'Data Scientist' job market. This data analysis exploration is based on the web scraping performed on April 15, 2025.</a:t>
            </a:r>
          </a:p>
        </p:txBody>
      </p:sp>
    </p:spTree>
    <p:extLst>
      <p:ext uri="{BB962C8B-B14F-4D97-AF65-F5344CB8AC3E}">
        <p14:creationId xmlns:p14="http://schemas.microsoft.com/office/powerpoint/2010/main" val="231878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88EA447-690B-B0E7-45F4-1FBE11923211}"/>
              </a:ext>
            </a:extLst>
          </p:cNvPr>
          <p:cNvSpPr/>
          <p:nvPr/>
        </p:nvSpPr>
        <p:spPr>
          <a:xfrm>
            <a:off x="5063613" y="3054096"/>
            <a:ext cx="2399071" cy="583839"/>
          </a:xfrm>
          <a:prstGeom prst="round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668533" y="2587063"/>
            <a:ext cx="9038795" cy="758952"/>
          </a:xfrm>
        </p:spPr>
        <p:txBody>
          <a:bodyPr/>
          <a:lstStyle/>
          <a:p>
            <a:pPr algn="just"/>
            <a:r>
              <a:rPr lang="en-US" dirty="0"/>
              <a:t>Based on the scraping data from April 15, 2025, for Data Scientist job positions, there are a total of 96 job openings available. The average salary offered is 5.16 million, with the average minimum salary at 4.33 million and the average maximum salary reaching 5.98 million. This indicates that the Data Scientist role remains in high demand and offers competitive compensation. The relatively narrow salary range also suggests a consistent market standard in salary offerings for this position.</a:t>
            </a:r>
          </a:p>
        </p:txBody>
      </p:sp>
      <p:pic>
        <p:nvPicPr>
          <p:cNvPr id="7" name="Picture 6">
            <a:extLst>
              <a:ext uri="{FF2B5EF4-FFF2-40B4-BE49-F238E27FC236}">
                <a16:creationId xmlns:a16="http://schemas.microsoft.com/office/drawing/2014/main" id="{731DE1E3-712B-975E-CBDB-FBA0597366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71" b="88710" l="2946" r="94109">
                        <a14:foregroundMark x1="83643" y1="41935" x2="90465" y2="44355"/>
                        <a14:foregroundMark x1="86124" y1="30645" x2="94109" y2="46774"/>
                        <a14:foregroundMark x1="12558" y1="25806" x2="7442" y2="43548"/>
                        <a14:foregroundMark x1="6047" y1="45161" x2="2946" y2="40323"/>
                      </a14:backgroundRemoval>
                    </a14:imgEffect>
                  </a14:imgLayer>
                </a14:imgProps>
              </a:ext>
            </a:extLst>
          </a:blip>
          <a:stretch>
            <a:fillRect/>
          </a:stretch>
        </p:blipFill>
        <p:spPr>
          <a:xfrm>
            <a:off x="1321099" y="1417909"/>
            <a:ext cx="9956501" cy="935638"/>
          </a:xfrm>
          <a:prstGeom prst="rect">
            <a:avLst/>
          </a:prstGeom>
        </p:spPr>
      </p:pic>
      <p:pic>
        <p:nvPicPr>
          <p:cNvPr id="10" name="Picture 9">
            <a:extLst>
              <a:ext uri="{FF2B5EF4-FFF2-40B4-BE49-F238E27FC236}">
                <a16:creationId xmlns:a16="http://schemas.microsoft.com/office/drawing/2014/main" id="{029E38C9-27AE-A15E-FB7A-889401E31183}"/>
              </a:ext>
            </a:extLst>
          </p:cNvPr>
          <p:cNvPicPr>
            <a:picLocks noChangeAspect="1"/>
          </p:cNvPicPr>
          <p:nvPr/>
        </p:nvPicPr>
        <p:blipFill>
          <a:blip r:embed="rId4"/>
          <a:stretch>
            <a:fillRect/>
          </a:stretch>
        </p:blipFill>
        <p:spPr>
          <a:xfrm>
            <a:off x="2200851" y="1556975"/>
            <a:ext cx="7974158" cy="657505"/>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29C2C-5BF7-E3DE-128C-D770671A02CF}"/>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DA4CA2DA-BF5F-575D-4F65-8B5994D86C15}"/>
              </a:ext>
            </a:extLst>
          </p:cNvPr>
          <p:cNvGraphicFramePr>
            <a:graphicFrameLocks noGrp="1"/>
          </p:cNvGraphicFramePr>
          <p:nvPr>
            <p:ph idx="1"/>
            <p:extLst>
              <p:ext uri="{D42A27DB-BD31-4B8C-83A1-F6EECF244321}">
                <p14:modId xmlns:p14="http://schemas.microsoft.com/office/powerpoint/2010/main" val="1782533960"/>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E620D920-D9DB-CF73-FA63-15824CCB9B99}"/>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Most Data Scientist jobs target early-career professionals, with 55 roles requiring 1–3 years of experience and 22 roles available for those with less than 1 year. This reflects a strong demand for junior talent in the industry, likely driven by the rapid growth of data-driven decision-making across various sectors.</a:t>
            </a:r>
          </a:p>
        </p:txBody>
      </p:sp>
      <p:sp>
        <p:nvSpPr>
          <p:cNvPr id="10" name="Title 9">
            <a:extLst>
              <a:ext uri="{FF2B5EF4-FFF2-40B4-BE49-F238E27FC236}">
                <a16:creationId xmlns:a16="http://schemas.microsoft.com/office/drawing/2014/main" id="{5A353DE6-D326-2573-D6DE-842820EB2461}"/>
              </a:ext>
            </a:extLst>
          </p:cNvPr>
          <p:cNvSpPr>
            <a:spLocks noGrp="1"/>
          </p:cNvSpPr>
          <p:nvPr>
            <p:ph type="title"/>
          </p:nvPr>
        </p:nvSpPr>
        <p:spPr>
          <a:xfrm>
            <a:off x="896842" y="858520"/>
            <a:ext cx="10881360" cy="842391"/>
          </a:xfrm>
        </p:spPr>
        <p:txBody>
          <a:bodyPr/>
          <a:lstStyle/>
          <a:p>
            <a:r>
              <a:rPr lang="en-US" sz="2000" dirty="0"/>
              <a:t>Most Data Scientist jobs target early-career professionals</a:t>
            </a:r>
            <a:endParaRPr lang="en-ID" sz="2000" dirty="0"/>
          </a:p>
        </p:txBody>
      </p:sp>
    </p:spTree>
    <p:extLst>
      <p:ext uri="{BB962C8B-B14F-4D97-AF65-F5344CB8AC3E}">
        <p14:creationId xmlns:p14="http://schemas.microsoft.com/office/powerpoint/2010/main" val="171774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4AE57-3020-51E2-B6AC-F70E716D18E7}"/>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2447C7A5-4379-19A4-A535-6C46B42C59CA}"/>
              </a:ext>
            </a:extLst>
          </p:cNvPr>
          <p:cNvGraphicFramePr>
            <a:graphicFrameLocks noGrp="1"/>
          </p:cNvGraphicFramePr>
          <p:nvPr>
            <p:ph idx="1"/>
            <p:extLst>
              <p:ext uri="{D42A27DB-BD31-4B8C-83A1-F6EECF244321}">
                <p14:modId xmlns:p14="http://schemas.microsoft.com/office/powerpoint/2010/main" val="3832146179"/>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095EAEA1-5D18-F50C-2AEF-546351D2A70B}"/>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most essential skills for a data scientist are Data Analytics, SQL, and Statistical Data Analysis. These are critical because they directly support core tasks like extracting insights, working with databases, and interpreting complex data. Data Analytics leads with the highest count, showing its central role in decision-making, while SQL and Statistical Analysis are key for managing and analyzing structured data efficiently.</a:t>
            </a:r>
          </a:p>
        </p:txBody>
      </p:sp>
      <p:sp>
        <p:nvSpPr>
          <p:cNvPr id="10" name="Title 9">
            <a:extLst>
              <a:ext uri="{FF2B5EF4-FFF2-40B4-BE49-F238E27FC236}">
                <a16:creationId xmlns:a16="http://schemas.microsoft.com/office/drawing/2014/main" id="{E45F21E5-4604-9FD7-956F-8D44AAD56CAE}"/>
              </a:ext>
            </a:extLst>
          </p:cNvPr>
          <p:cNvSpPr>
            <a:spLocks noGrp="1"/>
          </p:cNvSpPr>
          <p:nvPr>
            <p:ph type="title"/>
          </p:nvPr>
        </p:nvSpPr>
        <p:spPr>
          <a:xfrm>
            <a:off x="896842" y="858520"/>
            <a:ext cx="10881360" cy="842391"/>
          </a:xfrm>
        </p:spPr>
        <p:txBody>
          <a:bodyPr/>
          <a:lstStyle/>
          <a:p>
            <a:r>
              <a:rPr lang="en-US" sz="2000" dirty="0"/>
              <a:t>Key Skills for Data Scientist Roles: What Matters Most?</a:t>
            </a:r>
            <a:endParaRPr lang="en-ID" sz="2000" dirty="0"/>
          </a:p>
        </p:txBody>
      </p:sp>
    </p:spTree>
    <p:extLst>
      <p:ext uri="{BB962C8B-B14F-4D97-AF65-F5344CB8AC3E}">
        <p14:creationId xmlns:p14="http://schemas.microsoft.com/office/powerpoint/2010/main" val="404286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08FD2-5F72-8D49-2749-E3E8E423DC6E}"/>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3D9939C4-0B90-FFDB-0395-2D8EC39BB781}"/>
              </a:ext>
            </a:extLst>
          </p:cNvPr>
          <p:cNvGraphicFramePr>
            <a:graphicFrameLocks noGrp="1"/>
          </p:cNvGraphicFramePr>
          <p:nvPr>
            <p:ph idx="1"/>
            <p:extLst>
              <p:ext uri="{D42A27DB-BD31-4B8C-83A1-F6EECF244321}">
                <p14:modId xmlns:p14="http://schemas.microsoft.com/office/powerpoint/2010/main" val="2983883691"/>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F03B3079-72B2-D63A-61E0-DA406661973F}"/>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Information Technology and Services is the top industry hiring data scientists due to its data-intensive nature. Other sectors like Marketing, Retail, and HR also show demand, as they increasingly rely on data for personalization, sales insights, and talent analytics. Even Food &amp; Beverages is embracing data to improve operations and customer experience.</a:t>
            </a:r>
          </a:p>
        </p:txBody>
      </p:sp>
      <p:sp>
        <p:nvSpPr>
          <p:cNvPr id="10" name="Title 9">
            <a:extLst>
              <a:ext uri="{FF2B5EF4-FFF2-40B4-BE49-F238E27FC236}">
                <a16:creationId xmlns:a16="http://schemas.microsoft.com/office/drawing/2014/main" id="{CD75EFF8-7167-E079-3A16-A31E372E28B0}"/>
              </a:ext>
            </a:extLst>
          </p:cNvPr>
          <p:cNvSpPr>
            <a:spLocks noGrp="1"/>
          </p:cNvSpPr>
          <p:nvPr>
            <p:ph type="title"/>
          </p:nvPr>
        </p:nvSpPr>
        <p:spPr>
          <a:xfrm>
            <a:off x="896842" y="231077"/>
            <a:ext cx="10881360" cy="842391"/>
          </a:xfrm>
        </p:spPr>
        <p:txBody>
          <a:bodyPr/>
          <a:lstStyle/>
          <a:p>
            <a:r>
              <a:rPr lang="en-US" sz="2000" dirty="0"/>
              <a:t>Top </a:t>
            </a:r>
            <a:r>
              <a:rPr lang="id-ID" sz="2000" dirty="0"/>
              <a:t>5 </a:t>
            </a:r>
            <a:r>
              <a:rPr lang="en-US" sz="2000" dirty="0"/>
              <a:t>Industries Hiring Data Scientists</a:t>
            </a:r>
            <a:endParaRPr lang="en-ID" sz="2000" dirty="0"/>
          </a:p>
        </p:txBody>
      </p:sp>
    </p:spTree>
    <p:extLst>
      <p:ext uri="{BB962C8B-B14F-4D97-AF65-F5344CB8AC3E}">
        <p14:creationId xmlns:p14="http://schemas.microsoft.com/office/powerpoint/2010/main" val="267722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E1AE99E8-046D-ABD1-1940-EEF69A7E9495}"/>
              </a:ext>
            </a:extLst>
          </p:cNvPr>
          <p:cNvSpPr txBox="1">
            <a:spLocks/>
          </p:cNvSpPr>
          <p:nvPr/>
        </p:nvSpPr>
        <p:spPr>
          <a:xfrm>
            <a:off x="1934338" y="2295144"/>
            <a:ext cx="8113902" cy="113385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latin typeface="Segoe UI Light" panose="020B0502040204020203" pitchFamily="34" charset="0"/>
                <a:ea typeface="+mn-lt"/>
                <a:cs typeface="Segoe UI Light" panose="020B0502040204020203" pitchFamily="34" charset="0"/>
              </a:rPr>
              <a:t>Based on data scraping as of April 15, 2025, there are 96 Data Scientist job openings, with the majority targeting early-career professionals—especially those with 1–3 years or less of experience—indicating strong industry demand for junior talent. The top hiring industry is Information Technology and Services, driven by its data-intensive nature, followed by Marketing, Retail, Human Resources, and Food &amp; Beverages, which increasingly rely on data for personalization, analytics, and operational efficiency. Key required skills include Data Analytics, SQL, and Statistical Data Analysis, as they are essential for extracting insights, managing data, and supporting data-driven decision-making.</a:t>
            </a:r>
            <a:endParaRPr lang="en-US" dirty="0"/>
          </a:p>
        </p:txBody>
      </p:sp>
      <p:sp>
        <p:nvSpPr>
          <p:cNvPr id="15" name="Title 1">
            <a:extLst>
              <a:ext uri="{FF2B5EF4-FFF2-40B4-BE49-F238E27FC236}">
                <a16:creationId xmlns:a16="http://schemas.microsoft.com/office/drawing/2014/main" id="{810AC5BD-2ABD-3A5B-BDCC-BCFB520A0DBE}"/>
              </a:ext>
            </a:extLst>
          </p:cNvPr>
          <p:cNvSpPr txBox="1">
            <a:spLocks/>
          </p:cNvSpPr>
          <p:nvPr/>
        </p:nvSpPr>
        <p:spPr>
          <a:xfrm>
            <a:off x="2032000" y="1303528"/>
            <a:ext cx="7894320" cy="6979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a:ln w="28575">
                  <a:noFill/>
                  <a:prstDash val="solid"/>
                </a:ln>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Tree>
    <p:extLst>
      <p:ext uri="{BB962C8B-B14F-4D97-AF65-F5344CB8AC3E}">
        <p14:creationId xmlns:p14="http://schemas.microsoft.com/office/powerpoint/2010/main" val="12132100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235</TotalTime>
  <Words>752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Analyzing Job Market Trends for Data Scientists: Automated Data Collection Using Python</vt:lpstr>
      <vt:lpstr>BACKGROUND</vt:lpstr>
      <vt:lpstr>ETL PROCESS</vt:lpstr>
      <vt:lpstr>Exploratory Data Analysis</vt:lpstr>
      <vt:lpstr>PowerPoint Presentation</vt:lpstr>
      <vt:lpstr>Most Data Scientist jobs target early-career professionals</vt:lpstr>
      <vt:lpstr>Key Skills for Data Scientist Roles: What Matters Most?</vt:lpstr>
      <vt:lpstr>Top 5 Industries Hiring Data Scientists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Khisanul Fakhrudin</dc:creator>
  <cp:lastModifiedBy>Khisanul Fakhrudin</cp:lastModifiedBy>
  <cp:revision>5</cp:revision>
  <dcterms:created xsi:type="dcterms:W3CDTF">2025-04-15T09:07:33Z</dcterms:created>
  <dcterms:modified xsi:type="dcterms:W3CDTF">2025-04-15T17:32:14Z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