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8" r:id="rId5"/>
    <p:sldId id="269" r:id="rId6"/>
    <p:sldId id="270" r:id="rId7"/>
    <p:sldId id="271" r:id="rId8"/>
    <p:sldId id="264" r:id="rId9"/>
    <p:sldId id="265" r:id="rId10"/>
    <p:sldId id="267" r:id="rId11"/>
    <p:sldId id="272" r:id="rId12"/>
    <p:sldId id="273" r:id="rId13"/>
    <p:sldId id="274" r:id="rId14"/>
    <p:sldId id="278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9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53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7A1-4F6F-401C-B78A-7D50E7643C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ephies/TMTA2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tfclasses.atlassian.net/projects/TMTA20TI?selectedItem=com.thed.zephyr.je__traceability-project-lev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0A4D-2149-6881-546A-FF93E54CC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D7D9A-8951-4976-9F4C-106BE2BF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Itu Tudor-Valentin</a:t>
            </a:r>
          </a:p>
        </p:txBody>
      </p:sp>
    </p:spTree>
    <p:extLst>
      <p:ext uri="{BB962C8B-B14F-4D97-AF65-F5344CB8AC3E}">
        <p14:creationId xmlns:p14="http://schemas.microsoft.com/office/powerpoint/2010/main" val="175160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423" y="231067"/>
            <a:ext cx="4935153" cy="690438"/>
          </a:xfrm>
        </p:spPr>
        <p:txBody>
          <a:bodyPr>
            <a:normAutofit/>
          </a:bodyPr>
          <a:lstStyle/>
          <a:p>
            <a:r>
              <a:rPr lang="ro-RO" dirty="0"/>
              <a:t>Nivelurile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624-E0E6-4F0D-934F-3C5BDE35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242" y="1215957"/>
            <a:ext cx="10424830" cy="5410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Unit Testing: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individuală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componentelor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unităților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individuale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cod, cum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obicei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realizată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dezvoltatori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automatizată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eficiență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calculează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două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numere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returnează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rezultatul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corect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Testing: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interacțiunii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componentele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axează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modulele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interacționează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testează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combinații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două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unități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identifică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problemele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care apar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interacțiunea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corectă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login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combinație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cu un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validare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 Testing: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întregului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Testează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complet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integrată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tuturor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componentelor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realizat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mediu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similar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acoperă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scenarii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complete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utilizare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întregul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achiziție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pe un site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comerț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electronic, de la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alegerea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până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finalizarea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plății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Acceptance Testing: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finală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efectuată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utilizatorii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finali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Utilizatorii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echipe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QA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validează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afaceri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îndeplinește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așteptările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ultimul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pas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înainte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lansarea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gestionare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inventarului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respectă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contract.</a:t>
            </a:r>
          </a:p>
        </p:txBody>
      </p:sp>
    </p:spTree>
    <p:extLst>
      <p:ext uri="{BB962C8B-B14F-4D97-AF65-F5344CB8AC3E}">
        <p14:creationId xmlns:p14="http://schemas.microsoft.com/office/powerpoint/2010/main" val="78957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03B5-DF49-496D-2E3F-5CFE75DD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14" y="281584"/>
            <a:ext cx="3661571" cy="665194"/>
          </a:xfrm>
        </p:spPr>
        <p:txBody>
          <a:bodyPr/>
          <a:lstStyle/>
          <a:p>
            <a:r>
              <a:rPr lang="en-US" dirty="0"/>
              <a:t>Jira and Zephyr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24BC-35B0-3D47-49F6-AE9B408D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28" y="1216152"/>
            <a:ext cx="3848164" cy="557784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Aplicația testată: </a:t>
            </a:r>
            <a:r>
              <a:rPr lang="en-US" sz="1200" b="1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Magento Demo Store</a:t>
            </a:r>
            <a:endParaRPr lang="en-US" sz="12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 fost folosite uneltele Jira si Zephyr Squad.</a:t>
            </a:r>
            <a:endParaRPr lang="en-US" sz="12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Story-urile de mai jos au fost create în Jira și descriu specificațiile funcționale ale următoarelor module: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Registration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 and Logout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Search and Filter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Adding Products to Cart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Checkout Process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Processing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History and Details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De-a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lungul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acestui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proiect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 fost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rulate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teste din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modulul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“Product Search and Filter”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ntru</a:t>
            </a:r>
            <a:r>
              <a:rPr lang="ro-RO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GitHub, proiectul</a:t>
            </a:r>
            <a:r>
              <a:rPr lang="ro-RO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poate fi accesat </a:t>
            </a:r>
            <a:r>
              <a:rPr lang="en-US" sz="1200" b="1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AICI</a:t>
            </a:r>
            <a:endParaRPr lang="en-US" sz="1200" b="1" i="1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20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1006B-3884-D913-B6B1-1D72847DF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92" y="1284732"/>
            <a:ext cx="6840214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2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D4F1-EC4F-76DD-4EDC-049D5390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414" y="194342"/>
            <a:ext cx="5033172" cy="674338"/>
          </a:xfrm>
        </p:spPr>
        <p:txBody>
          <a:bodyPr>
            <a:normAutofit/>
          </a:bodyPr>
          <a:lstStyle/>
          <a:p>
            <a:r>
              <a:rPr lang="en-US" dirty="0"/>
              <a:t>Jira and Zephyr – </a:t>
            </a:r>
            <a:r>
              <a:rPr lang="en-US" sz="1800" dirty="0" err="1"/>
              <a:t>Partea</a:t>
            </a:r>
            <a:r>
              <a:rPr lang="en-US" sz="1800" dirty="0"/>
              <a:t>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8EC6-3E2A-B1CA-9C59-F4EE54660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009" y="1055477"/>
            <a:ext cx="3391192" cy="2741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Conditions: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cerin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condiții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verificării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4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asigurării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experiențe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adecvate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căutat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poată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cuvinte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poată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focaliza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căutarea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o-RO" sz="14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poată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interacționa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filtrată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5597-89BC-257F-F06C-33D69892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2038" y="4333818"/>
            <a:ext cx="3202093" cy="1796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Cases: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fost definite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cazuri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verificării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conformității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eventualelor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A1787-3B43-5D15-AC0D-0B1A71A4B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2" y="3598223"/>
            <a:ext cx="2232735" cy="3063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6EC19-48E9-DC7E-FB62-0EA142A9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23" y="3616597"/>
            <a:ext cx="2232736" cy="3063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7F089-E7E1-8611-2D2B-2E1B39885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48" y="3646764"/>
            <a:ext cx="2396140" cy="2814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3E312-F2C1-12E2-C044-425573059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14" y="868680"/>
            <a:ext cx="2232735" cy="2662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92FA0-CF77-AB6D-C815-CC00003AF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912" y="1047716"/>
            <a:ext cx="4574324" cy="22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3E52-0BD0-D289-F279-056674B3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270" y="267494"/>
            <a:ext cx="5051459" cy="756634"/>
          </a:xfrm>
        </p:spPr>
        <p:txBody>
          <a:bodyPr/>
          <a:lstStyle/>
          <a:p>
            <a:r>
              <a:rPr lang="en-US" dirty="0"/>
              <a:t>Jira and Zephyr – </a:t>
            </a:r>
            <a:r>
              <a:rPr lang="en-US" sz="1800" dirty="0" err="1"/>
              <a:t>Partea</a:t>
            </a:r>
            <a:r>
              <a:rPr lang="en-US" sz="1800" dirty="0"/>
              <a:t> III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5BD9-1DBD-A9DA-821C-1164AE73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378" y="1211005"/>
            <a:ext cx="10660382" cy="25471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200" b="1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</a:t>
            </a:r>
            <a:r>
              <a:rPr lang="en-US" sz="1200" b="1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</a:t>
            </a:r>
            <a:r>
              <a:rPr lang="ro-RO" sz="1200" b="1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ability Matrix (Matricea de trasabilitate)</a:t>
            </a:r>
            <a:endParaRPr lang="en-US" sz="1200" b="1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Actualizările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matricei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trasabilitate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esențiale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menținerea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transparenței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asigurarea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alinierii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pe tot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parcursul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ciclului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Matricea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reflectă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actuală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fiecărui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facilitând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monitorizarea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procesului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identificarea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rapidă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oricăror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acoperirea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cerințelor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matricea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servește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drept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instrument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valoros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conformitate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demonstrând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au fost testate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verificate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corespunzător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Matricea de trasabilitate poate fi găsită </a:t>
            </a:r>
            <a:r>
              <a:rPr lang="en-US" sz="1200" b="1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AICI</a:t>
            </a:r>
            <a:endParaRPr lang="en-US" sz="1200" b="1" i="1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050" u="sng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BE226-481F-17FD-176B-859B3B19E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96" y="3589242"/>
            <a:ext cx="6755608" cy="31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1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25B3-3286-7187-E298-1B5845FB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18" y="226720"/>
            <a:ext cx="4511963" cy="720058"/>
          </a:xfrm>
        </p:spPr>
        <p:txBody>
          <a:bodyPr>
            <a:normAutofit/>
          </a:bodyPr>
          <a:lstStyle/>
          <a:p>
            <a:r>
              <a:rPr lang="en-US" dirty="0" err="1"/>
              <a:t>Concluzii</a:t>
            </a:r>
            <a:r>
              <a:rPr lang="en-US" dirty="0"/>
              <a:t> Generale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AB37-9DD6-54DD-9325-816BDE35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7" y="1228344"/>
            <a:ext cx="5219701" cy="14599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Buguri Întâlnite și Gravitatea Lor: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Gravitate mare: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Accesibilitate: Lipsa practicilor de ajutorare a nevăzătorilor, neavând niciun screen reader construit în site, nici fiind compatibil cu altele comerciale externe, precum NVDA.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F1173-971B-0AC5-E6E2-681017E3E4B1}"/>
              </a:ext>
            </a:extLst>
          </p:cNvPr>
          <p:cNvSpPr txBox="1"/>
          <p:nvPr/>
        </p:nvSpPr>
        <p:spPr>
          <a:xfrm>
            <a:off x="5763662" y="1228344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Gravitate medie: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Utilizare: Lipsa comunicării cantității de produse rămase și produselor care nu mai sunt valabile.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D2637-63A8-13BB-5D2C-FFD470904E6F}"/>
              </a:ext>
            </a:extLst>
          </p:cNvPr>
          <p:cNvSpPr txBox="1"/>
          <p:nvPr/>
        </p:nvSpPr>
        <p:spPr>
          <a:xfrm>
            <a:off x="5763662" y="2151674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Gravitate scazuta: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Feedback: Lipsa unor sugestii de căutare când o căutare specifică nu rezultă în produse afișate.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631B9-E544-C075-4CF6-20650F32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25" y="3075004"/>
            <a:ext cx="5398147" cy="355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A467CA-0145-36FA-2DFE-78BE5B608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94" y="4664698"/>
            <a:ext cx="4273805" cy="2182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2E0A7-2B83-17F4-8B3E-222DC2C2F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47" y="2613340"/>
            <a:ext cx="4273805" cy="20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4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25B3-3286-7187-E298-1B5845FB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18" y="226720"/>
            <a:ext cx="4511963" cy="720058"/>
          </a:xfrm>
        </p:spPr>
        <p:txBody>
          <a:bodyPr>
            <a:normAutofit/>
          </a:bodyPr>
          <a:lstStyle/>
          <a:p>
            <a:r>
              <a:rPr lang="en-US" dirty="0" err="1"/>
              <a:t>Concluzii</a:t>
            </a:r>
            <a:r>
              <a:rPr lang="en-US" dirty="0"/>
              <a:t> Generale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AB37-9DD6-54DD-9325-816BDE35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7" y="1228344"/>
            <a:ext cx="5445253" cy="31699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Prezentare generală - User Stories and Tests: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User Stories: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1: Register with valid details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Log in with valid credentials.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3: Search for and filter products to quickly find items that match my preferences.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Add products to my cart and manage them easily.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5: Complete the checkout process securely and efficiently.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6: Securely process payments for my orders.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7: View my order history and details.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ts val="1000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Stories rulate: 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3: Search for and filter products to quickly find items that match my preferences.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teste scrise: 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48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ro-RO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rulate</a:t>
            </a: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12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ro-RO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nerulate</a:t>
            </a: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36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4BFBC-3EAA-4B97-2DE4-D5ADCEF4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946777"/>
            <a:ext cx="5282491" cy="38629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49487E-0135-AA11-C755-B3D703BEBEA1}"/>
              </a:ext>
            </a:extLst>
          </p:cNvPr>
          <p:cNvSpPr txBox="1"/>
          <p:nvPr/>
        </p:nvSpPr>
        <p:spPr>
          <a:xfrm>
            <a:off x="3191256" y="4672786"/>
            <a:ext cx="74066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Concluzii: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Majoritatea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bugurilor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afecteaza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experienta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utilizatorului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final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moduri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semnificative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dezvaluit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majore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zona de usability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utilizatorii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dizabilitati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Screen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readerul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provoaca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inconveniente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massive,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posibil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chiar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incapacitatea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utilizare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siteului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imperioasa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atentia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asupra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problemelor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usability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experienta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cumparaturi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placuta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siteului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“Magento”.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62C2AC-B48E-81B2-ED36-6E4DE684AAB6}"/>
              </a:ext>
            </a:extLst>
          </p:cNvPr>
          <p:cNvSpPr txBox="1">
            <a:spLocks/>
          </p:cNvSpPr>
          <p:nvPr/>
        </p:nvSpPr>
        <p:spPr>
          <a:xfrm>
            <a:off x="1216911" y="4398264"/>
            <a:ext cx="2156462" cy="238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Detalii teste:</a:t>
            </a:r>
          </a:p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Passed: 9</a:t>
            </a:r>
          </a:p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Blocked: 2</a:t>
            </a:r>
          </a:p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Failed: 1</a:t>
            </a:r>
          </a:p>
        </p:txBody>
      </p:sp>
    </p:spTree>
    <p:extLst>
      <p:ext uri="{BB962C8B-B14F-4D97-AF65-F5344CB8AC3E}">
        <p14:creationId xmlns:p14="http://schemas.microsoft.com/office/powerpoint/2010/main" val="305334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983-0779-F47F-1C9D-1C5ED6B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122" y="2416334"/>
            <a:ext cx="7419756" cy="1280890"/>
          </a:xfrm>
        </p:spPr>
        <p:txBody>
          <a:bodyPr>
            <a:noAutofit/>
          </a:bodyPr>
          <a:lstStyle/>
          <a:p>
            <a:r>
              <a:rPr lang="en-US" sz="10000" dirty="0" err="1">
                <a:solidFill>
                  <a:schemeClr val="accent1"/>
                </a:solidFill>
              </a:rPr>
              <a:t>Mulțumesc</a:t>
            </a:r>
            <a:r>
              <a:rPr lang="en-US" sz="10000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200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147" y="0"/>
            <a:ext cx="4489704" cy="1021218"/>
          </a:xfrm>
        </p:spPr>
        <p:txBody>
          <a:bodyPr/>
          <a:lstStyle/>
          <a:p>
            <a:r>
              <a:rPr lang="en-US" noProof="1"/>
              <a:t>Cerințe de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748" y="928159"/>
            <a:ext cx="10279876" cy="25008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Definiție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descriere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nevoilor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așteptărilor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specifică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dorite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evidențiază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constrângerile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Ghidarea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echipei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direcție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încât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răspundă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nevoilor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așteptărilor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Stabilirea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criteriilor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acceptare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Definește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criteriile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conformitatea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Alinierea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afaceri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se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aliniază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strategiile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afaceri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Documentul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echipa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business, cu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participarea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echipelor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înțelegere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detaliată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E4E09C-3C5B-4E1F-9533-76D80634856B}"/>
              </a:ext>
            </a:extLst>
          </p:cNvPr>
          <p:cNvSpPr txBox="1">
            <a:spLocks/>
          </p:cNvSpPr>
          <p:nvPr/>
        </p:nvSpPr>
        <p:spPr>
          <a:xfrm>
            <a:off x="2277486" y="3375062"/>
            <a:ext cx="7637027" cy="92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 vs. Test condition</a:t>
            </a:r>
            <a:endParaRPr lang="ro-RO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4DA687-ECA8-4EB3-9747-39D2F872F72B}"/>
              </a:ext>
            </a:extLst>
          </p:cNvPr>
          <p:cNvSpPr txBox="1">
            <a:spLocks/>
          </p:cNvSpPr>
          <p:nvPr/>
        </p:nvSpPr>
        <p:spPr>
          <a:xfrm>
            <a:off x="1608804" y="4301375"/>
            <a:ext cx="9885204" cy="241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Test case: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Un set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pași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condiții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funcționalitate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caracteristică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software-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conform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specificațiilor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incluzând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date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așteptate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Test condition: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situație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un set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criterii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validate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corectă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software-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pot include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cerințe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funcționalități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tranzacții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Relația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doua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Un test case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specific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detaliat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fiind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anumit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test condition.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723" y="162979"/>
            <a:ext cx="6714554" cy="659982"/>
          </a:xfrm>
        </p:spPr>
        <p:txBody>
          <a:bodyPr/>
          <a:lstStyle/>
          <a:p>
            <a:r>
              <a:rPr lang="ro-RO" dirty="0"/>
              <a:t>Etapele procesului de testare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639D472-E01C-C6BB-B61C-1D66965C9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2606" y="1688595"/>
            <a:ext cx="103171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Planning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Planificarea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Stabilirea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obiectivelor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scopului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Strategie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Definirea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abordării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manuală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automată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etc.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Resurse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Identificarea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resurselor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necesare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umane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tehnice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Calendar: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Planificarea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timp.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Analysis (Analiza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Înțelegerea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profundă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business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tehnice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Analizarea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din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documentație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(ex: SRS -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Specificația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software).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Identificarea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condițiilor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crearea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unei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liste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Design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Proiectarea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Elaborarea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detaliu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test cases.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Creare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test cases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bazate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pe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analizate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Identificarea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test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necesare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Crearea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scenariilor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cases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detaliate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pregătite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utilizare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6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52" y="275419"/>
            <a:ext cx="7930895" cy="739566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– </a:t>
            </a:r>
            <a:r>
              <a:rPr lang="en-US" sz="1800" noProof="1"/>
              <a:t>Partea II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49C703-80EE-34DD-2AC6-0240942480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1151" y="1191956"/>
            <a:ext cx="10381464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Implementation 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Implementarea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Pregătirea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execuție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configurarea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mediului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Configurarea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mediilor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hardware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Instalarea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configurarea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instrumentelor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Verificarea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disponibilității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integrității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test.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Crearea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test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necesare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Mediu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funcțional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teste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pregătite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execuție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Execution 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Executarea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Execuția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dupa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planificare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pt-BR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Executarea testelor manuale și automate.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Înregistrarea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Compararea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obținute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așteptate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Raport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execuție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incluzând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observații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Monitoring and Control 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Monitorizarea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controlul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Monitorizare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perpetu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ă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progresului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ajustarea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după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nevoi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Monitorizarea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indicelor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performanță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(KPIs)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metricelor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Ajustarea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bazat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pe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actuale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Comunicarea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progresului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problemelor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identificate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echipei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Status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actualizat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ajustări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sunt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necesare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0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44" y="280216"/>
            <a:ext cx="7982711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– </a:t>
            </a:r>
            <a:r>
              <a:rPr lang="en-US" sz="1800" noProof="1"/>
              <a:t>Partea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360" y="1605779"/>
            <a:ext cx="10478848" cy="3645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Completion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testării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Încheierea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oficială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activităților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Activități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Revizuirea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integrității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efectuate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testării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lecțiilor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învățate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sfaturilor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proiecte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viitoare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închiderea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oficială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procesului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 Reporting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defectelor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 Test Execution,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către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echipa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 Testing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Activități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Execution care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presupun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modificările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 au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7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B38-20CF-47CA-94C1-1B5AC29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56" y="145229"/>
            <a:ext cx="7409688" cy="641156"/>
          </a:xfrm>
        </p:spPr>
        <p:txBody>
          <a:bodyPr>
            <a:noAutofit/>
          </a:bodyPr>
          <a:lstStyle/>
          <a:p>
            <a:r>
              <a:rPr lang="ro-RO" noProof="1"/>
              <a:t>Retesting vs.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F56-BF75-4904-9541-E6BA7A14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50" y="1043057"/>
            <a:ext cx="10332338" cy="56697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Retesting: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defectelor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anterioare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problemele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fost fixate.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Focalizat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bugurilor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aceleași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condiții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inițiale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efectuează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bug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checkout a fost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rezolvată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Testing: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funcționalităților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existente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integritatea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după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modificări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ulterioare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Acoperire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vastă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aplicației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Adesea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eficiență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Continuitate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modificări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semnificative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adăugarea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integritatea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Diferențe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modificările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cazuri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test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acoperă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set vast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cazuri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Execuție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anterioare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folosi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variate.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Frecvență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efectuează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bugurile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perpetuitate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15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F1A4-D42C-40E3-B1B3-4F5BB6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88" y="156095"/>
            <a:ext cx="9869424" cy="602858"/>
          </a:xfrm>
        </p:spPr>
        <p:txBody>
          <a:bodyPr>
            <a:noAutofit/>
          </a:bodyPr>
          <a:lstStyle/>
          <a:p>
            <a:r>
              <a:rPr lang="en-US" dirty="0"/>
              <a:t>Functional testing vs. Non-functional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2861-BA5A-4BAF-8423-B2F0063E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288" y="1413965"/>
            <a:ext cx="9718003" cy="1531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testing: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îndeplinesc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Non-functional testing: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cum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performanța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securitatea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compatibilitatea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ușurința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2F4A68-D153-415A-9756-1E88ABB82060}"/>
              </a:ext>
            </a:extLst>
          </p:cNvPr>
          <p:cNvSpPr txBox="1">
            <a:spLocks/>
          </p:cNvSpPr>
          <p:nvPr/>
        </p:nvSpPr>
        <p:spPr>
          <a:xfrm>
            <a:off x="1845343" y="3308188"/>
            <a:ext cx="8501314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Blackbox testing vs.</a:t>
            </a:r>
            <a:r>
              <a:rPr lang="ro-RO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Whitebox testing</a:t>
            </a:r>
            <a:endParaRPr lang="ro-RO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6E8DC-2856-4E90-A3AD-3019FE5DA49F}"/>
              </a:ext>
            </a:extLst>
          </p:cNvPr>
          <p:cNvSpPr txBox="1">
            <a:spLocks/>
          </p:cNvSpPr>
          <p:nvPr/>
        </p:nvSpPr>
        <p:spPr>
          <a:xfrm>
            <a:off x="1542288" y="4271227"/>
            <a:ext cx="9320784" cy="191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 testing: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fără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codul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sursă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concentrându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funcționalitatea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comportament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Whitebox testing: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codul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sursă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permițând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detaliată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logicii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structurii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codului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92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BE-E2E2-4AC2-BC0A-6453620B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591" y="367085"/>
            <a:ext cx="4242816" cy="657044"/>
          </a:xfrm>
        </p:spPr>
        <p:txBody>
          <a:bodyPr/>
          <a:lstStyle/>
          <a:p>
            <a:r>
              <a:rPr lang="ro-RO" dirty="0"/>
              <a:t>Tehnici de testare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D7FC2B4F-0FAB-47FB-D145-303CC4886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81" y="1606931"/>
            <a:ext cx="9207435" cy="46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9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8EF-F12D-4D58-8365-6622CEBF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227" y="207011"/>
            <a:ext cx="5785545" cy="656847"/>
          </a:xfrm>
        </p:spPr>
        <p:txBody>
          <a:bodyPr>
            <a:normAutofit/>
          </a:bodyPr>
          <a:lstStyle/>
          <a:p>
            <a:r>
              <a:rPr lang="ro-RO" noProof="1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774-F66F-43A9-86D2-18D7D8BA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257" y="997180"/>
            <a:ext cx="8967481" cy="13255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conform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specificațiilor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îndeplinește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nevoile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01EF12-8D97-4A6E-A1D9-37281C1F61F1}"/>
              </a:ext>
            </a:extLst>
          </p:cNvPr>
          <p:cNvSpPr txBox="1">
            <a:spLocks/>
          </p:cNvSpPr>
          <p:nvPr/>
        </p:nvSpPr>
        <p:spPr>
          <a:xfrm>
            <a:off x="2151666" y="2729625"/>
            <a:ext cx="7888665" cy="562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b="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Positive testing vs. Negative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3E9D70-DB92-4DB8-B37F-0F87C865E123}"/>
              </a:ext>
            </a:extLst>
          </p:cNvPr>
          <p:cNvSpPr txBox="1">
            <a:spLocks/>
          </p:cNvSpPr>
          <p:nvPr/>
        </p:nvSpPr>
        <p:spPr>
          <a:xfrm>
            <a:off x="1612257" y="3782828"/>
            <a:ext cx="10046343" cy="264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Testing: </a:t>
            </a:r>
          </a:p>
          <a:p>
            <a:pPr lvl="1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corectitudinea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funcționalităților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utilizând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Testing: </a:t>
            </a:r>
          </a:p>
          <a:p>
            <a:pPr lvl="1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descoperi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erori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comportamente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neașteptate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Testing: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corecte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-un formular.</a:t>
            </a:r>
          </a:p>
          <a:p>
            <a:pPr lvl="1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Testing: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incorecte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-un formular.</a:t>
            </a:r>
          </a:p>
        </p:txBody>
      </p:sp>
    </p:spTree>
    <p:extLst>
      <p:ext uri="{BB962C8B-B14F-4D97-AF65-F5344CB8AC3E}">
        <p14:creationId xmlns:p14="http://schemas.microsoft.com/office/powerpoint/2010/main" val="321132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1586</TotalTime>
  <Words>1830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Courier New</vt:lpstr>
      <vt:lpstr>Wingdings</vt:lpstr>
      <vt:lpstr>Wingdings 3</vt:lpstr>
      <vt:lpstr>Wisp</vt:lpstr>
      <vt:lpstr>Proiect Final</vt:lpstr>
      <vt:lpstr>Cerințe de business</vt:lpstr>
      <vt:lpstr>Etapele procesului de testare</vt:lpstr>
      <vt:lpstr>Etapele procesului de testare – Partea II</vt:lpstr>
      <vt:lpstr>Etapele procesului de testare – Partea III</vt:lpstr>
      <vt:lpstr>Retesting vs. Regression testing</vt:lpstr>
      <vt:lpstr>Functional testing vs. Non-functional testing</vt:lpstr>
      <vt:lpstr>Tehnici de testare</vt:lpstr>
      <vt:lpstr>Verification vs. Validation</vt:lpstr>
      <vt:lpstr>Nivelurile de testare</vt:lpstr>
      <vt:lpstr>Jira and Zephyr</vt:lpstr>
      <vt:lpstr>Jira and Zephyr – Partea II</vt:lpstr>
      <vt:lpstr>Jira and Zephyr – Partea III</vt:lpstr>
      <vt:lpstr>Concluzii Generale</vt:lpstr>
      <vt:lpstr>Concluzii Generale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Tudor Itu</dc:creator>
  <cp:lastModifiedBy>Tudor Itu</cp:lastModifiedBy>
  <cp:revision>131</cp:revision>
  <dcterms:created xsi:type="dcterms:W3CDTF">2024-08-03T20:56:08Z</dcterms:created>
  <dcterms:modified xsi:type="dcterms:W3CDTF">2024-08-31T16:54:53Z</dcterms:modified>
</cp:coreProperties>
</file>