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97" r:id="rId3"/>
    <p:sldId id="296" r:id="rId4"/>
    <p:sldId id="305" r:id="rId5"/>
    <p:sldId id="306" r:id="rId6"/>
    <p:sldId id="302" r:id="rId7"/>
    <p:sldId id="304" r:id="rId8"/>
    <p:sldId id="313" r:id="rId9"/>
    <p:sldId id="315" r:id="rId10"/>
    <p:sldId id="317" r:id="rId11"/>
    <p:sldId id="298" r:id="rId12"/>
    <p:sldId id="308" r:id="rId13"/>
    <p:sldId id="310" r:id="rId14"/>
    <p:sldId id="314" r:id="rId15"/>
    <p:sldId id="319" r:id="rId16"/>
    <p:sldId id="309" r:id="rId17"/>
    <p:sldId id="311" r:id="rId18"/>
    <p:sldId id="307" r:id="rId19"/>
    <p:sldId id="320" r:id="rId20"/>
    <p:sldId id="301" r:id="rId21"/>
    <p:sldId id="318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89253" autoAdjust="0"/>
  </p:normalViewPr>
  <p:slideViewPr>
    <p:cSldViewPr snapToGrid="0">
      <p:cViewPr varScale="1">
        <p:scale>
          <a:sx n="58" d="100"/>
          <a:sy n="58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AE3DDF-E9F1-429C-8DB5-98F3B9F9046A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1DE886C3-9B1C-4B3E-AE79-D6A47C4DCE99}">
      <dgm:prSet phldrT="[文字]"/>
      <dgm:spPr/>
      <dgm:t>
        <a:bodyPr vert="vert"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冠狀病毒</a:t>
          </a:r>
        </a:p>
      </dgm:t>
    </dgm:pt>
    <dgm:pt modelId="{A46C5F5D-A011-437D-AB6B-3D2099F77D1F}" type="parTrans" cxnId="{C21EE874-6D6D-4E79-B106-5F10133CFF8F}">
      <dgm:prSet/>
      <dgm:spPr/>
      <dgm:t>
        <a:bodyPr/>
        <a:lstStyle/>
        <a:p>
          <a:endParaRPr lang="zh-TW" altLang="en-US"/>
        </a:p>
      </dgm:t>
    </dgm:pt>
    <dgm:pt modelId="{348EFB3F-312F-44C4-9B04-353ACFEC0CDD}" type="sibTrans" cxnId="{C21EE874-6D6D-4E79-B106-5F10133CFF8F}">
      <dgm:prSet/>
      <dgm:spPr/>
      <dgm:t>
        <a:bodyPr/>
        <a:lstStyle/>
        <a:p>
          <a:endParaRPr lang="zh-TW" altLang="en-US"/>
        </a:p>
      </dgm:t>
    </dgm:pt>
    <dgm:pt modelId="{28BBCBD4-8036-4D60-8F0E-CE12E3613AAF}">
      <dgm:prSet phldrT="[文字]"/>
      <dgm:spPr/>
      <dgm:t>
        <a:bodyPr/>
        <a:lstStyle/>
        <a:p>
          <a:r>
            <a:rPr lang="el-GR" b="0" i="0" dirty="0"/>
            <a:t>α</a:t>
          </a:r>
          <a:r>
            <a:rPr lang="zh-TW" altLang="en-US" b="0" i="0" dirty="0">
              <a:latin typeface="標楷體" panose="03000509000000000000" pitchFamily="65" charset="-120"/>
              <a:ea typeface="標楷體" panose="03000509000000000000" pitchFamily="65" charset="-120"/>
            </a:rPr>
            <a:t>屬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891409D-5368-4562-842E-D0326566CE90}" type="parTrans" cxnId="{20688619-637D-4507-A7A1-8DC9B11FB8E4}">
      <dgm:prSet/>
      <dgm:spPr/>
      <dgm:t>
        <a:bodyPr/>
        <a:lstStyle/>
        <a:p>
          <a:endParaRPr lang="zh-TW" altLang="en-US"/>
        </a:p>
      </dgm:t>
    </dgm:pt>
    <dgm:pt modelId="{E54F8829-8D6B-47D7-9831-5090D14673DB}" type="sibTrans" cxnId="{20688619-637D-4507-A7A1-8DC9B11FB8E4}">
      <dgm:prSet/>
      <dgm:spPr/>
      <dgm:t>
        <a:bodyPr/>
        <a:lstStyle/>
        <a:p>
          <a:endParaRPr lang="zh-TW" altLang="en-US"/>
        </a:p>
      </dgm:t>
    </dgm:pt>
    <dgm:pt modelId="{D6593A8F-DE5E-4F50-A13D-5521977806D5}">
      <dgm:prSet phldrT="[文字]"/>
      <dgm:spPr/>
      <dgm:t>
        <a:bodyPr/>
        <a:lstStyle/>
        <a:p>
          <a:r>
            <a:rPr lang="en-US" altLang="zh-TW" dirty="0">
              <a:latin typeface="Arial Narrow" panose="020B0606020202030204" pitchFamily="34" charset="0"/>
            </a:rPr>
            <a:t>HKU1</a:t>
          </a:r>
          <a:r>
            <a:rPr lang="zh-TW" altLang="en-US" dirty="0">
              <a:latin typeface="Arial Narrow" panose="020B0606020202030204" pitchFamily="34" charset="0"/>
            </a:rPr>
            <a:t>、</a:t>
          </a:r>
          <a:r>
            <a:rPr lang="en-US" altLang="zh-TW" dirty="0">
              <a:latin typeface="Arial Narrow" panose="020B0606020202030204" pitchFamily="34" charset="0"/>
            </a:rPr>
            <a:t>OC43</a:t>
          </a:r>
          <a:endParaRPr lang="zh-TW" altLang="en-US" dirty="0">
            <a:latin typeface="Arial Narrow" panose="020B0606020202030204" pitchFamily="34" charset="0"/>
          </a:endParaRPr>
        </a:p>
      </dgm:t>
    </dgm:pt>
    <dgm:pt modelId="{E6C405FF-1670-4EA2-AF22-CAA0E5B9A774}" type="parTrans" cxnId="{C24DBCC0-887E-48CD-A378-3D6AC123F3EC}">
      <dgm:prSet/>
      <dgm:spPr/>
      <dgm:t>
        <a:bodyPr/>
        <a:lstStyle/>
        <a:p>
          <a:endParaRPr lang="zh-TW" altLang="en-US"/>
        </a:p>
      </dgm:t>
    </dgm:pt>
    <dgm:pt modelId="{DF7504EE-AC9E-4709-A15C-47C94443EC06}" type="sibTrans" cxnId="{C24DBCC0-887E-48CD-A378-3D6AC123F3EC}">
      <dgm:prSet/>
      <dgm:spPr/>
      <dgm:t>
        <a:bodyPr/>
        <a:lstStyle/>
        <a:p>
          <a:endParaRPr lang="zh-TW" altLang="en-US"/>
        </a:p>
      </dgm:t>
    </dgm:pt>
    <dgm:pt modelId="{8AFFCC0E-A48B-46E4-B875-3FB11A728945}">
      <dgm:prSet phldrT="[文字]"/>
      <dgm:spPr/>
      <dgm:t>
        <a:bodyPr/>
        <a:lstStyle/>
        <a:p>
          <a:r>
            <a:rPr lang="el-GR" b="0" i="0" dirty="0"/>
            <a:t>β</a:t>
          </a:r>
          <a:r>
            <a:rPr lang="zh-TW" altLang="en-US" b="0" i="0" dirty="0">
              <a:latin typeface="標楷體" panose="03000509000000000000" pitchFamily="65" charset="-120"/>
              <a:ea typeface="標楷體" panose="03000509000000000000" pitchFamily="65" charset="-120"/>
            </a:rPr>
            <a:t>屬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B2AE121-C20B-4E89-91C0-8B9572D19AF7}" type="parTrans" cxnId="{F13AF46A-DBB3-4FCB-AFB0-87501113316F}">
      <dgm:prSet/>
      <dgm:spPr/>
      <dgm:t>
        <a:bodyPr/>
        <a:lstStyle/>
        <a:p>
          <a:endParaRPr lang="zh-TW" altLang="en-US"/>
        </a:p>
      </dgm:t>
    </dgm:pt>
    <dgm:pt modelId="{98C11531-D0FB-4665-A0EC-728AA1B0DAA9}" type="sibTrans" cxnId="{F13AF46A-DBB3-4FCB-AFB0-87501113316F}">
      <dgm:prSet/>
      <dgm:spPr/>
      <dgm:t>
        <a:bodyPr/>
        <a:lstStyle/>
        <a:p>
          <a:endParaRPr lang="zh-TW" altLang="en-US"/>
        </a:p>
      </dgm:t>
    </dgm:pt>
    <dgm:pt modelId="{59EE4746-6B43-4418-874F-CE84988E3389}">
      <dgm:prSet phldrT="[文字]"/>
      <dgm:spPr/>
      <dgm:t>
        <a:bodyPr/>
        <a:lstStyle/>
        <a:p>
          <a:r>
            <a:rPr lang="en-US" altLang="zh-TW" dirty="0">
              <a:latin typeface="Arial Narrow" panose="020B0606020202030204" pitchFamily="34" charset="0"/>
            </a:rPr>
            <a:t>229E</a:t>
          </a:r>
          <a:r>
            <a:rPr lang="zh-TW" altLang="en-US" dirty="0">
              <a:latin typeface="Arial Narrow" panose="020B0606020202030204" pitchFamily="34" charset="0"/>
            </a:rPr>
            <a:t>、</a:t>
          </a:r>
          <a:r>
            <a:rPr lang="en-US" altLang="zh-TW" dirty="0">
              <a:latin typeface="Arial Narrow" panose="020B0606020202030204" pitchFamily="34" charset="0"/>
            </a:rPr>
            <a:t>NL63</a:t>
          </a:r>
          <a:endParaRPr lang="zh-TW" altLang="en-US" dirty="0">
            <a:latin typeface="Arial Narrow" panose="020B0606020202030204" pitchFamily="34" charset="0"/>
          </a:endParaRPr>
        </a:p>
      </dgm:t>
    </dgm:pt>
    <dgm:pt modelId="{7CB1809D-CC19-401C-BBB8-1EB141B14BA2}" type="parTrans" cxnId="{4632EC47-DA7E-48AD-9928-31B29E73D5DB}">
      <dgm:prSet/>
      <dgm:spPr/>
      <dgm:t>
        <a:bodyPr/>
        <a:lstStyle/>
        <a:p>
          <a:endParaRPr lang="zh-TW" altLang="en-US"/>
        </a:p>
      </dgm:t>
    </dgm:pt>
    <dgm:pt modelId="{50C96838-220C-428E-9C29-104D7CEFAB2C}" type="sibTrans" cxnId="{4632EC47-DA7E-48AD-9928-31B29E73D5DB}">
      <dgm:prSet/>
      <dgm:spPr/>
      <dgm:t>
        <a:bodyPr/>
        <a:lstStyle/>
        <a:p>
          <a:endParaRPr lang="zh-TW" altLang="en-US"/>
        </a:p>
      </dgm:t>
    </dgm:pt>
    <dgm:pt modelId="{11EBF7D5-7331-4802-B9EC-390AAEA9B858}">
      <dgm:prSet phldrT="[文字]"/>
      <dgm:spPr/>
      <dgm:t>
        <a:bodyPr/>
        <a:lstStyle/>
        <a:p>
          <a:r>
            <a:rPr lang="en-US" altLang="zh-TW" dirty="0">
              <a:latin typeface="Arial Narrow" panose="020B0606020202030204" pitchFamily="34" charset="0"/>
            </a:rPr>
            <a:t>SARS</a:t>
          </a:r>
          <a:r>
            <a:rPr lang="zh-TW" altLang="en-US" dirty="0">
              <a:latin typeface="Arial Narrow" panose="020B0606020202030204" pitchFamily="34" charset="0"/>
            </a:rPr>
            <a:t>、</a:t>
          </a:r>
          <a:r>
            <a:rPr lang="en-US" altLang="zh-TW" dirty="0">
              <a:latin typeface="Arial Narrow" panose="020B0606020202030204" pitchFamily="34" charset="0"/>
            </a:rPr>
            <a:t>Covid-19</a:t>
          </a:r>
          <a:endParaRPr lang="zh-TW" altLang="en-US" dirty="0">
            <a:latin typeface="Arial Narrow" panose="020B0606020202030204" pitchFamily="34" charset="0"/>
          </a:endParaRPr>
        </a:p>
      </dgm:t>
    </dgm:pt>
    <dgm:pt modelId="{3775C876-377E-43B0-8F84-2D0C41D587D7}" type="parTrans" cxnId="{CCC88622-05A4-4A22-93EF-F837FFBFDDE2}">
      <dgm:prSet/>
      <dgm:spPr/>
      <dgm:t>
        <a:bodyPr/>
        <a:lstStyle/>
        <a:p>
          <a:endParaRPr lang="zh-TW" altLang="en-US"/>
        </a:p>
      </dgm:t>
    </dgm:pt>
    <dgm:pt modelId="{7E7E456F-A17E-4331-B6EE-2EE36A1A09EB}" type="sibTrans" cxnId="{CCC88622-05A4-4A22-93EF-F837FFBFDDE2}">
      <dgm:prSet/>
      <dgm:spPr/>
      <dgm:t>
        <a:bodyPr/>
        <a:lstStyle/>
        <a:p>
          <a:endParaRPr lang="zh-TW" altLang="en-US"/>
        </a:p>
      </dgm:t>
    </dgm:pt>
    <dgm:pt modelId="{7FA98536-1AC2-4E66-8793-F9EF5E7D7CDB}">
      <dgm:prSet phldrT="[文字]"/>
      <dgm:spPr/>
      <dgm:t>
        <a:bodyPr/>
        <a:lstStyle/>
        <a:p>
          <a:r>
            <a:rPr lang="en-US" altLang="zh-TW" dirty="0">
              <a:latin typeface="Arial Narrow" panose="020B0606020202030204" pitchFamily="34" charset="0"/>
            </a:rPr>
            <a:t>MERS</a:t>
          </a:r>
          <a:endParaRPr lang="zh-TW" altLang="en-US" dirty="0">
            <a:latin typeface="Arial Narrow" panose="020B0606020202030204" pitchFamily="34" charset="0"/>
          </a:endParaRPr>
        </a:p>
      </dgm:t>
    </dgm:pt>
    <dgm:pt modelId="{5354EA3A-8C2F-47A9-A1B4-82C2BE4F9071}" type="parTrans" cxnId="{F599896E-D8BC-4CC8-BEDC-8C09472E59D7}">
      <dgm:prSet/>
      <dgm:spPr/>
      <dgm:t>
        <a:bodyPr/>
        <a:lstStyle/>
        <a:p>
          <a:endParaRPr lang="zh-TW" altLang="en-US"/>
        </a:p>
      </dgm:t>
    </dgm:pt>
    <dgm:pt modelId="{54E775D8-D8C6-42C5-833F-40A8EB99B5A0}" type="sibTrans" cxnId="{F599896E-D8BC-4CC8-BEDC-8C09472E59D7}">
      <dgm:prSet/>
      <dgm:spPr/>
      <dgm:t>
        <a:bodyPr/>
        <a:lstStyle/>
        <a:p>
          <a:endParaRPr lang="zh-TW" altLang="en-US"/>
        </a:p>
      </dgm:t>
    </dgm:pt>
    <dgm:pt modelId="{F15CC9A8-5E40-40F5-93C8-F7D5AE1D8AD9}" type="pres">
      <dgm:prSet presAssocID="{E9AE3DDF-E9F1-429C-8DB5-98F3B9F9046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A69A136-57EC-4911-977C-F8AE9A37E50D}" type="pres">
      <dgm:prSet presAssocID="{1DE886C3-9B1C-4B3E-AE79-D6A47C4DCE99}" presName="root1" presStyleCnt="0"/>
      <dgm:spPr/>
    </dgm:pt>
    <dgm:pt modelId="{63D68EC0-5FE8-4FEE-8A49-A25A64CFF956}" type="pres">
      <dgm:prSet presAssocID="{1DE886C3-9B1C-4B3E-AE79-D6A47C4DCE9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6BF681C-ED63-4F0C-B75F-7A1B7E222C75}" type="pres">
      <dgm:prSet presAssocID="{1DE886C3-9B1C-4B3E-AE79-D6A47C4DCE99}" presName="level2hierChild" presStyleCnt="0"/>
      <dgm:spPr/>
    </dgm:pt>
    <dgm:pt modelId="{8A317B1E-8D12-4C7B-942B-18BA49DFBEB1}" type="pres">
      <dgm:prSet presAssocID="{4891409D-5368-4562-842E-D0326566CE90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CC8062CC-DD3C-4B63-A3BA-ECBF8DCE0298}" type="pres">
      <dgm:prSet presAssocID="{4891409D-5368-4562-842E-D0326566CE90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FB7054BB-AD8A-4ACA-B91F-6E26AC383D24}" type="pres">
      <dgm:prSet presAssocID="{28BBCBD4-8036-4D60-8F0E-CE12E3613AAF}" presName="root2" presStyleCnt="0"/>
      <dgm:spPr/>
    </dgm:pt>
    <dgm:pt modelId="{1F442DB9-7457-457D-A302-82FB71657A67}" type="pres">
      <dgm:prSet presAssocID="{28BBCBD4-8036-4D60-8F0E-CE12E3613AAF}" presName="LevelTwoTextNode" presStyleLbl="node2" presStyleIdx="0" presStyleCnt="2" custLinFactNeighborX="-802" custLinFactNeighborY="-539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573B02-73EA-4D0D-9B0F-4269AE9C4C42}" type="pres">
      <dgm:prSet presAssocID="{28BBCBD4-8036-4D60-8F0E-CE12E3613AAF}" presName="level3hierChild" presStyleCnt="0"/>
      <dgm:spPr/>
    </dgm:pt>
    <dgm:pt modelId="{68561650-5F77-4848-8020-865E8EEC56B9}" type="pres">
      <dgm:prSet presAssocID="{7CB1809D-CC19-401C-BBB8-1EB141B14BA2}" presName="conn2-1" presStyleLbl="parChTrans1D3" presStyleIdx="0" presStyleCnt="4"/>
      <dgm:spPr/>
      <dgm:t>
        <a:bodyPr/>
        <a:lstStyle/>
        <a:p>
          <a:endParaRPr lang="zh-TW" altLang="en-US"/>
        </a:p>
      </dgm:t>
    </dgm:pt>
    <dgm:pt modelId="{2A97862E-884A-4DB7-9BBB-1330000F0C30}" type="pres">
      <dgm:prSet presAssocID="{7CB1809D-CC19-401C-BBB8-1EB141B14BA2}" presName="connTx" presStyleLbl="parChTrans1D3" presStyleIdx="0" presStyleCnt="4"/>
      <dgm:spPr/>
      <dgm:t>
        <a:bodyPr/>
        <a:lstStyle/>
        <a:p>
          <a:endParaRPr lang="zh-TW" altLang="en-US"/>
        </a:p>
      </dgm:t>
    </dgm:pt>
    <dgm:pt modelId="{50F0B7D4-E022-4DBA-950C-5F2B70E0571C}" type="pres">
      <dgm:prSet presAssocID="{59EE4746-6B43-4418-874F-CE84988E3389}" presName="root2" presStyleCnt="0"/>
      <dgm:spPr/>
    </dgm:pt>
    <dgm:pt modelId="{980FF730-3F57-49AC-B87F-5361BDD72F09}" type="pres">
      <dgm:prSet presAssocID="{59EE4746-6B43-4418-874F-CE84988E3389}" presName="LevelTwoTextNode" presStyleLbl="node3" presStyleIdx="0" presStyleCnt="4" custLinFactNeighborX="-802" custLinFactNeighborY="-539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BD31957-020A-4FB7-A84B-4125DECB028B}" type="pres">
      <dgm:prSet presAssocID="{59EE4746-6B43-4418-874F-CE84988E3389}" presName="level3hierChild" presStyleCnt="0"/>
      <dgm:spPr/>
    </dgm:pt>
    <dgm:pt modelId="{836A9640-71EF-4C97-B903-FA757D3C1D12}" type="pres">
      <dgm:prSet presAssocID="{2B2AE121-C20B-4E89-91C0-8B9572D19AF7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EA40049B-8D33-462F-AACC-A9400469267A}" type="pres">
      <dgm:prSet presAssocID="{2B2AE121-C20B-4E89-91C0-8B9572D19AF7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AA9EDAFF-3F75-4F5C-BA54-876454683CBD}" type="pres">
      <dgm:prSet presAssocID="{8AFFCC0E-A48B-46E4-B875-3FB11A728945}" presName="root2" presStyleCnt="0"/>
      <dgm:spPr/>
    </dgm:pt>
    <dgm:pt modelId="{D0B98D2A-0407-4AF3-9946-D3C9AFA16EB3}" type="pres">
      <dgm:prSet presAssocID="{8AFFCC0E-A48B-46E4-B875-3FB11A728945}" presName="LevelTwoTextNode" presStyleLbl="node2" presStyleIdx="1" presStyleCnt="2" custLinFactNeighborY="-3813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EFD337E-2133-45C8-BF01-2AE4160CF648}" type="pres">
      <dgm:prSet presAssocID="{8AFFCC0E-A48B-46E4-B875-3FB11A728945}" presName="level3hierChild" presStyleCnt="0"/>
      <dgm:spPr/>
    </dgm:pt>
    <dgm:pt modelId="{C78E2073-D841-495C-9290-83BC18E1A976}" type="pres">
      <dgm:prSet presAssocID="{E6C405FF-1670-4EA2-AF22-CAA0E5B9A774}" presName="conn2-1" presStyleLbl="parChTrans1D3" presStyleIdx="1" presStyleCnt="4"/>
      <dgm:spPr/>
      <dgm:t>
        <a:bodyPr/>
        <a:lstStyle/>
        <a:p>
          <a:endParaRPr lang="zh-TW" altLang="en-US"/>
        </a:p>
      </dgm:t>
    </dgm:pt>
    <dgm:pt modelId="{50C1B4D0-DB46-4F1B-A9D4-AE9D75C2DA7D}" type="pres">
      <dgm:prSet presAssocID="{E6C405FF-1670-4EA2-AF22-CAA0E5B9A774}" presName="connTx" presStyleLbl="parChTrans1D3" presStyleIdx="1" presStyleCnt="4"/>
      <dgm:spPr/>
      <dgm:t>
        <a:bodyPr/>
        <a:lstStyle/>
        <a:p>
          <a:endParaRPr lang="zh-TW" altLang="en-US"/>
        </a:p>
      </dgm:t>
    </dgm:pt>
    <dgm:pt modelId="{D877BC49-E8C2-4D17-B59C-D20FD210A6FF}" type="pres">
      <dgm:prSet presAssocID="{D6593A8F-DE5E-4F50-A13D-5521977806D5}" presName="root2" presStyleCnt="0"/>
      <dgm:spPr/>
    </dgm:pt>
    <dgm:pt modelId="{ABEF05A1-35B5-482B-9DF3-096C51ED275A}" type="pres">
      <dgm:prSet presAssocID="{D6593A8F-DE5E-4F50-A13D-5521977806D5}" presName="LevelTwoTextNode" presStyleLbl="node3" presStyleIdx="1" presStyleCnt="4" custLinFactNeighborY="-3813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3D98EA2-775D-4068-8E7F-9644562AA324}" type="pres">
      <dgm:prSet presAssocID="{D6593A8F-DE5E-4F50-A13D-5521977806D5}" presName="level3hierChild" presStyleCnt="0"/>
      <dgm:spPr/>
    </dgm:pt>
    <dgm:pt modelId="{329995CD-F255-4860-B42A-552EC6A3ACF4}" type="pres">
      <dgm:prSet presAssocID="{5354EA3A-8C2F-47A9-A1B4-82C2BE4F9071}" presName="conn2-1" presStyleLbl="parChTrans1D3" presStyleIdx="2" presStyleCnt="4"/>
      <dgm:spPr/>
      <dgm:t>
        <a:bodyPr/>
        <a:lstStyle/>
        <a:p>
          <a:endParaRPr lang="zh-TW" altLang="en-US"/>
        </a:p>
      </dgm:t>
    </dgm:pt>
    <dgm:pt modelId="{F3BC2A42-6375-47CF-AFB3-272B56D0FFCC}" type="pres">
      <dgm:prSet presAssocID="{5354EA3A-8C2F-47A9-A1B4-82C2BE4F9071}" presName="connTx" presStyleLbl="parChTrans1D3" presStyleIdx="2" presStyleCnt="4"/>
      <dgm:spPr/>
      <dgm:t>
        <a:bodyPr/>
        <a:lstStyle/>
        <a:p>
          <a:endParaRPr lang="zh-TW" altLang="en-US"/>
        </a:p>
      </dgm:t>
    </dgm:pt>
    <dgm:pt modelId="{90CF377F-7A25-447B-8B1F-CC0E31F9DBD0}" type="pres">
      <dgm:prSet presAssocID="{7FA98536-1AC2-4E66-8793-F9EF5E7D7CDB}" presName="root2" presStyleCnt="0"/>
      <dgm:spPr/>
    </dgm:pt>
    <dgm:pt modelId="{BCF5FE9B-EB65-4FCC-9788-B7DF4678411F}" type="pres">
      <dgm:prSet presAssocID="{7FA98536-1AC2-4E66-8793-F9EF5E7D7CDB}" presName="LevelTwoTextNode" presStyleLbl="node3" presStyleIdx="2" presStyleCnt="4" custLinFactNeighborY="-3813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D09ACB3-D685-4D49-86AC-A759FD306B3E}" type="pres">
      <dgm:prSet presAssocID="{7FA98536-1AC2-4E66-8793-F9EF5E7D7CDB}" presName="level3hierChild" presStyleCnt="0"/>
      <dgm:spPr/>
    </dgm:pt>
    <dgm:pt modelId="{37B87C69-85C4-4601-9388-4863E34E0DCB}" type="pres">
      <dgm:prSet presAssocID="{3775C876-377E-43B0-8F84-2D0C41D587D7}" presName="conn2-1" presStyleLbl="parChTrans1D3" presStyleIdx="3" presStyleCnt="4"/>
      <dgm:spPr/>
      <dgm:t>
        <a:bodyPr/>
        <a:lstStyle/>
        <a:p>
          <a:endParaRPr lang="zh-TW" altLang="en-US"/>
        </a:p>
      </dgm:t>
    </dgm:pt>
    <dgm:pt modelId="{348FE2E0-739D-4AEA-B762-F2BB03A2913D}" type="pres">
      <dgm:prSet presAssocID="{3775C876-377E-43B0-8F84-2D0C41D587D7}" presName="connTx" presStyleLbl="parChTrans1D3" presStyleIdx="3" presStyleCnt="4"/>
      <dgm:spPr/>
      <dgm:t>
        <a:bodyPr/>
        <a:lstStyle/>
        <a:p>
          <a:endParaRPr lang="zh-TW" altLang="en-US"/>
        </a:p>
      </dgm:t>
    </dgm:pt>
    <dgm:pt modelId="{835131F3-5B52-40AA-B280-C4B31F9C310A}" type="pres">
      <dgm:prSet presAssocID="{11EBF7D5-7331-4802-B9EC-390AAEA9B858}" presName="root2" presStyleCnt="0"/>
      <dgm:spPr/>
    </dgm:pt>
    <dgm:pt modelId="{70060F9B-9AAC-4AF6-82F6-E10C4610F314}" type="pres">
      <dgm:prSet presAssocID="{11EBF7D5-7331-4802-B9EC-390AAEA9B858}" presName="LevelTwoTextNode" presStyleLbl="node3" presStyleIdx="3" presStyleCnt="4" custLinFactNeighborY="-3813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82FB6BC-C71F-491E-B124-A5E604167020}" type="pres">
      <dgm:prSet presAssocID="{11EBF7D5-7331-4802-B9EC-390AAEA9B858}" presName="level3hierChild" presStyleCnt="0"/>
      <dgm:spPr/>
    </dgm:pt>
  </dgm:ptLst>
  <dgm:cxnLst>
    <dgm:cxn modelId="{36ADAABC-9CBB-4075-9CCE-E836DB339CE5}" type="presOf" srcId="{7CB1809D-CC19-401C-BBB8-1EB141B14BA2}" destId="{68561650-5F77-4848-8020-865E8EEC56B9}" srcOrd="0" destOrd="0" presId="urn:microsoft.com/office/officeart/2008/layout/HorizontalMultiLevelHierarchy"/>
    <dgm:cxn modelId="{20688619-637D-4507-A7A1-8DC9B11FB8E4}" srcId="{1DE886C3-9B1C-4B3E-AE79-D6A47C4DCE99}" destId="{28BBCBD4-8036-4D60-8F0E-CE12E3613AAF}" srcOrd="0" destOrd="0" parTransId="{4891409D-5368-4562-842E-D0326566CE90}" sibTransId="{E54F8829-8D6B-47D7-9831-5090D14673DB}"/>
    <dgm:cxn modelId="{F96B5BD5-6E41-4CE6-987A-F8AE5ACA0734}" type="presOf" srcId="{2B2AE121-C20B-4E89-91C0-8B9572D19AF7}" destId="{836A9640-71EF-4C97-B903-FA757D3C1D12}" srcOrd="0" destOrd="0" presId="urn:microsoft.com/office/officeart/2008/layout/HorizontalMultiLevelHierarchy"/>
    <dgm:cxn modelId="{1708A89B-0F59-4187-B550-618BE7E207BB}" type="presOf" srcId="{4891409D-5368-4562-842E-D0326566CE90}" destId="{8A317B1E-8D12-4C7B-942B-18BA49DFBEB1}" srcOrd="0" destOrd="0" presId="urn:microsoft.com/office/officeart/2008/layout/HorizontalMultiLevelHierarchy"/>
    <dgm:cxn modelId="{2FC24E9E-EA9C-450C-9E5B-51B7A08168EB}" type="presOf" srcId="{59EE4746-6B43-4418-874F-CE84988E3389}" destId="{980FF730-3F57-49AC-B87F-5361BDD72F09}" srcOrd="0" destOrd="0" presId="urn:microsoft.com/office/officeart/2008/layout/HorizontalMultiLevelHierarchy"/>
    <dgm:cxn modelId="{54448D9C-122D-4A4A-8EF1-0746ADE6DC13}" type="presOf" srcId="{8AFFCC0E-A48B-46E4-B875-3FB11A728945}" destId="{D0B98D2A-0407-4AF3-9946-D3C9AFA16EB3}" srcOrd="0" destOrd="0" presId="urn:microsoft.com/office/officeart/2008/layout/HorizontalMultiLevelHierarchy"/>
    <dgm:cxn modelId="{F599896E-D8BC-4CC8-BEDC-8C09472E59D7}" srcId="{8AFFCC0E-A48B-46E4-B875-3FB11A728945}" destId="{7FA98536-1AC2-4E66-8793-F9EF5E7D7CDB}" srcOrd="1" destOrd="0" parTransId="{5354EA3A-8C2F-47A9-A1B4-82C2BE4F9071}" sibTransId="{54E775D8-D8C6-42C5-833F-40A8EB99B5A0}"/>
    <dgm:cxn modelId="{C47A8060-B627-4C2B-ACDA-36B8F9CB2AD3}" type="presOf" srcId="{E9AE3DDF-E9F1-429C-8DB5-98F3B9F9046A}" destId="{F15CC9A8-5E40-40F5-93C8-F7D5AE1D8AD9}" srcOrd="0" destOrd="0" presId="urn:microsoft.com/office/officeart/2008/layout/HorizontalMultiLevelHierarchy"/>
    <dgm:cxn modelId="{AAFC469E-CB61-4B17-AEA9-62BE6126F706}" type="presOf" srcId="{11EBF7D5-7331-4802-B9EC-390AAEA9B858}" destId="{70060F9B-9AAC-4AF6-82F6-E10C4610F314}" srcOrd="0" destOrd="0" presId="urn:microsoft.com/office/officeart/2008/layout/HorizontalMultiLevelHierarchy"/>
    <dgm:cxn modelId="{A64CE33D-F5CA-41C7-A349-6BCFDB83AA00}" type="presOf" srcId="{E6C405FF-1670-4EA2-AF22-CAA0E5B9A774}" destId="{50C1B4D0-DB46-4F1B-A9D4-AE9D75C2DA7D}" srcOrd="1" destOrd="0" presId="urn:microsoft.com/office/officeart/2008/layout/HorizontalMultiLevelHierarchy"/>
    <dgm:cxn modelId="{4632EC47-DA7E-48AD-9928-31B29E73D5DB}" srcId="{28BBCBD4-8036-4D60-8F0E-CE12E3613AAF}" destId="{59EE4746-6B43-4418-874F-CE84988E3389}" srcOrd="0" destOrd="0" parTransId="{7CB1809D-CC19-401C-BBB8-1EB141B14BA2}" sibTransId="{50C96838-220C-428E-9C29-104D7CEFAB2C}"/>
    <dgm:cxn modelId="{C24DBCC0-887E-48CD-A378-3D6AC123F3EC}" srcId="{8AFFCC0E-A48B-46E4-B875-3FB11A728945}" destId="{D6593A8F-DE5E-4F50-A13D-5521977806D5}" srcOrd="0" destOrd="0" parTransId="{E6C405FF-1670-4EA2-AF22-CAA0E5B9A774}" sibTransId="{DF7504EE-AC9E-4709-A15C-47C94443EC06}"/>
    <dgm:cxn modelId="{0BC1EF68-717F-453E-BCAF-B993709646AB}" type="presOf" srcId="{5354EA3A-8C2F-47A9-A1B4-82C2BE4F9071}" destId="{329995CD-F255-4860-B42A-552EC6A3ACF4}" srcOrd="0" destOrd="0" presId="urn:microsoft.com/office/officeart/2008/layout/HorizontalMultiLevelHierarchy"/>
    <dgm:cxn modelId="{4C1ADEC7-9160-4720-A1AB-8D1C6D9C9C9E}" type="presOf" srcId="{D6593A8F-DE5E-4F50-A13D-5521977806D5}" destId="{ABEF05A1-35B5-482B-9DF3-096C51ED275A}" srcOrd="0" destOrd="0" presId="urn:microsoft.com/office/officeart/2008/layout/HorizontalMultiLevelHierarchy"/>
    <dgm:cxn modelId="{E237FC43-6C69-4586-86D0-714EF4EC7DE0}" type="presOf" srcId="{E6C405FF-1670-4EA2-AF22-CAA0E5B9A774}" destId="{C78E2073-D841-495C-9290-83BC18E1A976}" srcOrd="0" destOrd="0" presId="urn:microsoft.com/office/officeart/2008/layout/HorizontalMultiLevelHierarchy"/>
    <dgm:cxn modelId="{F13AF46A-DBB3-4FCB-AFB0-87501113316F}" srcId="{1DE886C3-9B1C-4B3E-AE79-D6A47C4DCE99}" destId="{8AFFCC0E-A48B-46E4-B875-3FB11A728945}" srcOrd="1" destOrd="0" parTransId="{2B2AE121-C20B-4E89-91C0-8B9572D19AF7}" sibTransId="{98C11531-D0FB-4665-A0EC-728AA1B0DAA9}"/>
    <dgm:cxn modelId="{3C3BE9D4-DDF2-4BBE-9C49-6A1C643FF76B}" type="presOf" srcId="{28BBCBD4-8036-4D60-8F0E-CE12E3613AAF}" destId="{1F442DB9-7457-457D-A302-82FB71657A67}" srcOrd="0" destOrd="0" presId="urn:microsoft.com/office/officeart/2008/layout/HorizontalMultiLevelHierarchy"/>
    <dgm:cxn modelId="{142E9D5A-4121-484B-8B9F-FC44E62E678B}" type="presOf" srcId="{1DE886C3-9B1C-4B3E-AE79-D6A47C4DCE99}" destId="{63D68EC0-5FE8-4FEE-8A49-A25A64CFF956}" srcOrd="0" destOrd="0" presId="urn:microsoft.com/office/officeart/2008/layout/HorizontalMultiLevelHierarchy"/>
    <dgm:cxn modelId="{BD664BB6-BD53-4B49-AA40-18F31E2E0352}" type="presOf" srcId="{7CB1809D-CC19-401C-BBB8-1EB141B14BA2}" destId="{2A97862E-884A-4DB7-9BBB-1330000F0C30}" srcOrd="1" destOrd="0" presId="urn:microsoft.com/office/officeart/2008/layout/HorizontalMultiLevelHierarchy"/>
    <dgm:cxn modelId="{9950C6F4-3DED-42A3-A19C-F0C7D0FB9C01}" type="presOf" srcId="{4891409D-5368-4562-842E-D0326566CE90}" destId="{CC8062CC-DD3C-4B63-A3BA-ECBF8DCE0298}" srcOrd="1" destOrd="0" presId="urn:microsoft.com/office/officeart/2008/layout/HorizontalMultiLevelHierarchy"/>
    <dgm:cxn modelId="{CCC88622-05A4-4A22-93EF-F837FFBFDDE2}" srcId="{8AFFCC0E-A48B-46E4-B875-3FB11A728945}" destId="{11EBF7D5-7331-4802-B9EC-390AAEA9B858}" srcOrd="2" destOrd="0" parTransId="{3775C876-377E-43B0-8F84-2D0C41D587D7}" sibTransId="{7E7E456F-A17E-4331-B6EE-2EE36A1A09EB}"/>
    <dgm:cxn modelId="{3D7DD413-6B76-4B17-91EF-51CBE7BF2677}" type="presOf" srcId="{3775C876-377E-43B0-8F84-2D0C41D587D7}" destId="{348FE2E0-739D-4AEA-B762-F2BB03A2913D}" srcOrd="1" destOrd="0" presId="urn:microsoft.com/office/officeart/2008/layout/HorizontalMultiLevelHierarchy"/>
    <dgm:cxn modelId="{357020AD-4A45-4DC3-9ABC-A20B3544B065}" type="presOf" srcId="{2B2AE121-C20B-4E89-91C0-8B9572D19AF7}" destId="{EA40049B-8D33-462F-AACC-A9400469267A}" srcOrd="1" destOrd="0" presId="urn:microsoft.com/office/officeart/2008/layout/HorizontalMultiLevelHierarchy"/>
    <dgm:cxn modelId="{4C041279-B156-4686-851A-01BFE9989610}" type="presOf" srcId="{5354EA3A-8C2F-47A9-A1B4-82C2BE4F9071}" destId="{F3BC2A42-6375-47CF-AFB3-272B56D0FFCC}" srcOrd="1" destOrd="0" presId="urn:microsoft.com/office/officeart/2008/layout/HorizontalMultiLevelHierarchy"/>
    <dgm:cxn modelId="{C6FB58E5-8C80-454C-B125-EBF958474391}" type="presOf" srcId="{7FA98536-1AC2-4E66-8793-F9EF5E7D7CDB}" destId="{BCF5FE9B-EB65-4FCC-9788-B7DF4678411F}" srcOrd="0" destOrd="0" presId="urn:microsoft.com/office/officeart/2008/layout/HorizontalMultiLevelHierarchy"/>
    <dgm:cxn modelId="{C21EE874-6D6D-4E79-B106-5F10133CFF8F}" srcId="{E9AE3DDF-E9F1-429C-8DB5-98F3B9F9046A}" destId="{1DE886C3-9B1C-4B3E-AE79-D6A47C4DCE99}" srcOrd="0" destOrd="0" parTransId="{A46C5F5D-A011-437D-AB6B-3D2099F77D1F}" sibTransId="{348EFB3F-312F-44C4-9B04-353ACFEC0CDD}"/>
    <dgm:cxn modelId="{20E0F0D4-79F6-4EE1-A161-0133F94C239A}" type="presOf" srcId="{3775C876-377E-43B0-8F84-2D0C41D587D7}" destId="{37B87C69-85C4-4601-9388-4863E34E0DCB}" srcOrd="0" destOrd="0" presId="urn:microsoft.com/office/officeart/2008/layout/HorizontalMultiLevelHierarchy"/>
    <dgm:cxn modelId="{39A94C7F-50CB-4C3E-92B6-886EF3B7D3D4}" type="presParOf" srcId="{F15CC9A8-5E40-40F5-93C8-F7D5AE1D8AD9}" destId="{4A69A136-57EC-4911-977C-F8AE9A37E50D}" srcOrd="0" destOrd="0" presId="urn:microsoft.com/office/officeart/2008/layout/HorizontalMultiLevelHierarchy"/>
    <dgm:cxn modelId="{9C192E44-7D8C-4651-82AE-CA30AAE60F4D}" type="presParOf" srcId="{4A69A136-57EC-4911-977C-F8AE9A37E50D}" destId="{63D68EC0-5FE8-4FEE-8A49-A25A64CFF956}" srcOrd="0" destOrd="0" presId="urn:microsoft.com/office/officeart/2008/layout/HorizontalMultiLevelHierarchy"/>
    <dgm:cxn modelId="{F63863A5-C0E4-4BDB-A349-8AA9FF26477B}" type="presParOf" srcId="{4A69A136-57EC-4911-977C-F8AE9A37E50D}" destId="{E6BF681C-ED63-4F0C-B75F-7A1B7E222C75}" srcOrd="1" destOrd="0" presId="urn:microsoft.com/office/officeart/2008/layout/HorizontalMultiLevelHierarchy"/>
    <dgm:cxn modelId="{58027390-7F3D-44FC-B400-11B90D4FFC9A}" type="presParOf" srcId="{E6BF681C-ED63-4F0C-B75F-7A1B7E222C75}" destId="{8A317B1E-8D12-4C7B-942B-18BA49DFBEB1}" srcOrd="0" destOrd="0" presId="urn:microsoft.com/office/officeart/2008/layout/HorizontalMultiLevelHierarchy"/>
    <dgm:cxn modelId="{42D9B6A0-E5DA-42C4-90BB-0ACC6E9E4018}" type="presParOf" srcId="{8A317B1E-8D12-4C7B-942B-18BA49DFBEB1}" destId="{CC8062CC-DD3C-4B63-A3BA-ECBF8DCE0298}" srcOrd="0" destOrd="0" presId="urn:microsoft.com/office/officeart/2008/layout/HorizontalMultiLevelHierarchy"/>
    <dgm:cxn modelId="{8C27EB2F-1388-4B0A-AF36-F17D80EE6734}" type="presParOf" srcId="{E6BF681C-ED63-4F0C-B75F-7A1B7E222C75}" destId="{FB7054BB-AD8A-4ACA-B91F-6E26AC383D24}" srcOrd="1" destOrd="0" presId="urn:microsoft.com/office/officeart/2008/layout/HorizontalMultiLevelHierarchy"/>
    <dgm:cxn modelId="{521AC51B-DC5E-476C-BFE5-B777F13A22C7}" type="presParOf" srcId="{FB7054BB-AD8A-4ACA-B91F-6E26AC383D24}" destId="{1F442DB9-7457-457D-A302-82FB71657A67}" srcOrd="0" destOrd="0" presId="urn:microsoft.com/office/officeart/2008/layout/HorizontalMultiLevelHierarchy"/>
    <dgm:cxn modelId="{0B07E43B-54BF-49B7-95D5-BE81F9E04116}" type="presParOf" srcId="{FB7054BB-AD8A-4ACA-B91F-6E26AC383D24}" destId="{C0573B02-73EA-4D0D-9B0F-4269AE9C4C42}" srcOrd="1" destOrd="0" presId="urn:microsoft.com/office/officeart/2008/layout/HorizontalMultiLevelHierarchy"/>
    <dgm:cxn modelId="{86E9DFDD-CFAB-4789-A7B4-AE2289C1E3BF}" type="presParOf" srcId="{C0573B02-73EA-4D0D-9B0F-4269AE9C4C42}" destId="{68561650-5F77-4848-8020-865E8EEC56B9}" srcOrd="0" destOrd="0" presId="urn:microsoft.com/office/officeart/2008/layout/HorizontalMultiLevelHierarchy"/>
    <dgm:cxn modelId="{FA5E792E-9392-42D4-835C-3C193708D14B}" type="presParOf" srcId="{68561650-5F77-4848-8020-865E8EEC56B9}" destId="{2A97862E-884A-4DB7-9BBB-1330000F0C30}" srcOrd="0" destOrd="0" presId="urn:microsoft.com/office/officeart/2008/layout/HorizontalMultiLevelHierarchy"/>
    <dgm:cxn modelId="{F1CE0CF7-3498-4C2C-8216-E44DD9829841}" type="presParOf" srcId="{C0573B02-73EA-4D0D-9B0F-4269AE9C4C42}" destId="{50F0B7D4-E022-4DBA-950C-5F2B70E0571C}" srcOrd="1" destOrd="0" presId="urn:microsoft.com/office/officeart/2008/layout/HorizontalMultiLevelHierarchy"/>
    <dgm:cxn modelId="{9FF4195D-D737-44D8-A60E-91B354AECB0C}" type="presParOf" srcId="{50F0B7D4-E022-4DBA-950C-5F2B70E0571C}" destId="{980FF730-3F57-49AC-B87F-5361BDD72F09}" srcOrd="0" destOrd="0" presId="urn:microsoft.com/office/officeart/2008/layout/HorizontalMultiLevelHierarchy"/>
    <dgm:cxn modelId="{7DEC3B9C-D7BF-4047-B7C5-1C45E25889FE}" type="presParOf" srcId="{50F0B7D4-E022-4DBA-950C-5F2B70E0571C}" destId="{1BD31957-020A-4FB7-A84B-4125DECB028B}" srcOrd="1" destOrd="0" presId="urn:microsoft.com/office/officeart/2008/layout/HorizontalMultiLevelHierarchy"/>
    <dgm:cxn modelId="{F31C2D79-0BA6-4D2D-A236-AECC30AF479B}" type="presParOf" srcId="{E6BF681C-ED63-4F0C-B75F-7A1B7E222C75}" destId="{836A9640-71EF-4C97-B903-FA757D3C1D12}" srcOrd="2" destOrd="0" presId="urn:microsoft.com/office/officeart/2008/layout/HorizontalMultiLevelHierarchy"/>
    <dgm:cxn modelId="{17819976-4E14-4309-B827-B7AB916DF22C}" type="presParOf" srcId="{836A9640-71EF-4C97-B903-FA757D3C1D12}" destId="{EA40049B-8D33-462F-AACC-A9400469267A}" srcOrd="0" destOrd="0" presId="urn:microsoft.com/office/officeart/2008/layout/HorizontalMultiLevelHierarchy"/>
    <dgm:cxn modelId="{CB562EEC-7AE8-4FB8-B3A7-EDD0B340EEF1}" type="presParOf" srcId="{E6BF681C-ED63-4F0C-B75F-7A1B7E222C75}" destId="{AA9EDAFF-3F75-4F5C-BA54-876454683CBD}" srcOrd="3" destOrd="0" presId="urn:microsoft.com/office/officeart/2008/layout/HorizontalMultiLevelHierarchy"/>
    <dgm:cxn modelId="{7BB84148-7CEE-4418-8B6E-11395A9BA948}" type="presParOf" srcId="{AA9EDAFF-3F75-4F5C-BA54-876454683CBD}" destId="{D0B98D2A-0407-4AF3-9946-D3C9AFA16EB3}" srcOrd="0" destOrd="0" presId="urn:microsoft.com/office/officeart/2008/layout/HorizontalMultiLevelHierarchy"/>
    <dgm:cxn modelId="{53D51615-7617-48CA-91DA-30A047E5243A}" type="presParOf" srcId="{AA9EDAFF-3F75-4F5C-BA54-876454683CBD}" destId="{3EFD337E-2133-45C8-BF01-2AE4160CF648}" srcOrd="1" destOrd="0" presId="urn:microsoft.com/office/officeart/2008/layout/HorizontalMultiLevelHierarchy"/>
    <dgm:cxn modelId="{31A22B06-1E20-4421-B681-7026F432CACF}" type="presParOf" srcId="{3EFD337E-2133-45C8-BF01-2AE4160CF648}" destId="{C78E2073-D841-495C-9290-83BC18E1A976}" srcOrd="0" destOrd="0" presId="urn:microsoft.com/office/officeart/2008/layout/HorizontalMultiLevelHierarchy"/>
    <dgm:cxn modelId="{913F8016-AD30-40FF-BF8B-EF51D73BB16E}" type="presParOf" srcId="{C78E2073-D841-495C-9290-83BC18E1A976}" destId="{50C1B4D0-DB46-4F1B-A9D4-AE9D75C2DA7D}" srcOrd="0" destOrd="0" presId="urn:microsoft.com/office/officeart/2008/layout/HorizontalMultiLevelHierarchy"/>
    <dgm:cxn modelId="{6C5617DC-71B0-4EC8-8F54-B42CAD5FFBC7}" type="presParOf" srcId="{3EFD337E-2133-45C8-BF01-2AE4160CF648}" destId="{D877BC49-E8C2-4D17-B59C-D20FD210A6FF}" srcOrd="1" destOrd="0" presId="urn:microsoft.com/office/officeart/2008/layout/HorizontalMultiLevelHierarchy"/>
    <dgm:cxn modelId="{BBABDF43-2F67-4663-8088-2B583881447F}" type="presParOf" srcId="{D877BC49-E8C2-4D17-B59C-D20FD210A6FF}" destId="{ABEF05A1-35B5-482B-9DF3-096C51ED275A}" srcOrd="0" destOrd="0" presId="urn:microsoft.com/office/officeart/2008/layout/HorizontalMultiLevelHierarchy"/>
    <dgm:cxn modelId="{2A5E5118-30AB-4019-8B33-F10645E2C818}" type="presParOf" srcId="{D877BC49-E8C2-4D17-B59C-D20FD210A6FF}" destId="{E3D98EA2-775D-4068-8E7F-9644562AA324}" srcOrd="1" destOrd="0" presId="urn:microsoft.com/office/officeart/2008/layout/HorizontalMultiLevelHierarchy"/>
    <dgm:cxn modelId="{194F8461-EFDB-46C0-A459-BAD063173D44}" type="presParOf" srcId="{3EFD337E-2133-45C8-BF01-2AE4160CF648}" destId="{329995CD-F255-4860-B42A-552EC6A3ACF4}" srcOrd="2" destOrd="0" presId="urn:microsoft.com/office/officeart/2008/layout/HorizontalMultiLevelHierarchy"/>
    <dgm:cxn modelId="{86128A20-7E2B-4E52-A5D2-3506B2D8EE85}" type="presParOf" srcId="{329995CD-F255-4860-B42A-552EC6A3ACF4}" destId="{F3BC2A42-6375-47CF-AFB3-272B56D0FFCC}" srcOrd="0" destOrd="0" presId="urn:microsoft.com/office/officeart/2008/layout/HorizontalMultiLevelHierarchy"/>
    <dgm:cxn modelId="{C2730D7E-6605-4176-A010-C26BF2F334E4}" type="presParOf" srcId="{3EFD337E-2133-45C8-BF01-2AE4160CF648}" destId="{90CF377F-7A25-447B-8B1F-CC0E31F9DBD0}" srcOrd="3" destOrd="0" presId="urn:microsoft.com/office/officeart/2008/layout/HorizontalMultiLevelHierarchy"/>
    <dgm:cxn modelId="{295D96F9-D8C8-4D2E-8E6A-36904F3A8621}" type="presParOf" srcId="{90CF377F-7A25-447B-8B1F-CC0E31F9DBD0}" destId="{BCF5FE9B-EB65-4FCC-9788-B7DF4678411F}" srcOrd="0" destOrd="0" presId="urn:microsoft.com/office/officeart/2008/layout/HorizontalMultiLevelHierarchy"/>
    <dgm:cxn modelId="{B0F60ABF-A24B-4DB5-8F66-2BCB7B355440}" type="presParOf" srcId="{90CF377F-7A25-447B-8B1F-CC0E31F9DBD0}" destId="{CD09ACB3-D685-4D49-86AC-A759FD306B3E}" srcOrd="1" destOrd="0" presId="urn:microsoft.com/office/officeart/2008/layout/HorizontalMultiLevelHierarchy"/>
    <dgm:cxn modelId="{D7208420-F531-4541-9A16-217F9F296729}" type="presParOf" srcId="{3EFD337E-2133-45C8-BF01-2AE4160CF648}" destId="{37B87C69-85C4-4601-9388-4863E34E0DCB}" srcOrd="4" destOrd="0" presId="urn:microsoft.com/office/officeart/2008/layout/HorizontalMultiLevelHierarchy"/>
    <dgm:cxn modelId="{E539F059-8D21-4A8F-B063-1556FF845A1C}" type="presParOf" srcId="{37B87C69-85C4-4601-9388-4863E34E0DCB}" destId="{348FE2E0-739D-4AEA-B762-F2BB03A2913D}" srcOrd="0" destOrd="0" presId="urn:microsoft.com/office/officeart/2008/layout/HorizontalMultiLevelHierarchy"/>
    <dgm:cxn modelId="{5BB1EDB6-7B60-42EF-BA86-80ED00509916}" type="presParOf" srcId="{3EFD337E-2133-45C8-BF01-2AE4160CF648}" destId="{835131F3-5B52-40AA-B280-C4B31F9C310A}" srcOrd="5" destOrd="0" presId="urn:microsoft.com/office/officeart/2008/layout/HorizontalMultiLevelHierarchy"/>
    <dgm:cxn modelId="{C48B4C57-D04B-4E37-8ACC-11EBA71A15F5}" type="presParOf" srcId="{835131F3-5B52-40AA-B280-C4B31F9C310A}" destId="{70060F9B-9AAC-4AF6-82F6-E10C4610F314}" srcOrd="0" destOrd="0" presId="urn:microsoft.com/office/officeart/2008/layout/HorizontalMultiLevelHierarchy"/>
    <dgm:cxn modelId="{A70C674E-DF89-4EFD-952C-E79F99130452}" type="presParOf" srcId="{835131F3-5B52-40AA-B280-C4B31F9C310A}" destId="{982FB6BC-C71F-491E-B124-A5E60416702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87C69-85C4-4601-9388-4863E34E0DCB}">
      <dsp:nvSpPr>
        <dsp:cNvPr id="0" name=""/>
        <dsp:cNvSpPr/>
      </dsp:nvSpPr>
      <dsp:spPr>
        <a:xfrm>
          <a:off x="5719720" y="3961097"/>
          <a:ext cx="742368" cy="1414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1184" y="0"/>
              </a:lnTo>
              <a:lnTo>
                <a:pt x="371184" y="1414573"/>
              </a:lnTo>
              <a:lnTo>
                <a:pt x="742368" y="14145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6050966" y="4628445"/>
        <a:ext cx="79876" cy="79876"/>
      </dsp:txXfrm>
    </dsp:sp>
    <dsp:sp modelId="{329995CD-F255-4860-B42A-552EC6A3ACF4}">
      <dsp:nvSpPr>
        <dsp:cNvPr id="0" name=""/>
        <dsp:cNvSpPr/>
      </dsp:nvSpPr>
      <dsp:spPr>
        <a:xfrm>
          <a:off x="5719720" y="3915377"/>
          <a:ext cx="7423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236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6072345" y="3942537"/>
        <a:ext cx="37118" cy="37118"/>
      </dsp:txXfrm>
    </dsp:sp>
    <dsp:sp modelId="{C78E2073-D841-495C-9290-83BC18E1A976}">
      <dsp:nvSpPr>
        <dsp:cNvPr id="0" name=""/>
        <dsp:cNvSpPr/>
      </dsp:nvSpPr>
      <dsp:spPr>
        <a:xfrm>
          <a:off x="5719720" y="2546523"/>
          <a:ext cx="742368" cy="1414573"/>
        </a:xfrm>
        <a:custGeom>
          <a:avLst/>
          <a:gdLst/>
          <a:ahLst/>
          <a:cxnLst/>
          <a:rect l="0" t="0" r="0" b="0"/>
          <a:pathLst>
            <a:path>
              <a:moveTo>
                <a:pt x="0" y="1414573"/>
              </a:moveTo>
              <a:lnTo>
                <a:pt x="371184" y="1414573"/>
              </a:lnTo>
              <a:lnTo>
                <a:pt x="371184" y="0"/>
              </a:lnTo>
              <a:lnTo>
                <a:pt x="742368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6050966" y="3213871"/>
        <a:ext cx="79876" cy="79876"/>
      </dsp:txXfrm>
    </dsp:sp>
    <dsp:sp modelId="{836A9640-71EF-4C97-B903-FA757D3C1D12}">
      <dsp:nvSpPr>
        <dsp:cNvPr id="0" name=""/>
        <dsp:cNvSpPr/>
      </dsp:nvSpPr>
      <dsp:spPr>
        <a:xfrm>
          <a:off x="1265510" y="2978081"/>
          <a:ext cx="742368" cy="983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1184" y="0"/>
              </a:lnTo>
              <a:lnTo>
                <a:pt x="371184" y="983015"/>
              </a:lnTo>
              <a:lnTo>
                <a:pt x="742368" y="9830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605898" y="3438793"/>
        <a:ext cx="61592" cy="61592"/>
      </dsp:txXfrm>
    </dsp:sp>
    <dsp:sp modelId="{68561650-5F77-4848-8020-865E8EEC56B9}">
      <dsp:nvSpPr>
        <dsp:cNvPr id="0" name=""/>
        <dsp:cNvSpPr/>
      </dsp:nvSpPr>
      <dsp:spPr>
        <a:xfrm>
          <a:off x="5689951" y="907483"/>
          <a:ext cx="7423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236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6042576" y="934644"/>
        <a:ext cx="37118" cy="37118"/>
      </dsp:txXfrm>
    </dsp:sp>
    <dsp:sp modelId="{8A317B1E-8D12-4C7B-942B-18BA49DFBEB1}">
      <dsp:nvSpPr>
        <dsp:cNvPr id="0" name=""/>
        <dsp:cNvSpPr/>
      </dsp:nvSpPr>
      <dsp:spPr>
        <a:xfrm>
          <a:off x="1265510" y="953203"/>
          <a:ext cx="712599" cy="2024877"/>
        </a:xfrm>
        <a:custGeom>
          <a:avLst/>
          <a:gdLst/>
          <a:ahLst/>
          <a:cxnLst/>
          <a:rect l="0" t="0" r="0" b="0"/>
          <a:pathLst>
            <a:path>
              <a:moveTo>
                <a:pt x="0" y="2024877"/>
              </a:moveTo>
              <a:lnTo>
                <a:pt x="356299" y="2024877"/>
              </a:lnTo>
              <a:lnTo>
                <a:pt x="356299" y="0"/>
              </a:lnTo>
              <a:lnTo>
                <a:pt x="71259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700" kern="1200"/>
        </a:p>
      </dsp:txBody>
      <dsp:txXfrm>
        <a:off x="1568144" y="1911977"/>
        <a:ext cx="107330" cy="107330"/>
      </dsp:txXfrm>
    </dsp:sp>
    <dsp:sp modelId="{63D68EC0-5FE8-4FEE-8A49-A25A64CFF956}">
      <dsp:nvSpPr>
        <dsp:cNvPr id="0" name=""/>
        <dsp:cNvSpPr/>
      </dsp:nvSpPr>
      <dsp:spPr>
        <a:xfrm rot="16200000">
          <a:off x="-2278369" y="2412251"/>
          <a:ext cx="5956100" cy="113165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vert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500" kern="1200" dirty="0">
              <a:latin typeface="標楷體" panose="03000509000000000000" pitchFamily="65" charset="-120"/>
              <a:ea typeface="標楷體" panose="03000509000000000000" pitchFamily="65" charset="-120"/>
            </a:rPr>
            <a:t>冠狀病毒</a:t>
          </a:r>
        </a:p>
      </dsp:txBody>
      <dsp:txXfrm>
        <a:off x="-2278369" y="2412251"/>
        <a:ext cx="5956100" cy="1131659"/>
      </dsp:txXfrm>
    </dsp:sp>
    <dsp:sp modelId="{1F442DB9-7457-457D-A302-82FB71657A67}">
      <dsp:nvSpPr>
        <dsp:cNvPr id="0" name=""/>
        <dsp:cNvSpPr/>
      </dsp:nvSpPr>
      <dsp:spPr>
        <a:xfrm>
          <a:off x="1978109" y="387374"/>
          <a:ext cx="3711841" cy="113165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4400" b="0" i="0" kern="1200" dirty="0"/>
            <a:t>α</a:t>
          </a:r>
          <a:r>
            <a:rPr lang="zh-TW" altLang="en-US" sz="4400" b="0" i="0" kern="1200" dirty="0">
              <a:latin typeface="標楷體" panose="03000509000000000000" pitchFamily="65" charset="-120"/>
              <a:ea typeface="標楷體" panose="03000509000000000000" pitchFamily="65" charset="-120"/>
            </a:rPr>
            <a:t>屬</a:t>
          </a:r>
          <a:endParaRPr lang="zh-TW" altLang="en-US" sz="4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978109" y="387374"/>
        <a:ext cx="3711841" cy="1131659"/>
      </dsp:txXfrm>
    </dsp:sp>
    <dsp:sp modelId="{980FF730-3F57-49AC-B87F-5361BDD72F09}">
      <dsp:nvSpPr>
        <dsp:cNvPr id="0" name=""/>
        <dsp:cNvSpPr/>
      </dsp:nvSpPr>
      <dsp:spPr>
        <a:xfrm>
          <a:off x="6432319" y="387374"/>
          <a:ext cx="3711841" cy="11316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400" kern="1200" dirty="0">
              <a:latin typeface="Arial Narrow" panose="020B0606020202030204" pitchFamily="34" charset="0"/>
            </a:rPr>
            <a:t>229E</a:t>
          </a:r>
          <a:r>
            <a:rPr lang="zh-TW" altLang="en-US" sz="4400" kern="1200" dirty="0">
              <a:latin typeface="Arial Narrow" panose="020B0606020202030204" pitchFamily="34" charset="0"/>
            </a:rPr>
            <a:t>、</a:t>
          </a:r>
          <a:r>
            <a:rPr lang="en-US" altLang="zh-TW" sz="4400" kern="1200" dirty="0">
              <a:latin typeface="Arial Narrow" panose="020B0606020202030204" pitchFamily="34" charset="0"/>
            </a:rPr>
            <a:t>NL63</a:t>
          </a:r>
          <a:endParaRPr lang="zh-TW" altLang="en-US" sz="4400" kern="1200" dirty="0">
            <a:latin typeface="Arial Narrow" panose="020B0606020202030204" pitchFamily="34" charset="0"/>
          </a:endParaRPr>
        </a:p>
      </dsp:txBody>
      <dsp:txXfrm>
        <a:off x="6432319" y="387374"/>
        <a:ext cx="3711841" cy="1131659"/>
      </dsp:txXfrm>
    </dsp:sp>
    <dsp:sp modelId="{D0B98D2A-0407-4AF3-9946-D3C9AFA16EB3}">
      <dsp:nvSpPr>
        <dsp:cNvPr id="0" name=""/>
        <dsp:cNvSpPr/>
      </dsp:nvSpPr>
      <dsp:spPr>
        <a:xfrm>
          <a:off x="2007878" y="3395267"/>
          <a:ext cx="3711841" cy="113165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4400" b="0" i="0" kern="1200" dirty="0"/>
            <a:t>β</a:t>
          </a:r>
          <a:r>
            <a:rPr lang="zh-TW" altLang="en-US" sz="4400" b="0" i="0" kern="1200" dirty="0">
              <a:latin typeface="標楷體" panose="03000509000000000000" pitchFamily="65" charset="-120"/>
              <a:ea typeface="標楷體" panose="03000509000000000000" pitchFamily="65" charset="-120"/>
            </a:rPr>
            <a:t>屬</a:t>
          </a:r>
          <a:endParaRPr lang="zh-TW" altLang="en-US" sz="4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007878" y="3395267"/>
        <a:ext cx="3711841" cy="1131659"/>
      </dsp:txXfrm>
    </dsp:sp>
    <dsp:sp modelId="{ABEF05A1-35B5-482B-9DF3-096C51ED275A}">
      <dsp:nvSpPr>
        <dsp:cNvPr id="0" name=""/>
        <dsp:cNvSpPr/>
      </dsp:nvSpPr>
      <dsp:spPr>
        <a:xfrm>
          <a:off x="6462088" y="1980693"/>
          <a:ext cx="3711841" cy="11316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400" kern="1200" dirty="0">
              <a:latin typeface="Arial Narrow" panose="020B0606020202030204" pitchFamily="34" charset="0"/>
            </a:rPr>
            <a:t>HKU1</a:t>
          </a:r>
          <a:r>
            <a:rPr lang="zh-TW" altLang="en-US" sz="4400" kern="1200" dirty="0">
              <a:latin typeface="Arial Narrow" panose="020B0606020202030204" pitchFamily="34" charset="0"/>
            </a:rPr>
            <a:t>、</a:t>
          </a:r>
          <a:r>
            <a:rPr lang="en-US" altLang="zh-TW" sz="4400" kern="1200" dirty="0">
              <a:latin typeface="Arial Narrow" panose="020B0606020202030204" pitchFamily="34" charset="0"/>
            </a:rPr>
            <a:t>OC43</a:t>
          </a:r>
          <a:endParaRPr lang="zh-TW" altLang="en-US" sz="4400" kern="1200" dirty="0">
            <a:latin typeface="Arial Narrow" panose="020B0606020202030204" pitchFamily="34" charset="0"/>
          </a:endParaRPr>
        </a:p>
      </dsp:txBody>
      <dsp:txXfrm>
        <a:off x="6462088" y="1980693"/>
        <a:ext cx="3711841" cy="1131659"/>
      </dsp:txXfrm>
    </dsp:sp>
    <dsp:sp modelId="{BCF5FE9B-EB65-4FCC-9788-B7DF4678411F}">
      <dsp:nvSpPr>
        <dsp:cNvPr id="0" name=""/>
        <dsp:cNvSpPr/>
      </dsp:nvSpPr>
      <dsp:spPr>
        <a:xfrm>
          <a:off x="6462088" y="3395267"/>
          <a:ext cx="3711841" cy="11316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400" kern="1200" dirty="0">
              <a:latin typeface="Arial Narrow" panose="020B0606020202030204" pitchFamily="34" charset="0"/>
            </a:rPr>
            <a:t>MERS</a:t>
          </a:r>
          <a:endParaRPr lang="zh-TW" altLang="en-US" sz="4400" kern="1200" dirty="0">
            <a:latin typeface="Arial Narrow" panose="020B0606020202030204" pitchFamily="34" charset="0"/>
          </a:endParaRPr>
        </a:p>
      </dsp:txBody>
      <dsp:txXfrm>
        <a:off x="6462088" y="3395267"/>
        <a:ext cx="3711841" cy="1131659"/>
      </dsp:txXfrm>
    </dsp:sp>
    <dsp:sp modelId="{70060F9B-9AAC-4AF6-82F6-E10C4610F314}">
      <dsp:nvSpPr>
        <dsp:cNvPr id="0" name=""/>
        <dsp:cNvSpPr/>
      </dsp:nvSpPr>
      <dsp:spPr>
        <a:xfrm>
          <a:off x="6462088" y="4809841"/>
          <a:ext cx="3711841" cy="11316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400" kern="1200" dirty="0">
              <a:latin typeface="Arial Narrow" panose="020B0606020202030204" pitchFamily="34" charset="0"/>
            </a:rPr>
            <a:t>SARS</a:t>
          </a:r>
          <a:r>
            <a:rPr lang="zh-TW" altLang="en-US" sz="4400" kern="1200" dirty="0">
              <a:latin typeface="Arial Narrow" panose="020B0606020202030204" pitchFamily="34" charset="0"/>
            </a:rPr>
            <a:t>、</a:t>
          </a:r>
          <a:r>
            <a:rPr lang="en-US" altLang="zh-TW" sz="4400" kern="1200" dirty="0">
              <a:latin typeface="Arial Narrow" panose="020B0606020202030204" pitchFamily="34" charset="0"/>
            </a:rPr>
            <a:t>Covid-19</a:t>
          </a:r>
          <a:endParaRPr lang="zh-TW" altLang="en-US" sz="4400" kern="1200" dirty="0">
            <a:latin typeface="Arial Narrow" panose="020B0606020202030204" pitchFamily="34" charset="0"/>
          </a:endParaRPr>
        </a:p>
      </dsp:txBody>
      <dsp:txXfrm>
        <a:off x="6462088" y="4809841"/>
        <a:ext cx="3711841" cy="1131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F0F86-3BC7-4615-83A7-83E4FDFAF79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9B2E9-9E6D-48B4-A41C-C69089A2E4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52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理論</a:t>
            </a:r>
            <a:r>
              <a:rPr lang="en-US" altLang="zh-TW" dirty="0"/>
              <a:t>SIR</a:t>
            </a:r>
            <a:r>
              <a:rPr lang="zh-TW" altLang="en-US" dirty="0"/>
              <a:t>，</a:t>
            </a:r>
            <a:r>
              <a:rPr lang="en-US" altLang="zh-TW" dirty="0"/>
              <a:t>LOGISTIC</a:t>
            </a:r>
            <a:r>
              <a:rPr lang="zh-TW" altLang="en-US" dirty="0"/>
              <a:t> </a:t>
            </a:r>
            <a:r>
              <a:rPr lang="en-US" altLang="zh-TW" dirty="0"/>
              <a:t>CURVE</a:t>
            </a:r>
            <a:r>
              <a:rPr lang="zh-TW" altLang="en-US" dirty="0"/>
              <a:t>，畫圖結果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…</a:t>
            </a:r>
            <a:r>
              <a:rPr lang="zh-TW" altLang="en-US" dirty="0"/>
              <a:t>算出來</a:t>
            </a:r>
            <a:r>
              <a:rPr lang="en-US" altLang="zh-TW" dirty="0"/>
              <a:t>R0</a:t>
            </a:r>
            <a:r>
              <a:rPr lang="zh-TW" altLang="en-US" dirty="0"/>
              <a:t>是</a:t>
            </a:r>
            <a:r>
              <a:rPr lang="en-US" altLang="zh-TW" dirty="0"/>
              <a:t>XX~XX</a:t>
            </a:r>
            <a:r>
              <a:rPr lang="zh-TW" altLang="en-US" dirty="0"/>
              <a:t>，圖是怎樣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結論</a:t>
            </a:r>
            <a:r>
              <a:rPr lang="en-US" altLang="zh-TW" dirty="0"/>
              <a:t>:</a:t>
            </a:r>
            <a:r>
              <a:rPr lang="zh-TW" altLang="en-US" dirty="0"/>
              <a:t> 估出來</a:t>
            </a:r>
            <a:r>
              <a:rPr lang="en-US" altLang="zh-TW" dirty="0"/>
              <a:t>…(</a:t>
            </a:r>
            <a:r>
              <a:rPr lang="zh-TW" altLang="en-US" dirty="0"/>
              <a:t>海報的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準備</a:t>
            </a:r>
            <a:r>
              <a:rPr lang="en-US" altLang="zh-TW" dirty="0"/>
              <a:t>:</a:t>
            </a:r>
            <a:r>
              <a:rPr lang="zh-TW" altLang="en-US" dirty="0"/>
              <a:t>提一些做的過程的狀況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B2E9-9E6D-48B4-A41C-C69089A2E44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487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這裡再講程式碼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B2E9-9E6D-48B4-A41C-C69089A2E44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03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破題</a:t>
            </a:r>
            <a:r>
              <a:rPr lang="en-US" altLang="zh-TW" dirty="0"/>
              <a:t>R0</a:t>
            </a:r>
            <a:r>
              <a:rPr lang="zh-TW" altLang="en-US" dirty="0"/>
              <a:t>定義</a:t>
            </a:r>
            <a:r>
              <a:rPr lang="en-US" altLang="zh-TW" dirty="0"/>
              <a:t>:</a:t>
            </a:r>
            <a:r>
              <a:rPr lang="zh-TW" altLang="zh-TW" sz="12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基本再生數</a:t>
            </a:r>
            <a:r>
              <a:rPr lang="en-US" altLang="zh-TW" sz="12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(</a:t>
            </a:r>
            <a:r>
              <a:rPr lang="en-US" altLang="zh-TW" sz="1200" dirty="0">
                <a:latin typeface="Arial Narrow" panose="020B060602020203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Basic Reproduction Number</a:t>
            </a:r>
            <a:r>
              <a:rPr lang="en-US" altLang="zh-TW" sz="12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)</a:t>
            </a:r>
            <a:r>
              <a:rPr lang="en-US" altLang="zh-TW" sz="1200" i="1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 R</a:t>
            </a:r>
            <a:r>
              <a:rPr lang="en-US" altLang="zh-TW" sz="1200" baseline="-250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0</a:t>
            </a:r>
            <a:r>
              <a:rPr lang="zh-TW" altLang="en-US" sz="12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為受指標病例所感染的二代病例的平均數</a:t>
            </a:r>
            <a:r>
              <a:rPr lang="zh-TW" altLang="en-US" dirty="0"/>
              <a:t>，用</a:t>
            </a:r>
            <a:r>
              <a:rPr lang="en-US" altLang="zh-TW" dirty="0"/>
              <a:t>SIR</a:t>
            </a:r>
            <a:r>
              <a:rPr lang="zh-TW" altLang="en-US" dirty="0"/>
              <a:t>擬和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B2E9-9E6D-48B4-A41C-C69089A2E44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01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基本再生數和不同的傳染病模型方城組有不同的定義，在</a:t>
            </a:r>
            <a:r>
              <a:rPr lang="en-US" altLang="zh-TW" dirty="0"/>
              <a:t>SIR</a:t>
            </a:r>
            <a:r>
              <a:rPr lang="zh-TW" altLang="en-US" dirty="0"/>
              <a:t>裡</a:t>
            </a:r>
            <a:r>
              <a:rPr lang="en-US" altLang="zh-TW" dirty="0"/>
              <a:t>R0</a:t>
            </a:r>
            <a:r>
              <a:rPr lang="zh-TW" altLang="en-US" dirty="0"/>
              <a:t>的定義為感染率和恢復率的比值在乘上人口數</a:t>
            </a:r>
            <a:endParaRPr lang="en-US" altLang="zh-TW" dirty="0"/>
          </a:p>
          <a:p>
            <a:r>
              <a:rPr lang="zh-TW" altLang="en-US" dirty="0"/>
              <a:t>通常</a:t>
            </a:r>
            <a:r>
              <a:rPr lang="en-US" altLang="zh-TW" dirty="0"/>
              <a:t>R0</a:t>
            </a:r>
            <a:r>
              <a:rPr lang="zh-TW" altLang="en-US" dirty="0"/>
              <a:t>會用來和</a:t>
            </a:r>
            <a:r>
              <a:rPr lang="en-US" altLang="zh-TW" dirty="0"/>
              <a:t>1</a:t>
            </a:r>
            <a:r>
              <a:rPr lang="zh-TW" altLang="en-US" dirty="0"/>
              <a:t>比較，</a:t>
            </a:r>
            <a:r>
              <a:rPr lang="en-US" altLang="zh-TW" dirty="0"/>
              <a:t>&gt;1</a:t>
            </a:r>
            <a:r>
              <a:rPr lang="zh-TW" altLang="en-US" dirty="0"/>
              <a:t> 的時候，新增病例數增加，疫情爆發，</a:t>
            </a:r>
            <a:r>
              <a:rPr lang="en-US" altLang="zh-TW" dirty="0"/>
              <a:t>&lt;1</a:t>
            </a:r>
            <a:r>
              <a:rPr lang="zh-TW" altLang="en-US" dirty="0"/>
              <a:t>時，疫情受控制</a:t>
            </a:r>
            <a:endParaRPr lang="en-US" altLang="zh-TW" dirty="0"/>
          </a:p>
          <a:p>
            <a:r>
              <a:rPr lang="zh-TW" altLang="en-US" dirty="0"/>
              <a:t>預測疫情是否爆發的關鍵參數</a:t>
            </a:r>
            <a:endParaRPr lang="en-US" altLang="zh-TW" dirty="0"/>
          </a:p>
          <a:p>
            <a:r>
              <a:rPr lang="zh-TW" altLang="en-US" dirty="0"/>
              <a:t>這次新冠的</a:t>
            </a:r>
            <a:r>
              <a:rPr lang="en-US" altLang="zh-TW" dirty="0"/>
              <a:t>R0</a:t>
            </a:r>
            <a:r>
              <a:rPr lang="zh-TW" altLang="en-US" dirty="0"/>
              <a:t>很大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B2E9-9E6D-48B4-A41C-C69089A2E44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74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把海報的東西呈現</a:t>
            </a:r>
            <a:r>
              <a:rPr lang="en-US" altLang="zh-TW" dirty="0"/>
              <a:t>(NO</a:t>
            </a:r>
            <a:r>
              <a:rPr lang="zh-TW" altLang="en-US" dirty="0"/>
              <a:t> </a:t>
            </a:r>
            <a:r>
              <a:rPr lang="en-US" altLang="zh-TW" dirty="0"/>
              <a:t>python)</a:t>
            </a:r>
            <a:r>
              <a:rPr lang="zh-TW" altLang="en-US" dirty="0"/>
              <a:t>→參考資料再說是用</a:t>
            </a:r>
            <a:r>
              <a:rPr lang="en-US" altLang="zh-TW" dirty="0"/>
              <a:t>Python</a:t>
            </a:r>
            <a:r>
              <a:rPr lang="zh-TW" altLang="en-US" dirty="0"/>
              <a:t>做的</a:t>
            </a:r>
            <a:endParaRPr lang="en-US" altLang="zh-TW" dirty="0"/>
          </a:p>
          <a:p>
            <a:r>
              <a:rPr lang="zh-TW" altLang="en-US" dirty="0"/>
              <a:t>對照兩者圖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B2E9-9E6D-48B4-A41C-C69089A2E44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05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9B2E9-9E6D-48B4-A41C-C69089A2E44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647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9B2E9-9E6D-48B4-A41C-C69089A2E44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120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9B2E9-9E6D-48B4-A41C-C69089A2E44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552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基本再生數和不同的傳染病模型方城組有不同的定義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SIR</a:t>
            </a:r>
            <a:r>
              <a:rPr lang="zh-TW" altLang="en-US" dirty="0"/>
              <a:t>裡</a:t>
            </a:r>
            <a:r>
              <a:rPr lang="en-US" altLang="zh-TW" dirty="0"/>
              <a:t>R0</a:t>
            </a:r>
            <a:r>
              <a:rPr lang="zh-TW" altLang="en-US" dirty="0"/>
              <a:t>的定義為</a:t>
            </a:r>
            <a:endParaRPr lang="en-US" altLang="zh-TW" dirty="0"/>
          </a:p>
          <a:p>
            <a:r>
              <a:rPr lang="zh-TW" altLang="en-US" dirty="0"/>
              <a:t>通常</a:t>
            </a:r>
            <a:r>
              <a:rPr lang="en-US" altLang="zh-TW" dirty="0"/>
              <a:t>R0</a:t>
            </a:r>
            <a:r>
              <a:rPr lang="zh-TW" altLang="en-US" dirty="0"/>
              <a:t>會用來和</a:t>
            </a:r>
            <a:r>
              <a:rPr lang="en-US" altLang="zh-TW" dirty="0"/>
              <a:t>1</a:t>
            </a:r>
            <a:r>
              <a:rPr lang="zh-TW" altLang="en-US" dirty="0"/>
              <a:t>比較</a:t>
            </a:r>
            <a:endParaRPr lang="en-US" altLang="zh-TW" dirty="0"/>
          </a:p>
          <a:p>
            <a:r>
              <a:rPr lang="en-US" altLang="zh-TW" dirty="0"/>
              <a:t>&gt;1</a:t>
            </a:r>
            <a:r>
              <a:rPr lang="zh-TW" altLang="en-US" dirty="0"/>
              <a:t> 疫情爆發</a:t>
            </a:r>
            <a:endParaRPr lang="en-US" altLang="zh-TW" dirty="0"/>
          </a:p>
          <a:p>
            <a:r>
              <a:rPr lang="en-US" altLang="zh-TW" dirty="0"/>
              <a:t>&lt;1</a:t>
            </a:r>
            <a:r>
              <a:rPr lang="zh-TW" altLang="en-US" dirty="0"/>
              <a:t> 受控制</a:t>
            </a:r>
            <a:endParaRPr lang="en-US" altLang="zh-TW" dirty="0"/>
          </a:p>
          <a:p>
            <a:r>
              <a:rPr lang="zh-TW" altLang="en-US" dirty="0"/>
              <a:t>預測疫情是否爆發的關鍵參數</a:t>
            </a:r>
            <a:endParaRPr lang="en-US" altLang="zh-TW" dirty="0"/>
          </a:p>
          <a:p>
            <a:r>
              <a:rPr lang="zh-TW" altLang="en-US" dirty="0"/>
              <a:t>這次新冠的</a:t>
            </a:r>
            <a:r>
              <a:rPr lang="en-US" altLang="zh-TW" dirty="0"/>
              <a:t>R0</a:t>
            </a:r>
            <a:r>
              <a:rPr lang="zh-TW" altLang="en-US" dirty="0"/>
              <a:t>很大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B2E9-9E6D-48B4-A41C-C69089A2E44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01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基本再生數和不同的傳染病模型方城組有不同的定義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SIR</a:t>
            </a:r>
            <a:r>
              <a:rPr lang="zh-TW" altLang="en-US" dirty="0"/>
              <a:t>裡</a:t>
            </a:r>
            <a:r>
              <a:rPr lang="en-US" altLang="zh-TW" dirty="0"/>
              <a:t>R0</a:t>
            </a:r>
            <a:r>
              <a:rPr lang="zh-TW" altLang="en-US" dirty="0"/>
              <a:t>的定義為</a:t>
            </a:r>
            <a:endParaRPr lang="en-US" altLang="zh-TW" dirty="0"/>
          </a:p>
          <a:p>
            <a:r>
              <a:rPr lang="zh-TW" altLang="en-US" dirty="0"/>
              <a:t>通常</a:t>
            </a:r>
            <a:r>
              <a:rPr lang="en-US" altLang="zh-TW" dirty="0"/>
              <a:t>R0</a:t>
            </a:r>
            <a:r>
              <a:rPr lang="zh-TW" altLang="en-US" dirty="0"/>
              <a:t>會用來和</a:t>
            </a:r>
            <a:r>
              <a:rPr lang="en-US" altLang="zh-TW" dirty="0"/>
              <a:t>1</a:t>
            </a:r>
            <a:r>
              <a:rPr lang="zh-TW" altLang="en-US" dirty="0"/>
              <a:t>比較</a:t>
            </a:r>
            <a:endParaRPr lang="en-US" altLang="zh-TW" dirty="0"/>
          </a:p>
          <a:p>
            <a:r>
              <a:rPr lang="en-US" altLang="zh-TW" dirty="0"/>
              <a:t>&gt;1</a:t>
            </a:r>
            <a:r>
              <a:rPr lang="zh-TW" altLang="en-US" dirty="0"/>
              <a:t> 疫情爆發</a:t>
            </a:r>
            <a:endParaRPr lang="en-US" altLang="zh-TW" dirty="0"/>
          </a:p>
          <a:p>
            <a:r>
              <a:rPr lang="en-US" altLang="zh-TW" dirty="0"/>
              <a:t>&lt;1</a:t>
            </a:r>
            <a:r>
              <a:rPr lang="zh-TW" altLang="en-US" dirty="0"/>
              <a:t> 受控制</a:t>
            </a:r>
            <a:endParaRPr lang="en-US" altLang="zh-TW" dirty="0"/>
          </a:p>
          <a:p>
            <a:r>
              <a:rPr lang="zh-TW" altLang="en-US" dirty="0"/>
              <a:t>預測疫情是否爆發的關鍵參數</a:t>
            </a:r>
            <a:endParaRPr lang="en-US" altLang="zh-TW" dirty="0"/>
          </a:p>
          <a:p>
            <a:r>
              <a:rPr lang="zh-TW" altLang="en-US" dirty="0"/>
              <a:t>這次新冠的</a:t>
            </a:r>
            <a:r>
              <a:rPr lang="en-US" altLang="zh-TW" dirty="0"/>
              <a:t>R0</a:t>
            </a:r>
            <a:r>
              <a:rPr lang="zh-TW" altLang="en-US" dirty="0"/>
              <a:t>很大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B2E9-9E6D-48B4-A41C-C69089A2E44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59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01808-2131-4324-916F-F88D3F70A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A7BCD4-B73A-4B56-879A-A834F2D9B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6905BC-41EA-4219-89C4-4AA6EB08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301-6798-4AA6-A31E-F1F4D03F7DF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BA68E7-F36E-42A5-BB03-59C42CAB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57C8C4-0752-49EB-B383-F6639209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4398-B22B-469F-B837-1A7B7A0F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50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3E9AE-9090-4DCD-AD3A-B47E2ABB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5D0547-62AA-4057-AAFB-C7B47111D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2B19F5-2967-4D4D-B928-C2249999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301-6798-4AA6-A31E-F1F4D03F7DF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111435-D471-477B-9694-531E8666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127E3D-B091-43EF-9A45-E1172E20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4398-B22B-469F-B837-1A7B7A0F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0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23A8EF-05FA-44BC-9140-19D141AD1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E81A30-0287-4216-9929-78E8D29A2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CBE85F-E1D8-4869-9D58-911B9046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301-6798-4AA6-A31E-F1F4D03F7DF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C73356-4006-4436-A960-FE396612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E21F4E-CAB7-458C-95ED-0732258A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4398-B22B-469F-B837-1A7B7A0F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82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4A72B-3BAA-4F9A-BA86-B3A3F41A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11A13A-3A54-4031-B2F8-3FC72386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1ACC94-02AA-4342-92F8-CCFA2AD3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301-6798-4AA6-A31E-F1F4D03F7DF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6F9043-1582-49D0-90D1-60F03CFC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8361EC-1E7F-4991-B145-A5852799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4398-B22B-469F-B837-1A7B7A0F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43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D8E7C-9E3A-4A6E-8C91-845EA3F4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EF8840-0B2F-442B-BFE2-F3F739AD3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B8810E-242A-4A51-A09B-BE0BCD1C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301-6798-4AA6-A31E-F1F4D03F7DF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576243-6502-45A7-A632-1CBAB800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F472D4-8749-4416-A9B9-7F078517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4398-B22B-469F-B837-1A7B7A0F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15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46DD4-D0E0-4E9C-BCCD-60188EF8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4D58D3-551C-4830-9DBC-3DDD051BC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7CFD79-44A1-43B7-B1C2-4A11D98CD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89B9CD-6E14-46FD-9757-3F25500C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301-6798-4AA6-A31E-F1F4D03F7DF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243BC3-B24F-43CC-994A-27645265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08A321-D9A1-426D-8D3E-4A818A7F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4398-B22B-469F-B837-1A7B7A0F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27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37C10-6325-4A40-803E-DBB4D208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795496-0171-4C47-BE93-4321791A7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4D74FC-2C52-4001-86CA-A38A619AF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B496105-69DD-421D-8D33-0354318F1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7F21E97-9B1C-4BB9-9BA9-1ED96B35C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C177D2-5953-4DEC-BE5E-B798DE650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301-6798-4AA6-A31E-F1F4D03F7DF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24E6D3-A704-4B33-B739-CB642B9C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50B10A-F444-4582-9540-188686AB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4398-B22B-469F-B837-1A7B7A0F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53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66778-5DA4-4600-8195-29EF5587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6E41E98-4CDB-4878-8F27-FD69A5E1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301-6798-4AA6-A31E-F1F4D03F7DF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9D8C7A-B2DB-4743-B911-F09F9008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852878-2EFE-4487-945B-0604B1F4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4398-B22B-469F-B837-1A7B7A0F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3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93AEEA-DA78-4ABC-8F18-EE7C6BA1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301-6798-4AA6-A31E-F1F4D03F7DF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84C879-48EB-4FF7-A6E8-78A46FBF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CC2E01-62B5-4D2F-816D-08EE0FF9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4398-B22B-469F-B837-1A7B7A0F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03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947EF-8C08-491E-BA39-071E42AE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55A169-8CC3-442A-9450-251DAEE1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01AE6B-B780-47EF-AD0A-73429B255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F68279-13EF-4603-A793-9C1BB231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301-6798-4AA6-A31E-F1F4D03F7DF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23747A-5CB0-484C-AF46-92A85991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33A4C5-C5CB-4394-9283-6EEF7D23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4398-B22B-469F-B837-1A7B7A0F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87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53D53-65FF-4968-9557-F1343867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06415F-C833-4685-8FE0-863E294B4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AEE670-89F0-4B75-8FEA-DA686F5E2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549D01-F085-4198-8522-BC6048AC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301-6798-4AA6-A31E-F1F4D03F7DF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1F3F84-74F2-4DFF-AF7E-BA5946BC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8E9C24-FC8F-454F-8983-75B13A8A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4398-B22B-469F-B837-1A7B7A0F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68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5E5D43-0CD8-4364-BF87-71F0D335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5B94BD-D4D0-4F7B-B2F8-9D09A210F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32A81E-0610-44E9-BCBE-0E0E468F8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7301-6798-4AA6-A31E-F1F4D03F7DF1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BE3C0D-E9D1-4960-8C1A-B892FBE85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46C074-79E7-4D01-99AD-8ECB0899F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4398-B22B-469F-B837-1A7B7A0F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90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0" y="530942"/>
            <a:ext cx="12192000" cy="2088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6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  <a:cs typeface="+mn-cs"/>
              </a:rPr>
              <a:t>傳染病基本再生數</a:t>
            </a:r>
            <a:r>
              <a:rPr lang="en-US" altLang="zh-TW" sz="60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R</a:t>
            </a:r>
            <a:r>
              <a:rPr lang="en-US" altLang="zh-TW" sz="60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0</a:t>
            </a:r>
            <a:r>
              <a:rPr lang="zh-TW" altLang="en-US" sz="6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  <a:cs typeface="+mn-cs"/>
              </a:rPr>
              <a:t>之探討</a:t>
            </a:r>
            <a:r>
              <a:rPr lang="en-US" altLang="zh-TW" sz="6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  <a:cs typeface="+mn-cs"/>
              </a:rPr>
              <a:t/>
            </a:r>
            <a:br>
              <a:rPr lang="en-US" altLang="zh-TW" sz="6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  <a:cs typeface="+mn-cs"/>
              </a:rPr>
            </a:br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  <a:cs typeface="+mn-cs"/>
              </a:rPr>
              <a:t>-</a:t>
            </a:r>
            <a:r>
              <a:rPr lang="zh-TW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  <a:cs typeface="+mn-cs"/>
              </a:rPr>
              <a:t>以香港</a:t>
            </a:r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SARS</a:t>
            </a:r>
            <a:r>
              <a:rPr lang="zh-TW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  <a:cs typeface="+mn-cs"/>
              </a:rPr>
              <a:t>與鑽石公主號新冠肺炎數據為例</a:t>
            </a:r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  <a:cs typeface="+mn-cs"/>
              </a:rPr>
              <a:t>-</a:t>
            </a:r>
            <a:endParaRPr lang="zh-TW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0" y="4215289"/>
            <a:ext cx="12191999" cy="10907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報告學生</a:t>
            </a:r>
            <a:r>
              <a:rPr lang="en-US" altLang="zh-TW" sz="32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 倪毓均、林凌豪</a:t>
            </a:r>
            <a:endParaRPr lang="en-US" altLang="zh-TW" sz="3200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指導老師</a:t>
            </a:r>
            <a:r>
              <a:rPr lang="en-US" altLang="zh-TW" sz="32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 林惠婷 老師</a:t>
            </a:r>
          </a:p>
          <a:p>
            <a:pPr marL="0" indent="0" algn="ctr">
              <a:buNone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299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44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34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16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57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185196" y="27216"/>
            <a:ext cx="11767318" cy="1061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鑽石公主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號新冠肺炎</a:t>
            </a:r>
            <a:r>
              <a:rPr lang="en-US" altLang="zh-TW" sz="4800" i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</a:t>
            </a:r>
            <a:r>
              <a:rPr lang="en-US" altLang="zh-TW" sz="4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₀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的輸出結果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20504"/>
              </p:ext>
            </p:extLst>
          </p:nvPr>
        </p:nvGraphicFramePr>
        <p:xfrm>
          <a:off x="1474950" y="1308243"/>
          <a:ext cx="9151008" cy="5044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5504">
                  <a:extLst>
                    <a:ext uri="{9D8B030D-6E8A-4147-A177-3AD203B41FA5}">
                      <a16:colId xmlns:a16="http://schemas.microsoft.com/office/drawing/2014/main" val="2645939259"/>
                    </a:ext>
                  </a:extLst>
                </a:gridCol>
                <a:gridCol w="4575504">
                  <a:extLst>
                    <a:ext uri="{9D8B030D-6E8A-4147-A177-3AD203B41FA5}">
                      <a16:colId xmlns:a16="http://schemas.microsoft.com/office/drawing/2014/main" val="1389643209"/>
                    </a:ext>
                  </a:extLst>
                </a:gridCol>
              </a:tblGrid>
              <a:tr h="8779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病程天數</a:t>
                      </a:r>
                      <a:endParaRPr lang="zh-TW" altLang="en-US" sz="32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</a:t>
                      </a:r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₀</a:t>
                      </a:r>
                      <a:endParaRPr lang="zh-TW" altLang="en-US" sz="32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329643"/>
                  </a:ext>
                </a:extLst>
              </a:tr>
              <a:tr h="104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7</a:t>
                      </a:r>
                      <a:endParaRPr lang="zh-TW" altLang="en-US" sz="32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515860"/>
                  </a:ext>
                </a:extLst>
              </a:tr>
              <a:tr h="104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14</a:t>
                      </a:r>
                      <a:endParaRPr lang="zh-TW" altLang="en-US" sz="32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954517"/>
                  </a:ext>
                </a:extLst>
              </a:tr>
              <a:tr h="104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21</a:t>
                      </a:r>
                      <a:endParaRPr lang="zh-TW" altLang="en-US" sz="32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140560"/>
                  </a:ext>
                </a:extLst>
              </a:tr>
              <a:tr h="104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28</a:t>
                      </a:r>
                      <a:endParaRPr lang="zh-TW" altLang="en-US" sz="32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8.19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850015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229599" y="6352688"/>
            <a:ext cx="239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取值至小數點後兩位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936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185196" y="27216"/>
            <a:ext cx="11767318" cy="701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香港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SARS </a:t>
            </a:r>
            <a:r>
              <a:rPr lang="en-US" altLang="zh-TW" i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的輸出結果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519398"/>
              </p:ext>
            </p:extLst>
          </p:nvPr>
        </p:nvGraphicFramePr>
        <p:xfrm>
          <a:off x="1850711" y="728577"/>
          <a:ext cx="8164147" cy="59934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225">
                  <a:extLst>
                    <a:ext uri="{9D8B030D-6E8A-4147-A177-3AD203B41FA5}">
                      <a16:colId xmlns:a16="http://schemas.microsoft.com/office/drawing/2014/main" val="2645939259"/>
                    </a:ext>
                  </a:extLst>
                </a:gridCol>
                <a:gridCol w="3091291">
                  <a:extLst>
                    <a:ext uri="{9D8B030D-6E8A-4147-A177-3AD203B41FA5}">
                      <a16:colId xmlns:a16="http://schemas.microsoft.com/office/drawing/2014/main" val="1389643209"/>
                    </a:ext>
                  </a:extLst>
                </a:gridCol>
                <a:gridCol w="3515631">
                  <a:extLst>
                    <a:ext uri="{9D8B030D-6E8A-4147-A177-3AD203B41FA5}">
                      <a16:colId xmlns:a16="http://schemas.microsoft.com/office/drawing/2014/main" val="3288714040"/>
                    </a:ext>
                  </a:extLst>
                </a:gridCol>
              </a:tblGrid>
              <a:tr h="50704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病程天數</a:t>
                      </a:r>
                      <a:endParaRPr lang="zh-TW" altLang="en-US" sz="24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</a:t>
                      </a:r>
                      <a:r>
                        <a:rPr lang="zh-TW" altLang="en-US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₀</a:t>
                      </a:r>
                      <a:endParaRPr lang="zh-TW" altLang="en-US" sz="24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N</a:t>
                      </a:r>
                      <a:endParaRPr lang="zh-TW" altLang="en-US" sz="24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329643"/>
                  </a:ext>
                </a:extLst>
              </a:tr>
              <a:tr h="42854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7</a:t>
                      </a:r>
                      <a:endParaRPr lang="zh-TW" altLang="en-US" sz="24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0.77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1471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515860"/>
                  </a:ext>
                </a:extLst>
              </a:tr>
              <a:tr h="42854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0.84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1601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085940"/>
                  </a:ext>
                </a:extLst>
              </a:tr>
              <a:tr h="42854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0.84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1618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5606353"/>
                  </a:ext>
                </a:extLst>
              </a:tr>
              <a:tr h="42854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14</a:t>
                      </a:r>
                      <a:endParaRPr lang="zh-TW" altLang="en-US" sz="24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1.54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1471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954517"/>
                  </a:ext>
                </a:extLst>
              </a:tr>
              <a:tr h="42854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1.67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1601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554861"/>
                  </a:ext>
                </a:extLst>
              </a:tr>
              <a:tr h="42854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1.69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1618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4969773"/>
                  </a:ext>
                </a:extLst>
              </a:tr>
              <a:tr h="42854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21</a:t>
                      </a:r>
                      <a:endParaRPr lang="zh-TW" altLang="en-US" sz="24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2.30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1471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140560"/>
                  </a:ext>
                </a:extLst>
              </a:tr>
              <a:tr h="42854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2.51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1601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995608"/>
                  </a:ext>
                </a:extLst>
              </a:tr>
              <a:tr h="42854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2.53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1618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48411587"/>
                  </a:ext>
                </a:extLst>
              </a:tr>
              <a:tr h="42854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28</a:t>
                      </a:r>
                      <a:endParaRPr lang="zh-TW" altLang="en-US" sz="24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3.07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1471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850015"/>
                  </a:ext>
                </a:extLst>
              </a:tr>
              <a:tr h="42854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3.34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1601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757661"/>
                  </a:ext>
                </a:extLst>
              </a:tr>
              <a:tr h="42854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3.38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1618</a:t>
                      </a:r>
                      <a:endParaRPr lang="en-US" altLang="zh-TW" sz="2400" b="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7334320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55038" y="359245"/>
            <a:ext cx="239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取值至小數點後兩位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4514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12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94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 txBox="1">
            <a:spLocks/>
          </p:cNvSpPr>
          <p:nvPr/>
        </p:nvSpPr>
        <p:spPr>
          <a:xfrm>
            <a:off x="0" y="1088573"/>
            <a:ext cx="12192000" cy="56695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zh-TW" altLang="en-US" sz="32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嘗試</a:t>
            </a:r>
            <a:r>
              <a:rPr lang="en-US" altLang="zh-TW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7</a:t>
            </a:r>
            <a:r>
              <a:rPr lang="zh-TW" altLang="en-US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14</a:t>
            </a:r>
            <a:r>
              <a:rPr lang="zh-TW" altLang="en-US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21</a:t>
            </a:r>
            <a:r>
              <a:rPr lang="zh-TW" altLang="en-US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28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天的病程天數後得出，鑽石公主</a:t>
            </a:r>
            <a:r>
              <a:rPr lang="zh-TW" altLang="en-US" sz="32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號</a:t>
            </a:r>
            <a:r>
              <a:rPr lang="zh-TW" altLang="en-US" sz="32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新冠肺炎之 </a:t>
            </a:r>
            <a:r>
              <a:rPr lang="en-US" altLang="zh-TW" sz="3200" i="1" dirty="0" smtClean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</a:t>
            </a:r>
            <a:r>
              <a:rPr lang="en-US" altLang="zh-TW" sz="3200" baseline="-25000" dirty="0" smtClean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範圍約為 </a:t>
            </a:r>
            <a:r>
              <a:rPr lang="en-US" altLang="zh-TW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2.05</a:t>
            </a:r>
            <a:r>
              <a:rPr lang="zh-TW" altLang="en-US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~</a:t>
            </a:r>
            <a:r>
              <a:rPr lang="zh-TW" altLang="en-US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8.19</a:t>
            </a:r>
          </a:p>
          <a:p>
            <a:pPr marL="0" indent="0">
              <a:buNone/>
            </a:pPr>
            <a:endParaRPr lang="en-US" altLang="zh-TW" sz="3200" dirty="0" smtClean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eriod" startAt="2"/>
            </a:pPr>
            <a:r>
              <a:rPr lang="zh-TW" altLang="en-US" sz="3200" dirty="0" smtClean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嘗試</a:t>
            </a:r>
            <a:r>
              <a:rPr lang="en-US" altLang="zh-TW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7</a:t>
            </a:r>
            <a:r>
              <a:rPr lang="zh-TW" altLang="en-US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14</a:t>
            </a:r>
            <a:r>
              <a:rPr lang="zh-TW" altLang="en-US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21</a:t>
            </a:r>
            <a:r>
              <a:rPr lang="zh-TW" altLang="en-US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28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天的病程天數後得出</a:t>
            </a:r>
            <a:r>
              <a:rPr lang="zh-TW" altLang="en-US" sz="32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en-US" altLang="zh-TW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2003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香港</a:t>
            </a:r>
            <a:r>
              <a:rPr lang="en-US" altLang="zh-TW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SARS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之</a:t>
            </a:r>
            <a:r>
              <a:rPr lang="en-US" altLang="zh-TW" sz="3200" i="1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</a:t>
            </a:r>
            <a:r>
              <a:rPr lang="en-US" altLang="zh-TW" sz="3200" baseline="-25000" dirty="0">
                <a:solidFill>
                  <a:prstClr val="black"/>
                </a:solidFill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0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範圍約</a:t>
            </a:r>
            <a:r>
              <a:rPr lang="zh-TW" altLang="en-US" sz="32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為 </a:t>
            </a:r>
            <a:r>
              <a:rPr lang="en-US" altLang="zh-TW" sz="3200" dirty="0" smtClean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0.77 </a:t>
            </a:r>
            <a:r>
              <a:rPr lang="en-US" altLang="zh-TW" sz="3200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~ </a:t>
            </a:r>
            <a:r>
              <a:rPr lang="en-US" altLang="zh-TW" sz="3200" dirty="0" smtClean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3.38</a:t>
            </a:r>
          </a:p>
          <a:p>
            <a:pPr marL="0" indent="0">
              <a:buNone/>
            </a:pPr>
            <a:endParaRPr lang="en-US" altLang="zh-TW" sz="3200" dirty="0">
              <a:solidFill>
                <a:prstClr val="black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eriod" startAt="3"/>
            </a:pP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觀察結果後推論，在固定疾病傳播</a:t>
            </a:r>
            <a:r>
              <a:rPr lang="zh-TW" altLang="en-US" sz="32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率和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總人口數的情況下，若放任疾病不做積極的對策，</a:t>
            </a:r>
            <a:r>
              <a:rPr lang="zh-TW" altLang="en-US" sz="32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使得染病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者病程加長</a:t>
            </a:r>
            <a:r>
              <a:rPr lang="zh-TW" altLang="en-US" sz="32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將</a:t>
            </a:r>
            <a:r>
              <a:rPr lang="zh-TW" altLang="en-US" sz="3200" dirty="0" smtClean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導致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最終累積病例數比採取相對應措施的情況還高。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85196" y="27216"/>
            <a:ext cx="11767318" cy="1061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3329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 txBox="1">
            <a:spLocks/>
          </p:cNvSpPr>
          <p:nvPr/>
        </p:nvSpPr>
        <p:spPr>
          <a:xfrm>
            <a:off x="0" y="1088573"/>
            <a:ext cx="12192000" cy="56695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當一個新的傳染病出現時，傳染病模型的選擇的問題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利用程式做非線性曲線擬合</a:t>
            </a:r>
            <a:r>
              <a:rPr lang="en-US" altLang="zh-TW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(nonlinear curve fitting)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時，出現 </a:t>
            </a:r>
            <a:r>
              <a:rPr lang="en-US" altLang="zh-TW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overflow encountered 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的問題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85196" y="27216"/>
            <a:ext cx="11767318" cy="1061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研究中遇到的問題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108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" y="1960420"/>
            <a:ext cx="12192000" cy="1835726"/>
          </a:xfrm>
        </p:spPr>
        <p:txBody>
          <a:bodyPr/>
          <a:lstStyle/>
          <a:p>
            <a:pPr algn="ctr"/>
            <a:r>
              <a:rPr lang="zh-TW" altLang="en-US" sz="9600" dirty="0">
                <a:latin typeface="標楷體" panose="03000509000000000000" pitchFamily="65" charset="-120"/>
                <a:ea typeface="標楷體" panose="03000509000000000000" pitchFamily="65" charset="-120"/>
              </a:rPr>
              <a:t>前言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896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190862" y="95466"/>
            <a:ext cx="5810276" cy="880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0" y="1186478"/>
            <a:ext cx="12192000" cy="56715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SzPct val="106000"/>
              <a:buFont typeface="+mj-lt"/>
              <a:buAutoNum type="arabicPeriod"/>
            </a:pPr>
            <a:r>
              <a:rPr lang="en-US" altLang="zh-TW" sz="3200" dirty="0" err="1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Hwei</a:t>
            </a:r>
            <a:r>
              <a:rPr lang="en-US" altLang="zh-TW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-Ting Lin, Lecture Note: Mathematical Analysis of Compartmental Models of infectious diseases.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惠婷老師講義</a:t>
            </a:r>
            <a:r>
              <a:rPr lang="en-US" altLang="zh-TW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</a:p>
          <a:p>
            <a:pPr marL="514350" indent="-514350">
              <a:buSzPct val="106000"/>
              <a:buFont typeface="+mj-lt"/>
              <a:buAutoNum type="arabicPeriod"/>
            </a:pPr>
            <a:r>
              <a:rPr lang="en-US" altLang="zh-TW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SARS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每日新增病例數據來源</a:t>
            </a:r>
            <a:r>
              <a:rPr lang="en-US" altLang="zh-TW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: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 惠婷老師提供</a:t>
            </a:r>
            <a:endParaRPr lang="en-US" altLang="zh-TW" sz="3200" dirty="0">
              <a:latin typeface="Arial Unicode MS" panose="020B0604020202020204" pitchFamily="34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514350" indent="-514350">
              <a:buSzPct val="106000"/>
              <a:buFont typeface="+mj-lt"/>
              <a:buAutoNum type="arabicPeriod"/>
            </a:pPr>
            <a:r>
              <a:rPr lang="en-US" altLang="zh-TW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Covid-19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數據來源</a:t>
            </a:r>
            <a:r>
              <a:rPr lang="en-US" altLang="zh-TW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: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Johns Hopkins University CSSE</a:t>
            </a:r>
          </a:p>
          <a:p>
            <a:pPr marL="514350" indent="-514350">
              <a:buSzPct val="106000"/>
              <a:buFont typeface="+mj-lt"/>
              <a:buAutoNum type="arabicPeriod"/>
            </a:pP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程式</a:t>
            </a:r>
            <a:r>
              <a:rPr lang="en-US" altLang="zh-TW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(Python)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參考</a:t>
            </a:r>
            <a:r>
              <a:rPr lang="en-US" altLang="zh-TW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: SciPy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NumPy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Matplotlib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32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pandas</a:t>
            </a:r>
          </a:p>
          <a:p>
            <a:pPr marL="0" indent="0">
              <a:buSzPct val="106000"/>
              <a:buFont typeface="Arial" panose="020B0604020202020204" pitchFamily="34" charset="0"/>
              <a:buNone/>
            </a:pPr>
            <a:endParaRPr lang="en-US" altLang="zh-TW" dirty="0">
              <a:latin typeface="Arial Unicode MS" panose="020B0604020202020204" pitchFamily="34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>
              <a:buSzPct val="106000"/>
              <a:buFont typeface="Arial" panose="020B0604020202020204" pitchFamily="34" charset="0"/>
              <a:buNone/>
            </a:pPr>
            <a:endParaRPr lang="en-US" altLang="zh-TW" dirty="0">
              <a:latin typeface="Arial Unicode MS" panose="020B0604020202020204" pitchFamily="34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>
              <a:buSzPct val="106000"/>
              <a:buFont typeface="Arial" panose="020B0604020202020204" pitchFamily="34" charset="0"/>
              <a:buNone/>
            </a:pPr>
            <a:endParaRPr lang="en-US" altLang="zh-TW" sz="2000" dirty="0">
              <a:latin typeface="Arial Unicode MS" panose="020B0604020202020204" pitchFamily="34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>
              <a:buSzPct val="106000"/>
              <a:buFont typeface="Arial" panose="020B0604020202020204" pitchFamily="34" charset="0"/>
              <a:buNone/>
            </a:pPr>
            <a:endParaRPr lang="en-US" altLang="zh-TW" dirty="0">
              <a:latin typeface="Arial Unicode MS" panose="020B0604020202020204" pitchFamily="34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>
              <a:buSzPct val="106000"/>
              <a:buFont typeface="Arial" panose="020B0604020202020204" pitchFamily="34" charset="0"/>
              <a:buNone/>
            </a:pPr>
            <a:endParaRPr lang="en-US" altLang="zh-TW" dirty="0">
              <a:latin typeface="Arial Unicode MS" panose="020B0604020202020204" pitchFamily="34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ctr"/>
            <a:r>
              <a:rPr lang="zh-TW" altLang="en-US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掃描</a:t>
            </a:r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QR code</a:t>
            </a:r>
            <a:r>
              <a:rPr lang="zh-TW" altLang="en-US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，內有完整圖表、程式碼、數據結果與詳細參考資料。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>
              <a:latin typeface="Arial Narrow" panose="020B060602020203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E30E9E-86E5-423F-881B-D9722DD0F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96" y="3931547"/>
            <a:ext cx="2369607" cy="236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62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0" y="2557474"/>
            <a:ext cx="12192000" cy="10613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7200">
                <a:latin typeface="AR BLANCA" panose="02000000000000000000" pitchFamily="2" charset="0"/>
                <a:ea typeface="標楷體" panose="03000509000000000000" pitchFamily="65" charset="-120"/>
              </a:rPr>
              <a:t>Thank you for listening.</a:t>
            </a:r>
            <a:endParaRPr lang="zh-TW" altLang="en-US" sz="7200" dirty="0">
              <a:latin typeface="AR BLANCA" panose="02000000000000000000" pitchFamily="2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414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9847272"/>
              </p:ext>
            </p:extLst>
          </p:nvPr>
        </p:nvGraphicFramePr>
        <p:xfrm>
          <a:off x="992783" y="393052"/>
          <a:ext cx="10307782" cy="6373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146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960420"/>
            <a:ext cx="12192000" cy="1835726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59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49927" y="5305621"/>
            <a:ext cx="9892146" cy="1051623"/>
            <a:chOff x="0" y="4806858"/>
            <a:chExt cx="9892146" cy="1051623"/>
          </a:xfrm>
          <a:scene3d>
            <a:camera prst="orthographicFront"/>
            <a:lightRig rig="flat" dir="t"/>
          </a:scene3d>
        </p:grpSpPr>
        <p:sp>
          <p:nvSpPr>
            <p:cNvPr id="3" name="矩形 2"/>
            <p:cNvSpPr/>
            <p:nvPr/>
          </p:nvSpPr>
          <p:spPr>
            <a:xfrm>
              <a:off x="0" y="4806858"/>
              <a:ext cx="9892146" cy="1051623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文字方塊 3"/>
            <p:cNvSpPr txBox="1"/>
            <p:nvPr/>
          </p:nvSpPr>
          <p:spPr>
            <a:xfrm>
              <a:off x="0" y="4806858"/>
              <a:ext cx="9892146" cy="10516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8920" tIns="248920" rIns="248920" bIns="24892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sz="3500" kern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比較和討論兩者</a:t>
              </a:r>
              <a:r>
                <a:rPr lang="en-US" altLang="zh-TW" sz="3500" i="1" kern="12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R</a:t>
              </a:r>
              <a:r>
                <a:rPr lang="en-US" altLang="zh-TW" sz="3500" kern="1200" baseline="-250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0</a:t>
              </a:r>
              <a:r>
                <a:rPr lang="zh-TW" sz="3500" kern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數據結果，並給予研究結論</a:t>
              </a:r>
              <a:endParaRPr lang="zh-TW" altLang="en-US" sz="3500" kern="12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1149927" y="3703999"/>
            <a:ext cx="9892146" cy="1617396"/>
            <a:chOff x="0" y="3205236"/>
            <a:chExt cx="9892146" cy="1617396"/>
          </a:xfrm>
          <a:scene3d>
            <a:camera prst="orthographicFront"/>
            <a:lightRig rig="flat" dir="t"/>
          </a:scene3d>
        </p:grpSpPr>
        <p:sp>
          <p:nvSpPr>
            <p:cNvPr id="6" name="向上箭號圖說文字 5"/>
            <p:cNvSpPr/>
            <p:nvPr/>
          </p:nvSpPr>
          <p:spPr>
            <a:xfrm rot="10800000">
              <a:off x="0" y="3205236"/>
              <a:ext cx="9892146" cy="1617396"/>
            </a:xfrm>
            <a:prstGeom prst="upArrowCallou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向上箭號圖說文字 6"/>
            <p:cNvSpPr txBox="1"/>
            <p:nvPr/>
          </p:nvSpPr>
          <p:spPr>
            <a:xfrm rot="21600000">
              <a:off x="0" y="3205236"/>
              <a:ext cx="9892146" cy="105093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8920" tIns="248920" rIns="248920" bIns="24892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sz="3500" kern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撰寫程式以擬合出</a:t>
              </a:r>
              <a:r>
                <a:rPr lang="zh-TW" altLang="en-US" sz="3500" kern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參數</a:t>
              </a:r>
              <a:r>
                <a:rPr lang="zh-TW" sz="3500" kern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並估計</a:t>
              </a:r>
              <a:r>
                <a:rPr lang="en-US" altLang="zh-TW" sz="3500" i="1" kern="12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R</a:t>
              </a:r>
              <a:r>
                <a:rPr lang="en-US" altLang="zh-TW" sz="3500" kern="1200" baseline="-250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0</a:t>
              </a:r>
              <a:endParaRPr lang="zh-TW" altLang="en-US" sz="3500" kern="1200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1149927" y="2102377"/>
            <a:ext cx="9892146" cy="1617396"/>
            <a:chOff x="0" y="1603614"/>
            <a:chExt cx="9892146" cy="1617396"/>
          </a:xfrm>
          <a:scene3d>
            <a:camera prst="orthographicFront"/>
            <a:lightRig rig="flat" dir="t"/>
          </a:scene3d>
        </p:grpSpPr>
        <p:sp>
          <p:nvSpPr>
            <p:cNvPr id="9" name="向上箭號圖說文字 8"/>
            <p:cNvSpPr/>
            <p:nvPr/>
          </p:nvSpPr>
          <p:spPr>
            <a:xfrm rot="10800000">
              <a:off x="0" y="1603614"/>
              <a:ext cx="9892146" cy="1617396"/>
            </a:xfrm>
            <a:prstGeom prst="upArrowCallou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向上箭號圖說文字 8"/>
            <p:cNvSpPr txBox="1"/>
            <p:nvPr/>
          </p:nvSpPr>
          <p:spPr>
            <a:xfrm rot="21600000">
              <a:off x="0" y="1603614"/>
              <a:ext cx="9892146" cy="105093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8920" tIns="248920" rIns="248920" bIns="24892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sz="3500" kern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蒐集香港</a:t>
              </a:r>
              <a:r>
                <a:rPr lang="en-US" sz="3500" kern="12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SARS</a:t>
              </a:r>
              <a:r>
                <a:rPr lang="zh-TW" sz="3500" kern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與鑽石公主號新冠肺炎病例數據</a:t>
              </a:r>
              <a:endParaRPr lang="zh-TW" altLang="en-US" sz="3500" kern="1200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149927" y="500755"/>
            <a:ext cx="9892146" cy="1617396"/>
            <a:chOff x="0" y="1992"/>
            <a:chExt cx="9892146" cy="1617396"/>
          </a:xfrm>
          <a:scene3d>
            <a:camera prst="orthographicFront"/>
            <a:lightRig rig="flat" dir="t"/>
          </a:scene3d>
        </p:grpSpPr>
        <p:sp>
          <p:nvSpPr>
            <p:cNvPr id="12" name="向上箭號圖說文字 11"/>
            <p:cNvSpPr/>
            <p:nvPr/>
          </p:nvSpPr>
          <p:spPr>
            <a:xfrm rot="10800000">
              <a:off x="0" y="1992"/>
              <a:ext cx="9892146" cy="1617396"/>
            </a:xfrm>
            <a:prstGeom prst="upArrowCallou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向上箭號圖說文字 10"/>
            <p:cNvSpPr txBox="1"/>
            <p:nvPr/>
          </p:nvSpPr>
          <p:spPr>
            <a:xfrm rot="21600000">
              <a:off x="0" y="1992"/>
              <a:ext cx="9892146" cy="105093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8920" tIns="248920" rIns="248920" bIns="24892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500" kern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了解各類型傳染病模型原理並查詢相關研究文獻</a:t>
              </a:r>
              <a:endParaRPr lang="zh-TW" altLang="en-US" sz="3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289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5196" y="27216"/>
            <a:ext cx="11767318" cy="1061357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SIR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模型定義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5752619" y="2690365"/>
            <a:ext cx="6439382" cy="3710435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200" dirty="0">
                <a:solidFill>
                  <a:prstClr val="black"/>
                </a:solidFill>
                <a:latin typeface="Arial Narrow" panose="020B060602020203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N:</a:t>
            </a:r>
            <a:r>
              <a:rPr lang="zh-TW" altLang="en-US" sz="3200" dirty="0">
                <a:solidFill>
                  <a:prstClr val="black"/>
                </a:solidFill>
                <a:latin typeface="Arial Narrow" panose="020B060602020203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3200" dirty="0">
                <a:solidFill>
                  <a:prstClr val="black"/>
                </a:solidFill>
                <a:latin typeface="Arial Narrow" panose="020B060602020203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total population. N=S+I+R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prstClr val="black"/>
                </a:solidFill>
                <a:latin typeface="Arial Narrow" panose="020B060602020203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S: the susceptibles.</a:t>
            </a:r>
            <a:r>
              <a:rPr lang="zh-TW" altLang="en-US" sz="3200" dirty="0">
                <a:solidFill>
                  <a:prstClr val="black"/>
                </a:solidFill>
                <a:latin typeface="Arial Narrow" panose="020B060602020203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易受感染者</a:t>
            </a:r>
            <a:endParaRPr lang="en-US" altLang="zh-TW" sz="3200" dirty="0">
              <a:solidFill>
                <a:prstClr val="black"/>
              </a:solidFill>
              <a:latin typeface="Arial Narrow" panose="020B060602020203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prstClr val="black"/>
                </a:solidFill>
                <a:latin typeface="Arial Narrow" panose="020B060602020203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 : the infectives.</a:t>
            </a:r>
            <a:r>
              <a:rPr lang="zh-TW" altLang="en-US" sz="3200" dirty="0">
                <a:solidFill>
                  <a:prstClr val="black"/>
                </a:solidFill>
                <a:latin typeface="Arial Narrow" panose="020B060602020203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感染者</a:t>
            </a:r>
            <a:endParaRPr lang="en-US" altLang="zh-TW" sz="3200" dirty="0">
              <a:solidFill>
                <a:prstClr val="black"/>
              </a:solidFill>
              <a:latin typeface="Arial Narrow" panose="020B060602020203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prstClr val="black"/>
                </a:solidFill>
                <a:latin typeface="Arial Narrow" panose="020B060602020203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 : the removed.</a:t>
            </a:r>
            <a:r>
              <a:rPr lang="zh-TW" altLang="en-US" sz="3200" dirty="0">
                <a:solidFill>
                  <a:prstClr val="black"/>
                </a:solidFill>
                <a:latin typeface="Arial Narrow" panose="020B060602020203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恢復或死亡者</a:t>
            </a:r>
            <a:endParaRPr lang="en-US" altLang="zh-TW" sz="3200" dirty="0">
              <a:solidFill>
                <a:prstClr val="black"/>
              </a:solidFill>
              <a:latin typeface="Arial Narrow" panose="020B060602020203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prstClr val="black"/>
                </a:solidFill>
                <a:latin typeface="Arial Narrow" panose="020B060602020203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β : the infection transmission rate.</a:t>
            </a:r>
            <a:r>
              <a:rPr lang="zh-TW" altLang="en-US" sz="3200" dirty="0">
                <a:solidFill>
                  <a:prstClr val="black"/>
                </a:solidFill>
                <a:latin typeface="Arial Narrow" panose="020B060602020203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感染率</a:t>
            </a:r>
            <a:endParaRPr lang="en-US" altLang="zh-TW" sz="3200" dirty="0">
              <a:solidFill>
                <a:prstClr val="black"/>
              </a:solidFill>
              <a:latin typeface="Arial Narrow" panose="020B060602020203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altLang="zh-TW" sz="3200" dirty="0">
                <a:solidFill>
                  <a:srgbClr val="222222"/>
                </a:solidFill>
                <a:latin typeface="Arial Narrow" panose="020B0606020202030204" pitchFamily="34" charset="0"/>
                <a:ea typeface="標楷體" panose="03000509000000000000" pitchFamily="65" charset="-120"/>
              </a:rPr>
              <a:t>γ</a:t>
            </a:r>
            <a:r>
              <a:rPr lang="en-US" altLang="zh-TW" sz="3200" dirty="0">
                <a:solidFill>
                  <a:prstClr val="black"/>
                </a:solidFill>
                <a:latin typeface="Arial Narrow" panose="020B060602020203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: the rate of recovery.</a:t>
            </a:r>
            <a:r>
              <a:rPr lang="zh-TW" altLang="en-US" sz="3200" dirty="0">
                <a:solidFill>
                  <a:prstClr val="black"/>
                </a:solidFill>
                <a:latin typeface="Arial Narrow" panose="020B060602020203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恢復率</a:t>
            </a:r>
            <a:endParaRPr lang="en-US" altLang="zh-TW" sz="3200" dirty="0">
              <a:solidFill>
                <a:prstClr val="black"/>
              </a:solidFill>
              <a:latin typeface="Arial Narrow" panose="020B060602020203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743" y="1202251"/>
            <a:ext cx="4435978" cy="109951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1215284" y="1202251"/>
            <a:ext cx="4039887" cy="4998851"/>
            <a:chOff x="8517317" y="2318657"/>
            <a:chExt cx="3206602" cy="4248062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7317" y="2318657"/>
              <a:ext cx="3206602" cy="4248062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22617" y="4190600"/>
              <a:ext cx="597776" cy="670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713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792" y="27216"/>
            <a:ext cx="11674721" cy="1061357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i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</a:t>
            </a:r>
            <a:r>
              <a:rPr lang="en-US" altLang="zh-TW" sz="4800" baseline="-25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定義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108701" y="1228726"/>
            <a:ext cx="11991372" cy="1293675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zh-TW" sz="3200" dirty="0" smtClean="0">
                <a:latin typeface="Arial Unicode MS" panose="020B0604020202020204" pitchFamily="34" charset="-120"/>
                <a:ea typeface="標楷體" panose="03000509000000000000" pitchFamily="65" charset="-120"/>
              </a:rPr>
              <a:t>基本</a:t>
            </a:r>
            <a:r>
              <a:rPr lang="zh-TW" altLang="zh-TW" sz="32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再生數</a:t>
            </a:r>
            <a:r>
              <a:rPr lang="en-US" altLang="zh-TW" sz="32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(</a:t>
            </a:r>
            <a:r>
              <a:rPr lang="en-US" altLang="zh-TW" sz="3200" dirty="0">
                <a:latin typeface="Arial Narrow" panose="020B060602020203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Basic Reproduction Number</a:t>
            </a:r>
            <a:r>
              <a:rPr lang="en-US" altLang="zh-TW" sz="32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)</a:t>
            </a:r>
            <a:r>
              <a:rPr lang="en-US" altLang="zh-TW" sz="3200" i="1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 R</a:t>
            </a:r>
            <a:r>
              <a:rPr lang="en-US" altLang="zh-TW" sz="3200" baseline="-25000" dirty="0">
                <a:latin typeface="Arial Unicode MS" panose="020B0604020202020204" pitchFamily="34" charset="-120"/>
                <a:ea typeface="標楷體" panose="03000509000000000000" pitchFamily="65" charset="-120"/>
                <a:cs typeface="Arial" panose="020B0604020202020204" pitchFamily="34" charset="0"/>
              </a:rPr>
              <a:t>0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為受指標</a:t>
            </a:r>
            <a:r>
              <a:rPr lang="zh-TW" altLang="en-US" sz="3200" dirty="0" smtClean="0">
                <a:latin typeface="Arial Unicode MS" panose="020B0604020202020204" pitchFamily="34" charset="-120"/>
                <a:ea typeface="標楷體" panose="03000509000000000000" pitchFamily="65" charset="-120"/>
              </a:rPr>
              <a:t>病例</a:t>
            </a:r>
            <a:r>
              <a:rPr lang="en-US" altLang="zh-TW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(Index Case)</a:t>
            </a:r>
            <a:r>
              <a:rPr lang="zh-TW" altLang="en-US" sz="3200" dirty="0" smtClean="0">
                <a:latin typeface="Arial Unicode MS" panose="020B0604020202020204" pitchFamily="34" charset="-120"/>
                <a:ea typeface="標楷體" panose="03000509000000000000" pitchFamily="65" charset="-120"/>
              </a:rPr>
              <a:t>所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感染的二代</a:t>
            </a:r>
            <a:r>
              <a:rPr lang="zh-TW" altLang="en-US" sz="3200" dirty="0" smtClean="0">
                <a:latin typeface="Arial Unicode MS" panose="020B0604020202020204" pitchFamily="34" charset="-120"/>
                <a:ea typeface="標楷體" panose="03000509000000000000" pitchFamily="65" charset="-120"/>
              </a:rPr>
              <a:t>病例</a:t>
            </a:r>
            <a:r>
              <a:rPr lang="en-US" altLang="zh-TW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(Secondary</a:t>
            </a:r>
            <a:r>
              <a:rPr lang="zh-TW" altLang="en-US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Cases)</a:t>
            </a:r>
            <a:r>
              <a:rPr lang="zh-TW" altLang="en-US" sz="3200" dirty="0" smtClean="0">
                <a:latin typeface="Arial Unicode MS" panose="020B0604020202020204" pitchFamily="34" charset="-120"/>
                <a:ea typeface="標楷體" panose="03000509000000000000" pitchFamily="65" charset="-120"/>
              </a:rPr>
              <a:t>的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平均數</a:t>
            </a:r>
            <a:endParaRPr lang="zh-TW" altLang="en-US" dirty="0">
              <a:latin typeface="Arial Narrow" panose="020B0606020202030204" pitchFamily="34" charset="0"/>
            </a:endParaRPr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295" y="3094986"/>
            <a:ext cx="2915158" cy="2086896"/>
          </a:xfrm>
          <a:prstGeom prst="rect">
            <a:avLst/>
          </a:prstGeom>
        </p:spPr>
      </p:pic>
      <p:sp>
        <p:nvSpPr>
          <p:cNvPr id="5" name="左大括弧 4"/>
          <p:cNvSpPr/>
          <p:nvPr/>
        </p:nvSpPr>
        <p:spPr>
          <a:xfrm>
            <a:off x="5648444" y="2971883"/>
            <a:ext cx="911886" cy="26319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26320" y="2617940"/>
            <a:ext cx="4385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&gt;1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疫情爆發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726320" y="5249904"/>
            <a:ext cx="400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&lt;1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疫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情趨緩</a:t>
            </a:r>
          </a:p>
        </p:txBody>
      </p:sp>
    </p:spTree>
    <p:extLst>
      <p:ext uri="{BB962C8B-B14F-4D97-AF65-F5344CB8AC3E}">
        <p14:creationId xmlns:p14="http://schemas.microsoft.com/office/powerpoint/2010/main" val="104104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D0A30B65-9CCC-4E17-93DF-2AF0FE36D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81" y="1813825"/>
            <a:ext cx="9008112" cy="4859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85196" y="27216"/>
            <a:ext cx="11767318" cy="1061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鑽石公主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號新冠肺炎的</a:t>
            </a:r>
            <a:r>
              <a:rPr lang="en-US" altLang="zh-TW" sz="4800" i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</a:t>
            </a:r>
            <a:r>
              <a:rPr lang="en-US" altLang="zh-TW" sz="4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₀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推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估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03108" y="1088573"/>
            <a:ext cx="11973278" cy="72525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TW" altLang="en-US" sz="3200" dirty="0" smtClean="0">
                <a:latin typeface="Arial Unicode MS" panose="020B0604020202020204" pitchFamily="34" charset="-120"/>
                <a:ea typeface="標楷體" panose="03000509000000000000" pitchFamily="65" charset="-120"/>
              </a:rPr>
              <a:t>利用</a:t>
            </a:r>
            <a:r>
              <a:rPr lang="zh-TW" altLang="en-US" sz="32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差分方程計算</a:t>
            </a:r>
            <a:r>
              <a:rPr lang="en-US" altLang="zh-TW" sz="3200" i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β</a:t>
            </a:r>
            <a:r>
              <a:rPr lang="en-US" altLang="zh-TW" sz="32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:</a:t>
            </a:r>
            <a:endParaRPr lang="en-US" altLang="zh-TW" sz="3200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501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237C76C-9550-4D98-8F89-0EE830EC5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73" y="2538034"/>
            <a:ext cx="7634499" cy="35645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7CF6833-2095-4603-A1DD-09E03411B02F}"/>
              </a:ext>
            </a:extLst>
          </p:cNvPr>
          <p:cNvSpPr txBox="1"/>
          <p:nvPr/>
        </p:nvSpPr>
        <p:spPr>
          <a:xfrm>
            <a:off x="8350802" y="4163632"/>
            <a:ext cx="3713739" cy="19389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      : time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P(t) : 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累積病例數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carrying capacity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R     : intrinsic growth rate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     : constant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85196" y="27216"/>
            <a:ext cx="11767318" cy="1061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香港</a:t>
            </a:r>
            <a:r>
              <a:rPr lang="en-US" altLang="zh-TW" sz="48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SARS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4800" i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</a:t>
            </a:r>
            <a:r>
              <a:rPr lang="en-US" altLang="zh-TW" sz="4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₀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推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估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3169" y="1088573"/>
            <a:ext cx="11991372" cy="1293675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假設 </a:t>
            </a:r>
            <a:r>
              <a:rPr lang="en-US" altLang="zh-TW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Carrying Capacity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為總人數</a:t>
            </a:r>
            <a:r>
              <a:rPr lang="en-US" altLang="zh-TW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(N)</a:t>
            </a:r>
            <a:endParaRPr lang="zh-TW" altLang="en-US" sz="32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 </a:t>
            </a:r>
            <a:r>
              <a:rPr lang="en-US" altLang="zh-TW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Logistic Curve Fitting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計算總人數</a:t>
            </a:r>
            <a:r>
              <a:rPr lang="en-US" altLang="zh-TW" sz="3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(N)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162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835</Words>
  <Application>Microsoft Office PowerPoint</Application>
  <PresentationFormat>寬螢幕</PresentationFormat>
  <Paragraphs>142</Paragraphs>
  <Slides>21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Arial Unicode MS</vt:lpstr>
      <vt:lpstr>新細明體</vt:lpstr>
      <vt:lpstr>標楷體</vt:lpstr>
      <vt:lpstr>AR BLANCA</vt:lpstr>
      <vt:lpstr>Arial</vt:lpstr>
      <vt:lpstr>Arial Narrow</vt:lpstr>
      <vt:lpstr>Calibri</vt:lpstr>
      <vt:lpstr>Calibri Light</vt:lpstr>
      <vt:lpstr>Wingdings</vt:lpstr>
      <vt:lpstr>Office 佈景主題</vt:lpstr>
      <vt:lpstr>PowerPoint 簡報</vt:lpstr>
      <vt:lpstr>前言</vt:lpstr>
      <vt:lpstr>PowerPoint 簡報</vt:lpstr>
      <vt:lpstr>研究方法</vt:lpstr>
      <vt:lpstr>PowerPoint 簡報</vt:lpstr>
      <vt:lpstr>SIR模型定義</vt:lpstr>
      <vt:lpstr>R0定義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 Lin</dc:creator>
  <cp:lastModifiedBy>倪翊芸</cp:lastModifiedBy>
  <cp:revision>119</cp:revision>
  <dcterms:created xsi:type="dcterms:W3CDTF">2020-04-29T02:39:27Z</dcterms:created>
  <dcterms:modified xsi:type="dcterms:W3CDTF">2020-05-02T01:53:44Z</dcterms:modified>
</cp:coreProperties>
</file>