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76" r:id="rId22"/>
    <p:sldId id="277"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6:33.552"/>
    </inkml:context>
    <inkml:brush xml:id="br0">
      <inkml:brushProperty name="width" value="0.035" units="cm"/>
      <inkml:brushProperty name="height" value="0.035" units="cm"/>
    </inkml:brush>
  </inkml:definitions>
  <inkml:trace contextRef="#ctx0" brushRef="#br0">1 191 24575,'0'-7'0,"1"0"0,0 1 0,1-1 0,-1 1 0,1-1 0,1 1 0,-1 0 0,1 0 0,0 0 0,1 0 0,-1 0 0,1 1 0,0-1 0,5-4 0,1 0 0,0 0 0,0 0 0,1 1 0,0 0 0,21-11 0,-26 16 0,1 1 0,0 0 0,0 0 0,0 0 0,0 1 0,1 0 0,-1 0 0,1 1 0,-1 0 0,1 0 0,-1 1 0,12 0 0,-15 1 0,-1 0 0,0-1 0,1 1 0,-1 1 0,0-1 0,1 0 0,-1 1 0,0 0 0,0-1 0,0 1 0,0 0 0,0 1 0,-1-1 0,1 0 0,-1 1 0,0 0 0,1-1 0,-1 1 0,0 0 0,0 0 0,-1 0 0,1 1 0,-1-1 0,0 0 0,1 0 0,-1 1 0,-1-1 0,2 6 0,1 7 0,-1-1 0,-1 0 0,0 1 0,-1-1 0,-3 23 0,3-35 0,0 1 0,-1 0 0,1 0 0,-1 0 0,0 0 0,0 0 0,-1-1 0,1 1 0,-1 0 0,0-1 0,0 1 0,0-1 0,0 0 0,0 0 0,-1 1 0,0-2 0,1 1 0,-1 0 0,0 0 0,0-1 0,-1 0 0,1 0 0,0 0 0,-1 0 0,0 0 0,-5 1 0,-3 0 0,0-1 0,0 0 0,0-1 0,0 0 0,-1-1 0,1-1 0,0 0 0,0 0 0,0-1 0,-18-5 0,27 5 5,0 0-1,0 0 0,1-1 1,-1 1-1,0-1 0,1 1 1,-1-1-1,1 0 0,0 0 1,0 0-1,0 0 0,1 0 1,-1-1-1,1 1 0,-1 0 1,1-1-1,0 1 0,0-1 1,1 1-1,-1-5 0,-1-10-266,1 0-1,2-32 0,0 35-405,0-17-6158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00.138"/>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10060 176,'-6695'-115,"3339"55,3347 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02.423"/>
    </inkml:context>
    <inkml:brush xml:id="br0">
      <inkml:brushProperty name="width" value="0.035" units="cm"/>
      <inkml:brushProperty name="height" value="0.035" units="cm"/>
      <inkml:brushProperty name="color" value="#008C3A"/>
    </inkml:brush>
  </inkml:definitions>
  <inkml:trace contextRef="#ctx0" brushRef="#br0">403 1 24575,'-16'1'0,"1"0"0,0 2 0,-22 5 0,-28 4 0,48-9 0,0 1 0,0 0 0,1 1 0,-1 0 0,1 2 0,1 0 0,-1 0 0,1 2 0,1 0 0,-1 1 0,2 0 0,-1 1 0,-16 17 0,28-25 0,0-1 0,0 0 0,0 1 0,0-1 0,0 1 0,0 0 0,1 0 0,0-1 0,-1 1 0,1 0 0,0 0 0,0 0 0,1 0 0,-1 0 0,1 1 0,-1-1 0,1 0 0,0 0 0,0 0 0,1 0 0,-1 0 0,1 0 0,1 6 0,0-5 0,0 1 0,1-1 0,-1 0 0,1 0 0,0 0 0,1 0 0,-1-1 0,0 1 0,1-1 0,0 0 0,0 0 0,0 0 0,0 0 0,6 2 0,52 37 0,-48-31 0,1-1 0,28 16 0,-22-16-273,1 1 0,-2 1 0,1 1 0,35 31 0,-39-28-6553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18.288"/>
    </inkml:context>
    <inkml:brush xml:id="br0">
      <inkml:brushProperty name="width" value="0.035" units="cm"/>
      <inkml:brushProperty name="height" value="0.035" units="cm"/>
      <inkml:brushProperty name="color" value="#E71224"/>
    </inkml:brush>
  </inkml:definitions>
  <inkml:trace contextRef="#ctx0" brushRef="#br0">162 84 24575,'0'-3'0,"0"-1"0,1 1 0,-1 0 0,0 0 0,1 0 0,0 0 0,0 0 0,0 0 0,0 0 0,0 0 0,1 0 0,-1 1 0,1-1 0,0 0 0,0 1 0,0-1 0,0 1 0,4-4 0,-2 3 0,0 0 0,0 1 0,1-1 0,-1 1 0,1 0 0,-1 0 0,1 1 0,0-1 0,0 1 0,-1 0 0,7 0 0,-4 0 0,0 0 0,0 1 0,0 0 0,0 0 0,0 1 0,0 0 0,-1 0 0,1 1 0,0 0 0,0 0 0,-1 0 0,0 1 0,1 0 0,-1 0 0,0 1 0,0 0 0,5 4 0,-2 2 0,0-1 0,-1 1 0,-1 1 0,1 0 0,-2 0 0,1 0 0,-2 1 0,0 0 0,8 24 0,-8-12 0,-1 0 0,-1 0 0,-1 1 0,-1 34 0,-1-40 0,1-4 0,-2 1 0,0-1 0,-5 28 0,6-40 0,-1 1 0,0-1 0,0 0 0,0 0 0,0 0 0,-1 0 0,1 0 0,-1-1 0,0 1 0,0 0 0,0-1 0,0 1 0,0-1 0,0 1 0,-1-1 0,1 0 0,-1 0 0,1 0 0,-1-1 0,0 1 0,0-1 0,0 1 0,0-1 0,-3 1 0,-7 1 0,-1-2 0,1 1 0,0-2 0,-1 0 0,1 0 0,0-1 0,0-1 0,0 0 0,-1-1 0,2 0 0,-1-1 0,-18-8 0,16 5 0,-1 0 0,1-2 0,0 1 0,1-2 0,0 0 0,1-1 0,0 0 0,1-1 0,-16-19 0,20 21 0,1-1 0,1 0 0,-1-1 0,2 1 0,0-1 0,0-1 0,1 1 0,0 0 0,1-1 0,1 0 0,0 0 0,1 0 0,0 0 0,1 0 0,2-14 0,-2 21 0,2 1 0,-1-1 0,1 1 0,-1-1 0,2 1 0,-1-1 0,0 1 0,1 0 0,0 0 0,0 0 0,1 1 0,0-1 0,-1 1 0,1 0 0,1 0 0,4-4 0,-1 3 0,0 0 0,1 1 0,-1 0 0,1 1 0,0-1 0,0 2 0,0-1 0,18-1 0,25-7-1365,-31 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27.543"/>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9811 1,'-9779'855,"9747"-852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29.462"/>
    </inkml:context>
    <inkml:brush xml:id="br0">
      <inkml:brushProperty name="width" value="0.035" units="cm"/>
      <inkml:brushProperty name="height" value="0.035" units="cm"/>
      <inkml:brushProperty name="color" value="#E71224"/>
    </inkml:brush>
  </inkml:definitions>
  <inkml:trace contextRef="#ctx0" brushRef="#br0">247 1 24575,'-3'2'0,"0"0"0,0 0 0,1 1 0,-1-1 0,1 1 0,-1 0 0,1 0 0,0 0 0,0 0 0,0 0 0,-2 6 0,-16 24 0,-2-2 0,-26 31 0,-19 26 0,44-59 0,18-24 0,0 0 0,1 1 0,-1 0 0,1 0 0,0 0 0,-3 8 0,7-13 0,0 0 0,-1-1 0,1 1 0,0 0 0,0 0 0,0-1 0,0 1 0,0 0 0,0 0 0,0-1 0,0 1 0,0 0 0,0 0 0,1-1 0,-1 1 0,0 0 0,0 0 0,1-1 0,-1 1 0,1 0 0,-1-1 0,0 1 0,1 0 0,-1-1 0,1 1 0,-1-1 0,1 1 0,0-1 0,-1 1 0,1-1 0,-1 1 0,1-1 0,0 0 0,0 1 0,-1-1 0,1 0 0,0 1 0,-1-1 0,1 0 0,0 0 0,1 0 0,36 5 0,-33-5 0,35 1 0,0 3 0,0 1 0,72 19 0,-43-9 0,-51-13 0,-1 2 0,0 0 0,30 11 0,27 23-1365,-55-28-5461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BAAC4-6E79-624A-D040-0CD788EF55A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75D9D9E-3E03-2933-0AFA-78E95D19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BE38153-0E5B-95A0-F2B9-7AE796E5DA00}"/>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6B762000-81CB-0F67-8B4C-14C1E794C5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2C39361-8E9F-895B-3FF7-AFEC683374D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9526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04DF94-9917-5292-B0B3-5225152ECDA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D525A77-37E2-393F-DA30-0F5BA0A708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C031C2-6874-A88D-050F-1CA5C738A9B1}"/>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72E288C4-3D2F-F154-F32A-37ED23200D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73D32B-48E5-421C-4646-6E4A4D2B3B9F}"/>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00157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4629B4D-C62D-9E67-C181-1D3B24316AE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CCA1E1A-501C-AB6C-331B-DBDC58D7B9F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73FC3A-A316-8DCB-0411-0BCFB2F07A66}"/>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5C73DF88-9EE4-C746-E4E9-9CD2C0D3490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0F2CF7-2823-C722-C909-C03A0CA8D7D9}"/>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6890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21E0DB-9662-277A-E1A2-71AF51B07AF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1D53FEC-1AB5-7BB8-0AC9-39516569AF7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43B5986-2FF2-4772-0FBB-53403C09B6EB}"/>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0E3C630B-168A-3744-19B7-493C276D25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2222BA-F162-4CC6-4842-A8467050A96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0593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F3FE44-D9BE-8438-B502-6DB0E64098A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78F4BB9-B88E-83B5-0664-342C8F7DF9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A9B92FB-99A9-0D91-2470-5797988504BB}"/>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9821C177-0832-846E-8A2E-6D53B9ADB8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F40F92-9ADE-5453-ECC8-C4C61E3DC230}"/>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2210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E049E0-775F-8764-5052-FCAB7B3B311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B90CB9F-13EB-1102-0C35-034267A1B1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C67B330-1581-1F54-66FC-17A37C58A42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0171EF2-4A5A-7110-31D9-FDD0E7BEDBCC}"/>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3A60F189-B816-7AD2-7B4D-FA331FA791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5B41AD4-F55E-2335-3A5D-2C71ECDBB7A4}"/>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3952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62E72-A278-9EF6-AC5A-B0D9A1E83A6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ABAA3A-268C-2799-734F-290C002D6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BC2A452-E103-0D5A-509B-81122CEF526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7D0B1F5-791A-B85C-7475-2DC54986A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1338DF3-EAFE-025D-2351-844B757889B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A7B1F0E-DD47-FCCA-88D9-61D225FD6A73}"/>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8" name="Alt Bilgi Yer Tutucusu 7">
            <a:extLst>
              <a:ext uri="{FF2B5EF4-FFF2-40B4-BE49-F238E27FC236}">
                <a16:creationId xmlns:a16="http://schemas.microsoft.com/office/drawing/2014/main" id="{C3908E5E-DE40-614A-86BB-5C1A2D9736E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48B0726-66DB-FAE3-0D01-BF4765494482}"/>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84095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9FD9E-AE6D-F9EF-6F84-DFF755D88E3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D043C40-63D2-CC6E-42E8-247261FAF720}"/>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4" name="Alt Bilgi Yer Tutucusu 3">
            <a:extLst>
              <a:ext uri="{FF2B5EF4-FFF2-40B4-BE49-F238E27FC236}">
                <a16:creationId xmlns:a16="http://schemas.microsoft.com/office/drawing/2014/main" id="{F62950BB-96E1-A79B-C157-EFF8E0FF473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47E67F-62CD-8C08-4F3C-A9D32F09DFBA}"/>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01045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8AFD5D2-0E7D-A282-F511-54A222A33618}"/>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3" name="Alt Bilgi Yer Tutucusu 2">
            <a:extLst>
              <a:ext uri="{FF2B5EF4-FFF2-40B4-BE49-F238E27FC236}">
                <a16:creationId xmlns:a16="http://schemas.microsoft.com/office/drawing/2014/main" id="{3696E7DC-C56F-E05F-AEB4-7A86C465847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2267202-57F0-F716-5D50-FB3B45DD1FBB}"/>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64135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CE367-8029-C5AA-BCD4-29B5875352A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52EA91A-FF80-2CE5-C6AE-E6991615F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2DB23D3-22BA-98EE-78D9-39ADD0539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D83D9EA-3911-39C1-39CD-7E48B68D5392}"/>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47B9145C-7BEB-A5F7-B3F3-3B60A0FD0BA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0F4A8F4-8C22-4818-2E4C-7446D3A5E5F5}"/>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6355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69112-345A-57A2-0670-6380D9A5CAD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B20757B-DEA2-8BC1-309C-71BF9F4A8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7401763-FC46-9E79-0ED8-B29BB086C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B4D7CB-CBBD-8965-EBCB-02576381E3BC}"/>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6F2ABC9D-EC33-2FCA-9324-F8501BB288F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1D5C0B-4771-EA39-E7F5-7E60CD892E9C}"/>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16737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61D32F1-0253-C66E-0238-CA154A99C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255734F-CA11-D714-9DBB-E106489E8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B93665-573D-CCCC-DCB5-0C52B82FA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9609A555-43FF-05ED-84EC-D42604C57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6379EB3-D5E0-1283-45D9-F6B08964F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98DC4C-E446-4106-8BA9-6B0A5A3538E3}" type="slidenum">
              <a:rPr lang="tr-TR" smtClean="0"/>
              <a:t>‹#›</a:t>
            </a:fld>
            <a:endParaRPr lang="tr-TR"/>
          </a:p>
        </p:txBody>
      </p:sp>
    </p:spTree>
    <p:extLst>
      <p:ext uri="{BB962C8B-B14F-4D97-AF65-F5344CB8AC3E}">
        <p14:creationId xmlns:p14="http://schemas.microsoft.com/office/powerpoint/2010/main" val="1667568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customXml" Target="../ink/ink5.xml"/><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6.png"/><Relationship Id="rId5" Type="http://schemas.openxmlformats.org/officeDocument/2006/relationships/image" Target="../media/image230.png"/><Relationship Id="rId15" Type="http://schemas.openxmlformats.org/officeDocument/2006/relationships/image" Target="../media/image2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5.png"/><Relationship Id="rId14" Type="http://schemas.openxmlformats.org/officeDocument/2006/relationships/customXml" Target="../ink/ink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6C3B43-20A1-9D18-3ACC-4514D85B36DE}"/>
              </a:ext>
            </a:extLst>
          </p:cNvPr>
          <p:cNvSpPr>
            <a:spLocks noGrp="1"/>
          </p:cNvSpPr>
          <p:nvPr>
            <p:ph type="title"/>
          </p:nvPr>
        </p:nvSpPr>
        <p:spPr>
          <a:xfrm>
            <a:off x="838200" y="365126"/>
            <a:ext cx="10515600" cy="568940"/>
          </a:xfrm>
        </p:spPr>
        <p:txBody>
          <a:bodyPr>
            <a:normAutofit fontScale="90000"/>
          </a:bodyPr>
          <a:lstStyle/>
          <a:p>
            <a:r>
              <a:rPr lang="tr-TR" dirty="0"/>
              <a:t>Nasıl Oynanır?</a:t>
            </a:r>
          </a:p>
        </p:txBody>
      </p:sp>
      <p:sp>
        <p:nvSpPr>
          <p:cNvPr id="3" name="İçerik Yer Tutucusu 2">
            <a:extLst>
              <a:ext uri="{FF2B5EF4-FFF2-40B4-BE49-F238E27FC236}">
                <a16:creationId xmlns:a16="http://schemas.microsoft.com/office/drawing/2014/main" id="{3F56BDB1-CF2B-F492-84F0-7A809936DB01}"/>
              </a:ext>
            </a:extLst>
          </p:cNvPr>
          <p:cNvSpPr>
            <a:spLocks noGrp="1"/>
          </p:cNvSpPr>
          <p:nvPr>
            <p:ph idx="1"/>
          </p:nvPr>
        </p:nvSpPr>
        <p:spPr>
          <a:xfrm>
            <a:off x="838200" y="1052052"/>
            <a:ext cx="4530213" cy="4997092"/>
          </a:xfrm>
        </p:spPr>
        <p:txBody>
          <a:bodyPr>
            <a:normAutofit fontScale="85000" lnSpcReduction="20000"/>
          </a:bodyPr>
          <a:lstStyle/>
          <a:p>
            <a:endParaRPr lang="tr-TR" dirty="0"/>
          </a:p>
          <a:p>
            <a:r>
              <a:rPr lang="tr-TR" sz="2600" dirty="0"/>
              <a:t>Yılan oyununda amaç, yılanı kontrol ederek kırmızı elmaları yemek ve yılanı mümkün olduğunca büyütmektir. Oyuncu, klavye ok tuşlarıyla (↑, ↓, →, ←)veya joystick ile yılanı hareket ettirir. Her elma yendiğinde yılan uzar ve her 5 elmada bir yeni bir bomba eklenir. Siyah bombalardan kaçmak ve yılanın kendi gövdesine çarpmamasını sağlamak önemlidir. Yılan oyun alanının dışına çıktığında karşı taraftan geri döner. Oyun yılanın bombaya veya kendi gövdesine çarpmasıyla sona erer ve oyuncuya toplam skoru gösterilir. </a:t>
            </a:r>
            <a:endParaRPr lang="tr-TR" dirty="0"/>
          </a:p>
        </p:txBody>
      </p:sp>
      <p:pic>
        <p:nvPicPr>
          <p:cNvPr id="6" name="Resim 5">
            <a:extLst>
              <a:ext uri="{FF2B5EF4-FFF2-40B4-BE49-F238E27FC236}">
                <a16:creationId xmlns:a16="http://schemas.microsoft.com/office/drawing/2014/main" id="{69C5D25C-365F-BBCC-8DD6-3B5EDAD5B7CD}"/>
              </a:ext>
            </a:extLst>
          </p:cNvPr>
          <p:cNvPicPr>
            <a:picLocks noChangeAspect="1"/>
          </p:cNvPicPr>
          <p:nvPr/>
        </p:nvPicPr>
        <p:blipFill>
          <a:blip r:embed="rId2"/>
          <a:stretch>
            <a:fillRect/>
          </a:stretch>
        </p:blipFill>
        <p:spPr>
          <a:xfrm>
            <a:off x="5486400" y="1056087"/>
            <a:ext cx="4529721" cy="4993057"/>
          </a:xfrm>
          <a:prstGeom prst="rect">
            <a:avLst/>
          </a:prstGeom>
        </p:spPr>
      </p:pic>
      <p:pic>
        <p:nvPicPr>
          <p:cNvPr id="8" name="Resim 7" descr="ekran görüntüsü, metin, çizgi, öykü gelişim çizgisi; kumpas; grafiğini çıkarma içeren bir resim&#10;&#10;Açıklama otomatik olarak oluşturuldu">
            <a:extLst>
              <a:ext uri="{FF2B5EF4-FFF2-40B4-BE49-F238E27FC236}">
                <a16:creationId xmlns:a16="http://schemas.microsoft.com/office/drawing/2014/main" id="{F1EB5695-3819-5AC4-B57A-7C86B90FF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953" y="930031"/>
            <a:ext cx="6300447" cy="5119113"/>
          </a:xfrm>
          <a:prstGeom prst="rect">
            <a:avLst/>
          </a:prstGeom>
        </p:spPr>
      </p:pic>
    </p:spTree>
    <p:extLst>
      <p:ext uri="{BB962C8B-B14F-4D97-AF65-F5344CB8AC3E}">
        <p14:creationId xmlns:p14="http://schemas.microsoft.com/office/powerpoint/2010/main" val="105797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4E992-692B-7199-171E-95472E486B49}"/>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7E55D873-31E6-6F21-E648-6FA9E4192A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5721" y="859350"/>
            <a:ext cx="6408028" cy="5139300"/>
          </a:xfrm>
          <a:prstGeom prst="rect">
            <a:avLst/>
          </a:prstGeom>
        </p:spPr>
      </p:pic>
      <p:sp>
        <p:nvSpPr>
          <p:cNvPr id="5" name="Rectangle 1">
            <a:extLst>
              <a:ext uri="{FF2B5EF4-FFF2-40B4-BE49-F238E27FC236}">
                <a16:creationId xmlns:a16="http://schemas.microsoft.com/office/drawing/2014/main" id="{039F4F18-86B8-760D-F565-4954756CC288}"/>
              </a:ext>
            </a:extLst>
          </p:cNvPr>
          <p:cNvSpPr>
            <a:spLocks noChangeArrowheads="1"/>
          </p:cNvSpPr>
          <p:nvPr/>
        </p:nvSpPr>
        <p:spPr bwMode="auto">
          <a:xfrm>
            <a:off x="7013749" y="988813"/>
            <a:ext cx="517825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JPanel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sınıfından miras alınan bu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yeniden çizmek için kullanılır.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 çağrıldığında, ekranın eski içeriği silinir ve yeni içerik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içinde çağrılan yardımcı bir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metodur</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Ekrana oyun öğelerini (yılan, elma, bomba, ızgara) çizer.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Burada yapılan çizimler, oyun görsellerinin ekranda doğru bir şekilde görünmesini sağlar.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Özetle,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güncellerken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 güncellemeyi yaparak oyun öğelerini çizer.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0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80E36-81AB-39D0-AB6E-EBAC0D5A448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FB06F6-A239-A8FA-17D3-0AE0431C0B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0554" y="988813"/>
            <a:ext cx="6408028" cy="4163290"/>
          </a:xfrm>
          <a:prstGeom prst="rect">
            <a:avLst/>
          </a:prstGeom>
        </p:spPr>
      </p:pic>
      <p:sp>
        <p:nvSpPr>
          <p:cNvPr id="5" name="Rectangle 1">
            <a:extLst>
              <a:ext uri="{FF2B5EF4-FFF2-40B4-BE49-F238E27FC236}">
                <a16:creationId xmlns:a16="http://schemas.microsoft.com/office/drawing/2014/main" id="{16D2316E-F0D7-89FF-8887-98AF75B8530D}"/>
              </a:ext>
            </a:extLst>
          </p:cNvPr>
          <p:cNvSpPr>
            <a:spLocks noChangeArrowheads="1"/>
          </p:cNvSpPr>
          <p:nvPr/>
        </p:nvSpPr>
        <p:spPr bwMode="auto">
          <a:xfrm>
            <a:off x="5742038" y="1235033"/>
            <a:ext cx="5535561"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Oyunda yılanın yemesi gereken elmayı rastgele bir konumda ekler.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elma, yılanın mevcut vücut parçalarından biriyle aynı konumda olursa,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elmaAdd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kendini yeniden çağırır ve yeni bir konum seçer.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47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92ACFF-BC0B-F819-A7EA-E478239297B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D6D9402C-48BC-DA1B-B1F1-A68982C7FE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301" y="1094422"/>
            <a:ext cx="7503169" cy="4912560"/>
          </a:xfrm>
          <a:prstGeom prst="rect">
            <a:avLst/>
          </a:prstGeom>
        </p:spPr>
      </p:pic>
      <p:sp>
        <p:nvSpPr>
          <p:cNvPr id="5" name="Rectangle 1">
            <a:extLst>
              <a:ext uri="{FF2B5EF4-FFF2-40B4-BE49-F238E27FC236}">
                <a16:creationId xmlns:a16="http://schemas.microsoft.com/office/drawing/2014/main" id="{6A6BA600-303B-F180-441A-A31295ADDF73}"/>
              </a:ext>
            </a:extLst>
          </p:cNvPr>
          <p:cNvSpPr>
            <a:spLocks noChangeArrowheads="1"/>
          </p:cNvSpPr>
          <p:nvPr/>
        </p:nvSpPr>
        <p:spPr bwMode="auto">
          <a:xfrm>
            <a:off x="6096000" y="1564048"/>
            <a:ext cx="625331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Oyuna rastgele bir bomba ekler ve bu bombanın yılanın vücut kısmıyla çakışmamasını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Bu koordinatlar, bomba için kullanılacak konumdur.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bomba, yılanın herhangi bir vücut parçasıyla aynı konumda olursa, çakışma olduğu kabul edilir ve bomba yeniden yerleştirilir.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Ekleme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çakışma yoksa, bomba eklenir ve bu bomba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listelerine eklenir.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67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605620-1327-78A3-EDB6-F0635142E6D1}"/>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B3236743-038B-5A95-BAD0-8BF31F1410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179871"/>
            <a:ext cx="5585730" cy="4817806"/>
          </a:xfrm>
          <a:prstGeom prst="rect">
            <a:avLst/>
          </a:prstGeom>
        </p:spPr>
      </p:pic>
      <p:sp>
        <p:nvSpPr>
          <p:cNvPr id="5" name="Rectangle 1">
            <a:extLst>
              <a:ext uri="{FF2B5EF4-FFF2-40B4-BE49-F238E27FC236}">
                <a16:creationId xmlns:a16="http://schemas.microsoft.com/office/drawing/2014/main" id="{6537967E-014A-277B-359E-A484BE6C66A0}"/>
              </a:ext>
            </a:extLst>
          </p:cNvPr>
          <p:cNvSpPr>
            <a:spLocks noChangeArrowheads="1"/>
          </p:cNvSpPr>
          <p:nvPr/>
        </p:nvSpPr>
        <p:spPr bwMode="auto">
          <a:xfrm>
            <a:off x="6096000" y="1002604"/>
            <a:ext cx="558573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yediği elma ile bomba çarpışmalarını kontrol eder ve buna göre oyun durumunu günceller.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Elma Yeme Kontrolü</a:t>
            </a:r>
            <a:r>
              <a:rPr kumimoji="0" lang="tr-TR" altLang="tr-TR" sz="1600" b="0" i="0" u="none" strike="noStrike" cap="none" normalizeH="0" baseline="0" dirty="0">
                <a:ln>
                  <a:noFill/>
                </a:ln>
                <a:solidFill>
                  <a:schemeClr val="tx1"/>
                </a:solidFill>
                <a:effectLst/>
                <a:latin typeface="Arial" panose="020B0604020202020204" pitchFamily="34" charset="0"/>
              </a:rPr>
              <a:t>: Yılanın başı (</a:t>
            </a:r>
            <a:r>
              <a:rPr kumimoji="0" lang="tr-TR" altLang="tr-TR" sz="1600" b="0" i="0" u="none" strike="noStrike" cap="none" normalizeH="0" baseline="0" dirty="0" err="1">
                <a:ln>
                  <a:noFill/>
                </a:ln>
                <a:solidFill>
                  <a:schemeClr val="tx1"/>
                </a:solidFill>
                <a:effectLst/>
                <a:latin typeface="Arial Unicode MS"/>
              </a:rPr>
              <a:t>bodyx</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bodyy</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ile elmanın bulunduğu koordinat (</a:t>
            </a:r>
            <a:r>
              <a:rPr kumimoji="0" lang="tr-TR" altLang="tr-TR" sz="1600" b="0" i="0" u="none" strike="noStrike" cap="none" normalizeH="0" baseline="0" dirty="0" err="1">
                <a:ln>
                  <a:noFill/>
                </a:ln>
                <a:solidFill>
                  <a:schemeClr val="tx1"/>
                </a:solidFill>
                <a:effectLst/>
                <a:latin typeface="Arial Unicode MS"/>
              </a:rPr>
              <a:t>elmax</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elmay</a:t>
            </a:r>
            <a:r>
              <a:rPr kumimoji="0" lang="tr-TR" altLang="tr-TR" sz="1600" b="0" i="0" u="none" strike="noStrike" cap="none" normalizeH="0" baseline="0" dirty="0">
                <a:ln>
                  <a:noFill/>
                </a:ln>
                <a:solidFill>
                  <a:schemeClr val="tx1"/>
                </a:solidFill>
                <a:effectLst/>
              </a:rPr>
              <a:t>) aynıysa, yılan bir elma yemiş demektir. Yılanın uzunluğu artırılır (</a:t>
            </a:r>
            <a:r>
              <a:rPr kumimoji="0" lang="tr-TR" altLang="tr-TR" sz="1600" b="0" i="0" u="none" strike="noStrike" cap="none" normalizeH="0" baseline="0" dirty="0" err="1">
                <a:ln>
                  <a:noFill/>
                </a:ln>
                <a:solidFill>
                  <a:schemeClr val="tx1"/>
                </a:solidFill>
                <a:effectLst/>
                <a:latin typeface="Arial Unicode MS"/>
              </a:rPr>
              <a:t>bodylenght</a:t>
            </a:r>
            <a:r>
              <a:rPr kumimoji="0" lang="tr-TR" altLang="tr-TR" sz="1600" b="0"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yeni bir elma eklenir ve elma sayısı artırılır.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Bomba Çarpışma Kontrolü</a:t>
            </a:r>
            <a:r>
              <a:rPr kumimoji="0" lang="tr-TR" altLang="tr-TR" sz="1600" b="0" i="0" u="none" strike="noStrike" cap="none" normalizeH="0" baseline="0" dirty="0">
                <a:ln>
                  <a:noFill/>
                </a:ln>
                <a:solidFill>
                  <a:schemeClr val="tx1"/>
                </a:solidFill>
                <a:effectLst/>
                <a:latin typeface="Arial" panose="020B0604020202020204" pitchFamily="34" charset="0"/>
              </a:rPr>
              <a:t>: Tüm bombalar için, yılanın başı bir bombayla aynı konumda mı kontrol edilir. Eğer öyleyse, </a:t>
            </a:r>
            <a:r>
              <a:rPr kumimoji="0" lang="tr-TR" altLang="tr-TR" sz="1600" b="0" i="0" u="none" strike="noStrike" cap="none" normalizeH="0" baseline="0" dirty="0">
                <a:ln>
                  <a:noFill/>
                </a:ln>
                <a:solidFill>
                  <a:schemeClr val="tx1"/>
                </a:solidFill>
                <a:effectLst/>
                <a:latin typeface="Arial Unicode MS"/>
              </a:rPr>
              <a:t>devam</a:t>
            </a:r>
            <a:r>
              <a:rPr kumimoji="0" lang="tr-TR" altLang="tr-TR" sz="1600" b="0" i="0" u="none" strike="noStrike" cap="none" normalizeH="0" baseline="0" dirty="0">
                <a:ln>
                  <a:noFill/>
                </a:ln>
                <a:solidFill>
                  <a:schemeClr val="tx1"/>
                </a:solidFill>
                <a:effectLst/>
              </a:rPr>
              <a:t> değişkeni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 yapılır ve oyun sona erdirilir.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66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0F1792-4E08-AF55-2D79-A660050F2AF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E1204FD1-090E-57DF-1B9D-904474E0FE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845574"/>
            <a:ext cx="5585730" cy="5009975"/>
          </a:xfrm>
          <a:prstGeom prst="rect">
            <a:avLst/>
          </a:prstGeom>
        </p:spPr>
      </p:pic>
      <p:sp>
        <p:nvSpPr>
          <p:cNvPr id="7" name="Rectangle 1">
            <a:extLst>
              <a:ext uri="{FF2B5EF4-FFF2-40B4-BE49-F238E27FC236}">
                <a16:creationId xmlns:a16="http://schemas.microsoft.com/office/drawing/2014/main" id="{F896BCF5-D0AB-FCD1-385A-0510CC2325CE}"/>
              </a:ext>
            </a:extLst>
          </p:cNvPr>
          <p:cNvSpPr>
            <a:spLocks noGrp="1" noChangeArrowheads="1"/>
          </p:cNvSpPr>
          <p:nvPr>
            <p:ph idx="1"/>
          </p:nvPr>
        </p:nvSpPr>
        <p:spPr bwMode="auto">
          <a:xfrm>
            <a:off x="6096000" y="1494893"/>
            <a:ext cx="53757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kendi bedenine çarpıp çarpmadığını ve ekran sınırlarını aşıp aşmadığını kontrol eder.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Kendi Bedenine Çarpma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vücut kısmı ile çarpışıyorsa, oyun sona erdirilir.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 Sınırını Aşma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ekran sınırlarından dışarı çıkarsa (örneğin, sol, sağ, üst veya alt sınırda), yılan ekranın karşı tarafında yeniden konumlandırılır. Bu, yılanın bir kenardan diğerine geçmesini sağlar.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86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B6A5B-557B-A723-3103-F318AB9C4DB8}"/>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2F777A-6B56-5011-1DC3-D2D35D7C3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494893"/>
            <a:ext cx="6002368" cy="3116436"/>
          </a:xfrm>
          <a:prstGeom prst="rect">
            <a:avLst/>
          </a:prstGeom>
        </p:spPr>
      </p:pic>
      <p:sp>
        <p:nvSpPr>
          <p:cNvPr id="5" name="Rectangle 1">
            <a:extLst>
              <a:ext uri="{FF2B5EF4-FFF2-40B4-BE49-F238E27FC236}">
                <a16:creationId xmlns:a16="http://schemas.microsoft.com/office/drawing/2014/main" id="{50925D74-2786-5E40-678F-3A625A3AFEA3}"/>
              </a:ext>
            </a:extLst>
          </p:cNvPr>
          <p:cNvSpPr>
            <a:spLocks noChangeArrowheads="1"/>
          </p:cNvSpPr>
          <p:nvPr/>
        </p:nvSpPr>
        <p:spPr bwMode="auto">
          <a:xfrm>
            <a:off x="5073445" y="1571837"/>
            <a:ext cx="636060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vücut kısmının (baş ve kuyruk) hareketini sağlar.</a:t>
            </a:r>
          </a:p>
          <a:p>
            <a:pPr marL="0" marR="0" lvl="0" indent="0" algn="l" defTabSz="914400" rtl="0" eaLnBrk="0" fontAlgn="base" latinLnBrk="0" hangingPunct="0">
              <a:lnSpc>
                <a:spcPct val="100000"/>
              </a:lnSpc>
              <a:spcBef>
                <a:spcPct val="0"/>
              </a:spcBef>
              <a:spcAft>
                <a:spcPct val="0"/>
              </a:spcAft>
              <a:buClrTx/>
              <a:buSzTx/>
              <a:tabLst/>
            </a:pPr>
            <a:endParaRPr lang="tr-TR" altLang="tr-TR"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Kuyruğun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kuyruk kısmı</a:t>
            </a:r>
            <a:r>
              <a:rPr lang="tr-TR" altLang="tr-TR" sz="1600" dirty="0">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bir önceki pozisyonuna kaydırılır. Bu sayede  yılanın vücut kısmı hareket eder ve takip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Başın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belirlenen yön doğrultusunda (yukarı, aşağı, sola veya sağa) hareket eder. Bu, x ve y yön değişkenleriyle yapılır. Bu, her bir karede yılanın başının yeni pozisyonunu belirler.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92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85E103-45A4-4A90-DA60-21763B0EDC18}"/>
              </a:ext>
            </a:extLst>
          </p:cNvPr>
          <p:cNvSpPr txBox="1">
            <a:spLocks/>
          </p:cNvSpPr>
          <p:nvPr/>
        </p:nvSpPr>
        <p:spPr>
          <a:xfrm>
            <a:off x="761999"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C3DEE9A4-3F3E-AE38-4E25-A01AA54BA7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5750" y="1327354"/>
            <a:ext cx="3775979" cy="2536723"/>
          </a:xfrm>
          <a:prstGeom prst="rect">
            <a:avLst/>
          </a:prstGeom>
        </p:spPr>
      </p:pic>
      <p:sp>
        <p:nvSpPr>
          <p:cNvPr id="5" name="Rectangle 1">
            <a:extLst>
              <a:ext uri="{FF2B5EF4-FFF2-40B4-BE49-F238E27FC236}">
                <a16:creationId xmlns:a16="http://schemas.microsoft.com/office/drawing/2014/main" id="{3B3FB9DA-5EBE-FAC9-9AD2-4314DA866D3F}"/>
              </a:ext>
            </a:extLst>
          </p:cNvPr>
          <p:cNvSpPr>
            <a:spLocks noChangeArrowheads="1"/>
          </p:cNvSpPr>
          <p:nvPr/>
        </p:nvSpPr>
        <p:spPr bwMode="auto">
          <a:xfrm>
            <a:off x="5338916" y="1263068"/>
            <a:ext cx="538807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hareket yönünü belirler.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Değişikliği</a:t>
            </a:r>
            <a:r>
              <a:rPr kumimoji="0" lang="tr-TR" altLang="tr-TR" sz="1600" b="0" i="0" u="none" strike="noStrike" cap="none" normalizeH="0" baseline="0" dirty="0">
                <a:ln>
                  <a:noFill/>
                </a:ln>
                <a:solidFill>
                  <a:schemeClr val="tx1"/>
                </a:solidFill>
                <a:effectLst/>
                <a:latin typeface="Arial" panose="020B0604020202020204" pitchFamily="34" charset="0"/>
              </a:rPr>
              <a:t>: Eğer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değerlerinden biri sıfırsa, diğerinin sıfır olmaması gereklidir (örneğin, yukarı hareket etmek için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sıfır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negatif olmalıdır). Bu, yılanın ters yönde hareket etmesini engeller (yılanın geri gitmesini engeller). Yön, verilen </a:t>
            </a:r>
            <a:r>
              <a:rPr kumimoji="0" lang="tr-TR" altLang="tr-TR" sz="1600" b="0" i="0" u="none" strike="noStrike" cap="none" normalizeH="0" baseline="0" dirty="0" err="1">
                <a:ln>
                  <a:noFill/>
                </a:ln>
                <a:solidFill>
                  <a:schemeClr val="tx1"/>
                </a:solidFill>
                <a:effectLst/>
                <a:latin typeface="Arial Unicode MS"/>
              </a:rPr>
              <a:t>xDir</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err="1">
                <a:ln>
                  <a:noFill/>
                </a:ln>
                <a:solidFill>
                  <a:schemeClr val="tx1"/>
                </a:solidFill>
                <a:effectLst/>
                <a:latin typeface="Arial Unicode MS"/>
              </a:rPr>
              <a:t>yDir</a:t>
            </a:r>
            <a:r>
              <a:rPr kumimoji="0" lang="tr-TR" altLang="tr-TR" sz="1600" b="0" i="0" u="none" strike="noStrike" cap="none" normalizeH="0" baseline="0" dirty="0">
                <a:ln>
                  <a:noFill/>
                </a:ln>
                <a:solidFill>
                  <a:schemeClr val="tx1"/>
                </a:solidFill>
                <a:effectLst/>
              </a:rPr>
              <a:t> değerlerine göre ayarlanır.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9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C089F-0520-C67F-0B6C-8259E1E153C1}"/>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668D0996-A221-45D9-C93E-E86DB505F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993058"/>
            <a:ext cx="5673213" cy="5014452"/>
          </a:xfrm>
          <a:prstGeom prst="rect">
            <a:avLst/>
          </a:prstGeom>
        </p:spPr>
      </p:pic>
      <p:sp>
        <p:nvSpPr>
          <p:cNvPr id="6" name="Rectangle 2">
            <a:extLst>
              <a:ext uri="{FF2B5EF4-FFF2-40B4-BE49-F238E27FC236}">
                <a16:creationId xmlns:a16="http://schemas.microsoft.com/office/drawing/2014/main" id="{C55698C9-171D-D5A7-2162-26E0FE64FA34}"/>
              </a:ext>
            </a:extLst>
          </p:cNvPr>
          <p:cNvSpPr>
            <a:spLocks noChangeArrowheads="1"/>
          </p:cNvSpPr>
          <p:nvPr/>
        </p:nvSpPr>
        <p:spPr bwMode="auto">
          <a:xfrm>
            <a:off x="6174657" y="1522855"/>
            <a:ext cx="588952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Klavye tuşlarına basıldığında yılanın hareket yönünü günceller.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Yukarı </a:t>
            </a:r>
            <a:r>
              <a:rPr kumimoji="0" lang="tr-TR" altLang="tr-TR" sz="1600" b="0" i="0" u="none" strike="noStrike" cap="none" normalizeH="0" baseline="0" dirty="0">
                <a:ln>
                  <a:noFill/>
                </a:ln>
                <a:solidFill>
                  <a:schemeClr val="tx1"/>
                </a:solidFill>
                <a:effectLst/>
                <a:latin typeface="Arial" panose="020B0604020202020204" pitchFamily="34" charset="0"/>
              </a:rPr>
              <a:t>Eğer yılan aşağıya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yukarıya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Sol </a:t>
            </a:r>
            <a:r>
              <a:rPr kumimoji="0" lang="tr-TR" altLang="tr-TR" sz="1600" b="0" i="0" u="none" strike="noStrike" cap="none" normalizeH="0" baseline="0" dirty="0">
                <a:ln>
                  <a:noFill/>
                </a:ln>
                <a:solidFill>
                  <a:schemeClr val="tx1"/>
                </a:solidFill>
                <a:effectLst/>
                <a:latin typeface="Arial" panose="020B0604020202020204" pitchFamily="34" charset="0"/>
              </a:rPr>
              <a:t>Eğer yılan sağa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sola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Aşağı </a:t>
            </a:r>
            <a:r>
              <a:rPr kumimoji="0" lang="tr-TR" altLang="tr-TR" sz="1600" b="0" i="0" u="none" strike="noStrike" cap="none" normalizeH="0" baseline="0" dirty="0">
                <a:ln>
                  <a:noFill/>
                </a:ln>
                <a:solidFill>
                  <a:schemeClr val="tx1"/>
                </a:solidFill>
                <a:effectLst/>
                <a:latin typeface="Arial" panose="020B0604020202020204" pitchFamily="34" charset="0"/>
              </a:rPr>
              <a:t>Eğer yılan yukarıya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aşağıya </a:t>
            </a:r>
            <a:r>
              <a:rPr lang="tr-TR" altLang="tr-TR" sz="1600" dirty="0"/>
              <a:t>     </a:t>
            </a:r>
            <a:r>
              <a:rPr kumimoji="0" lang="tr-TR" altLang="tr-TR" sz="1600" b="0" i="0" u="none" strike="noStrike" cap="none" normalizeH="0" baseline="0" dirty="0">
                <a:ln>
                  <a:noFill/>
                </a:ln>
                <a:solidFill>
                  <a:schemeClr val="tx1"/>
                </a:solidFill>
                <a:effectLst/>
              </a:rPr>
              <a:t>(</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Sağ </a:t>
            </a:r>
            <a:r>
              <a:rPr kumimoji="0" lang="tr-TR" altLang="tr-TR" sz="1600" b="0" i="0" u="none" strike="noStrike" cap="none" normalizeH="0" baseline="0" dirty="0">
                <a:ln>
                  <a:noFill/>
                </a:ln>
                <a:solidFill>
                  <a:schemeClr val="tx1"/>
                </a:solidFill>
                <a:effectLst/>
                <a:latin typeface="Arial" panose="020B0604020202020204" pitchFamily="34" charset="0"/>
              </a:rPr>
              <a:t>Eğer yılan sola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sağa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72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39D6FF-8470-7C09-2AE9-A18E519518F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42CF3EB3-462F-64A0-1D5F-32115E2192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1199535"/>
            <a:ext cx="5673213" cy="4159046"/>
          </a:xfrm>
          <a:prstGeom prst="rect">
            <a:avLst/>
          </a:prstGeom>
        </p:spPr>
      </p:pic>
      <p:sp>
        <p:nvSpPr>
          <p:cNvPr id="5" name="Rectangle 1">
            <a:extLst>
              <a:ext uri="{FF2B5EF4-FFF2-40B4-BE49-F238E27FC236}">
                <a16:creationId xmlns:a16="http://schemas.microsoft.com/office/drawing/2014/main" id="{2C8038C0-E8EE-D3F7-713C-E57DE9DC6FD4}"/>
              </a:ext>
            </a:extLst>
          </p:cNvPr>
          <p:cNvSpPr>
            <a:spLocks noChangeArrowheads="1"/>
          </p:cNvSpPr>
          <p:nvPr/>
        </p:nvSpPr>
        <p:spPr bwMode="auto">
          <a:xfrm>
            <a:off x="5338917" y="346580"/>
            <a:ext cx="6174658"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metod</a:t>
            </a:r>
            <a:r>
              <a:rPr kumimoji="0" lang="tr-TR" altLang="tr-TR" sz="1600" b="0" i="0" u="none" strike="noStrike" cap="none" normalizeH="0" baseline="0" dirty="0">
                <a:ln>
                  <a:noFill/>
                </a:ln>
                <a:solidFill>
                  <a:schemeClr val="tx1"/>
                </a:solidFill>
                <a:effectLst/>
                <a:latin typeface="Arial" panose="020B0604020202020204" pitchFamily="34" charset="0"/>
              </a:rPr>
              <a:t>, belirli bir zaman aralığında sürekli olarak çalışacak işlemleri gerçekleştirir. Bu tür işlemler, zamanlayıcı (</a:t>
            </a:r>
            <a:r>
              <a:rPr kumimoji="0" lang="tr-TR" altLang="tr-TR" sz="1600" b="0" i="0" u="none" strike="noStrike" cap="none" normalizeH="0" baseline="0" dirty="0" err="1">
                <a:ln>
                  <a:noFill/>
                </a:ln>
                <a:solidFill>
                  <a:schemeClr val="tx1"/>
                </a:solidFill>
                <a:effectLst/>
                <a:latin typeface="Arial" panose="020B0604020202020204" pitchFamily="34" charset="0"/>
              </a:rPr>
              <a:t>timer</a:t>
            </a:r>
            <a:r>
              <a:rPr kumimoji="0" lang="tr-TR" altLang="tr-TR" sz="1600" b="0" i="0" u="none" strike="noStrike" cap="none" normalizeH="0" baseline="0" dirty="0">
                <a:ln>
                  <a:noFill/>
                </a:ln>
                <a:solidFill>
                  <a:schemeClr val="tx1"/>
                </a:solidFill>
                <a:effectLst/>
                <a:latin typeface="Arial" panose="020B0604020202020204" pitchFamily="34" charset="0"/>
              </a:rPr>
              <a:t>) kullanılarak belirli bir periyodla tetiklenir. Yılan oyununun her adımında yılanın hareket etmesi, elma ve bomba kontrolü gibi işlemler yapılır.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Hareketi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Yılanın kuyruk kısmındaki her bir segment, bir öncekini takip edecek şekilde yer değiştirir (yılanın vücudu hareket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Durumu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checkTheShape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burada yılanın kendi üzerine veya oyun alanından dışarı çıkıp çıkmadığı kontrol edilir. Eğer bu tür bir durum varsa oyun sona erer (</a:t>
            </a:r>
            <a:r>
              <a:rPr kumimoji="0" lang="tr-TR" altLang="tr-TR" sz="1600" b="0" i="0" u="none" strike="noStrike" cap="none" normalizeH="0" baseline="0" dirty="0">
                <a:ln>
                  <a:noFill/>
                </a:ln>
                <a:solidFill>
                  <a:schemeClr val="tx1"/>
                </a:solidFill>
                <a:effectLst/>
                <a:latin typeface="Arial Unicode MS"/>
              </a:rPr>
              <a:t>devam =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Yiyecek (Elma) ve Bombaları Kontrol Etmesi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checkFoodandBomba</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çalıştırılır. Eğer yılan bir elma yediyse boyutunu artırır ve yeni elma ekler. Eğer bomba ile çarpışırsa,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Oyun Sonu</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Eğer yılan kendi üzerine çarpmışsa veya bomba ile çarpışmışsa, </a:t>
            </a:r>
            <a:r>
              <a:rPr kumimoji="0" lang="tr-TR" altLang="tr-TR" sz="1600" b="1" i="0" u="none" strike="noStrike" cap="none" normalizeH="0" baseline="0" dirty="0" err="1">
                <a:ln>
                  <a:noFill/>
                </a:ln>
                <a:solidFill>
                  <a:schemeClr val="tx1"/>
                </a:solidFill>
                <a:effectLst/>
                <a:latin typeface="Arial Unicode MS"/>
              </a:rPr>
              <a:t>GameOver</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ve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Görsel Güncelleme</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repaint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çağrılarak oyun paneli yeniden çizilir, böylece yılanın ve diğer öğelerin güncel durumu ekrana yansıtılır.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64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09CEB-2416-2D3F-7971-D9444E85CD7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JoystickControl</a:t>
            </a:r>
            <a:endParaRPr lang="tr-TR" sz="2400" dirty="0"/>
          </a:p>
        </p:txBody>
      </p:sp>
      <p:pic>
        <p:nvPicPr>
          <p:cNvPr id="3" name="İçerik Yer Tutucusu 5">
            <a:extLst>
              <a:ext uri="{FF2B5EF4-FFF2-40B4-BE49-F238E27FC236}">
                <a16:creationId xmlns:a16="http://schemas.microsoft.com/office/drawing/2014/main" id="{41534F38-1C37-6E78-835E-3D56CAC374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612" y="1042219"/>
            <a:ext cx="4903842" cy="5102942"/>
          </a:xfrm>
          <a:prstGeom prst="rect">
            <a:avLst/>
          </a:prstGeom>
        </p:spPr>
      </p:pic>
      <p:sp>
        <p:nvSpPr>
          <p:cNvPr id="7" name="Rectangle 1">
            <a:extLst>
              <a:ext uri="{FF2B5EF4-FFF2-40B4-BE49-F238E27FC236}">
                <a16:creationId xmlns:a16="http://schemas.microsoft.com/office/drawing/2014/main" id="{E3D341A6-CCFC-9901-3D1A-CD26512B0140}"/>
              </a:ext>
            </a:extLst>
          </p:cNvPr>
          <p:cNvSpPr>
            <a:spLocks noChangeArrowheads="1"/>
          </p:cNvSpPr>
          <p:nvPr/>
        </p:nvSpPr>
        <p:spPr bwMode="auto">
          <a:xfrm>
            <a:off x="5242794" y="1203695"/>
            <a:ext cx="57912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 Port Bağlantısı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Belirtilen port üzerinden bağlantı kurar.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Baud hızı 9600 olarak ayarlanır. Port başarıyla açılırsa "Açıldı", aksi takdirde "Açılmadı" mesajı verir.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Joystick Verilerini Okuma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Yeni bir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başlatılır ve sürekli olarak porttan veri okur.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Gelen veriler yön karakteri (l, r, u, d) olarak değerlendirilir: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Sağa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Yukarı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Aşağı hareket.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Yönünü Güncelleme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Yön bilgisi PANEL sınıfındaki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setDirection</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y) metodu ile yansıtılır.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39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ED2DF-438A-32E6-12DA-82FFD5DDEFDF}"/>
              </a:ext>
            </a:extLst>
          </p:cNvPr>
          <p:cNvSpPr>
            <a:spLocks noGrp="1"/>
          </p:cNvSpPr>
          <p:nvPr>
            <p:ph type="title"/>
          </p:nvPr>
        </p:nvSpPr>
        <p:spPr>
          <a:xfrm>
            <a:off x="838200" y="365125"/>
            <a:ext cx="10515600" cy="470617"/>
          </a:xfrm>
        </p:spPr>
        <p:txBody>
          <a:bodyPr>
            <a:normAutofit fontScale="90000"/>
          </a:bodyPr>
          <a:lstStyle/>
          <a:p>
            <a:pPr algn="ctr"/>
            <a:r>
              <a:rPr lang="tr-TR" dirty="0"/>
              <a:t>Akış diyagramı</a:t>
            </a:r>
          </a:p>
        </p:txBody>
      </p:sp>
      <p:pic>
        <p:nvPicPr>
          <p:cNvPr id="6" name="İçerik Yer Tutucusu 5" descr="metin, ekran görüntüsü, dikdörtgen, yazı tipi içeren bir resim&#10;&#10;Açıklama otomatik olarak oluşturuldu">
            <a:extLst>
              <a:ext uri="{FF2B5EF4-FFF2-40B4-BE49-F238E27FC236}">
                <a16:creationId xmlns:a16="http://schemas.microsoft.com/office/drawing/2014/main" id="{370350BB-4652-6E76-6DB5-258E2D74CC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9544" y="1145506"/>
            <a:ext cx="10192979" cy="4891499"/>
          </a:xfrm>
        </p:spPr>
      </p:pic>
    </p:spTree>
    <p:extLst>
      <p:ext uri="{BB962C8B-B14F-4D97-AF65-F5344CB8AC3E}">
        <p14:creationId xmlns:p14="http://schemas.microsoft.com/office/powerpoint/2010/main" val="270704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72E78-153D-5B76-5EB4-EB2AF9731CC0}"/>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D446EB0-EFEC-B31F-ED09-E7DDC039AA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9961" y="1130711"/>
            <a:ext cx="4903842" cy="4768644"/>
          </a:xfrm>
          <a:prstGeom prst="rect">
            <a:avLst/>
          </a:prstGeom>
        </p:spPr>
      </p:pic>
      <p:sp>
        <p:nvSpPr>
          <p:cNvPr id="4" name="Rectangle 3">
            <a:extLst>
              <a:ext uri="{FF2B5EF4-FFF2-40B4-BE49-F238E27FC236}">
                <a16:creationId xmlns:a16="http://schemas.microsoft.com/office/drawing/2014/main" id="{040BA803-27C5-A0B2-1671-87A68B357951}"/>
              </a:ext>
            </a:extLst>
          </p:cNvPr>
          <p:cNvSpPr>
            <a:spLocks noChangeArrowheads="1"/>
          </p:cNvSpPr>
          <p:nvPr/>
        </p:nvSpPr>
        <p:spPr bwMode="auto">
          <a:xfrm>
            <a:off x="5407454" y="1835169"/>
            <a:ext cx="602717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tr-TR" altLang="tr-TR" sz="1600" b="1" dirty="0">
                <a:latin typeface="Times New Roman" panose="02020603050405020304" pitchFamily="18" charset="0"/>
                <a:cs typeface="Times New Roman" panose="02020603050405020304" pitchFamily="18" charset="0"/>
              </a:rPr>
              <a:t>Amaç:</a:t>
            </a:r>
          </a:p>
          <a:p>
            <a:pPr lvl="0" eaLnBrk="0" fontAlgn="base" hangingPunct="0">
              <a:spcBef>
                <a:spcPct val="0"/>
              </a:spcBef>
              <a:spcAft>
                <a:spcPct val="0"/>
              </a:spcAft>
            </a:pPr>
            <a:r>
              <a:rPr lang="tr-TR" altLang="tr-TR" sz="1600" dirty="0" err="1">
                <a:latin typeface="Times New Roman" panose="02020603050405020304" pitchFamily="18" charset="0"/>
                <a:cs typeface="Times New Roman" panose="02020603050405020304" pitchFamily="18" charset="0"/>
              </a:rPr>
              <a:t>GameThread</a:t>
            </a:r>
            <a:r>
              <a:rPr lang="tr-TR" altLang="tr-TR" sz="1600" dirty="0">
                <a:latin typeface="Times New Roman" panose="02020603050405020304" pitchFamily="18" charset="0"/>
                <a:cs typeface="Times New Roman" panose="02020603050405020304" pitchFamily="18" charset="0"/>
              </a:rPr>
              <a:t> sınıfı, oyunun skor ve bomba sayısı gibi bilgilerini göstermek için ayrı bir panel oluşturur. Bu panel, oyun sırasında sürekli güncellenerek oyuncuya bilgi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sınıfı ile iletişim kurar ve oyundaki verileri (skor, bomba sayısı) alır.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bilgiler,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panelinde grafiksel olarak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Görsel Düzenlemeler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oyun alanının yanında (ör. (600, 0) konumu) ayrı bir alan oluşturur.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Arka plan rengi beyazdır ve belirli bir boyutta tasarlanır (200x600).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79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7FD35F-E06C-9AF9-CAE6-F1A86071382D}"/>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02EA0CE-3FD4-8A7B-A763-5037CD0A82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0943" y="973395"/>
            <a:ext cx="5515896" cy="5230760"/>
          </a:xfrm>
          <a:prstGeom prst="rect">
            <a:avLst/>
          </a:prstGeom>
        </p:spPr>
      </p:pic>
      <p:sp>
        <p:nvSpPr>
          <p:cNvPr id="4" name="Rectangle 1">
            <a:extLst>
              <a:ext uri="{FF2B5EF4-FFF2-40B4-BE49-F238E27FC236}">
                <a16:creationId xmlns:a16="http://schemas.microsoft.com/office/drawing/2014/main" id="{115DE84B-0A39-0D58-6D39-2E3EE1BEBB57}"/>
              </a:ext>
            </a:extLst>
          </p:cNvPr>
          <p:cNvSpPr>
            <a:spLocks noChangeArrowheads="1"/>
          </p:cNvSpPr>
          <p:nvPr/>
        </p:nvSpPr>
        <p:spPr bwMode="auto">
          <a:xfrm>
            <a:off x="6145160" y="1425543"/>
            <a:ext cx="55158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Ekranda Bilgileri Gösterme:</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metodunda, ekrana şu bilgiler çizilir: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Kalan Süre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 değişkenine dayalı olarak, dakika ve saniye formatında ekrana yazdırılır.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pl.getYenilenElmaSayısı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alınan skor değeri gösterilir.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pl.getBombasayisi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bomba sayısı ekrana yazdırılır.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 Bittiğinde Durum:</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Eğer time sıfır olursa, oyunun devam etmesini engellemek için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pl.setDevam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çağrılır.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76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642016-A0B4-8FAB-F097-FCC71545D49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95E719C2-5D79-960A-F8CB-66D4C6C628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13481" y="0"/>
            <a:ext cx="4068097" cy="4068097"/>
          </a:xfrm>
          <a:prstGeom prst="rect">
            <a:avLst/>
          </a:prstGeom>
        </p:spPr>
      </p:pic>
      <p:pic>
        <p:nvPicPr>
          <p:cNvPr id="7" name="İçerik Yer Tutucusu 5">
            <a:extLst>
              <a:ext uri="{FF2B5EF4-FFF2-40B4-BE49-F238E27FC236}">
                <a16:creationId xmlns:a16="http://schemas.microsoft.com/office/drawing/2014/main" id="{CAC6602B-017E-9E3F-2BE3-56805BA4D1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3612" y="2461136"/>
            <a:ext cx="4903842" cy="193572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Mürekkep 10">
                <a:extLst>
                  <a:ext uri="{FF2B5EF4-FFF2-40B4-BE49-F238E27FC236}">
                    <a16:creationId xmlns:a16="http://schemas.microsoft.com/office/drawing/2014/main" id="{F54DAD60-79B5-E6B7-2697-321BD3059C2F}"/>
                  </a:ext>
                </a:extLst>
              </p14:cNvPr>
              <p14:cNvContentPartPr/>
              <p14:nvPr/>
            </p14:nvContentPartPr>
            <p14:xfrm>
              <a:off x="6892130" y="2605908"/>
              <a:ext cx="111240" cy="101160"/>
            </p14:xfrm>
          </p:contentPart>
        </mc:Choice>
        <mc:Fallback xmlns="">
          <p:pic>
            <p:nvPicPr>
              <p:cNvPr id="11" name="Mürekkep 10">
                <a:extLst>
                  <a:ext uri="{FF2B5EF4-FFF2-40B4-BE49-F238E27FC236}">
                    <a16:creationId xmlns:a16="http://schemas.microsoft.com/office/drawing/2014/main" id="{F54DAD60-79B5-E6B7-2697-321BD3059C2F}"/>
                  </a:ext>
                </a:extLst>
              </p:cNvPr>
              <p:cNvPicPr/>
              <p:nvPr/>
            </p:nvPicPr>
            <p:blipFill>
              <a:blip r:embed="rId5"/>
              <a:stretch>
                <a:fillRect/>
              </a:stretch>
            </p:blipFill>
            <p:spPr>
              <a:xfrm>
                <a:off x="6886010" y="2599788"/>
                <a:ext cx="123480" cy="113400"/>
              </a:xfrm>
              <a:prstGeom prst="rect">
                <a:avLst/>
              </a:prstGeom>
            </p:spPr>
          </p:pic>
        </mc:Fallback>
      </mc:AlternateContent>
      <p:grpSp>
        <p:nvGrpSpPr>
          <p:cNvPr id="15" name="Grup 14">
            <a:extLst>
              <a:ext uri="{FF2B5EF4-FFF2-40B4-BE49-F238E27FC236}">
                <a16:creationId xmlns:a16="http://schemas.microsoft.com/office/drawing/2014/main" id="{D1DAC542-EE9D-B5A1-46FB-76286EAABA70}"/>
              </a:ext>
            </a:extLst>
          </p:cNvPr>
          <p:cNvGrpSpPr/>
          <p:nvPr/>
        </p:nvGrpSpPr>
        <p:grpSpPr>
          <a:xfrm>
            <a:off x="3227690" y="2546148"/>
            <a:ext cx="3684600" cy="169560"/>
            <a:chOff x="3227690" y="2546148"/>
            <a:chExt cx="3684600" cy="169560"/>
          </a:xfrm>
        </p:grpSpPr>
        <mc:AlternateContent xmlns:mc="http://schemas.openxmlformats.org/markup-compatibility/2006" xmlns:p14="http://schemas.microsoft.com/office/powerpoint/2010/main">
          <mc:Choice Requires="p14">
            <p:contentPart p14:bwMode="auto" r:id="rId6">
              <p14:nvContentPartPr>
                <p14:cNvPr id="13" name="Mürekkep 12">
                  <a:extLst>
                    <a:ext uri="{FF2B5EF4-FFF2-40B4-BE49-F238E27FC236}">
                      <a16:creationId xmlns:a16="http://schemas.microsoft.com/office/drawing/2014/main" id="{FCF714CB-E4D5-997A-576F-7C18B9E46629}"/>
                    </a:ext>
                  </a:extLst>
                </p14:cNvPr>
                <p14:cNvContentPartPr/>
                <p14:nvPr/>
              </p14:nvContentPartPr>
              <p14:xfrm>
                <a:off x="3290330" y="2620668"/>
                <a:ext cx="3621960" cy="63720"/>
              </p14:xfrm>
            </p:contentPart>
          </mc:Choice>
          <mc:Fallback xmlns="">
            <p:pic>
              <p:nvPicPr>
                <p:cNvPr id="13" name="Mürekkep 12">
                  <a:extLst>
                    <a:ext uri="{FF2B5EF4-FFF2-40B4-BE49-F238E27FC236}">
                      <a16:creationId xmlns:a16="http://schemas.microsoft.com/office/drawing/2014/main" id="{FCF714CB-E4D5-997A-576F-7C18B9E46629}"/>
                    </a:ext>
                  </a:extLst>
                </p:cNvPr>
                <p:cNvPicPr/>
                <p:nvPr/>
              </p:nvPicPr>
              <p:blipFill>
                <a:blip r:embed="rId7"/>
                <a:stretch>
                  <a:fillRect/>
                </a:stretch>
              </p:blipFill>
              <p:spPr>
                <a:xfrm>
                  <a:off x="3284210" y="2614548"/>
                  <a:ext cx="36342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Mürekkep 13">
                  <a:extLst>
                    <a:ext uri="{FF2B5EF4-FFF2-40B4-BE49-F238E27FC236}">
                      <a16:creationId xmlns:a16="http://schemas.microsoft.com/office/drawing/2014/main" id="{C9EA9BD2-C11E-A7BC-AC0B-EF875089122E}"/>
                    </a:ext>
                  </a:extLst>
                </p14:cNvPr>
                <p14:cNvContentPartPr/>
                <p14:nvPr/>
              </p14:nvContentPartPr>
              <p14:xfrm>
                <a:off x="3227690" y="2546148"/>
                <a:ext cx="145440" cy="169560"/>
              </p14:xfrm>
            </p:contentPart>
          </mc:Choice>
          <mc:Fallback xmlns="">
            <p:pic>
              <p:nvPicPr>
                <p:cNvPr id="14" name="Mürekkep 13">
                  <a:extLst>
                    <a:ext uri="{FF2B5EF4-FFF2-40B4-BE49-F238E27FC236}">
                      <a16:creationId xmlns:a16="http://schemas.microsoft.com/office/drawing/2014/main" id="{C9EA9BD2-C11E-A7BC-AC0B-EF875089122E}"/>
                    </a:ext>
                  </a:extLst>
                </p:cNvPr>
                <p:cNvPicPr/>
                <p:nvPr/>
              </p:nvPicPr>
              <p:blipFill>
                <a:blip r:embed="rId9"/>
                <a:stretch>
                  <a:fillRect/>
                </a:stretch>
              </p:blipFill>
              <p:spPr>
                <a:xfrm>
                  <a:off x="3221570" y="2540028"/>
                  <a:ext cx="157680" cy="18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6" name="Mürekkep 15">
                <a:extLst>
                  <a:ext uri="{FF2B5EF4-FFF2-40B4-BE49-F238E27FC236}">
                    <a16:creationId xmlns:a16="http://schemas.microsoft.com/office/drawing/2014/main" id="{F3EE7874-9B61-B9AE-4F0A-E4D1CE098868}"/>
                  </a:ext>
                </a:extLst>
              </p14:cNvPr>
              <p14:cNvContentPartPr/>
              <p14:nvPr/>
            </p14:nvContentPartPr>
            <p14:xfrm>
              <a:off x="6735890" y="2516268"/>
              <a:ext cx="167760" cy="180000"/>
            </p14:xfrm>
          </p:contentPart>
        </mc:Choice>
        <mc:Fallback xmlns="">
          <p:pic>
            <p:nvPicPr>
              <p:cNvPr id="16" name="Mürekkep 15">
                <a:extLst>
                  <a:ext uri="{FF2B5EF4-FFF2-40B4-BE49-F238E27FC236}">
                    <a16:creationId xmlns:a16="http://schemas.microsoft.com/office/drawing/2014/main" id="{F3EE7874-9B61-B9AE-4F0A-E4D1CE098868}"/>
                  </a:ext>
                </a:extLst>
              </p:cNvPr>
              <p:cNvPicPr/>
              <p:nvPr/>
            </p:nvPicPr>
            <p:blipFill>
              <a:blip r:embed="rId11"/>
              <a:stretch>
                <a:fillRect/>
              </a:stretch>
            </p:blipFill>
            <p:spPr>
              <a:xfrm>
                <a:off x="6729770" y="2510148"/>
                <a:ext cx="180000" cy="192240"/>
              </a:xfrm>
              <a:prstGeom prst="rect">
                <a:avLst/>
              </a:prstGeom>
            </p:spPr>
          </p:pic>
        </mc:Fallback>
      </mc:AlternateContent>
      <p:grpSp>
        <p:nvGrpSpPr>
          <p:cNvPr id="19" name="Grup 18">
            <a:extLst>
              <a:ext uri="{FF2B5EF4-FFF2-40B4-BE49-F238E27FC236}">
                <a16:creationId xmlns:a16="http://schemas.microsoft.com/office/drawing/2014/main" id="{A6ADBD0F-E5A1-2C71-FB42-1D4A60FAA31E}"/>
              </a:ext>
            </a:extLst>
          </p:cNvPr>
          <p:cNvGrpSpPr/>
          <p:nvPr/>
        </p:nvGrpSpPr>
        <p:grpSpPr>
          <a:xfrm>
            <a:off x="3263690" y="2582148"/>
            <a:ext cx="3600000" cy="393480"/>
            <a:chOff x="3263690" y="2582148"/>
            <a:chExt cx="3600000" cy="393480"/>
          </a:xfrm>
        </p:grpSpPr>
        <mc:AlternateContent xmlns:mc="http://schemas.openxmlformats.org/markup-compatibility/2006" xmlns:p14="http://schemas.microsoft.com/office/powerpoint/2010/main">
          <mc:Choice Requires="p14">
            <p:contentPart p14:bwMode="auto" r:id="rId12">
              <p14:nvContentPartPr>
                <p14:cNvPr id="17" name="Mürekkep 16">
                  <a:extLst>
                    <a:ext uri="{FF2B5EF4-FFF2-40B4-BE49-F238E27FC236}">
                      <a16:creationId xmlns:a16="http://schemas.microsoft.com/office/drawing/2014/main" id="{1310FDF5-42A0-D327-E831-A1DA470823E1}"/>
                    </a:ext>
                  </a:extLst>
                </p14:cNvPr>
                <p14:cNvContentPartPr/>
                <p14:nvPr/>
              </p14:nvContentPartPr>
              <p14:xfrm>
                <a:off x="3331730" y="2582148"/>
                <a:ext cx="3531960" cy="309240"/>
              </p14:xfrm>
            </p:contentPart>
          </mc:Choice>
          <mc:Fallback xmlns="">
            <p:pic>
              <p:nvPicPr>
                <p:cNvPr id="17" name="Mürekkep 16">
                  <a:extLst>
                    <a:ext uri="{FF2B5EF4-FFF2-40B4-BE49-F238E27FC236}">
                      <a16:creationId xmlns:a16="http://schemas.microsoft.com/office/drawing/2014/main" id="{1310FDF5-42A0-D327-E831-A1DA470823E1}"/>
                    </a:ext>
                  </a:extLst>
                </p:cNvPr>
                <p:cNvPicPr/>
                <p:nvPr/>
              </p:nvPicPr>
              <p:blipFill>
                <a:blip r:embed="rId13"/>
                <a:stretch>
                  <a:fillRect/>
                </a:stretch>
              </p:blipFill>
              <p:spPr>
                <a:xfrm>
                  <a:off x="3325610" y="2576028"/>
                  <a:ext cx="35442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Mürekkep 17">
                  <a:extLst>
                    <a:ext uri="{FF2B5EF4-FFF2-40B4-BE49-F238E27FC236}">
                      <a16:creationId xmlns:a16="http://schemas.microsoft.com/office/drawing/2014/main" id="{822774F9-D774-3314-3D4C-0542EE228920}"/>
                    </a:ext>
                  </a:extLst>
                </p14:cNvPr>
                <p14:cNvContentPartPr/>
                <p14:nvPr/>
              </p14:nvContentPartPr>
              <p14:xfrm>
                <a:off x="3263690" y="2802108"/>
                <a:ext cx="199440" cy="173520"/>
              </p14:xfrm>
            </p:contentPart>
          </mc:Choice>
          <mc:Fallback xmlns="">
            <p:pic>
              <p:nvPicPr>
                <p:cNvPr id="18" name="Mürekkep 17">
                  <a:extLst>
                    <a:ext uri="{FF2B5EF4-FFF2-40B4-BE49-F238E27FC236}">
                      <a16:creationId xmlns:a16="http://schemas.microsoft.com/office/drawing/2014/main" id="{822774F9-D774-3314-3D4C-0542EE228920}"/>
                    </a:ext>
                  </a:extLst>
                </p:cNvPr>
                <p:cNvPicPr/>
                <p:nvPr/>
              </p:nvPicPr>
              <p:blipFill>
                <a:blip r:embed="rId15"/>
                <a:stretch>
                  <a:fillRect/>
                </a:stretch>
              </p:blipFill>
              <p:spPr>
                <a:xfrm>
                  <a:off x="3257570" y="2795988"/>
                  <a:ext cx="211680" cy="185760"/>
                </a:xfrm>
                <a:prstGeom prst="rect">
                  <a:avLst/>
                </a:prstGeom>
              </p:spPr>
            </p:pic>
          </mc:Fallback>
        </mc:AlternateContent>
      </p:grpSp>
    </p:spTree>
    <p:extLst>
      <p:ext uri="{BB962C8B-B14F-4D97-AF65-F5344CB8AC3E}">
        <p14:creationId xmlns:p14="http://schemas.microsoft.com/office/powerpoint/2010/main" val="140425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95CC84-344B-07DA-86F7-95C3DFE1641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38304E57-73C4-BC16-6E8C-62FA12F470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5289" y="1114337"/>
            <a:ext cx="4903842" cy="4629325"/>
          </a:xfrm>
          <a:prstGeom prst="rect">
            <a:avLst/>
          </a:prstGeom>
        </p:spPr>
      </p:pic>
      <p:sp>
        <p:nvSpPr>
          <p:cNvPr id="5" name="Rectangle 1">
            <a:extLst>
              <a:ext uri="{FF2B5EF4-FFF2-40B4-BE49-F238E27FC236}">
                <a16:creationId xmlns:a16="http://schemas.microsoft.com/office/drawing/2014/main" id="{21F63251-E531-036C-936D-9C37B849240B}"/>
              </a:ext>
            </a:extLst>
          </p:cNvPr>
          <p:cNvSpPr>
            <a:spLocks noChangeArrowheads="1"/>
          </p:cNvSpPr>
          <p:nvPr/>
        </p:nvSpPr>
        <p:spPr bwMode="auto">
          <a:xfrm>
            <a:off x="5397910" y="1428451"/>
            <a:ext cx="618448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Arial" panose="020B0604020202020204" pitchFamily="34" charset="0"/>
              </a:rPr>
              <a:t>Bu kod, joystick hareketlerini algılayarak x ve y eksenindeki konumlara göre yön bilgisini seri port üzerinden gönderir. </a:t>
            </a:r>
            <a:r>
              <a:rPr kumimoji="0" lang="tr-TR" altLang="tr-TR" sz="1600" b="0" i="0" u="none" strike="noStrike" cap="none" normalizeH="0" baseline="0" dirty="0" err="1">
                <a:ln>
                  <a:noFill/>
                </a:ln>
                <a:solidFill>
                  <a:schemeClr val="tx1"/>
                </a:solidFill>
                <a:effectLst/>
                <a:latin typeface="Arial" panose="020B0604020202020204" pitchFamily="34" charset="0"/>
              </a:rPr>
              <a:t>Joystick'in</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Sağa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"r"</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Sola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"l"</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Yukarı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"u"</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Aşağı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"d"</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63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2AE65C3E-2D6D-7DBC-1C15-A472FC9F562D}"/>
              </a:ext>
            </a:extLst>
          </p:cNvPr>
          <p:cNvSpPr>
            <a:spLocks noGrp="1"/>
          </p:cNvSpPr>
          <p:nvPr>
            <p:ph type="title"/>
          </p:nvPr>
        </p:nvSpPr>
        <p:spPr>
          <a:xfrm>
            <a:off x="838200" y="365126"/>
            <a:ext cx="10515600" cy="421456"/>
          </a:xfrm>
        </p:spPr>
        <p:txBody>
          <a:bodyPr>
            <a:noAutofit/>
          </a:bodyPr>
          <a:lstStyle/>
          <a:p>
            <a:r>
              <a:rPr lang="tr-TR" sz="2400" dirty="0">
                <a:latin typeface="Times New Roman" panose="02020603050405020304" pitchFamily="18" charset="0"/>
                <a:cs typeface="Times New Roman" panose="02020603050405020304" pitchFamily="18" charset="0"/>
              </a:rPr>
              <a:t>Geri Bildirim</a:t>
            </a:r>
          </a:p>
        </p:txBody>
      </p:sp>
      <p:sp>
        <p:nvSpPr>
          <p:cNvPr id="4" name="İçerik Yer Tutucusu 3">
            <a:extLst>
              <a:ext uri="{FF2B5EF4-FFF2-40B4-BE49-F238E27FC236}">
                <a16:creationId xmlns:a16="http://schemas.microsoft.com/office/drawing/2014/main" id="{8925FA99-A733-5BEA-38F1-93BA4C709A49}"/>
              </a:ext>
            </a:extLst>
          </p:cNvPr>
          <p:cNvSpPr>
            <a:spLocks noGrp="1"/>
          </p:cNvSpPr>
          <p:nvPr>
            <p:ph sz="half" idx="1"/>
          </p:nvPr>
        </p:nvSpPr>
        <p:spPr>
          <a:xfrm>
            <a:off x="838199" y="1825625"/>
            <a:ext cx="10714703" cy="4351338"/>
          </a:xfrm>
        </p:spPr>
        <p:txBody>
          <a:bodyPr>
            <a:normAutofit/>
          </a:bodyPr>
          <a:lstStyle/>
          <a:p>
            <a:pPr marL="0" indent="0">
              <a:buNone/>
            </a:pPr>
            <a:r>
              <a:rPr lang="tr-TR" sz="1600" b="1" dirty="0">
                <a:latin typeface="Times New Roman" panose="02020603050405020304" pitchFamily="18" charset="0"/>
                <a:cs typeface="Times New Roman" panose="02020603050405020304" pitchFamily="18" charset="0"/>
              </a:rPr>
              <a:t>Önceki Öneriler:</a:t>
            </a:r>
          </a:p>
          <a:p>
            <a:pPr marL="457200" lvl="1" indent="0">
              <a:buNone/>
            </a:pPr>
            <a:r>
              <a:rPr lang="tr-TR" sz="1600" dirty="0">
                <a:latin typeface="Times New Roman" panose="02020603050405020304" pitchFamily="18" charset="0"/>
                <a:cs typeface="Times New Roman" panose="02020603050405020304" pitchFamily="18" charset="0"/>
              </a:rPr>
              <a:t>Yılan artık duvara çarpasın ve oyun devam etsin.</a:t>
            </a:r>
          </a:p>
          <a:p>
            <a:pPr marL="457200" lvl="1" indent="0">
              <a:buNone/>
            </a:pPr>
            <a:r>
              <a:rPr lang="tr-TR" sz="1600" dirty="0">
                <a:latin typeface="Times New Roman" panose="02020603050405020304" pitchFamily="18" charset="0"/>
                <a:cs typeface="Times New Roman" panose="02020603050405020304" pitchFamily="18" charset="0"/>
              </a:rPr>
              <a:t>Skor tablosu olsun.</a:t>
            </a:r>
          </a:p>
          <a:p>
            <a:pPr marL="457200" lvl="1" indent="0">
              <a:buNone/>
            </a:pPr>
            <a:r>
              <a:rPr lang="tr-TR" sz="1600" dirty="0">
                <a:latin typeface="Times New Roman" panose="02020603050405020304" pitchFamily="18" charset="0"/>
                <a:cs typeface="Times New Roman" panose="02020603050405020304" pitchFamily="18" charset="0"/>
              </a:rPr>
              <a:t>Bir zamanlayıcın olsun.</a:t>
            </a:r>
          </a:p>
          <a:p>
            <a:pPr marL="0" indent="0">
              <a:buNone/>
            </a:pPr>
            <a:r>
              <a:rPr lang="tr-TR" sz="1600" b="1" dirty="0">
                <a:latin typeface="Times New Roman" panose="02020603050405020304" pitchFamily="18" charset="0"/>
                <a:cs typeface="Times New Roman" panose="02020603050405020304" pitchFamily="18" charset="0"/>
              </a:rPr>
              <a:t>Güncellemeler: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Yılan artık duvara çarpmıyor, oyun sınırlarından geçiş yapıyor ve bu sayede oyun sürekliliği sağlanıyor.</a:t>
            </a:r>
          </a:p>
          <a:p>
            <a:pPr marL="457200" lvl="1" indent="0">
              <a:buNone/>
            </a:pPr>
            <a:r>
              <a:rPr lang="tr-TR" sz="1600" dirty="0">
                <a:latin typeface="Times New Roman" panose="02020603050405020304" pitchFamily="18" charset="0"/>
                <a:cs typeface="Times New Roman" panose="02020603050405020304" pitchFamily="18" charset="0"/>
              </a:rPr>
              <a:t>Skor tablosu eklendi, böylece oyuncuların performansını takip etmesi mümkün hale geldi.</a:t>
            </a:r>
          </a:p>
          <a:p>
            <a:pPr marL="457200" lvl="1" indent="0">
              <a:buNone/>
            </a:pPr>
            <a:r>
              <a:rPr lang="tr-TR" sz="1600" dirty="0">
                <a:latin typeface="Times New Roman" panose="02020603050405020304" pitchFamily="18" charset="0"/>
                <a:cs typeface="Times New Roman" panose="02020603050405020304" pitchFamily="18" charset="0"/>
              </a:rPr>
              <a:t>Yılanın artık bir zamanlayıcısı var zaman bitince oyun bitiyor.</a:t>
            </a:r>
          </a:p>
          <a:p>
            <a:pPr marL="0" indent="0">
              <a:buNone/>
            </a:pPr>
            <a:r>
              <a:rPr lang="tr-TR" sz="1600" b="1" dirty="0">
                <a:latin typeface="Times New Roman" panose="02020603050405020304" pitchFamily="18" charset="0"/>
                <a:cs typeface="Times New Roman" panose="02020603050405020304" pitchFamily="18" charset="0"/>
              </a:rPr>
              <a:t>Yeni Öneriler: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Skor tablosunda en yüksek skorun kaydedilmesi faydalı olabilir.</a:t>
            </a:r>
          </a:p>
          <a:p>
            <a:pPr marL="457200" lvl="1" indent="0">
              <a:buNone/>
            </a:pPr>
            <a:r>
              <a:rPr lang="tr-TR" sz="1600" dirty="0">
                <a:latin typeface="Times New Roman" panose="02020603050405020304" pitchFamily="18" charset="0"/>
                <a:cs typeface="Times New Roman" panose="02020603050405020304" pitchFamily="18" charset="0"/>
              </a:rPr>
              <a:t>Level sistemi getirebilir.</a:t>
            </a:r>
          </a:p>
          <a:p>
            <a:pPr marL="457200" lvl="1" indent="0">
              <a:buNone/>
            </a:pPr>
            <a:r>
              <a:rPr lang="tr-TR" sz="1600" dirty="0">
                <a:latin typeface="Times New Roman" panose="02020603050405020304" pitchFamily="18" charset="0"/>
                <a:cs typeface="Times New Roman" panose="02020603050405020304" pitchFamily="18" charset="0"/>
              </a:rPr>
              <a:t>Oyuncuya görsel veya sesli geri bildirim (örneğin, elma yendiğinde  veya bomba çarpışması  olduğunda) eklenmesi deneyimi artırabilir.</a:t>
            </a:r>
          </a:p>
          <a:p>
            <a:endParaRPr lang="tr-TR" dirty="0"/>
          </a:p>
        </p:txBody>
      </p:sp>
    </p:spTree>
    <p:extLst>
      <p:ext uri="{BB962C8B-B14F-4D97-AF65-F5344CB8AC3E}">
        <p14:creationId xmlns:p14="http://schemas.microsoft.com/office/powerpoint/2010/main" val="12970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EDE6E-8FD9-822D-FE23-8DA119D351B6}"/>
              </a:ext>
            </a:extLst>
          </p:cNvPr>
          <p:cNvSpPr>
            <a:spLocks noGrp="1"/>
          </p:cNvSpPr>
          <p:nvPr>
            <p:ph type="title"/>
          </p:nvPr>
        </p:nvSpPr>
        <p:spPr>
          <a:xfrm>
            <a:off x="838200" y="365125"/>
            <a:ext cx="10515600" cy="490281"/>
          </a:xfrm>
        </p:spPr>
        <p:txBody>
          <a:bodyPr>
            <a:normAutofit fontScale="90000"/>
          </a:bodyPr>
          <a:lstStyle/>
          <a:p>
            <a:r>
              <a:rPr lang="tr-TR" dirty="0"/>
              <a:t>Arduino akış diyagramı</a:t>
            </a:r>
          </a:p>
        </p:txBody>
      </p:sp>
      <p:pic>
        <p:nvPicPr>
          <p:cNvPr id="6" name="İçerik Yer Tutucusu 5" descr="metin, ekran görüntüsü, çizgi, daire içeren bir resim&#10;&#10;Açıklama otomatik olarak oluşturuldu">
            <a:extLst>
              <a:ext uri="{FF2B5EF4-FFF2-40B4-BE49-F238E27FC236}">
                <a16:creationId xmlns:a16="http://schemas.microsoft.com/office/drawing/2014/main" id="{5A707B2B-FE4A-A9DB-5870-36534C933B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8" y="1354508"/>
            <a:ext cx="10310853" cy="4879144"/>
          </a:xfrm>
        </p:spPr>
      </p:pic>
    </p:spTree>
    <p:extLst>
      <p:ext uri="{BB962C8B-B14F-4D97-AF65-F5344CB8AC3E}">
        <p14:creationId xmlns:p14="http://schemas.microsoft.com/office/powerpoint/2010/main" val="3528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8090497-E2D8-2C09-041C-5C030E9E0D1D}"/>
              </a:ext>
            </a:extLst>
          </p:cNvPr>
          <p:cNvSpPr>
            <a:spLocks noGrp="1"/>
          </p:cNvSpPr>
          <p:nvPr>
            <p:ph type="title"/>
          </p:nvPr>
        </p:nvSpPr>
        <p:spPr>
          <a:xfrm>
            <a:off x="839788" y="365125"/>
            <a:ext cx="10515600" cy="382127"/>
          </a:xfrm>
        </p:spPr>
        <p:txBody>
          <a:bodyPr>
            <a:noAutofit/>
          </a:bodyPr>
          <a:lstStyle/>
          <a:p>
            <a:r>
              <a:rPr lang="tr-TR" sz="3200" b="1" dirty="0" err="1"/>
              <a:t>Classlarım</a:t>
            </a:r>
            <a:endParaRPr lang="tr-TR" sz="3200" b="1" dirty="0"/>
          </a:p>
        </p:txBody>
      </p:sp>
      <p:sp>
        <p:nvSpPr>
          <p:cNvPr id="18" name="Rectangle 2">
            <a:extLst>
              <a:ext uri="{FF2B5EF4-FFF2-40B4-BE49-F238E27FC236}">
                <a16:creationId xmlns:a16="http://schemas.microsoft.com/office/drawing/2014/main" id="{373CE735-AB0B-4C78-7627-67D2B2485126}"/>
              </a:ext>
            </a:extLst>
          </p:cNvPr>
          <p:cNvSpPr>
            <a:spLocks noGrp="1" noChangeArrowheads="1"/>
          </p:cNvSpPr>
          <p:nvPr>
            <p:ph sz="half" idx="2"/>
          </p:nvPr>
        </p:nvSpPr>
        <p:spPr bwMode="auto">
          <a:xfrm>
            <a:off x="540571" y="1117303"/>
            <a:ext cx="10922862" cy="521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hareket ettiği oyun alanını çizen ve oyun mekaniklerini (elma yeme, bomba çarpma) yöneten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 sınıftır. Ayrıca, klavye veya joystick ile yılanın hareketini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 ve bomba sayısını güncelleyerek, oyun ekranının yan panelinde bilgi gösteren sınıftır.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 sınıfını referans alarak sürekli güncellenir.</a:t>
            </a:r>
          </a:p>
          <a:p>
            <a:pPr marL="0" indent="0">
              <a:buNone/>
            </a:pPr>
            <a:r>
              <a:rPr lang="tr-TR" sz="1600" b="1" dirty="0" err="1">
                <a:latin typeface="Times New Roman" panose="02020603050405020304" pitchFamily="18" charset="0"/>
                <a:cs typeface="Times New Roman" panose="02020603050405020304" pitchFamily="18" charset="0"/>
              </a:rPr>
              <a:t>JoystickControl</a:t>
            </a:r>
            <a:r>
              <a:rPr lang="tr-TR" sz="1600" b="1" dirty="0">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Bir joystick cihazını </a:t>
            </a:r>
            <a:r>
              <a:rPr lang="tr-TR" sz="1600" dirty="0" err="1">
                <a:latin typeface="Times New Roman" panose="02020603050405020304" pitchFamily="18" charset="0"/>
                <a:cs typeface="Times New Roman" panose="02020603050405020304" pitchFamily="18" charset="0"/>
              </a:rPr>
              <a:t>SerialPort</a:t>
            </a:r>
            <a:r>
              <a:rPr lang="tr-TR" sz="1600" dirty="0">
                <a:latin typeface="Times New Roman" panose="02020603050405020304" pitchFamily="18" charset="0"/>
                <a:cs typeface="Times New Roman" panose="02020603050405020304" pitchFamily="18" charset="0"/>
              </a:rPr>
              <a:t> üzerinden kontrol etmek amacıyla tasarlanmıştır. </a:t>
            </a:r>
            <a:r>
              <a:rPr lang="tr-TR" sz="1600" dirty="0" err="1">
                <a:latin typeface="Times New Roman" panose="02020603050405020304" pitchFamily="18" charset="0"/>
                <a:cs typeface="Times New Roman" panose="02020603050405020304" pitchFamily="18" charset="0"/>
              </a:rPr>
              <a:t>Joystick'ten</a:t>
            </a:r>
            <a:r>
              <a:rPr lang="tr-TR" sz="1600" dirty="0">
                <a:latin typeface="Times New Roman" panose="02020603050405020304" pitchFamily="18" charset="0"/>
                <a:cs typeface="Times New Roman" panose="02020603050405020304" pitchFamily="18" charset="0"/>
              </a:rPr>
              <a:t> gelen verileri sürekli olarak</a:t>
            </a:r>
          </a:p>
          <a:p>
            <a:pPr marL="0" indent="0">
              <a:buNone/>
            </a:pPr>
            <a:r>
              <a:rPr lang="tr-TR" sz="1600" dirty="0">
                <a:latin typeface="Times New Roman" panose="02020603050405020304" pitchFamily="18" charset="0"/>
                <a:cs typeface="Times New Roman" panose="02020603050405020304" pitchFamily="18" charset="0"/>
              </a:rPr>
              <a:t> okuyarak yılanın hareket yönünü belirler. Bu yön bilgisini PANEL sınıfına ileterek yılanın hareket etmesini sağlar.</a:t>
            </a:r>
          </a:p>
          <a:p>
            <a:pPr marL="0" indent="0">
              <a:buNone/>
            </a:pPr>
            <a:r>
              <a:rPr lang="tr-TR" sz="1600" b="1" dirty="0" err="1">
                <a:latin typeface="Times New Roman" panose="02020603050405020304" pitchFamily="18" charset="0"/>
                <a:cs typeface="Times New Roman" panose="02020603050405020304" pitchFamily="18" charset="0"/>
              </a:rPr>
              <a:t>GameStart</a:t>
            </a:r>
            <a:r>
              <a:rPr lang="tr-TR" sz="1600" b="1" dirty="0">
                <a:latin typeface="Times New Roman" panose="02020603050405020304" pitchFamily="18" charset="0"/>
                <a:cs typeface="Times New Roman" panose="02020603050405020304" pitchFamily="18" charset="0"/>
              </a:rPr>
              <a:t> Class:</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Oyunun başlangıç ekranını oluşturur ve kullanıcıya joystick veya yön tuşlarıyla oynama seçenekleri sunar.</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Seçilen kontrol yöntemine göre oyunu başlatır, PANEL ve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nesnelerini oluşturarak oyun alanını ve</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mekaniklerini hazırlar.</a:t>
            </a:r>
          </a:p>
          <a:p>
            <a:pPr marL="0" indent="0">
              <a:buNone/>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GameFrame</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Bu sınıf, oyunun ana çerçevesini oluşturur ve oyunun görsel bileşenlerini (oyun alanı, skor, bomba durumu vb.) kullanıcıya sunar. </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61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48110C-E8E3-8120-E706-525B127AFF65}"/>
              </a:ext>
            </a:extLst>
          </p:cNvPr>
          <p:cNvSpPr>
            <a:spLocks noGrp="1"/>
          </p:cNvSpPr>
          <p:nvPr>
            <p:ph type="title"/>
          </p:nvPr>
        </p:nvSpPr>
        <p:spPr>
          <a:xfrm>
            <a:off x="838200" y="365126"/>
            <a:ext cx="10515600" cy="441120"/>
          </a:xfrm>
        </p:spPr>
        <p:txBody>
          <a:bodyPr>
            <a:normAutofit/>
          </a:bodyPr>
          <a:lstStyle/>
          <a:p>
            <a:r>
              <a:rPr lang="tr-TR" sz="2400" b="1" dirty="0" err="1"/>
              <a:t>GameFrame</a:t>
            </a:r>
            <a:endParaRPr lang="tr-TR" sz="2400" b="1" dirty="0"/>
          </a:p>
        </p:txBody>
      </p:sp>
      <p:pic>
        <p:nvPicPr>
          <p:cNvPr id="6" name="İçerik Yer Tutucusu 5" descr="metin, ekran görüntüsü, yazı tipi içeren bir resim&#10;&#10;Açıklama otomatik olarak oluşturuldu">
            <a:extLst>
              <a:ext uri="{FF2B5EF4-FFF2-40B4-BE49-F238E27FC236}">
                <a16:creationId xmlns:a16="http://schemas.microsoft.com/office/drawing/2014/main" id="{67BFDA54-1C20-5419-DB51-556DFB44B3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3174" y="1377479"/>
            <a:ext cx="4625741" cy="2051521"/>
          </a:xfrm>
        </p:spPr>
      </p:pic>
      <p:sp>
        <p:nvSpPr>
          <p:cNvPr id="7" name="Rectangle 1">
            <a:extLst>
              <a:ext uri="{FF2B5EF4-FFF2-40B4-BE49-F238E27FC236}">
                <a16:creationId xmlns:a16="http://schemas.microsoft.com/office/drawing/2014/main" id="{511E9C96-EAE2-D342-6E99-63BD51B54DFA}"/>
              </a:ext>
            </a:extLst>
          </p:cNvPr>
          <p:cNvSpPr>
            <a:spLocks noGrp="1" noChangeArrowheads="1"/>
          </p:cNvSpPr>
          <p:nvPr>
            <p:ph sz="half" idx="2"/>
          </p:nvPr>
        </p:nvSpPr>
        <p:spPr bwMode="auto">
          <a:xfrm>
            <a:off x="855663" y="3239006"/>
            <a:ext cx="594925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this.setSize</a:t>
            </a:r>
            <a:r>
              <a:rPr kumimoji="0" lang="tr-TR" altLang="tr-TR" sz="1600" b="1" i="0" u="none" strike="noStrike" cap="none" normalizeH="0" baseline="0" dirty="0">
                <a:ln>
                  <a:noFill/>
                </a:ln>
                <a:solidFill>
                  <a:schemeClr val="tx1"/>
                </a:solidFill>
                <a:effectLst/>
                <a:latin typeface="Arial Unicode MS"/>
              </a:rPr>
              <a:t>(800, 650);</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boyutlarını 800x650 piksel olarak ayarlar.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this.setDefaultCloseOperation</a:t>
            </a:r>
            <a:r>
              <a:rPr kumimoji="0" lang="tr-TR" altLang="tr-TR" sz="1600" b="1" i="0" u="none" strike="noStrike" cap="none" normalizeH="0" baseline="0" dirty="0">
                <a:ln>
                  <a:noFill/>
                </a:ln>
                <a:solidFill>
                  <a:schemeClr val="tx1"/>
                </a:solidFill>
                <a:effectLst/>
                <a:latin typeface="Arial Unicode MS"/>
              </a:rPr>
              <a:t>(EXIT_ON_CLOSE);</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 kapatıldığında programın tamamının kapanmasını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this.setResizable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boyutunun değiştirilemez olmasını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this.setLocationRelativeTo</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ekranın ortasına yerleştirir.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this.setLayout</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bileşenlerin serbest şekilde yerleştirilmesini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this.setVisible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başlangıçta görünmez yapar.</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2F85022-C754-AE02-525A-656F246D9FA5}"/>
              </a:ext>
            </a:extLst>
          </p:cNvPr>
          <p:cNvSpPr>
            <a:spLocks noGrp="1"/>
          </p:cNvSpPr>
          <p:nvPr>
            <p:ph type="title"/>
          </p:nvPr>
        </p:nvSpPr>
        <p:spPr>
          <a:xfrm>
            <a:off x="838200" y="365126"/>
            <a:ext cx="10515600" cy="441120"/>
          </a:xfrm>
        </p:spPr>
        <p:txBody>
          <a:bodyPr>
            <a:normAutofit/>
          </a:bodyPr>
          <a:lstStyle/>
          <a:p>
            <a:r>
              <a:rPr lang="tr-TR" sz="2400" b="1" dirty="0" err="1"/>
              <a:t>GameStart</a:t>
            </a:r>
            <a:endParaRPr lang="tr-TR" sz="2400" b="1" dirty="0"/>
          </a:p>
        </p:txBody>
      </p:sp>
      <p:pic>
        <p:nvPicPr>
          <p:cNvPr id="6" name="İçerik Yer Tutucusu 5">
            <a:extLst>
              <a:ext uri="{FF2B5EF4-FFF2-40B4-BE49-F238E27FC236}">
                <a16:creationId xmlns:a16="http://schemas.microsoft.com/office/drawing/2014/main" id="{A0D318DD-4DAF-A296-5D78-19A6668047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33319" y="1377478"/>
            <a:ext cx="7948457" cy="3525149"/>
          </a:xfrm>
        </p:spPr>
      </p:pic>
      <p:sp>
        <p:nvSpPr>
          <p:cNvPr id="14" name="Rectangle 5">
            <a:extLst>
              <a:ext uri="{FF2B5EF4-FFF2-40B4-BE49-F238E27FC236}">
                <a16:creationId xmlns:a16="http://schemas.microsoft.com/office/drawing/2014/main" id="{FB63210A-4654-7C99-DEFC-5EEFC21F6D36}"/>
              </a:ext>
            </a:extLst>
          </p:cNvPr>
          <p:cNvSpPr>
            <a:spLocks noGrp="1" noChangeArrowheads="1"/>
          </p:cNvSpPr>
          <p:nvPr>
            <p:ph sz="half" idx="2"/>
          </p:nvPr>
        </p:nvSpPr>
        <p:spPr bwMode="auto">
          <a:xfrm>
            <a:off x="281354" y="5307300"/>
            <a:ext cx="19040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kod, bir butona tıklandığında yeni bir oyun penceresi açar ve oyunun başlatılmasını sağlar. Joystick veya yön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tuşlarıyla kontrol sağlamak içindir.</a:t>
            </a:r>
          </a:p>
        </p:txBody>
      </p:sp>
    </p:spTree>
    <p:extLst>
      <p:ext uri="{BB962C8B-B14F-4D97-AF65-F5344CB8AC3E}">
        <p14:creationId xmlns:p14="http://schemas.microsoft.com/office/powerpoint/2010/main" val="13781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1C450084-9A1D-2D06-9ECB-6A7BE683E27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9" name="İçerik Yer Tutucusu 5">
            <a:extLst>
              <a:ext uri="{FF2B5EF4-FFF2-40B4-BE49-F238E27FC236}">
                <a16:creationId xmlns:a16="http://schemas.microsoft.com/office/drawing/2014/main" id="{D531B11C-A1C6-D515-FCA7-4946BA1A99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4"/>
            <a:ext cx="6132735" cy="4529395"/>
          </a:xfrm>
        </p:spPr>
      </p:pic>
      <p:sp>
        <p:nvSpPr>
          <p:cNvPr id="11" name="Rectangle 1">
            <a:extLst>
              <a:ext uri="{FF2B5EF4-FFF2-40B4-BE49-F238E27FC236}">
                <a16:creationId xmlns:a16="http://schemas.microsoft.com/office/drawing/2014/main" id="{7759CDC2-6177-F95B-5A7D-613382A7CD06}"/>
              </a:ext>
            </a:extLst>
          </p:cNvPr>
          <p:cNvSpPr>
            <a:spLocks noGrp="1" noChangeArrowheads="1"/>
          </p:cNvSpPr>
          <p:nvPr>
            <p:ph sz="half" idx="2"/>
          </p:nvPr>
        </p:nvSpPr>
        <p:spPr bwMode="auto">
          <a:xfrm>
            <a:off x="6096000" y="1043731"/>
            <a:ext cx="602717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SİZE_WİDTH ve SİZE_LENGHT: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alanının genişlik</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uzunluğu (600x600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hücrelerinin boyutu (25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x ve y koordinatlarını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tutan listeler.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Elmanın x ve y koordinatları.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bodylenght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başlangıç uzunluğu (6 </a:t>
            </a:r>
            <a:r>
              <a:rPr lang="tr-TR" altLang="tr-TR" sz="1600" dirty="0">
                <a:latin typeface="Times New Roman" panose="02020603050405020304" pitchFamily="18" charset="0"/>
                <a:cs typeface="Times New Roman" panose="02020603050405020304" pitchFamily="18" charset="0"/>
              </a:rPr>
              <a:t>x25 piksel uzunluğunda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segmentlerinin x ve 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koordinatlarını tutan diziler.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ve 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hareket yönünü belirten değerler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yatay, y: dikey).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bombasayisi</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toplam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yenilenElmaSayısı</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yediği elma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devam edip etmediğini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timer</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zamanlayıcısı; hareket ve animasyonları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joystickControl</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Harici joystick kontrolü için kullanılan</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 nesnesi.</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tek1:</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Joystick kontrolünün kullanılıp kullanılmadığını belirler. </a:t>
            </a:r>
          </a:p>
        </p:txBody>
      </p:sp>
    </p:spTree>
    <p:extLst>
      <p:ext uri="{BB962C8B-B14F-4D97-AF65-F5344CB8AC3E}">
        <p14:creationId xmlns:p14="http://schemas.microsoft.com/office/powerpoint/2010/main" val="400224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7248BE-0A83-64DF-5FCD-FB207F1A140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6" name="İçerik Yer Tutucusu 5">
            <a:extLst>
              <a:ext uri="{FF2B5EF4-FFF2-40B4-BE49-F238E27FC236}">
                <a16:creationId xmlns:a16="http://schemas.microsoft.com/office/drawing/2014/main" id="{295645E5-9403-364D-10F6-F8EC757146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5"/>
            <a:ext cx="6132735" cy="4647382"/>
          </a:xfrm>
        </p:spPr>
      </p:pic>
      <p:sp>
        <p:nvSpPr>
          <p:cNvPr id="11" name="Rectangle 3">
            <a:extLst>
              <a:ext uri="{FF2B5EF4-FFF2-40B4-BE49-F238E27FC236}">
                <a16:creationId xmlns:a16="http://schemas.microsoft.com/office/drawing/2014/main" id="{922240FA-FB01-AFC5-7E4D-42035629C1CB}"/>
              </a:ext>
            </a:extLst>
          </p:cNvPr>
          <p:cNvSpPr>
            <a:spLocks noChangeArrowheads="1"/>
          </p:cNvSpPr>
          <p:nvPr/>
        </p:nvSpPr>
        <p:spPr bwMode="auto">
          <a:xfrm>
            <a:off x="6713762" y="1121568"/>
            <a:ext cx="545365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public</a:t>
            </a:r>
            <a:r>
              <a:rPr kumimoji="0" lang="tr-TR" altLang="tr-TR" sz="1600" b="1" i="0" u="none" strike="noStrike" cap="none" normalizeH="0" baseline="0" dirty="0">
                <a:ln>
                  <a:noFill/>
                </a:ln>
                <a:solidFill>
                  <a:schemeClr val="tx1"/>
                </a:solidFill>
                <a:effectLst/>
                <a:latin typeface="Arial Unicode MS"/>
              </a:rPr>
              <a:t> PANEL(</a:t>
            </a:r>
            <a:r>
              <a:rPr kumimoji="0" lang="tr-TR" altLang="tr-TR" sz="1600" b="1" i="0" u="none" strike="noStrike" cap="none" normalizeH="0" baseline="0" dirty="0" err="1">
                <a:ln>
                  <a:noFill/>
                </a:ln>
                <a:solidFill>
                  <a:schemeClr val="tx1"/>
                </a:solidFill>
                <a:effectLst/>
                <a:latin typeface="Arial Unicode MS"/>
              </a:rPr>
              <a:t>boolean</a:t>
            </a:r>
            <a:r>
              <a:rPr kumimoji="0" lang="tr-TR" altLang="tr-TR" sz="1600" b="1" i="0" u="none" strike="noStrike" cap="none" normalizeH="0" baseline="0" dirty="0">
                <a:ln>
                  <a:noFill/>
                </a:ln>
                <a:solidFill>
                  <a:schemeClr val="tx1"/>
                </a:solidFill>
                <a:effectLst/>
                <a:latin typeface="Arial Unicode MS"/>
              </a:rPr>
              <a:t> tek1)</a:t>
            </a:r>
            <a:r>
              <a:rPr kumimoji="0" lang="tr-TR" altLang="tr-TR" sz="1600" b="1" i="0" u="none" strike="noStrike" cap="none" normalizeH="0" baseline="0" dirty="0">
                <a:ln>
                  <a:noFill/>
                </a:ln>
                <a:solidFill>
                  <a:schemeClr val="tx1"/>
                </a:solidFill>
                <a:effectLst/>
              </a:rPr>
              <a:t> </a:t>
            </a:r>
            <a:r>
              <a:rPr kumimoji="0" lang="tr-TR" altLang="tr-TR" sz="1600" b="1" i="0" u="none" strike="noStrike" cap="none" normalizeH="0" baseline="0" dirty="0" err="1">
                <a:ln>
                  <a:noFill/>
                </a:ln>
                <a:solidFill>
                  <a:schemeClr val="tx1"/>
                </a:solidFill>
                <a:effectLst/>
              </a:rPr>
              <a:t>Constructor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constructor</a:t>
            </a:r>
            <a:r>
              <a:rPr kumimoji="0" lang="tr-TR" altLang="tr-TR" sz="1600" b="0" i="0" u="none" strike="noStrike" cap="none" normalizeH="0" baseline="0" dirty="0">
                <a:ln>
                  <a:noFill/>
                </a:ln>
                <a:solidFill>
                  <a:schemeClr val="tx1"/>
                </a:solidFill>
                <a:effectLst/>
                <a:latin typeface="Arial" panose="020B0604020202020204" pitchFamily="34" charset="0"/>
              </a:rPr>
              <a:t>, sınıfın başlatılması sırasında bazı önemli işlemleri yapar: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this.tek1 = tek1;</a:t>
            </a:r>
            <a:r>
              <a:rPr kumimoji="0" lang="tr-TR" altLang="tr-TR" sz="1600" b="0" i="0" u="none" strike="noStrike" cap="none" normalizeH="0" baseline="0" dirty="0">
                <a:ln>
                  <a:noFill/>
                </a:ln>
                <a:solidFill>
                  <a:schemeClr val="tx1"/>
                </a:solidFill>
                <a:effectLst/>
              </a:rPr>
              <a:t>: Bu satır,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parametresinin değeriyle sınıfın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değişkenini günceller. Bu değer, joystick kontrolünün aktif olup olmadığını belirlemek için kullanılabilir.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this.setFocusable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true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Bu satır, paneli odaklanabilir yaparak, klavye girişlerini alabilmesini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elmaAdd</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bombaAdd</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Elma ve bomba yerlerini rastgele olarak ayarlamak için bu iki metodu çağırır.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start();</a:t>
            </a:r>
            <a:r>
              <a:rPr kumimoji="0" lang="tr-TR" altLang="tr-TR" sz="1600" b="0" i="0" u="none" strike="noStrike" cap="none" normalizeH="0" baseline="0" dirty="0">
                <a:ln>
                  <a:noFill/>
                </a:ln>
                <a:solidFill>
                  <a:schemeClr val="tx1"/>
                </a:solidFill>
                <a:effectLst/>
              </a:rPr>
              <a:t>: Panelin başlangıç ayarlarını yapar.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timer</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Timer(100, </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timer.start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Her 100 milisaniyede bir </a:t>
            </a:r>
            <a:r>
              <a:rPr kumimoji="0" lang="tr-TR" altLang="tr-TR" sz="1600" b="0" i="0" u="none" strike="noStrike" cap="none" normalizeH="0" baseline="0" dirty="0" err="1">
                <a:ln>
                  <a:noFill/>
                </a:ln>
                <a:solidFill>
                  <a:schemeClr val="tx1"/>
                </a:solidFill>
                <a:effectLst/>
                <a:latin typeface="Arial Unicode MS"/>
              </a:rPr>
              <a:t>actionPerformed</a:t>
            </a:r>
            <a:r>
              <a:rPr kumimoji="0" lang="tr-TR" altLang="tr-TR" sz="1600" b="0" i="0" u="none" strike="noStrike" cap="none" normalizeH="0" baseline="0" dirty="0">
                <a:ln>
                  <a:noFill/>
                </a:ln>
                <a:solidFill>
                  <a:schemeClr val="tx1"/>
                </a:solidFill>
                <a:effectLst/>
              </a:rPr>
              <a:t> metodunu çağırarak oyunu günceller.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if</a:t>
            </a:r>
            <a:r>
              <a:rPr kumimoji="0" lang="tr-TR" altLang="tr-TR" sz="1600" b="1" i="0" u="none" strike="noStrike" cap="none" normalizeH="0" baseline="0" dirty="0">
                <a:ln>
                  <a:noFill/>
                </a:ln>
                <a:solidFill>
                  <a:schemeClr val="tx1"/>
                </a:solidFill>
                <a:effectLst/>
                <a:latin typeface="Arial Unicode MS"/>
              </a:rPr>
              <a:t> (tek1)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"COM7");</a:t>
            </a:r>
            <a:r>
              <a:rPr kumimoji="0" lang="tr-TR" altLang="tr-TR" sz="1600" b="0" i="0" u="none" strike="noStrike" cap="none" normalizeH="0" baseline="0" dirty="0">
                <a:ln>
                  <a:noFill/>
                </a:ln>
                <a:solidFill>
                  <a:schemeClr val="tx1"/>
                </a:solidFill>
                <a:effectLst/>
              </a:rPr>
              <a:t>} Eğer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rPr>
              <a:t>true</a:t>
            </a:r>
            <a:r>
              <a:rPr kumimoji="0" lang="tr-TR" altLang="tr-TR" sz="1600" b="0" i="0" u="none" strike="noStrike" cap="none" normalizeH="0" baseline="0" dirty="0">
                <a:ln>
                  <a:noFill/>
                </a:ln>
                <a:solidFill>
                  <a:schemeClr val="tx1"/>
                </a:solidFill>
                <a:effectLst/>
              </a:rPr>
              <a:t> ise, joystick kontrolünü başlatır.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825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DF83A7-C96C-2D09-5F90-2801A99B675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descr="metin, yazı tipi, ekran görüntüsü içeren bir resim&#10;&#10;Açıklama otomatik olarak oluşturuldu">
            <a:extLst>
              <a:ext uri="{FF2B5EF4-FFF2-40B4-BE49-F238E27FC236}">
                <a16:creationId xmlns:a16="http://schemas.microsoft.com/office/drawing/2014/main" id="{00F7D21F-6D34-82A2-7C2C-BEDF30506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8" y="1045495"/>
            <a:ext cx="6132735" cy="1846659"/>
          </a:xfrm>
          <a:prstGeom prst="rect">
            <a:avLst/>
          </a:prstGeom>
        </p:spPr>
      </p:pic>
      <p:sp>
        <p:nvSpPr>
          <p:cNvPr id="4" name="Rectangle 1">
            <a:extLst>
              <a:ext uri="{FF2B5EF4-FFF2-40B4-BE49-F238E27FC236}">
                <a16:creationId xmlns:a16="http://schemas.microsoft.com/office/drawing/2014/main" id="{7702029C-ADBD-ECD8-AA78-9A9398A62C5F}"/>
              </a:ext>
            </a:extLst>
          </p:cNvPr>
          <p:cNvSpPr txBox="1">
            <a:spLocks noChangeArrowheads="1"/>
          </p:cNvSpPr>
          <p:nvPr/>
        </p:nvSpPr>
        <p:spPr bwMode="auto">
          <a:xfrm>
            <a:off x="573088" y="3438327"/>
            <a:ext cx="73146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tr-TR" sz="1600" b="1">
                <a:latin typeface="Arial Unicode MS"/>
              </a:rPr>
              <a:t>start()</a:t>
            </a:r>
            <a:endParaRPr lang="tr-TR" altLang="tr-TR" sz="1600" b="1"/>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Amaç:</a:t>
            </a:r>
            <a:r>
              <a:rPr lang="tr-TR" altLang="tr-TR" sz="1600">
                <a:latin typeface="Arial" panose="020B0604020202020204" pitchFamily="34" charset="0"/>
              </a:rPr>
              <a:t> Panelin temel ayarlarını yapar.</a:t>
            </a:r>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Ne yapar:</a:t>
            </a:r>
            <a:endParaRPr lang="tr-TR" altLang="tr-TR" sz="1600">
              <a:latin typeface="Arial" panose="020B0604020202020204" pitchFamily="34" charset="0"/>
            </a:endParaRP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boyutlarını, odaklanabilir olduğunu ve arka plan rengini ayarlar.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Klavye dinleyicisi ekler.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görünür olmasını sağlar.</a:t>
            </a:r>
          </a:p>
          <a:p>
            <a:pPr marL="0" indent="0" eaLnBrk="0" fontAlgn="base" hangingPunct="0">
              <a:lnSpc>
                <a:spcPct val="100000"/>
              </a:lnSpc>
              <a:spcBef>
                <a:spcPct val="0"/>
              </a:spcBef>
              <a:spcAft>
                <a:spcPct val="0"/>
              </a:spcAft>
              <a:buFontTx/>
              <a:buNone/>
            </a:pPr>
            <a:endParaRPr lang="tr-TR" altLang="tr-TR" sz="1800" dirty="0">
              <a:latin typeface="Arial" panose="020B0604020202020204" pitchFamily="34" charset="0"/>
            </a:endParaRPr>
          </a:p>
        </p:txBody>
      </p:sp>
    </p:spTree>
    <p:extLst>
      <p:ext uri="{BB962C8B-B14F-4D97-AF65-F5344CB8AC3E}">
        <p14:creationId xmlns:p14="http://schemas.microsoft.com/office/powerpoint/2010/main" val="5424046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1950</Words>
  <Application>Microsoft Office PowerPoint</Application>
  <PresentationFormat>Geniş ekran</PresentationFormat>
  <Paragraphs>178</Paragraphs>
  <Slides>24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Aptos</vt:lpstr>
      <vt:lpstr>Aptos Display</vt:lpstr>
      <vt:lpstr>Arial</vt:lpstr>
      <vt:lpstr>Arial Unicode MS</vt:lpstr>
      <vt:lpstr>Times New Roman</vt:lpstr>
      <vt:lpstr>Office Teması</vt:lpstr>
      <vt:lpstr>Nasıl Oynanır?</vt:lpstr>
      <vt:lpstr>Akış diyagramı</vt:lpstr>
      <vt:lpstr>Arduino akış diyagramı</vt:lpstr>
      <vt:lpstr>Classlarım</vt:lpstr>
      <vt:lpstr>GameFrame</vt:lpstr>
      <vt:lpstr>GameStart</vt:lpstr>
      <vt:lpstr>PANEL</vt:lpstr>
      <vt:lpstr>PANEL</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Geri Bildirim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mustafa emre çelik</dc:creator>
  <cp:lastModifiedBy>mustafa emre çelik</cp:lastModifiedBy>
  <cp:revision>8</cp:revision>
  <dcterms:created xsi:type="dcterms:W3CDTF">2024-12-09T20:11:58Z</dcterms:created>
  <dcterms:modified xsi:type="dcterms:W3CDTF">2024-12-15T14:29:18Z</dcterms:modified>
</cp:coreProperties>
</file>