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448" r:id="rId5"/>
    <p:sldId id="259" r:id="rId6"/>
    <p:sldId id="2451" r:id="rId7"/>
    <p:sldId id="2432" r:id="rId8"/>
    <p:sldId id="2469" r:id="rId9"/>
    <p:sldId id="2463" r:id="rId10"/>
    <p:sldId id="2433" r:id="rId11"/>
    <p:sldId id="2472" r:id="rId12"/>
    <p:sldId id="2476" r:id="rId13"/>
    <p:sldId id="2474" r:id="rId14"/>
    <p:sldId id="2473" r:id="rId15"/>
    <p:sldId id="2477" r:id="rId16"/>
    <p:sldId id="2483" r:id="rId17"/>
    <p:sldId id="2478" r:id="rId18"/>
    <p:sldId id="2479" r:id="rId19"/>
    <p:sldId id="2480" r:id="rId20"/>
    <p:sldId id="2481" r:id="rId21"/>
    <p:sldId id="2482" r:id="rId22"/>
    <p:sldId id="2465" r:id="rId23"/>
    <p:sldId id="2456" r:id="rId24"/>
    <p:sldId id="24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9FDBB-35E9-4577-B45B-775A5844B911}" v="775" dt="2023-11-28T23:34:20.639"/>
    <p1510:client id="{1DB862C0-30BE-46B1-9FE8-90790653664F}" v="12" dt="2023-11-30T22:29:50.187"/>
    <p1510:client id="{4B2577C7-9BE0-4A1A-90E2-CBFA7C280875}" v="1769" dt="2023-11-28T02:40:08.706"/>
    <p1510:client id="{697311BA-1602-45D4-808D-C619BF58522C}" v="1" dt="2023-11-28T00:14:22.174"/>
    <p1510:client id="{729056F2-1075-40AD-8AF5-528F5AC79E5B}" v="1280" dt="2023-11-29T01:48:15.894"/>
    <p1510:client id="{77F0951E-86D2-43F3-89DF-4CECD5715A6F}" v="1" dt="2023-11-28T01:00:14.035"/>
    <p1510:client id="{B1B9972E-C4C4-4E20-A90A-DB53EBDA50AB}" v="300" dt="2023-11-29T01:45:13.203"/>
    <p1510:client id="{BF618060-446C-478A-AE00-F1420B43AD94}" v="2" dt="2023-11-30T22:37:49.169"/>
    <p1510:client id="{CA6AA994-0E1C-4672-8478-011ACC155B26}" v="7" dt="2023-11-27T23:36:00.929"/>
    <p1510:client id="{DB5D0402-E2DF-46F3-8713-F7B9048B5D50}" v="107" dt="2023-11-30T22:35:41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3456" y="114"/>
      </p:cViewPr>
      <p:guideLst>
        <p:guide orient="horz" pos="1992"/>
        <p:guide pos="3840"/>
        <p:guide orient="horz" pos="14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lic.tableau.com/app/profile/yemesrach.gebremikael/viz/Geneticdisorder_dataset/Story1#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ublic.tableau.com/app/profile/yemesrach.gebremikael/viz/Geneticdisorder_dataset/Story1#1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2540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Predicting Genetic Disorder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11.30.2023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5029B4C-E945-DAD3-65F8-1BA4D1C23DD1}"/>
              </a:ext>
            </a:extLst>
          </p:cNvPr>
          <p:cNvSpPr txBox="1">
            <a:spLocks/>
          </p:cNvSpPr>
          <p:nvPr/>
        </p:nvSpPr>
        <p:spPr>
          <a:xfrm>
            <a:off x="4038600" y="4246530"/>
            <a:ext cx="4114800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633B-435E-0337-277E-9F8DCD894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9588" y="1373418"/>
            <a:ext cx="4216400" cy="1094791"/>
          </a:xfrm>
        </p:spPr>
        <p:txBody>
          <a:bodyPr/>
          <a:lstStyle/>
          <a:p>
            <a:pPr algn="l"/>
            <a:r>
              <a:rPr lang="en-US" sz="1600" dirty="0">
                <a:latin typeface="Calibri Light"/>
                <a:ea typeface="Calibri"/>
                <a:cs typeface="Calibri"/>
              </a:rPr>
              <a:t>Training a simple neural network, and evaluating its performance</a:t>
            </a:r>
            <a:endParaRPr lang="en-US" sz="16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03AD03-42E3-719B-E74A-778E4D95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540" y="2745188"/>
            <a:ext cx="4371926" cy="31025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The neural network model is trained on the training data (X_train_scaled and y_train) for 100 epochs.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Logistic regression model accuracy: 1.000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Outcome aligns with the Logistics Regression Model using synthetic data generation</a:t>
            </a:r>
            <a:endParaRPr lang="en-US" sz="1600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2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95A5B-53CC-7EF7-3FA1-097CA52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128" y="439317"/>
            <a:ext cx="4590933" cy="8842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Logistics Regression 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3D9ADCF1-C2BA-B06A-A765-A80791D7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42" y="1544712"/>
            <a:ext cx="4530271" cy="38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3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EBF2FD-808F-C4D9-ABB6-37966D326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11553" y="1403898"/>
            <a:ext cx="4734560" cy="879253"/>
          </a:xfrm>
        </p:spPr>
        <p:txBody>
          <a:bodyPr/>
          <a:lstStyle/>
          <a:p>
            <a:pPr algn="l"/>
            <a:r>
              <a:rPr lang="en-US" sz="1600" dirty="0">
                <a:latin typeface="Calibri Light"/>
                <a:ea typeface="Calibri"/>
                <a:cs typeface="Calibri"/>
              </a:rPr>
              <a:t>Real-world medical data, class imbalance, and logistic regression model 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CBB2-1A21-434F-1924-5B007482C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373E6-C076-1695-4269-47181098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094" y="2391403"/>
            <a:ext cx="4798646" cy="41591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Used a Logistic Regression and Random Forest models trained on resampled data, with an imbalanced pipeline including undersampling and SMOTE (Synthetic Minority Over-sampling Technique).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Balanced Accuracy (Logistic Regression): 0.5920 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Balanced Accuracy (Random Forest): 0.4965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The imbalanced class distribution, especially for the "No" (Genetic Disorder Not Present) class,  impacted model performance.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Further addressing class imbalance, exploring additional features or interactions, and tuning model hyperparameters could improve performance.</a:t>
            </a:r>
          </a:p>
          <a:p>
            <a:pPr>
              <a:lnSpc>
                <a:spcPct val="100000"/>
              </a:lnSpc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6F6671-0B95-6DDD-CA2F-F28E750B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093" y="469797"/>
            <a:ext cx="4738978" cy="6810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Logistics Regression</a:t>
            </a:r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63EA7C2-961B-D93A-E109-AADCC888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57" y="73594"/>
            <a:ext cx="3668485" cy="3154811"/>
          </a:xfrm>
          <a:prstGeom prst="rect">
            <a:avLst/>
          </a:prstGeom>
        </p:spPr>
      </p:pic>
      <p:pic>
        <p:nvPicPr>
          <p:cNvPr id="11" name="Picture 10" descr="A comparison of a graph&#10;&#10;Description automatically generated">
            <a:extLst>
              <a:ext uri="{FF2B5EF4-FFF2-40B4-BE49-F238E27FC236}">
                <a16:creationId xmlns:a16="http://schemas.microsoft.com/office/drawing/2014/main" id="{3B9A071A-875B-658A-BA36-D59121372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306450"/>
            <a:ext cx="6535057" cy="32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7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2262871"/>
            <a:ext cx="6096000" cy="7882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TABLEAU</a:t>
            </a:r>
            <a:endParaRPr lang="en-US" sz="4400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9851" y="4394581"/>
            <a:ext cx="2834640" cy="365125"/>
          </a:xfrm>
        </p:spPr>
        <p:txBody>
          <a:bodyPr/>
          <a:lstStyle/>
          <a:p>
            <a:r>
              <a:rPr lang="en-US" dirty="0"/>
              <a:t>Visuals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0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7FAFBC4-FF67-18D9-6C58-CB5BC293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0" y="1374700"/>
            <a:ext cx="4734560" cy="3041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AD1CD-BCE6-A287-6F82-42F8BF48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40" y="4488836"/>
            <a:ext cx="4734560" cy="197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2F7EC8-D914-0C61-0A5E-D9E7EC4F0E1C}"/>
              </a:ext>
            </a:extLst>
          </p:cNvPr>
          <p:cNvSpPr txBox="1"/>
          <p:nvPr/>
        </p:nvSpPr>
        <p:spPr>
          <a:xfrm>
            <a:off x="359107" y="1709629"/>
            <a:ext cx="3093657" cy="36086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The 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largest number of patients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 in the dataset are 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diagnosed with Mitochondrial disorder.</a:t>
            </a:r>
            <a:r>
              <a:rPr lang="en-US" sz="1400" b="1" dirty="0">
                <a:latin typeface="Calibri Light"/>
                <a:ea typeface="Calibri Light"/>
                <a:cs typeface="Calibri Light"/>
              </a:rPr>
              <a:t> </a:t>
            </a: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250" dirty="0">
              <a:ea typeface="Calibri" panose="020F0502020204030204"/>
              <a:cs typeface="Calibri" panose="020F0502020204030204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Genetic disorder by count of maternal &amp; paternal genes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 are 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highest for Mitochondrial 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disorders followed by single-gene inheritance and thirdly by </a:t>
            </a:r>
            <a:r>
              <a:rPr lang="en-US" sz="1400" dirty="0">
                <a:latin typeface="Calibri Light"/>
                <a:ea typeface="Calibri Light"/>
                <a:cs typeface="Calibri Light"/>
              </a:rPr>
              <a:t>Multifactorial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 disorders.</a:t>
            </a:r>
            <a:r>
              <a:rPr lang="en-US" sz="1400" dirty="0">
                <a:latin typeface="Calibri Light"/>
                <a:ea typeface="Calibri Light"/>
                <a:cs typeface="Calibri Light"/>
              </a:rPr>
              <a:t> </a:t>
            </a: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 dirty="0">
                <a:latin typeface="Calibri Light"/>
                <a:ea typeface="Calibri Light"/>
                <a:cs typeface="Calibri Light"/>
              </a:rPr>
              <a:t>The number of female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 patients </a:t>
            </a:r>
            <a:r>
              <a:rPr lang="en-US" sz="1400" b="1" dirty="0">
                <a:latin typeface="Calibri Light"/>
                <a:ea typeface="Calibri Light"/>
                <a:cs typeface="Calibri Light"/>
              </a:rPr>
              <a:t>is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 slightly higher than male patients in the cases of Mitochondrial and Multifactorial 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genetic disorders.</a:t>
            </a:r>
            <a:endParaRPr lang="en-US" sz="14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3E3E3-532C-79EC-0EAC-70B9352C4AE8}"/>
              </a:ext>
            </a:extLst>
          </p:cNvPr>
          <p:cNvSpPr txBox="1"/>
          <p:nvPr/>
        </p:nvSpPr>
        <p:spPr>
          <a:xfrm>
            <a:off x="9772787" y="428771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0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EAB65-C7BD-E4A5-D392-3DE79F8F9FBB}"/>
              </a:ext>
            </a:extLst>
          </p:cNvPr>
          <p:cNvSpPr txBox="1"/>
          <p:nvPr/>
        </p:nvSpPr>
        <p:spPr>
          <a:xfrm>
            <a:off x="633427" y="1750269"/>
            <a:ext cx="3225737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kern="1200" dirty="0">
                <a:latin typeface="Calibri Light"/>
                <a:ea typeface="+mn-lt"/>
                <a:cs typeface="+mn-lt"/>
              </a:rPr>
              <a:t>The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number of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patients alive is higher than deceased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patients in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all three categories of genetic disorders. </a:t>
            </a:r>
            <a:endParaRPr lang="en-US" b="1" dirty="0">
              <a:ea typeface="Calibri"/>
              <a:cs typeface="Calibri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Higher number of patients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diagnosed with single-gene </a:t>
            </a:r>
            <a:r>
              <a:rPr lang="en-US" sz="1400" dirty="0">
                <a:latin typeface="Calibri Light"/>
                <a:ea typeface="+mn-lt"/>
                <a:cs typeface="+mn-lt"/>
              </a:rPr>
              <a:t>disorder require high follow-up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and </a:t>
            </a:r>
            <a:r>
              <a:rPr lang="en-US" sz="1400" dirty="0">
                <a:latin typeface="Calibri Light"/>
                <a:ea typeface="+mn-lt"/>
                <a:cs typeface="+mn-lt"/>
              </a:rPr>
              <a:t>also have multiple birth defects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r>
              <a:rPr lang="en-US" sz="1400" dirty="0">
                <a:latin typeface="Calibri Light"/>
                <a:ea typeface="+mn-lt"/>
                <a:cs typeface="+mn-lt"/>
              </a:rPr>
              <a:t> 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For the other two categories,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higher </a:t>
            </a:r>
            <a:r>
              <a:rPr lang="en-US" sz="1400" dirty="0">
                <a:latin typeface="Calibri Light"/>
                <a:ea typeface="+mn-lt"/>
                <a:cs typeface="+mn-lt"/>
              </a:rPr>
              <a:t>number of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patients </a:t>
            </a:r>
            <a:r>
              <a:rPr lang="en-US" sz="1400" dirty="0">
                <a:latin typeface="Calibri Light"/>
                <a:ea typeface="+mn-lt"/>
                <a:cs typeface="+mn-lt"/>
              </a:rPr>
              <a:t>need low follow-up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and </a:t>
            </a:r>
            <a:r>
              <a:rPr lang="en-US" sz="1400" dirty="0">
                <a:latin typeface="Calibri Light"/>
                <a:ea typeface="+mn-lt"/>
                <a:cs typeface="+mn-lt"/>
              </a:rPr>
              <a:t>are diagnosed with singular birth defects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77026-C131-0E0B-1FA9-94140369211D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Genetic disorder_dataset | Tableau Public</a:t>
            </a:r>
            <a:endParaRPr lang="en-US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8625D25F-7E6A-870F-9DE5-413686A8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0" y="1442822"/>
            <a:ext cx="4257040" cy="3311956"/>
          </a:xfrm>
          <a:prstGeom prst="rect">
            <a:avLst/>
          </a:prstGeom>
        </p:spPr>
      </p:pic>
      <p:pic>
        <p:nvPicPr>
          <p:cNvPr id="10" name="Picture 9" descr="A graph of birth defect&#10;&#10;Description automatically generated">
            <a:extLst>
              <a:ext uri="{FF2B5EF4-FFF2-40B4-BE49-F238E27FC236}">
                <a16:creationId xmlns:a16="http://schemas.microsoft.com/office/drawing/2014/main" id="{142B5656-E8B1-95F9-6AE4-DCF707B5C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752898"/>
            <a:ext cx="4196080" cy="18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76BB6B4-EDED-0924-07F3-7BB7E136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20" y="1284711"/>
            <a:ext cx="4257040" cy="328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D9725-FE09-CB98-44FA-85527CF2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80" y="4656559"/>
            <a:ext cx="4419600" cy="1994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3334A8-FB17-7453-D57E-84A0399A4682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2ABD7-26BD-4286-7CE9-0574ABBEF54D}"/>
              </a:ext>
            </a:extLst>
          </p:cNvPr>
          <p:cNvSpPr txBox="1"/>
          <p:nvPr/>
        </p:nvSpPr>
        <p:spPr>
          <a:xfrm>
            <a:off x="653747" y="1862029"/>
            <a:ext cx="293109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Slightly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higher number of patients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diagnosed with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Mitochondrial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and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Single-gene disorders</a:t>
            </a:r>
            <a:r>
              <a:rPr lang="en-US" sz="1400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were: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endParaRPr lang="en-US" sz="1400" b="1" dirty="0">
              <a:latin typeface="Calibri Light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b="1" dirty="0">
                <a:latin typeface="Calibri Light"/>
                <a:ea typeface="+mn-lt"/>
                <a:cs typeface="+mn-lt"/>
              </a:rPr>
              <a:t>(1) conceived with</a:t>
            </a:r>
            <a:r>
              <a:rPr lang="en-US" sz="1400" dirty="0">
                <a:latin typeface="Calibri Light"/>
                <a:ea typeface="+mn-lt"/>
                <a:cs typeface="+mn-lt"/>
              </a:rPr>
              <a:t> 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IVF/ART</a:t>
            </a:r>
            <a:r>
              <a:rPr lang="en-US" sz="1400" dirty="0">
                <a:latin typeface="Calibri Light"/>
                <a:ea typeface="+mn-lt"/>
                <a:cs typeface="+mn-lt"/>
              </a:rPr>
              <a:t>,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b="1" dirty="0">
                <a:latin typeface="Calibri Light"/>
                <a:ea typeface="+mn-lt"/>
                <a:cs typeface="+mn-lt"/>
              </a:rPr>
              <a:t>(2)  born at home</a:t>
            </a:r>
            <a:r>
              <a:rPr lang="en-US" sz="1400" dirty="0">
                <a:latin typeface="Calibri Light"/>
                <a:ea typeface="+mn-lt"/>
                <a:cs typeface="+mn-lt"/>
              </a:rPr>
              <a:t>, 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dirty="0">
                <a:latin typeface="Calibri Light"/>
                <a:ea typeface="+mn-lt"/>
                <a:cs typeface="+mn-lt"/>
              </a:rPr>
              <a:t>(3) with history of anomalies in their families' previous pregnancy.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These numbers are lower for patients diagnosed with Multifactorial disorders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endParaRPr lang="en-US" sz="1400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346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2A501AF-8352-4A25-7ADC-12B8B2B5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1347511"/>
            <a:ext cx="4267200" cy="2964098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96FDEFC-A763-9A54-881E-0D78FD1A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4440967"/>
            <a:ext cx="4145280" cy="2294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81717-F6D2-565E-ED63-9F1EA304389A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25BF3-8CD7-0DF1-8CF3-5C3F182EBBC2}"/>
              </a:ext>
            </a:extLst>
          </p:cNvPr>
          <p:cNvSpPr txBox="1"/>
          <p:nvPr/>
        </p:nvSpPr>
        <p:spPr>
          <a:xfrm>
            <a:off x="653747" y="1862029"/>
            <a:ext cx="3154617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In all three categories of genetic disorder, there were two previous abortions on average. </a:t>
            </a:r>
            <a:endParaRPr lang="en-US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The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number of patients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with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birth asphyxia is slightly higher in all three cases.</a:t>
            </a:r>
            <a:endParaRPr lang="en-US" b="1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The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number of patients with combination of abnormal, inconclusive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and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slightly abnormal blood test results</a:t>
            </a:r>
            <a:r>
              <a:rPr lang="en-US" sz="1400" dirty="0">
                <a:latin typeface="Calibri Light"/>
                <a:ea typeface="+mn-lt"/>
                <a:cs typeface="+mn-lt"/>
              </a:rPr>
              <a:t> are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higher </a:t>
            </a:r>
            <a:r>
              <a:rPr lang="en-US" sz="1400" dirty="0">
                <a:latin typeface="Calibri Light"/>
                <a:ea typeface="+mn-lt"/>
                <a:cs typeface="+mn-lt"/>
              </a:rPr>
              <a:t>for all three cases of disorder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endParaRPr lang="en-US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564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7098408-B740-E30B-6B17-B3F72972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1260341"/>
            <a:ext cx="4551680" cy="3412757"/>
          </a:xfrm>
          <a:prstGeom prst="rect">
            <a:avLst/>
          </a:prstGeom>
        </p:spPr>
      </p:pic>
      <p:pic>
        <p:nvPicPr>
          <p:cNvPr id="6" name="Picture 5" descr="A graph of radiation exposure&#10;&#10;Description automatically generated">
            <a:extLst>
              <a:ext uri="{FF2B5EF4-FFF2-40B4-BE49-F238E27FC236}">
                <a16:creationId xmlns:a16="http://schemas.microsoft.com/office/drawing/2014/main" id="{E509D81F-E4D3-E931-49BA-D49B9F66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4734399"/>
            <a:ext cx="4622800" cy="1971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C6450-7A4C-8985-0761-92B451061492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371D9-621A-E675-B7E4-8392229602D1}"/>
              </a:ext>
            </a:extLst>
          </p:cNvPr>
          <p:cNvSpPr txBox="1"/>
          <p:nvPr/>
        </p:nvSpPr>
        <p:spPr>
          <a:xfrm>
            <a:off x="653747" y="1862029"/>
            <a:ext cx="2910777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In all the three cases of genetic disorder, </a:t>
            </a:r>
          </a:p>
          <a:p>
            <a:pPr algn="just" defTabSz="658368">
              <a:spcAft>
                <a:spcPts val="600"/>
              </a:spcAft>
            </a:pPr>
            <a:r>
              <a:rPr lang="en-US" sz="1400" dirty="0">
                <a:latin typeface="Calibri Light"/>
                <a:ea typeface="+mn-lt"/>
                <a:cs typeface="+mn-lt"/>
              </a:rPr>
              <a:t>(1) the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number of patients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with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radiation exposure is lower</a:t>
            </a:r>
            <a:r>
              <a:rPr lang="en-US" sz="1400" dirty="0">
                <a:latin typeface="Calibri Light"/>
                <a:ea typeface="+mn-lt"/>
                <a:cs typeface="+mn-lt"/>
              </a:rPr>
              <a:t>, </a:t>
            </a:r>
          </a:p>
          <a:p>
            <a:pPr algn="just" defTabSz="658368">
              <a:spcAft>
                <a:spcPts val="600"/>
              </a:spcAft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dirty="0">
                <a:latin typeface="Calibri Light"/>
                <a:ea typeface="+mn-lt"/>
                <a:cs typeface="+mn-lt"/>
              </a:rPr>
              <a:t>(2) slightly higher number of patients have normal heart rates, while the remaining half patients have Tachycardia,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and</a:t>
            </a:r>
            <a:r>
              <a:rPr lang="en-US" sz="1400" dirty="0">
                <a:latin typeface="Calibri Light"/>
                <a:ea typeface="+mn-lt"/>
                <a:cs typeface="+mn-lt"/>
              </a:rPr>
              <a:t> </a:t>
            </a:r>
          </a:p>
          <a:p>
            <a:pPr algn="just" defTabSz="658368">
              <a:spcAft>
                <a:spcPts val="600"/>
              </a:spcAft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dirty="0">
                <a:latin typeface="Calibri Light"/>
                <a:ea typeface="+mn-lt"/>
                <a:cs typeface="+mn-lt"/>
              </a:rPr>
              <a:t>(3) slightly higher number of patients have Tachypnea, while the remaining half patients have normal respiratory rates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endParaRPr lang="en-US" sz="1400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28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 descr="A graph of mental illness&#10;&#10;Description automatically generated">
            <a:extLst>
              <a:ext uri="{FF2B5EF4-FFF2-40B4-BE49-F238E27FC236}">
                <a16:creationId xmlns:a16="http://schemas.microsoft.com/office/drawing/2014/main" id="{1A61BD98-669C-7D54-4A9A-0DEEB27D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20" y="1280815"/>
            <a:ext cx="4714240" cy="189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BAA5F-1B3A-2195-AF73-0DDE6CAE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40" y="3091742"/>
            <a:ext cx="4480560" cy="1893715"/>
          </a:xfrm>
          <a:prstGeom prst="rect">
            <a:avLst/>
          </a:prstGeom>
        </p:spPr>
      </p:pic>
      <p:pic>
        <p:nvPicPr>
          <p:cNvPr id="7" name="Picture 6" descr="A graph of blood cells&#10;&#10;Description automatically generated">
            <a:extLst>
              <a:ext uri="{FF2B5EF4-FFF2-40B4-BE49-F238E27FC236}">
                <a16:creationId xmlns:a16="http://schemas.microsoft.com/office/drawing/2014/main" id="{7AF91F0A-85DC-0C4D-F6E3-B2FC23BE4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40" y="5040890"/>
            <a:ext cx="4643120" cy="1703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DAD2A-15A1-A7EB-520C-B0AC4360FE47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Genetic disorder_dataset | Tableau Public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E3303-5EA2-8F31-913F-E6128E069458}"/>
              </a:ext>
            </a:extLst>
          </p:cNvPr>
          <p:cNvSpPr txBox="1"/>
          <p:nvPr/>
        </p:nvSpPr>
        <p:spPr>
          <a:xfrm>
            <a:off x="283953" y="1940470"/>
            <a:ext cx="2910777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Average white blood cell count of patients is around 7.4. Patients diagnosed with single-gene inheritance have higher counts. 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Number of patients with history of substance abuse is slightly lower in all three cases of genetic disorder.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 dirty="0">
                <a:latin typeface="Calibri Light"/>
                <a:ea typeface="+mn-lt"/>
                <a:cs typeface="+mn-lt"/>
              </a:rPr>
              <a:t>The number of patients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with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history of mental illness is almost equivalent to the number of patients with no mental illness history in all cases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.</a:t>
            </a:r>
            <a:endParaRPr lang="en-U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22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2540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358" y="344914"/>
            <a:ext cx="4114800" cy="421480"/>
          </a:xfrm>
        </p:spPr>
        <p:txBody>
          <a:bodyPr>
            <a:normAutofit/>
          </a:bodyPr>
          <a:lstStyle/>
          <a:p>
            <a:r>
              <a:rPr lang="en-US" dirty="0"/>
              <a:t>Data analyses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032690"/>
            <a:ext cx="9234488" cy="26514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Challenges</a:t>
            </a: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ea typeface="+mn-lt"/>
                <a:cs typeface="+mn-lt"/>
              </a:rPr>
              <a:t>Data Manipulation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 Evident signs of previous data manipulation on the Kaggle dataset were observed, leading to the exclusion of a substantial number of patients lacking a genetic disorder in the original dataset. </a:t>
            </a:r>
            <a:endParaRPr lang="en-US" sz="1800" dirty="0"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Missing Data Handling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dirty="0">
                <a:cs typeface="Calibri"/>
              </a:rPr>
              <a:t>Strategies were implemented to address the widespread issue of missing data, which included replacing values and filling NaN entries based on specified conditions where possible or dropping NaN values.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Categorical Data Management</a:t>
            </a:r>
            <a:r>
              <a:rPr lang="en-US" sz="1800" b="1" dirty="0">
                <a:cs typeface="Calibri"/>
              </a:rPr>
              <a:t>:</a:t>
            </a:r>
            <a:r>
              <a:rPr lang="en-US" sz="1800" dirty="0">
                <a:cs typeface="Calibri"/>
              </a:rPr>
              <a:t> Categorical data underwent one-hot encoding to ensure compatibility with machine learning algorithms.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Imbalanced Data Addressal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dirty="0">
                <a:cs typeface="Calibri"/>
              </a:rPr>
              <a:t>An effort was made to mitigate imbalanced data by introducing a new column, 'GeneticDisorder_Present,' thereby transforming the task into a binary classification problem focused on classifying the presence or absence of genetic disorders.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Data Preprocessing Challenges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dirty="0">
                <a:cs typeface="Calibri"/>
              </a:rPr>
              <a:t>The exploration encompassed various challenges in data preprocessing, including the management of missing values, transformation of specific columns, and the resolution of imbalances within classes.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buFont typeface="Wingdings" panose="020B0604020202020204" pitchFamily="34" charset="0"/>
              <a:buChar char="Ø"/>
            </a:pPr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8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58466"/>
            <a:ext cx="5897218" cy="884238"/>
          </a:xfrm>
        </p:spPr>
        <p:txBody>
          <a:bodyPr/>
          <a:lstStyle/>
          <a:p>
            <a:r>
              <a:rPr lang="en-US" dirty="0"/>
              <a:t>PROJECT SCOPE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3459" y="1081319"/>
            <a:ext cx="5507990" cy="2160758"/>
          </a:xfrm>
        </p:spPr>
        <p:txBody>
          <a:bodyPr/>
          <a:lstStyle/>
          <a:p>
            <a:pPr algn="l"/>
            <a:r>
              <a:rPr lang="en-US" b="1" dirty="0">
                <a:latin typeface="Calibri Light"/>
                <a:ea typeface="Calibri Light"/>
                <a:cs typeface="Calibri Light"/>
              </a:rPr>
              <a:t>Purpose &amp; Objective:</a:t>
            </a:r>
            <a:endParaRPr lang="en-US" dirty="0">
              <a:latin typeface="Calibri Light"/>
              <a:ea typeface="Calibri Light"/>
              <a:cs typeface="Calibri Light"/>
            </a:endParaRPr>
          </a:p>
          <a:p>
            <a:pPr algn="l"/>
            <a:endParaRPr lang="en-US" b="1" dirty="0">
              <a:latin typeface="Calibri Light"/>
              <a:ea typeface="Calibri Light"/>
              <a:cs typeface="Calibri Ligh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Assess medical information of children to provide evidence-based information on the key factors that are significantly linked with the presence and absence of </a:t>
            </a:r>
            <a:r>
              <a:rPr lang="en-US" b="1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commonly-known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 genetic disorders.</a:t>
            </a:r>
            <a:endParaRPr lang="en-US" b="1" dirty="0">
              <a:solidFill>
                <a:schemeClr val="bg1"/>
              </a:solidFill>
              <a:latin typeface="+mj-lt"/>
              <a:ea typeface="Calibri Light" panose="020F0302020204030204"/>
              <a:cs typeface="Calibri Ligh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+mj-lt"/>
              <a:ea typeface="Calibri Light" panose="020F0302020204030204"/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725" y="3475619"/>
            <a:ext cx="5506610" cy="2879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latin typeface="Calibri Light"/>
                <a:ea typeface="Calibri Light"/>
                <a:cs typeface="Biome Light"/>
              </a:rPr>
              <a:t>The Why?:</a:t>
            </a:r>
            <a:endParaRPr lang="en-US" sz="1600" b="1" u="sng" dirty="0">
              <a:latin typeface="Calibri Light"/>
              <a:ea typeface="Calibri Light"/>
              <a:cs typeface="Biome Light"/>
            </a:endParaRPr>
          </a:p>
          <a:p>
            <a:pPr marL="285750" indent="-285750"/>
            <a:r>
              <a:rPr lang="en-US" sz="1500" dirty="0">
                <a:latin typeface="Calibri Light"/>
                <a:ea typeface="Calibri Light"/>
                <a:cs typeface="Calibri Light"/>
              </a:rPr>
              <a:t>With</a:t>
            </a:r>
            <a:r>
              <a:rPr lang="en-US" sz="15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 increasing population, studies have shown that there has been an </a:t>
            </a:r>
            <a:r>
              <a:rPr lang="en-US" sz="1500" b="1" dirty="0">
                <a:solidFill>
                  <a:srgbClr val="C00000"/>
                </a:solidFill>
                <a:latin typeface="Calibri Light"/>
                <a:ea typeface="+mn-lt"/>
                <a:cs typeface="+mn-lt"/>
              </a:rPr>
              <a:t>exponential increase in the number of genetic disorders</a:t>
            </a:r>
            <a:r>
              <a:rPr lang="en-US" sz="15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.</a:t>
            </a:r>
          </a:p>
          <a:p>
            <a:pPr marL="285750" indent="-285750"/>
            <a:r>
              <a:rPr lang="en-US" sz="1500" b="1" dirty="0">
                <a:solidFill>
                  <a:srgbClr val="C00000"/>
                </a:solidFill>
                <a:latin typeface="Calibri Light"/>
                <a:ea typeface="+mn-lt"/>
                <a:cs typeface="+mn-lt"/>
              </a:rPr>
              <a:t>Low awareness about the key contributing factors and limited understanding about the importance of genetic testing contribute to the increase </a:t>
            </a:r>
            <a:r>
              <a:rPr lang="en-US" sz="15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in the incidence of hereditary disorders. </a:t>
            </a:r>
            <a:endParaRPr lang="en-US" sz="1500" dirty="0">
              <a:solidFill>
                <a:srgbClr val="374151"/>
              </a:solidFill>
              <a:latin typeface="Calibri Light"/>
              <a:ea typeface="+mn-lt"/>
              <a:cs typeface="+mn-lt"/>
            </a:endParaRPr>
          </a:p>
          <a:p>
            <a:pPr marL="285750" indent="-285750"/>
            <a:endParaRPr lang="en-US" sz="1200" dirty="0">
              <a:solidFill>
                <a:srgbClr val="37415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1200" dirty="0">
              <a:solidFill>
                <a:srgbClr val="374151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17397"/>
            <a:ext cx="5897218" cy="88423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ML Potential: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Logistic Regression demonstrates promising potential in predicting genetic disorders.</a:t>
            </a:r>
            <a:endParaRPr lang="en-US" b="1" dirty="0">
              <a:cs typeface="Calibri" panose="020F0502020204030204"/>
            </a:endParaRPr>
          </a:p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Data: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Real-world data is often messy and exhibits gaps.</a:t>
            </a:r>
          </a:p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Essential Steps: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Emphasis is needed on the significance of data preparation, model evaluation, and comparison in healthcare ML applications. </a:t>
            </a:r>
            <a:endParaRPr lang="en-US" dirty="0">
              <a:cs typeface="Calibri"/>
            </a:endParaRPr>
          </a:p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Future Exploration: 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Additional data gathering and refining is needed to enhance ML applications in healthcare.</a:t>
            </a:r>
            <a:endParaRPr lang="en-US" dirty="0"/>
          </a:p>
          <a:p>
            <a:endParaRPr lang="en-US" sz="1400" dirty="0">
              <a:solidFill>
                <a:srgbClr val="374151"/>
              </a:solidFill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BB1F3-9F48-08E9-79FD-514ADEE27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72" y="949745"/>
            <a:ext cx="5300768" cy="496692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ts val="1000"/>
              </a:spcBef>
            </a:pPr>
            <a:r>
              <a:rPr lang="en-US" sz="15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Key contributing factors towards </a:t>
            </a:r>
            <a:r>
              <a:rPr lang="en-US" sz="1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genetic disorders</a:t>
            </a:r>
            <a:endParaRPr lang="en-US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spcBef>
                <a:spcPts val="500"/>
              </a:spcBef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Gene inherited from Father (Gene Defect), Place of Birth (birth at Institutions), and presence of Birth Asphyxia significantly and positively contribute to genetic disorders.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spcBef>
                <a:spcPts val="500"/>
              </a:spcBef>
            </a:pPr>
            <a:endParaRPr lang="en-US" sz="16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spcBef>
                <a:spcPts val="500"/>
              </a:spcBef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History of serious mental illness and folic acid details (peri-conceptional) significantly and negatively contribute towards genetic disorders.</a:t>
            </a:r>
          </a:p>
          <a:p>
            <a:pPr lvl="1">
              <a:spcBef>
                <a:spcPts val="500"/>
              </a:spcBef>
            </a:pPr>
            <a:endParaRPr lang="en-US" sz="16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spcBef>
                <a:spcPts val="500"/>
              </a:spcBef>
            </a:pPr>
            <a:endParaRPr lang="en-US" sz="16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 indent="-457200">
              <a:spcBef>
                <a:spcPts val="500"/>
              </a:spcBef>
            </a:pPr>
            <a:r>
              <a:rPr lang="en-US" sz="1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Inferences</a:t>
            </a:r>
          </a:p>
          <a:p>
            <a:pPr marL="685800" lvl="1" indent="-228600">
              <a:spcBef>
                <a:spcPts val="500"/>
              </a:spcBef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Earlier genetic testing will </a:t>
            </a:r>
            <a:r>
              <a:rPr lang="en-US" sz="1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direct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 people toward available prevention, monitoring, and treatment options.</a:t>
            </a:r>
          </a:p>
          <a:p>
            <a:pPr marL="685800" lvl="1" indent="-228600">
              <a:spcBef>
                <a:spcPts val="500"/>
              </a:spcBef>
              <a:buFont typeface="Courier New"/>
              <a:buChar char="o"/>
            </a:pP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Due consideration for folic acid details and birth asphyxia (oxygen and blood flow to brain) is critical in preventing, monitoring and preparing to treat genetic disorders.</a:t>
            </a:r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642" y="2831532"/>
            <a:ext cx="731520" cy="73152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2" y="3643727"/>
            <a:ext cx="5167313" cy="518795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Starla Halliday</a:t>
            </a:r>
            <a:endParaRPr lang="en-US" b="1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429F49D-FC1C-5032-82BA-707D6BA85AF4}"/>
              </a:ext>
            </a:extLst>
          </p:cNvPr>
          <p:cNvSpPr txBox="1">
            <a:spLocks/>
          </p:cNvSpPr>
          <p:nvPr/>
        </p:nvSpPr>
        <p:spPr>
          <a:xfrm>
            <a:off x="3512342" y="4243197"/>
            <a:ext cx="5167313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 err="1">
                <a:effectLst/>
                <a:latin typeface="-apple-system"/>
              </a:rPr>
              <a:t>Mosa</a:t>
            </a:r>
            <a:r>
              <a:rPr lang="en-US" b="1" i="0" dirty="0">
                <a:effectLst/>
                <a:latin typeface="-apple-system"/>
              </a:rPr>
              <a:t> Hassan</a:t>
            </a:r>
            <a:endParaRPr lang="en-US" b="1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CF80672-2B43-5893-1C61-88D54829B7D7}"/>
              </a:ext>
            </a:extLst>
          </p:cNvPr>
          <p:cNvSpPr txBox="1">
            <a:spLocks/>
          </p:cNvSpPr>
          <p:nvPr/>
        </p:nvSpPr>
        <p:spPr>
          <a:xfrm>
            <a:off x="3512342" y="4842667"/>
            <a:ext cx="5167313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>
                <a:effectLst/>
                <a:latin typeface="-apple-system"/>
              </a:rPr>
              <a:t>Robert </a:t>
            </a:r>
            <a:r>
              <a:rPr lang="en-US" b="1" i="0" err="1">
                <a:effectLst/>
                <a:latin typeface="-apple-system"/>
              </a:rPr>
              <a:t>Takan</a:t>
            </a:r>
            <a:endParaRPr lang="en-US" b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8C6B81C-18D2-6B09-05F3-457EBF2A4383}"/>
              </a:ext>
            </a:extLst>
          </p:cNvPr>
          <p:cNvSpPr txBox="1">
            <a:spLocks/>
          </p:cNvSpPr>
          <p:nvPr/>
        </p:nvSpPr>
        <p:spPr>
          <a:xfrm>
            <a:off x="3512342" y="5442137"/>
            <a:ext cx="5167313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>
                <a:effectLst/>
                <a:latin typeface="-apple-system"/>
              </a:rPr>
              <a:t>Yemesrach Gebremikael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2262871"/>
            <a:ext cx="6096000" cy="788239"/>
          </a:xfrm>
        </p:spPr>
        <p:txBody>
          <a:bodyPr>
            <a:normAutofit/>
          </a:bodyPr>
          <a:lstStyle/>
          <a:p>
            <a:r>
              <a:rPr lang="en-US" sz="4400" dirty="0"/>
              <a:t>Database &amp;curation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0952162" cy="851058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>
              <a:cs typeface="Calibri Light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793E94-2001-9C23-3C31-C82BEAFB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50" y="1333426"/>
            <a:ext cx="5157787" cy="4945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latin typeface="Calibri Light"/>
                <a:ea typeface="Calibri Light"/>
                <a:cs typeface="Calibri Light"/>
              </a:rPr>
              <a:t>Dataset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4EFF57-C505-EB8B-56BA-B616B617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250" y="1949410"/>
            <a:ext cx="5300027" cy="43657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00" b="1" dirty="0">
                <a:latin typeface="Calibri Light"/>
                <a:ea typeface="Calibri Light"/>
                <a:cs typeface="Calibri"/>
              </a:rPr>
              <a:t>Source:  Kaggle Dataset - "Of Genomes and Genetics -</a:t>
            </a:r>
            <a:r>
              <a:rPr lang="en-US" sz="1500" dirty="0">
                <a:latin typeface="Calibri Light"/>
                <a:ea typeface="Calibri Light"/>
                <a:cs typeface="Calibri"/>
              </a:rPr>
              <a:t> </a:t>
            </a:r>
            <a:r>
              <a:rPr lang="en-US" sz="1500" b="1" dirty="0">
                <a:latin typeface="Calibri Light"/>
                <a:ea typeface="Calibri Light"/>
                <a:cs typeface="Calibri"/>
              </a:rPr>
              <a:t>HackerEarth ML"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dirty="0">
                <a:latin typeface="Calibri Light"/>
                <a:ea typeface="Calibri Light"/>
                <a:cs typeface="Calibri"/>
              </a:rPr>
              <a:t>Incorporated 45 columns and more than 22,000 rows of data, with a predominant portion exhibiting null values.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 dirty="0">
                <a:latin typeface="Calibri Light"/>
                <a:ea typeface="Calibri"/>
                <a:cs typeface="Calibri"/>
              </a:rPr>
              <a:t>278 rows identifying no genetic disorder present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 dirty="0">
                <a:latin typeface="Calibri Light"/>
                <a:ea typeface="Calibri"/>
                <a:cs typeface="Calibri"/>
              </a:rPr>
              <a:t>Over 21,000 rows identifying presence of genetic disorder</a:t>
            </a:r>
            <a:endParaRPr lang="en-US" sz="1500" dirty="0">
              <a:latin typeface="Calibri Light"/>
              <a:ea typeface="Calibri Light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 dirty="0">
                <a:latin typeface="Calibri Light"/>
                <a:ea typeface="Calibri"/>
                <a:cs typeface="Calibri"/>
              </a:rPr>
              <a:t>Clear imbalance in the dataset</a:t>
            </a:r>
            <a:endParaRPr lang="en-US" sz="1500" dirty="0">
              <a:latin typeface="Calibri Light"/>
              <a:ea typeface="Calibri Light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dirty="0">
                <a:latin typeface="Calibri Light"/>
                <a:ea typeface="Calibri Light"/>
                <a:cs typeface="Calibri"/>
              </a:rPr>
              <a:t>After preprocessing, 21 columns were eliminated, leaving 25 columns, including target and feature columns.</a:t>
            </a:r>
            <a:endParaRPr lang="en-US" sz="15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D58429-3A2E-4562-FD88-F47B76574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250" y="1333426"/>
            <a:ext cx="5183188" cy="4945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latin typeface="Calibri Light"/>
                <a:ea typeface="Calibri Light"/>
                <a:cs typeface="Calibri"/>
              </a:rPr>
              <a:t>Data Characteristics</a:t>
            </a:r>
            <a:endParaRPr lang="en-US" u="sng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F99C185-49AE-9DF0-A0E4-9128F511A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250" y="2000210"/>
            <a:ext cx="5122228" cy="426418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b="1" dirty="0">
                <a:latin typeface="Calibri Light"/>
                <a:ea typeface="Calibri Light"/>
                <a:cs typeface="Calibri"/>
              </a:rPr>
              <a:t>Data Types: </a:t>
            </a:r>
            <a:r>
              <a:rPr lang="en-US" dirty="0">
                <a:latin typeface="Calibri Light"/>
                <a:ea typeface="Calibri Light"/>
                <a:cs typeface="Calibri"/>
              </a:rPr>
              <a:t>Numerical &amp; Categorical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Calibri Light"/>
                <a:ea typeface="Calibri Light"/>
                <a:cs typeface="Calibri"/>
              </a:rPr>
              <a:t>Features: </a:t>
            </a:r>
            <a:r>
              <a:rPr lang="en-US" dirty="0">
                <a:latin typeface="Calibri Light"/>
                <a:ea typeface="Calibri Light"/>
                <a:cs typeface="Calibri"/>
              </a:rPr>
              <a:t>Patient Age, Genes in mother's side, Inherited from father, Maternal gene, Paternal gene, Blood cell count (mcL), Status, Respiratory Rate (breaths/min), Heart Rate (rates/min), Follow-up, Gender, Birth asphyxia, Autopsy shows birth defect (if applicable), Place of birth, Folic acid details (peri-conceptional), H/O serious maternal illness, H/O radiation exposure (x-ray), H/O substance abuse, Assisted conception IVF/ART,  History of anomalies in previous pregnancies,  No. of previous abortion, Birth defects, White Blood cell count (thousand per microliter), Blood test result</a:t>
            </a:r>
          </a:p>
          <a:p>
            <a:pPr algn="just"/>
            <a:r>
              <a:rPr lang="en-US" b="1" dirty="0">
                <a:latin typeface="Calibri Light"/>
                <a:ea typeface="Calibri Light"/>
                <a:cs typeface="Calibri"/>
              </a:rPr>
              <a:t>Target Variable: </a:t>
            </a:r>
            <a:r>
              <a:rPr lang="en-US" dirty="0">
                <a:latin typeface="Calibri Light"/>
                <a:ea typeface="Calibri Light"/>
                <a:cs typeface="Calibri"/>
              </a:rPr>
              <a:t>Presence or absence of genetic disorders</a:t>
            </a:r>
          </a:p>
          <a:p>
            <a:pPr algn="just"/>
            <a:r>
              <a:rPr lang="en-US" b="1" dirty="0">
                <a:latin typeface="Calibri Light"/>
                <a:ea typeface="Calibri"/>
                <a:cs typeface="Calibri"/>
              </a:rPr>
              <a:t>Use: </a:t>
            </a:r>
            <a:r>
              <a:rPr lang="en-US" dirty="0">
                <a:latin typeface="Calibri Light"/>
                <a:ea typeface="Calibri"/>
                <a:cs typeface="Calibri"/>
              </a:rPr>
              <a:t>Python Pandas, </a:t>
            </a:r>
            <a:r>
              <a:rPr lang="en-US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Python Matplotlib, sklearn, </a:t>
            </a:r>
            <a:r>
              <a:rPr lang="en-US" dirty="0">
                <a:latin typeface="Calibri Light"/>
                <a:ea typeface="Calibri"/>
                <a:cs typeface="Calibri"/>
              </a:rPr>
              <a:t>Tableau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0FA81-13F2-DC37-84D0-EFFA06095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020" y="994771"/>
            <a:ext cx="11002961" cy="16771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0952162" cy="1074578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US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0FA81-13F2-DC37-84D0-EFFA06095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020" y="994771"/>
            <a:ext cx="11002961" cy="16771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7776-B019-49AA-EFB3-DA259C4F7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1374282"/>
            <a:ext cx="5157787" cy="5196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Calibri Light"/>
                <a:ea typeface="Calibri Light"/>
                <a:cs typeface="Calibri"/>
              </a:rPr>
              <a:t>Handled Missing Data</a:t>
            </a:r>
          </a:p>
          <a:p>
            <a:r>
              <a:rPr lang="en-US" b="1" dirty="0">
                <a:latin typeface="Calibri Light"/>
                <a:ea typeface="Calibri Light"/>
                <a:cs typeface="Calibri"/>
              </a:rPr>
              <a:t>Created additional "GeneticDisorder_Present" column</a:t>
            </a:r>
          </a:p>
          <a:p>
            <a:r>
              <a:rPr lang="en-US" b="1" dirty="0">
                <a:latin typeface="Calibri Light"/>
                <a:ea typeface="Calibri Light"/>
                <a:cs typeface="Calibri"/>
              </a:rPr>
              <a:t>Assumption and Imbalance Recognition</a:t>
            </a:r>
          </a:p>
          <a:p>
            <a:r>
              <a:rPr lang="en-US" b="1" dirty="0">
                <a:latin typeface="Calibri Light"/>
                <a:ea typeface="Calibri Light"/>
                <a:cs typeface="Calibri"/>
              </a:rPr>
              <a:t>Data Refinement</a:t>
            </a:r>
          </a:p>
          <a:p>
            <a:r>
              <a:rPr lang="en-US" b="1" dirty="0">
                <a:latin typeface="Calibri Light"/>
                <a:ea typeface="Calibri Light"/>
                <a:cs typeface="Calibri"/>
              </a:rPr>
              <a:t>Class Imbalance Mitigation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E129B19-3080-94ED-0871-FD14E4A6615E}"/>
              </a:ext>
            </a:extLst>
          </p:cNvPr>
          <p:cNvSpPr txBox="1">
            <a:spLocks/>
          </p:cNvSpPr>
          <p:nvPr/>
        </p:nvSpPr>
        <p:spPr>
          <a:xfrm>
            <a:off x="6753793" y="1372468"/>
            <a:ext cx="5157787" cy="5196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Replaced '-' with 'Not applicable’, dropped majority of NaN values, where possible filled NaN values based on specific genetic conditions.</a:t>
            </a:r>
            <a:endParaRPr lang="en-US" dirty="0">
              <a:latin typeface="Calibri Light"/>
              <a:ea typeface="Calibri Light"/>
              <a:cs typeface="Calibri Light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Introduced a new column, 'GeneticDisorder_Present,' indicating the presence or absence of genetic disorders.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Assumed that when both "Genetic Disorder" and "Disorder Subclass" columns were blank, it signified the absence of any genetic disorder in the patient.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Recognized a notable imbalance in the dataset, with a substantial prevalence of genetic disorders compared to instances with no genetic disorder.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Eliminated unnecessary columns to streamline the dataset.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Ensured data integrity by addressing duplicate rows.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Implemented Synthetic Data Generation using the make_blobs function to address the observed class imbalance.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Calibri Light"/>
              <a:ea typeface="Calibri Light"/>
              <a:cs typeface="Calibri"/>
            </a:endParaRPr>
          </a:p>
          <a:p>
            <a:pPr algn="just"/>
            <a:endParaRPr lang="en-US" dirty="0">
              <a:latin typeface="Calibri Light"/>
              <a:ea typeface="Calibri Light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0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2262871"/>
            <a:ext cx="6096000" cy="7882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 analyses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9851" y="4394581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1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33" y="259791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Machine learning</a:t>
            </a:r>
            <a:r>
              <a:rPr lang="en-US" dirty="0"/>
              <a:t> Models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7</a:t>
            </a:fld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8DA5D98-F019-95AB-4488-197ED2FAC125}"/>
              </a:ext>
            </a:extLst>
          </p:cNvPr>
          <p:cNvSpPr txBox="1">
            <a:spLocks/>
          </p:cNvSpPr>
          <p:nvPr/>
        </p:nvSpPr>
        <p:spPr>
          <a:xfrm>
            <a:off x="432822" y="1310782"/>
            <a:ext cx="11192826" cy="51488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b="1" dirty="0">
                <a:latin typeface="Calibri Light"/>
                <a:ea typeface="+mn-lt"/>
                <a:cs typeface="+mn-lt"/>
              </a:rPr>
              <a:t>Logistic Regression: </a:t>
            </a:r>
            <a:endParaRPr lang="en-US" b="1" dirty="0">
              <a:highlight>
                <a:srgbClr val="FFFF00"/>
              </a:highlight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Ideal for binary classification tasks, such as predicting the presence or absence of a genetic disorder.</a:t>
            </a:r>
            <a:endParaRPr lang="en-US" dirty="0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Well-suited for scenarios with two possible outcomes.</a:t>
            </a:r>
            <a:endParaRPr lang="en-US" dirty="0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Applied both on synthetic data and in an imbalanced dataset pipeline utilizing undersampling and SMOTE techniques.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libri Light"/>
                <a:ea typeface="+mn-lt"/>
                <a:cs typeface="+mn-lt"/>
              </a:rPr>
              <a:t>Neural Network Logistic Regression:</a:t>
            </a:r>
            <a:endParaRPr lang="en-US" dirty="0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Suited for tasks where the complexity of relationships between features and outcomes requires a more intricate model.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Offers the capability to capture non-linear patterns and relationships within the data.</a:t>
            </a:r>
            <a:endParaRPr lang="en-US" dirty="0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Applicable when the task demands the representation learning power of neural networks combined with logistic regression.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libri Light"/>
                <a:ea typeface="+mn-lt"/>
                <a:cs typeface="+mn-lt"/>
              </a:rPr>
              <a:t>Random Forest:</a:t>
            </a:r>
            <a:endParaRPr lang="en-US" dirty="0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Particularly effective for tasks involving non-linear relationships and intricate patterns in the dataset.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Well-suited for handling imbalanced datasets, providing robustness in scenarios with unequal class distribution.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Offers versatility in capturing complex structures within the data, making it a strong choice for a variety of classification tasks.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endParaRPr lang="en-US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1200" dirty="0">
              <a:solidFill>
                <a:srgbClr val="37415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697EB-CDE3-6667-F833-6D5EC86F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878" y="994771"/>
            <a:ext cx="11002961" cy="16771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633B-435E-0337-277E-9F8DCD894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27668" y="1546138"/>
            <a:ext cx="4307840" cy="749351"/>
          </a:xfrm>
        </p:spPr>
        <p:txBody>
          <a:bodyPr/>
          <a:lstStyle/>
          <a:p>
            <a:pPr algn="l"/>
            <a:r>
              <a:rPr lang="en-US" sz="1600" dirty="0">
                <a:latin typeface="Calibri Light"/>
                <a:ea typeface="Calibri"/>
                <a:cs typeface="Calibri"/>
              </a:rPr>
              <a:t>Synthetic data generation and logistic regression model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03AD03-42E3-719B-E74A-778E4D95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580" y="2724868"/>
            <a:ext cx="4310966" cy="27672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Used the make_blobs function to generate synthetic data for testing purposes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Balanced accuracy score for the model was 1.0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No false positives or false negatives identified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95A5B-53CC-7EF7-3FA1-097CA52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928" y="612037"/>
            <a:ext cx="4590933" cy="8842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Logistics Regression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4F513-3235-B367-E9E4-3B05B2B4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2" y="3511957"/>
            <a:ext cx="4067629" cy="3317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8B84D8-70AE-C28B-73FC-982FEF52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4" y="24592"/>
            <a:ext cx="3632199" cy="34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21180"/>
            <a:ext cx="11002962" cy="823913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54911-76EE-3903-FE85-CADD1D642D5B}"/>
              </a:ext>
            </a:extLst>
          </p:cNvPr>
          <p:cNvSpPr txBox="1"/>
          <p:nvPr/>
        </p:nvSpPr>
        <p:spPr>
          <a:xfrm>
            <a:off x="224972" y="6484257"/>
            <a:ext cx="119688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Arial"/>
              </a:rPr>
              <a:t>Feature coefficients shed light on the significance of various factors in predicting genetic disorders​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109CE-E8B5-CEB2-C89C-24C6120F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3" y="1221868"/>
            <a:ext cx="10245270" cy="53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{63E3FCB8-7FA2-4B95-BCE9-365AF6D209FA}tf55661986_win32</Template>
  <TotalTime>0</TotalTime>
  <Words>1605</Words>
  <Application>Microsoft Office PowerPoint</Application>
  <PresentationFormat>Widescreen</PresentationFormat>
  <Paragraphs>167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Predicting Genetic Disorder</vt:lpstr>
      <vt:lpstr>PROJECT SCOPE</vt:lpstr>
      <vt:lpstr>Database &amp;curation</vt:lpstr>
      <vt:lpstr>Data</vt:lpstr>
      <vt:lpstr>Data Preprocessing</vt:lpstr>
      <vt:lpstr>Data analyses</vt:lpstr>
      <vt:lpstr>Machine learning Models</vt:lpstr>
      <vt:lpstr>Logistics Regression</vt:lpstr>
      <vt:lpstr>Feature importance</vt:lpstr>
      <vt:lpstr>Logistics Regression </vt:lpstr>
      <vt:lpstr>Logistics Regression</vt:lpstr>
      <vt:lpstr>TABLEAU</vt:lpstr>
      <vt:lpstr>Tableau Findings</vt:lpstr>
      <vt:lpstr>Tableau Findings</vt:lpstr>
      <vt:lpstr>Tableau Findings</vt:lpstr>
      <vt:lpstr>Tableau Findings</vt:lpstr>
      <vt:lpstr>Tableau Findings</vt:lpstr>
      <vt:lpstr>Tableau Findings</vt:lpstr>
      <vt:lpstr>Data analyses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Genetic Disorder</dc:title>
  <dc:creator>Tsega N. Guluma</dc:creator>
  <cp:lastModifiedBy>Starla Halliday</cp:lastModifiedBy>
  <cp:revision>59</cp:revision>
  <dcterms:created xsi:type="dcterms:W3CDTF">2023-11-22T01:20:15Z</dcterms:created>
  <dcterms:modified xsi:type="dcterms:W3CDTF">2023-11-30T23:13:09Z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