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448" r:id="rId5"/>
    <p:sldId id="259" r:id="rId6"/>
    <p:sldId id="2451" r:id="rId7"/>
    <p:sldId id="2432" r:id="rId8"/>
    <p:sldId id="2469" r:id="rId9"/>
    <p:sldId id="2463" r:id="rId10"/>
    <p:sldId id="2433" r:id="rId11"/>
    <p:sldId id="2472" r:id="rId12"/>
    <p:sldId id="2476" r:id="rId13"/>
    <p:sldId id="2474" r:id="rId14"/>
    <p:sldId id="2473" r:id="rId15"/>
    <p:sldId id="2477" r:id="rId16"/>
    <p:sldId id="2483" r:id="rId17"/>
    <p:sldId id="2478" r:id="rId18"/>
    <p:sldId id="2479" r:id="rId19"/>
    <p:sldId id="2480" r:id="rId20"/>
    <p:sldId id="2481" r:id="rId21"/>
    <p:sldId id="2482" r:id="rId22"/>
    <p:sldId id="2465" r:id="rId23"/>
    <p:sldId id="2456" r:id="rId24"/>
    <p:sldId id="2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9FDBB-35E9-4577-B45B-775A5844B911}" v="775" dt="2023-11-28T23:34:20.639"/>
    <p1510:client id="{4B2577C7-9BE0-4A1A-90E2-CBFA7C280875}" v="1769" dt="2023-11-28T02:40:08.706"/>
    <p1510:client id="{697311BA-1602-45D4-808D-C619BF58522C}" v="1" dt="2023-11-28T00:14:22.174"/>
    <p1510:client id="{729056F2-1075-40AD-8AF5-528F5AC79E5B}" v="1280" dt="2023-11-29T01:48:15.894"/>
    <p1510:client id="{77F0951E-86D2-43F3-89DF-4CECD5715A6F}" v="1" dt="2023-11-28T01:00:14.035"/>
    <p1510:client id="{B1B9972E-C4C4-4E20-A90A-DB53EBDA50AB}" v="300" dt="2023-11-29T01:45:13.203"/>
    <p1510:client id="{CA6AA994-0E1C-4672-8478-011ACC155B26}" v="7" dt="2023-11-27T23:36:00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92"/>
        <p:guide pos="3840"/>
        <p:guide orient="horz" pos="14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ublic.tableau.com/app/profile/yemesrach.gebremikael/viz/Geneticdisorder_dataset/Story1#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.tableau.com/app/profile/yemesrach.gebremikael/viz/Geneticdisorder_dataset/Story1#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yemesrach.gebremikael/viz/Geneticdisorder_dataset/Story1#1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2540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Predicting Genetic Disorder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11.30.2023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5029B4C-E945-DAD3-65F8-1BA4D1C23DD1}"/>
              </a:ext>
            </a:extLst>
          </p:cNvPr>
          <p:cNvSpPr txBox="1">
            <a:spLocks/>
          </p:cNvSpPr>
          <p:nvPr/>
        </p:nvSpPr>
        <p:spPr>
          <a:xfrm>
            <a:off x="4038600" y="4246530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9588" y="1373418"/>
            <a:ext cx="4216400" cy="1094791"/>
          </a:xfrm>
        </p:spPr>
        <p:txBody>
          <a:bodyPr/>
          <a:lstStyle/>
          <a:p>
            <a:pPr algn="l"/>
            <a:r>
              <a:rPr lang="en-US" sz="1600">
                <a:latin typeface="Calibri Light"/>
                <a:ea typeface="Calibri"/>
                <a:cs typeface="Calibri"/>
              </a:rPr>
              <a:t>Training a simple neural network, and evaluating its performance</a:t>
            </a:r>
            <a:endParaRPr lang="en-US" sz="16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540" y="2745188"/>
            <a:ext cx="4371926" cy="31025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 Light"/>
              </a:rPr>
              <a:t>The neural network model is trained on the training data (</a:t>
            </a:r>
            <a:r>
              <a:rPr lang="en-US" err="1">
                <a:latin typeface="Calibri Light"/>
                <a:ea typeface="Calibri Light"/>
                <a:cs typeface="Calibri Light"/>
              </a:rPr>
              <a:t>X_train_scaled</a:t>
            </a:r>
            <a:r>
              <a:rPr lang="en-US">
                <a:latin typeface="Calibri Light"/>
                <a:ea typeface="Calibri Light"/>
                <a:cs typeface="Calibri Light"/>
              </a:rPr>
              <a:t> and </a:t>
            </a:r>
            <a:r>
              <a:rPr lang="en-US" err="1">
                <a:latin typeface="Calibri Light"/>
                <a:ea typeface="Calibri Light"/>
                <a:cs typeface="Calibri Light"/>
              </a:rPr>
              <a:t>y_train</a:t>
            </a:r>
            <a:r>
              <a:rPr lang="en-US">
                <a:latin typeface="Calibri Light"/>
                <a:ea typeface="Calibri Light"/>
                <a:cs typeface="Calibri Light"/>
              </a:rPr>
              <a:t>) for 100 epochs.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Logistic regression model accuracy: 1.000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 Light"/>
              </a:rPr>
              <a:t>Outcome aligns with the Logistics Regression Model using synthetic data generation</a:t>
            </a:r>
            <a:endParaRPr lang="en-US" sz="160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200">
              <a:solidFill>
                <a:srgbClr val="374151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128" y="43931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D9ADCF1-C2BA-B06A-A765-A80791D7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2" y="1544712"/>
            <a:ext cx="4530271" cy="38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EBF2FD-808F-C4D9-ABB6-37966D3262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1553" y="1403898"/>
            <a:ext cx="4643120" cy="879253"/>
          </a:xfrm>
        </p:spPr>
        <p:txBody>
          <a:bodyPr/>
          <a:lstStyle/>
          <a:p>
            <a:pPr algn="l"/>
            <a:r>
              <a:rPr lang="en-US" sz="1600">
                <a:latin typeface="Calibri Light"/>
                <a:ea typeface="Calibri"/>
                <a:cs typeface="Calibri"/>
              </a:rPr>
              <a:t>Real-world medical data, class imbalance, and logistic regression model 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CBB2-1A21-434F-1924-5B007482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8373E6-C076-1695-4269-4718109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094" y="2391403"/>
            <a:ext cx="4798646" cy="41591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"/>
                <a:cs typeface="Calibri"/>
              </a:rPr>
              <a:t>Used a Logistic Regression and Random Forest models trained on resampled data, with an imbalanced pipeline including </a:t>
            </a:r>
            <a:r>
              <a:rPr lang="en-US" err="1">
                <a:latin typeface="Calibri Light"/>
                <a:ea typeface="Calibri"/>
                <a:cs typeface="Calibri"/>
              </a:rPr>
              <a:t>undersampling</a:t>
            </a:r>
            <a:r>
              <a:rPr lang="en-US">
                <a:latin typeface="Calibri Light"/>
                <a:ea typeface="Calibri"/>
                <a:cs typeface="Calibri"/>
              </a:rPr>
              <a:t> and SMOTE (Synthetic Minority Over-sampling Technique).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"/>
                <a:cs typeface="Calibri"/>
              </a:rPr>
              <a:t>Balanced Accuracy (Logistic Regression): 0.4592 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"/>
                <a:cs typeface="Calibri"/>
              </a:rPr>
              <a:t>Balanced Accuracy (Random Forest): 0.5354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"/>
                <a:cs typeface="Calibri"/>
              </a:rPr>
              <a:t>The imbalanced class distribution, especially for the "No" (Genetic Disorder Not Present) class,  impacted model performance.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"/>
                <a:cs typeface="Calibri"/>
              </a:rPr>
              <a:t>Further addressing class imbalance, exploring additional features or interactions, and tuning model hyperparameters could improve performance</a:t>
            </a:r>
          </a:p>
          <a:p>
            <a:pPr>
              <a:lnSpc>
                <a:spcPct val="100000"/>
              </a:lnSpc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6F6671-0B95-6DDD-CA2F-F28E750B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093" y="469797"/>
            <a:ext cx="4738978" cy="6810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66E118-0E80-31D9-95A6-D0DDE7BF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71" y="538843"/>
            <a:ext cx="2743200" cy="2351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AE3DC3-54DF-4756-4B77-4E539B9E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56" y="3031841"/>
            <a:ext cx="6498772" cy="3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TABLEAU</a:t>
            </a:r>
            <a:endParaRPr lang="en-US" sz="4400" dirty="0">
              <a:cs typeface="Calibri Light"/>
            </a:endParaRP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 dirty="0"/>
              <a:t>Visuals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/>
              <a:t>Tableau</a:t>
            </a:r>
            <a:r>
              <a:rPr lang="en-US"/>
              <a:t> Findings</a:t>
            </a:r>
            <a:endParaRPr lang="en-US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17FAFBC4-FF67-18D9-6C58-CB5BC29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40" y="1374700"/>
            <a:ext cx="4734560" cy="3041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AD1CD-BCE6-A287-6F82-42F8BF48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40" y="4488836"/>
            <a:ext cx="4582160" cy="1893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F7EC8-D914-0C61-0A5E-D9E7EC4F0E1C}"/>
              </a:ext>
            </a:extLst>
          </p:cNvPr>
          <p:cNvSpPr txBox="1"/>
          <p:nvPr/>
        </p:nvSpPr>
        <p:spPr>
          <a:xfrm>
            <a:off x="359107" y="1709629"/>
            <a:ext cx="3093657" cy="36086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>
                <a:latin typeface="Calibri Light"/>
                <a:ea typeface="Calibri Light"/>
                <a:cs typeface="Calibri Light"/>
              </a:rPr>
              <a:t>The 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largest number of patients</a:t>
            </a:r>
            <a:r>
              <a:rPr lang="en-US" sz="1400" kern="1200">
                <a:latin typeface="Calibri Light"/>
                <a:ea typeface="Calibri Light"/>
                <a:cs typeface="Calibri Light"/>
              </a:rPr>
              <a:t> in the dataset are 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diagnosed with Mitochondrial disorder.</a:t>
            </a:r>
            <a:r>
              <a:rPr lang="en-US" sz="1400" b="1">
                <a:latin typeface="Calibri Light"/>
                <a:ea typeface="Calibri Light"/>
                <a:cs typeface="Calibri Light"/>
              </a:rPr>
              <a:t> </a:t>
            </a: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250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 kern="1200">
                <a:latin typeface="Calibri Light"/>
                <a:ea typeface="Calibri Light"/>
                <a:cs typeface="Calibri Light"/>
              </a:rPr>
              <a:t>Genetic disorder by count of maternal &amp; paternal genes</a:t>
            </a:r>
            <a:r>
              <a:rPr lang="en-US" sz="1400" kern="1200">
                <a:latin typeface="Calibri Light"/>
                <a:ea typeface="Calibri Light"/>
                <a:cs typeface="Calibri Light"/>
              </a:rPr>
              <a:t> are 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highest for </a:t>
            </a:r>
            <a:r>
              <a:rPr lang="en-US" sz="1400" b="1" kern="1200" err="1">
                <a:latin typeface="Calibri Light"/>
                <a:ea typeface="Calibri Light"/>
                <a:cs typeface="Calibri Light"/>
              </a:rPr>
              <a:t>Mitochondial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 </a:t>
            </a:r>
            <a:r>
              <a:rPr lang="en-US" sz="1400" kern="1200">
                <a:latin typeface="Calibri Light"/>
                <a:ea typeface="Calibri Light"/>
                <a:cs typeface="Calibri Light"/>
              </a:rPr>
              <a:t>disorders followed by single-gene inheritance and thirdly by </a:t>
            </a:r>
            <a:r>
              <a:rPr lang="en-US" sz="1400" err="1">
                <a:latin typeface="Calibri Light"/>
                <a:ea typeface="Calibri Light"/>
                <a:cs typeface="Calibri Light"/>
              </a:rPr>
              <a:t>Mutifactoral</a:t>
            </a:r>
            <a:r>
              <a:rPr lang="en-US" sz="1400" kern="1200">
                <a:latin typeface="Calibri Light"/>
                <a:ea typeface="Calibri Light"/>
                <a:cs typeface="Calibri Light"/>
              </a:rPr>
              <a:t> disorders.</a:t>
            </a:r>
            <a:r>
              <a:rPr lang="en-US" sz="1400">
                <a:latin typeface="Calibri Light"/>
                <a:ea typeface="Calibri Light"/>
                <a:cs typeface="Calibri Light"/>
              </a:rPr>
              <a:t> 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>
                <a:latin typeface="Calibri Light"/>
                <a:ea typeface="Calibri Light"/>
                <a:cs typeface="Calibri Light"/>
              </a:rPr>
              <a:t>The number of female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 patients </a:t>
            </a:r>
            <a:r>
              <a:rPr lang="en-US" sz="1400" b="1">
                <a:latin typeface="Calibri Light"/>
                <a:ea typeface="Calibri Light"/>
                <a:cs typeface="Calibri Light"/>
              </a:rPr>
              <a:t>is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 slightly higher than male patients in the cases of Mitochondrial and </a:t>
            </a:r>
            <a:r>
              <a:rPr lang="en-US" sz="1400" b="1" kern="1200" err="1">
                <a:latin typeface="Calibri Light"/>
                <a:ea typeface="Calibri Light"/>
                <a:cs typeface="Calibri Light"/>
              </a:rPr>
              <a:t>Multifactoral</a:t>
            </a:r>
            <a:r>
              <a:rPr lang="en-US" sz="1400" b="1" kern="1200">
                <a:latin typeface="Calibri Light"/>
                <a:ea typeface="Calibri Light"/>
                <a:cs typeface="Calibri Light"/>
              </a:rPr>
              <a:t> </a:t>
            </a:r>
            <a:r>
              <a:rPr lang="en-US" sz="1400" kern="1200">
                <a:latin typeface="Calibri Light"/>
                <a:ea typeface="Calibri Light"/>
                <a:cs typeface="Calibri Light"/>
              </a:rPr>
              <a:t>genetic disorders.</a:t>
            </a:r>
            <a:endParaRPr lang="en-US" sz="14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3E3E3-532C-79EC-0EAC-70B9352C4AE8}"/>
              </a:ext>
            </a:extLst>
          </p:cNvPr>
          <p:cNvSpPr txBox="1"/>
          <p:nvPr/>
        </p:nvSpPr>
        <p:spPr>
          <a:xfrm>
            <a:off x="9772787" y="428771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EAB65-C7BD-E4A5-D392-3DE79F8F9FBB}"/>
              </a:ext>
            </a:extLst>
          </p:cNvPr>
          <p:cNvSpPr txBox="1"/>
          <p:nvPr/>
        </p:nvSpPr>
        <p:spPr>
          <a:xfrm>
            <a:off x="633427" y="1750269"/>
            <a:ext cx="322573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kern="1200">
                <a:latin typeface="Calibri Light"/>
                <a:ea typeface="+mn-lt"/>
                <a:cs typeface="+mn-lt"/>
              </a:rPr>
              <a:t>The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b="1">
                <a:latin typeface="Calibri Light"/>
                <a:ea typeface="+mn-lt"/>
                <a:cs typeface="+mn-lt"/>
              </a:rPr>
              <a:t>patients alive is higher than deceased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patients in </a:t>
            </a:r>
            <a:r>
              <a:rPr lang="en-US" sz="1400" b="1">
                <a:latin typeface="Calibri Light"/>
                <a:ea typeface="+mn-lt"/>
                <a:cs typeface="+mn-lt"/>
              </a:rPr>
              <a:t>all three categories of genetic disorders. </a:t>
            </a:r>
            <a:endParaRPr lang="en-US" b="1">
              <a:ea typeface="Calibri"/>
              <a:cs typeface="Calibri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diagnosed with single-gene </a:t>
            </a:r>
            <a:r>
              <a:rPr lang="en-US" sz="1400">
                <a:latin typeface="Calibri Light"/>
                <a:ea typeface="+mn-lt"/>
                <a:cs typeface="+mn-lt"/>
              </a:rPr>
              <a:t>disorder require high follow-up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and </a:t>
            </a:r>
            <a:r>
              <a:rPr lang="en-US" sz="1400">
                <a:latin typeface="Calibri Light"/>
                <a:ea typeface="+mn-lt"/>
                <a:cs typeface="+mn-lt"/>
              </a:rPr>
              <a:t>also have multiple birth defects</a:t>
            </a:r>
            <a:r>
              <a:rPr lang="en-US" sz="1400" kern="1200">
                <a:latin typeface="Calibri Light"/>
                <a:ea typeface="+mn-lt"/>
                <a:cs typeface="+mn-lt"/>
              </a:rPr>
              <a:t>.</a:t>
            </a:r>
            <a:r>
              <a:rPr lang="en-US" sz="1400">
                <a:latin typeface="Calibri Light"/>
                <a:ea typeface="+mn-lt"/>
                <a:cs typeface="+mn-lt"/>
              </a:rPr>
              <a:t> 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For the other two categories,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higher </a:t>
            </a:r>
            <a:r>
              <a:rPr lang="en-US" sz="1400">
                <a:latin typeface="Calibri Light"/>
                <a:ea typeface="+mn-lt"/>
                <a:cs typeface="+mn-lt"/>
              </a:rPr>
              <a:t>number of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patients </a:t>
            </a:r>
            <a:r>
              <a:rPr lang="en-US" sz="1400">
                <a:latin typeface="Calibri Light"/>
                <a:ea typeface="+mn-lt"/>
                <a:cs typeface="+mn-lt"/>
              </a:rPr>
              <a:t>need low follow-up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and </a:t>
            </a:r>
            <a:r>
              <a:rPr lang="en-US" sz="1400">
                <a:latin typeface="Calibri Light"/>
                <a:ea typeface="+mn-lt"/>
                <a:cs typeface="+mn-lt"/>
              </a:rPr>
              <a:t>are diagnosed with singular birth defects</a:t>
            </a:r>
            <a:r>
              <a:rPr lang="en-US" sz="1400" kern="1200">
                <a:latin typeface="Calibri Light"/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77026-C131-0E0B-1FA9-94140369211D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Genetic disorder_dataset | Tableau Public</a:t>
            </a:r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625D25F-7E6A-870F-9DE5-413686A84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1442822"/>
            <a:ext cx="4257040" cy="3311956"/>
          </a:xfrm>
          <a:prstGeom prst="rect">
            <a:avLst/>
          </a:prstGeom>
        </p:spPr>
      </p:pic>
      <p:pic>
        <p:nvPicPr>
          <p:cNvPr id="10" name="Picture 9" descr="A graph of birth defect&#10;&#10;Description automatically generated">
            <a:extLst>
              <a:ext uri="{FF2B5EF4-FFF2-40B4-BE49-F238E27FC236}">
                <a16:creationId xmlns:a16="http://schemas.microsoft.com/office/drawing/2014/main" id="{142B5656-E8B1-95F9-6AE4-DCF707B5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752898"/>
            <a:ext cx="4196080" cy="18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76BB6B4-EDED-0924-07F3-7BB7E136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1284711"/>
            <a:ext cx="4257040" cy="3282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D9725-FE09-CB98-44FA-85527CF2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4656559"/>
            <a:ext cx="4419600" cy="1994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334A8-FB17-7453-D57E-84A0399A468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2ABD7-26BD-4286-7CE9-0574ABBEF54D}"/>
              </a:ext>
            </a:extLst>
          </p:cNvPr>
          <p:cNvSpPr txBox="1"/>
          <p:nvPr/>
        </p:nvSpPr>
        <p:spPr>
          <a:xfrm>
            <a:off x="653747" y="1862029"/>
            <a:ext cx="293109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Slightly </a:t>
            </a:r>
            <a:r>
              <a:rPr lang="en-US" sz="1400" b="1">
                <a:latin typeface="Calibri Light"/>
                <a:ea typeface="+mn-lt"/>
                <a:cs typeface="+mn-lt"/>
              </a:rPr>
              <a:t>higher number of patients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diagnosed with </a:t>
            </a:r>
            <a:r>
              <a:rPr lang="en-US" sz="1400" b="1">
                <a:latin typeface="Calibri Light"/>
                <a:ea typeface="+mn-lt"/>
                <a:cs typeface="+mn-lt"/>
              </a:rPr>
              <a:t>Mitochondrial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and </a:t>
            </a:r>
            <a:r>
              <a:rPr lang="en-US" sz="1400" b="1">
                <a:latin typeface="Calibri Light"/>
                <a:ea typeface="+mn-lt"/>
                <a:cs typeface="+mn-lt"/>
              </a:rPr>
              <a:t>Single-gene disorders</a:t>
            </a:r>
            <a:r>
              <a:rPr lang="en-US" sz="1400">
                <a:latin typeface="Calibri Light"/>
                <a:ea typeface="+mn-lt"/>
                <a:cs typeface="+mn-lt"/>
              </a:rPr>
              <a:t> </a:t>
            </a:r>
            <a:r>
              <a:rPr lang="en-US" sz="1400" b="1">
                <a:latin typeface="Calibri Light"/>
                <a:ea typeface="+mn-lt"/>
                <a:cs typeface="+mn-lt"/>
              </a:rPr>
              <a:t>were: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endParaRPr lang="en-US" sz="1400" b="1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 b="1">
                <a:latin typeface="Calibri Light"/>
                <a:ea typeface="+mn-lt"/>
                <a:cs typeface="+mn-lt"/>
              </a:rPr>
              <a:t>(1) conceived with</a:t>
            </a:r>
            <a:r>
              <a:rPr lang="en-US" sz="1400">
                <a:latin typeface="Calibri Light"/>
                <a:ea typeface="+mn-lt"/>
                <a:cs typeface="+mn-lt"/>
              </a:rPr>
              <a:t>  </a:t>
            </a:r>
            <a:r>
              <a:rPr lang="en-US" sz="1400" b="1">
                <a:latin typeface="Calibri Light"/>
                <a:ea typeface="+mn-lt"/>
                <a:cs typeface="+mn-lt"/>
              </a:rPr>
              <a:t>IVF/ART</a:t>
            </a:r>
            <a:r>
              <a:rPr lang="en-US" sz="1400">
                <a:latin typeface="Calibri Light"/>
                <a:ea typeface="+mn-lt"/>
                <a:cs typeface="+mn-lt"/>
              </a:rPr>
              <a:t>,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>
                <a:latin typeface="Calibri Light"/>
                <a:ea typeface="+mn-lt"/>
                <a:cs typeface="+mn-lt"/>
              </a:rPr>
              <a:t>(2)  </a:t>
            </a:r>
            <a:r>
              <a:rPr lang="en-US" sz="1400" b="1">
                <a:latin typeface="Calibri Light"/>
                <a:ea typeface="+mn-lt"/>
                <a:cs typeface="+mn-lt"/>
              </a:rPr>
              <a:t>born at home</a:t>
            </a:r>
            <a:r>
              <a:rPr lang="en-US" sz="1400">
                <a:latin typeface="Calibri Light"/>
                <a:ea typeface="+mn-lt"/>
                <a:cs typeface="+mn-lt"/>
              </a:rPr>
              <a:t>, 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>
                <a:latin typeface="Calibri Light"/>
                <a:ea typeface="+mn-lt"/>
                <a:cs typeface="+mn-lt"/>
              </a:rPr>
              <a:t>(3) with history of anomalies in their families' previous pregnancy.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These numbers are lower for patients diagnosed with Multifactorial disorders</a:t>
            </a:r>
            <a:r>
              <a:rPr lang="en-US" sz="1400" kern="1200">
                <a:latin typeface="Calibri Light"/>
                <a:ea typeface="+mn-lt"/>
                <a:cs typeface="+mn-lt"/>
              </a:rPr>
              <a:t>.</a:t>
            </a:r>
            <a:endParaRPr lang="en-US" sz="140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46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2A501AF-8352-4A25-7ADC-12B8B2B5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347511"/>
            <a:ext cx="4267200" cy="2964098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96FDEFC-A763-9A54-881E-0D78FD1A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4440967"/>
            <a:ext cx="4145280" cy="229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81717-F6D2-565E-ED63-9F1EA304389A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25BF3-8CD7-0DF1-8CF3-5C3F182EBBC2}"/>
              </a:ext>
            </a:extLst>
          </p:cNvPr>
          <p:cNvSpPr txBox="1"/>
          <p:nvPr/>
        </p:nvSpPr>
        <p:spPr>
          <a:xfrm>
            <a:off x="653747" y="1862029"/>
            <a:ext cx="315461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>
                <a:latin typeface="Calibri Light"/>
                <a:ea typeface="+mn-lt"/>
                <a:cs typeface="+mn-lt"/>
              </a:rPr>
              <a:t>In all three categories</a:t>
            </a:r>
            <a:r>
              <a:rPr lang="en-US" sz="1400">
                <a:latin typeface="Calibri Light"/>
                <a:ea typeface="+mn-lt"/>
                <a:cs typeface="+mn-lt"/>
              </a:rPr>
              <a:t> of genetic disorder, </a:t>
            </a:r>
            <a:r>
              <a:rPr lang="en-US" sz="1400" b="1">
                <a:latin typeface="Calibri Light"/>
                <a:ea typeface="+mn-lt"/>
                <a:cs typeface="+mn-lt"/>
              </a:rPr>
              <a:t>there were two previous abortions on average. </a:t>
            </a:r>
            <a:endParaRPr lang="en-US" b="1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The </a:t>
            </a:r>
            <a:r>
              <a:rPr lang="en-US" sz="1400" b="1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>
                <a:latin typeface="Calibri Light"/>
                <a:ea typeface="+mn-lt"/>
                <a:cs typeface="+mn-lt"/>
              </a:rPr>
              <a:t>birth asphyxia is slightly higher in all three cases.</a:t>
            </a:r>
            <a:endParaRPr lang="en-US" b="1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The </a:t>
            </a:r>
            <a:r>
              <a:rPr lang="en-US" sz="1400" b="1">
                <a:latin typeface="Calibri Light"/>
                <a:ea typeface="+mn-lt"/>
                <a:cs typeface="+mn-lt"/>
              </a:rPr>
              <a:t>number of patients with combination of abnormal, inconclusive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and </a:t>
            </a:r>
            <a:r>
              <a:rPr lang="en-US" sz="1400" b="1">
                <a:latin typeface="Calibri Light"/>
                <a:ea typeface="+mn-lt"/>
                <a:cs typeface="+mn-lt"/>
              </a:rPr>
              <a:t>slightly abnormal blood test results</a:t>
            </a:r>
            <a:r>
              <a:rPr lang="en-US" sz="1400">
                <a:latin typeface="Calibri Light"/>
                <a:ea typeface="+mn-lt"/>
                <a:cs typeface="+mn-lt"/>
              </a:rPr>
              <a:t> are </a:t>
            </a:r>
            <a:r>
              <a:rPr lang="en-US" sz="1400" b="1">
                <a:latin typeface="Calibri Light"/>
                <a:ea typeface="+mn-lt"/>
                <a:cs typeface="+mn-lt"/>
              </a:rPr>
              <a:t>higher </a:t>
            </a:r>
            <a:r>
              <a:rPr lang="en-US" sz="1400">
                <a:latin typeface="Calibri Light"/>
                <a:ea typeface="+mn-lt"/>
                <a:cs typeface="+mn-lt"/>
              </a:rPr>
              <a:t>for all three cases of disorder</a:t>
            </a:r>
            <a:r>
              <a:rPr lang="en-US" sz="1400" kern="1200">
                <a:latin typeface="Calibri Light"/>
                <a:ea typeface="+mn-lt"/>
                <a:cs typeface="+mn-lt"/>
              </a:rPr>
              <a:t>.</a:t>
            </a:r>
            <a:endParaRPr lang="en-US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64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7098408-B740-E30B-6B17-B3F72972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1260341"/>
            <a:ext cx="4551680" cy="3412757"/>
          </a:xfrm>
          <a:prstGeom prst="rect">
            <a:avLst/>
          </a:prstGeom>
        </p:spPr>
      </p:pic>
      <p:pic>
        <p:nvPicPr>
          <p:cNvPr id="6" name="Picture 5" descr="A graph of radiation exposure&#10;&#10;Description automatically generated">
            <a:extLst>
              <a:ext uri="{FF2B5EF4-FFF2-40B4-BE49-F238E27FC236}">
                <a16:creationId xmlns:a16="http://schemas.microsoft.com/office/drawing/2014/main" id="{E509D81F-E4D3-E931-49BA-D49B9F66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4734399"/>
            <a:ext cx="4511040" cy="1920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C6450-7A4C-8985-0761-92B451061492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Genetic disorder_dataset | Tableau Public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371D9-621A-E675-B7E4-8392229602D1}"/>
              </a:ext>
            </a:extLst>
          </p:cNvPr>
          <p:cNvSpPr txBox="1"/>
          <p:nvPr/>
        </p:nvSpPr>
        <p:spPr>
          <a:xfrm>
            <a:off x="653747" y="1862029"/>
            <a:ext cx="2910777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In all the three cases of genetic disorder, </a:t>
            </a:r>
          </a:p>
          <a:p>
            <a:pPr algn="just" defTabSz="658368">
              <a:spcAft>
                <a:spcPts val="600"/>
              </a:spcAft>
            </a:pPr>
            <a:r>
              <a:rPr lang="en-US" sz="1400">
                <a:latin typeface="Calibri Light"/>
                <a:ea typeface="+mn-lt"/>
                <a:cs typeface="+mn-lt"/>
              </a:rPr>
              <a:t>(1) the </a:t>
            </a:r>
            <a:r>
              <a:rPr lang="en-US" sz="1400" b="1">
                <a:latin typeface="Calibri Light"/>
                <a:ea typeface="+mn-lt"/>
                <a:cs typeface="+mn-lt"/>
              </a:rPr>
              <a:t>number of patients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>
                <a:latin typeface="Calibri Light"/>
                <a:ea typeface="+mn-lt"/>
                <a:cs typeface="+mn-lt"/>
              </a:rPr>
              <a:t>radiation exposure is lower</a:t>
            </a:r>
            <a:r>
              <a:rPr lang="en-US" sz="1400">
                <a:latin typeface="Calibri Light"/>
                <a:ea typeface="+mn-lt"/>
                <a:cs typeface="+mn-lt"/>
              </a:rPr>
              <a:t>, </a:t>
            </a:r>
          </a:p>
          <a:p>
            <a:pPr algn="just" defTabSz="658368">
              <a:spcAft>
                <a:spcPts val="600"/>
              </a:spcAft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>
                <a:latin typeface="Calibri Light"/>
                <a:ea typeface="+mn-lt"/>
                <a:cs typeface="+mn-lt"/>
              </a:rPr>
              <a:t>(2) slightly higher number of patients have normal heart rates, while the remaining half patients have Tachycardia, </a:t>
            </a:r>
            <a:r>
              <a:rPr lang="en-US" sz="1400" kern="1200">
                <a:latin typeface="Calibri Light"/>
                <a:ea typeface="+mn-lt"/>
                <a:cs typeface="+mn-lt"/>
              </a:rPr>
              <a:t>and</a:t>
            </a:r>
            <a:r>
              <a:rPr lang="en-US" sz="1400">
                <a:latin typeface="Calibri Light"/>
                <a:ea typeface="+mn-lt"/>
                <a:cs typeface="+mn-lt"/>
              </a:rPr>
              <a:t> </a:t>
            </a:r>
          </a:p>
          <a:p>
            <a:pPr algn="just" defTabSz="658368">
              <a:spcAft>
                <a:spcPts val="600"/>
              </a:spcAft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algn="just" defTabSz="658368">
              <a:spcAft>
                <a:spcPts val="600"/>
              </a:spcAft>
            </a:pPr>
            <a:r>
              <a:rPr lang="en-US" sz="1400">
                <a:latin typeface="Calibri Light"/>
                <a:ea typeface="+mn-lt"/>
                <a:cs typeface="+mn-lt"/>
              </a:rPr>
              <a:t>(3) slightly higher number of patients have Tachypnea, while the remaining half patients have normal respiratory rates</a:t>
            </a:r>
            <a:r>
              <a:rPr lang="en-US" sz="1400" kern="1200">
                <a:latin typeface="Calibri Light"/>
                <a:ea typeface="+mn-lt"/>
                <a:cs typeface="+mn-lt"/>
              </a:rPr>
              <a:t>.</a:t>
            </a:r>
            <a:endParaRPr lang="en-US" sz="1400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28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14220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 dirty="0"/>
              <a:t>Tableau</a:t>
            </a:r>
            <a:r>
              <a:rPr lang="en-US" dirty="0"/>
              <a:t> Findings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A graph of mental illness&#10;&#10;Description automatically generated">
            <a:extLst>
              <a:ext uri="{FF2B5EF4-FFF2-40B4-BE49-F238E27FC236}">
                <a16:creationId xmlns:a16="http://schemas.microsoft.com/office/drawing/2014/main" id="{1A61BD98-669C-7D54-4A9A-0DEEB27D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1280815"/>
            <a:ext cx="4714240" cy="189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BAA5F-1B3A-2195-AF73-0DDE6CAE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40" y="3091742"/>
            <a:ext cx="4480560" cy="1893715"/>
          </a:xfrm>
          <a:prstGeom prst="rect">
            <a:avLst/>
          </a:prstGeom>
        </p:spPr>
      </p:pic>
      <p:pic>
        <p:nvPicPr>
          <p:cNvPr id="7" name="Picture 6" descr="A graph of blood cells&#10;&#10;Description automatically generated">
            <a:extLst>
              <a:ext uri="{FF2B5EF4-FFF2-40B4-BE49-F238E27FC236}">
                <a16:creationId xmlns:a16="http://schemas.microsoft.com/office/drawing/2014/main" id="{7AF91F0A-85DC-0C4D-F6E3-B2FC23BE4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40" y="5040890"/>
            <a:ext cx="4643120" cy="1703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DAD2A-15A1-A7EB-520C-B0AC4360FE47}"/>
              </a:ext>
            </a:extLst>
          </p:cNvPr>
          <p:cNvSpPr txBox="1"/>
          <p:nvPr/>
        </p:nvSpPr>
        <p:spPr>
          <a:xfrm>
            <a:off x="9772787" y="4755071"/>
            <a:ext cx="1988459" cy="4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58368">
              <a:spcAft>
                <a:spcPts val="600"/>
              </a:spcAft>
            </a:pPr>
            <a:r>
              <a:rPr lang="en-US" sz="129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Genetic disorder_dataset | Tableau Public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E3303-5EA2-8F31-913F-E6128E069458}"/>
              </a:ext>
            </a:extLst>
          </p:cNvPr>
          <p:cNvSpPr txBox="1"/>
          <p:nvPr/>
        </p:nvSpPr>
        <p:spPr>
          <a:xfrm>
            <a:off x="283953" y="1940470"/>
            <a:ext cx="2910777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>
                <a:latin typeface="Calibri Light"/>
                <a:ea typeface="+mn-lt"/>
                <a:cs typeface="+mn-lt"/>
              </a:rPr>
              <a:t>Average white blood cell count of patients is around 7.4. Patients diagnosed with single-gene inheritance have higher counts. 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>
                <a:latin typeface="Calibri Light"/>
                <a:ea typeface="+mn-lt"/>
                <a:cs typeface="+mn-lt"/>
              </a:rPr>
              <a:t>Number of patients with history of substance abuse is slightly lower</a:t>
            </a:r>
            <a:r>
              <a:rPr lang="en-US" sz="1400">
                <a:latin typeface="Calibri Light"/>
                <a:ea typeface="+mn-lt"/>
                <a:cs typeface="+mn-lt"/>
              </a:rPr>
              <a:t> in all three cases of genetic disorder.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endParaRPr lang="en-US" sz="1400">
              <a:latin typeface="Calibri Light"/>
              <a:ea typeface="+mn-lt"/>
              <a:cs typeface="+mn-lt"/>
            </a:endParaRPr>
          </a:p>
          <a:p>
            <a:pPr marL="285750" indent="-285750" algn="just" defTabSz="658368">
              <a:spcAft>
                <a:spcPts val="600"/>
              </a:spcAft>
              <a:buFont typeface="Arial"/>
              <a:buChar char="•"/>
            </a:pPr>
            <a:r>
              <a:rPr lang="en-US" sz="1400" b="1">
                <a:latin typeface="Calibri Light"/>
                <a:ea typeface="+mn-lt"/>
                <a:cs typeface="+mn-lt"/>
              </a:rPr>
              <a:t>The number of patients 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with </a:t>
            </a:r>
            <a:r>
              <a:rPr lang="en-US" sz="1400" b="1">
                <a:latin typeface="Calibri Light"/>
                <a:ea typeface="+mn-lt"/>
                <a:cs typeface="+mn-lt"/>
              </a:rPr>
              <a:t>history of mental illness is almost equivalent to the number of patients with no mental illness history in all cases</a:t>
            </a:r>
            <a:r>
              <a:rPr lang="en-US" sz="1400" b="1" kern="1200">
                <a:latin typeface="Calibri Light"/>
                <a:ea typeface="+mn-lt"/>
                <a:cs typeface="+mn-lt"/>
              </a:rPr>
              <a:t>.</a:t>
            </a:r>
            <a:endParaRPr lang="en-US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222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358" y="344914"/>
            <a:ext cx="4114800" cy="421480"/>
          </a:xfrm>
        </p:spPr>
        <p:txBody>
          <a:bodyPr>
            <a:normAutofit/>
          </a:bodyPr>
          <a:lstStyle/>
          <a:p>
            <a:r>
              <a:rPr lang="en-US"/>
              <a:t>Data analyses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032690"/>
            <a:ext cx="9234488" cy="2651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Challenges</a:t>
            </a: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ea typeface="+mn-lt"/>
                <a:cs typeface="+mn-lt"/>
              </a:rPr>
              <a:t>Data Manipulation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Evident signs of previous data manipulation on the Kaggle dataset were observed, leading to the exclusion of a substantial number of patients lacking a genetic disorder in the original dataset. </a:t>
            </a:r>
            <a:endParaRPr lang="en-US" sz="1800" dirty="0"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Missing Data Handling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Strategies were implemented to address the widespread issue of missing data, which included replacing values and filling </a:t>
            </a:r>
            <a:r>
              <a:rPr lang="en-US" sz="1800" dirty="0" err="1">
                <a:cs typeface="Calibri"/>
              </a:rPr>
              <a:t>NaN</a:t>
            </a:r>
            <a:r>
              <a:rPr lang="en-US" sz="1800" dirty="0">
                <a:cs typeface="Calibri"/>
              </a:rPr>
              <a:t> entries based on specified conditions.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Categorical Data Management</a:t>
            </a:r>
            <a:r>
              <a:rPr lang="en-US" sz="1800" b="1" dirty="0">
                <a:cs typeface="Calibri"/>
              </a:rPr>
              <a:t>:</a:t>
            </a:r>
            <a:r>
              <a:rPr lang="en-US" sz="1800" dirty="0">
                <a:cs typeface="Calibri"/>
              </a:rPr>
              <a:t> Categorical data underwent one-hot encoding to ensure compatibility with machine learning algorithms.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Imbalanced Data Addressal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An effort was made to mitigate imbalanced data by introducing a new column, '</a:t>
            </a:r>
            <a:r>
              <a:rPr lang="en-US" sz="1800" dirty="0" err="1">
                <a:cs typeface="Calibri"/>
              </a:rPr>
              <a:t>GeneticDisorder_Present</a:t>
            </a:r>
            <a:r>
              <a:rPr lang="en-US" sz="1800" dirty="0">
                <a:cs typeface="Calibri"/>
              </a:rPr>
              <a:t>,' thereby transforming the task into a binary classification problem focused on classifying the presence or absence of genetic disorders.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 u="sng" dirty="0">
                <a:cs typeface="Calibri"/>
              </a:rPr>
              <a:t>Data Preprocessing Challenges</a:t>
            </a:r>
            <a:r>
              <a:rPr lang="en-US" sz="1800" b="1" dirty="0">
                <a:cs typeface="Calibri"/>
              </a:rPr>
              <a:t>: </a:t>
            </a:r>
            <a:r>
              <a:rPr lang="en-US" sz="1800" dirty="0">
                <a:cs typeface="Calibri"/>
              </a:rPr>
              <a:t>The exploration encompassed various challenges in data preprocessing, including the management of missing values, transformation of specific columns, and the resolution of imbalances within classes.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 algn="l">
              <a:buFont typeface="Wingdings" panose="020B0604020202020204" pitchFamily="34" charset="0"/>
              <a:buChar char="Ø"/>
            </a:pPr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8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8466"/>
            <a:ext cx="5897218" cy="884238"/>
          </a:xfrm>
        </p:spPr>
        <p:txBody>
          <a:bodyPr/>
          <a:lstStyle/>
          <a:p>
            <a:r>
              <a:rPr lang="en-US" dirty="0"/>
              <a:t>PROJECT SCOPE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3459" y="1081319"/>
            <a:ext cx="5416550" cy="2181078"/>
          </a:xfrm>
        </p:spPr>
        <p:txBody>
          <a:bodyPr/>
          <a:lstStyle/>
          <a:p>
            <a:pPr algn="l"/>
            <a:r>
              <a:rPr lang="en-US" b="1">
                <a:latin typeface="Calibri Light"/>
                <a:ea typeface="Calibri Light"/>
                <a:cs typeface="Calibri Light"/>
              </a:rPr>
              <a:t>Purpose &amp; Objective: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algn="l"/>
            <a:endParaRPr lang="en-US" b="1">
              <a:latin typeface="Calibri Light"/>
              <a:ea typeface="Calibri Light"/>
              <a:cs typeface="Calibri Ligh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>
                <a:solidFill>
                  <a:schemeClr val="bg1"/>
                </a:solidFill>
                <a:latin typeface="+mj-lt"/>
              </a:rPr>
              <a:t>Assess medical information of children to provide evidence-based information on the key factors that are significantly linked with </a:t>
            </a:r>
            <a:r>
              <a:rPr lang="en-US" b="1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commonly-known</a:t>
            </a:r>
            <a:r>
              <a:rPr lang="en-US" b="1">
                <a:solidFill>
                  <a:schemeClr val="bg1"/>
                </a:solidFill>
                <a:latin typeface="+mj-lt"/>
              </a:rPr>
              <a:t> genetic disorders .</a:t>
            </a:r>
            <a:endParaRPr lang="en-US" b="1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>
              <a:solidFill>
                <a:schemeClr val="bg1"/>
              </a:solidFill>
              <a:latin typeface="+mj-lt"/>
              <a:ea typeface="Calibri Light" panose="020F0302020204030204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725" y="3475619"/>
            <a:ext cx="5506610" cy="2879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u="sng">
                <a:latin typeface="Calibri Light"/>
                <a:ea typeface="Calibri Light"/>
                <a:cs typeface="Biome Light"/>
              </a:rPr>
              <a:t>The Why?:</a:t>
            </a:r>
            <a:endParaRPr lang="en-US" sz="1600" b="1" u="sng">
              <a:latin typeface="Calibri Light"/>
              <a:ea typeface="Calibri Light"/>
              <a:cs typeface="Biome Light"/>
            </a:endParaRPr>
          </a:p>
          <a:p>
            <a:pPr marL="285750" indent="-285750"/>
            <a:r>
              <a:rPr lang="en-US" sz="1500">
                <a:latin typeface="Calibri Light"/>
                <a:ea typeface="Calibri Light"/>
                <a:cs typeface="Calibri Light"/>
              </a:rPr>
              <a:t>With</a:t>
            </a:r>
            <a:r>
              <a:rPr lang="en-US" sz="150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 increasing population, studies have shown that there has been an </a:t>
            </a:r>
            <a:r>
              <a:rPr lang="en-US" sz="1500" b="1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exponential increase in the number of genetic disorders</a:t>
            </a:r>
            <a:r>
              <a:rPr lang="en-US" sz="150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.</a:t>
            </a:r>
          </a:p>
          <a:p>
            <a:pPr marL="285750" indent="-285750"/>
            <a:r>
              <a:rPr lang="en-US" sz="1500" b="1">
                <a:solidFill>
                  <a:srgbClr val="C00000"/>
                </a:solidFill>
                <a:latin typeface="Calibri Light"/>
                <a:ea typeface="+mn-lt"/>
                <a:cs typeface="+mn-lt"/>
              </a:rPr>
              <a:t>Low awareness about the key contributing factors and limited understanding about the importance of genetic testing contribute to the increase </a:t>
            </a:r>
            <a:r>
              <a:rPr lang="en-US" sz="1500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in the incidence of hereditary disorders. </a:t>
            </a:r>
            <a:endParaRPr lang="en-US" sz="1500">
              <a:solidFill>
                <a:srgbClr val="374151"/>
              </a:solidFill>
              <a:latin typeface="Calibri Light"/>
              <a:ea typeface="+mn-lt"/>
              <a:cs typeface="+mn-lt"/>
            </a:endParaRPr>
          </a:p>
          <a:p>
            <a:pPr marL="285750" indent="-285750"/>
            <a:endParaRPr lang="en-US" sz="1200" dirty="0">
              <a:solidFill>
                <a:srgbClr val="37415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1200">
              <a:solidFill>
                <a:srgbClr val="374151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17397"/>
            <a:ext cx="5897218" cy="884238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ML Potential: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Logistic Regression demonstrates promising potential in predicting genetic disorders.</a:t>
            </a:r>
            <a:endParaRPr lang="en-US" b="1" dirty="0">
              <a:cs typeface="Calibri" panose="020F0502020204030204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Essential Steps: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Emphasis is needed on the significance of data preparation, model evaluation, and comparison in healthcare ML applications.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rgbClr val="374151"/>
                </a:solidFill>
                <a:ea typeface="+mn-lt"/>
                <a:cs typeface="+mn-lt"/>
              </a:rPr>
              <a:t>Future Exploration:  </a:t>
            </a: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Additional data gathering and refining is needed to enhance ML applications in healthcare.</a:t>
            </a:r>
            <a:endParaRPr lang="en-US" dirty="0"/>
          </a:p>
          <a:p>
            <a:endParaRPr lang="en-US" sz="1400">
              <a:solidFill>
                <a:srgbClr val="374151"/>
              </a:solidFill>
              <a:cs typeface="Calibri"/>
            </a:endParaRPr>
          </a:p>
          <a:p>
            <a:endParaRPr lang="en-US" b="1">
              <a:cs typeface="Calibri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BB1F3-9F48-08E9-79FD-514ADEE27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72" y="949745"/>
            <a:ext cx="5300768" cy="496692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1000"/>
              </a:spcBef>
            </a:pPr>
            <a:r>
              <a:rPr lang="en-US" sz="1500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Key contributing factors towards </a:t>
            </a:r>
            <a:r>
              <a:rPr lang="en-US" sz="1600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genetic disorders</a:t>
            </a: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Gene inherited from Father (Gene Defect), Place of Birth (birth at Institutions), and presence of Birth Asphyxia significantly and positively contribute to genetic disorders.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spcBef>
                <a:spcPts val="500"/>
              </a:spcBef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History of serious mental illness and folic acid details (peri-conceptional) significantly and negatively contribute towards genetic disorders.</a:t>
            </a:r>
          </a:p>
          <a:p>
            <a:pPr lvl="1">
              <a:spcBef>
                <a:spcPts val="500"/>
              </a:spcBef>
            </a:pPr>
            <a:endParaRPr lang="en-US" sz="1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spcBef>
                <a:spcPts val="500"/>
              </a:spcBef>
            </a:pPr>
            <a:endParaRPr lang="en-US" sz="1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 indent="-457200">
              <a:spcBef>
                <a:spcPts val="500"/>
              </a:spcBef>
            </a:pPr>
            <a:r>
              <a:rPr lang="en-US" sz="1600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Inferences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Earlier genetic testing will </a:t>
            </a:r>
            <a:r>
              <a:rPr lang="en-US" sz="15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direct</a:t>
            </a: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 people toward available prevention, monitoring, and treatment options.</a:t>
            </a:r>
          </a:p>
          <a:p>
            <a:pPr marL="685800" lvl="1" indent="-228600">
              <a:spcBef>
                <a:spcPts val="500"/>
              </a:spcBef>
              <a:buFont typeface="Courier New"/>
              <a:buChar char="o"/>
            </a:pPr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Due consideration for folic acid details and birth asphyxia (oxygen and blood flow to brain) is critical in preventing, monitoring and preparing to treat genetic disorders.</a:t>
            </a: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642" y="2831532"/>
            <a:ext cx="731520" cy="73152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2" y="3643727"/>
            <a:ext cx="5167313" cy="518795"/>
          </a:xfrm>
        </p:spPr>
        <p:txBody>
          <a:bodyPr/>
          <a:lstStyle/>
          <a:p>
            <a:r>
              <a:rPr lang="en-US" b="1" i="0">
                <a:effectLst/>
                <a:latin typeface="-apple-system"/>
              </a:rPr>
              <a:t>Starla Halliday</a:t>
            </a:r>
            <a:endParaRPr lang="en-US" b="1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429F49D-FC1C-5032-82BA-707D6BA85AF4}"/>
              </a:ext>
            </a:extLst>
          </p:cNvPr>
          <p:cNvSpPr txBox="1">
            <a:spLocks/>
          </p:cNvSpPr>
          <p:nvPr/>
        </p:nvSpPr>
        <p:spPr>
          <a:xfrm>
            <a:off x="3512342" y="424319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err="1">
                <a:effectLst/>
                <a:latin typeface="-apple-system"/>
              </a:rPr>
              <a:t>Mosa</a:t>
            </a:r>
            <a:r>
              <a:rPr lang="en-US" b="1" i="0">
                <a:effectLst/>
                <a:latin typeface="-apple-system"/>
              </a:rPr>
              <a:t> Hassan</a:t>
            </a:r>
            <a:endParaRPr lang="en-US" b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CF80672-2B43-5893-1C61-88D54829B7D7}"/>
              </a:ext>
            </a:extLst>
          </p:cNvPr>
          <p:cNvSpPr txBox="1">
            <a:spLocks/>
          </p:cNvSpPr>
          <p:nvPr/>
        </p:nvSpPr>
        <p:spPr>
          <a:xfrm>
            <a:off x="3512342" y="484266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Robert </a:t>
            </a:r>
            <a:r>
              <a:rPr lang="en-US" b="1" i="0" err="1">
                <a:effectLst/>
                <a:latin typeface="-apple-system"/>
              </a:rPr>
              <a:t>Takan</a:t>
            </a:r>
            <a:endParaRPr lang="en-US" b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8C6B81C-18D2-6B09-05F3-457EBF2A4383}"/>
              </a:ext>
            </a:extLst>
          </p:cNvPr>
          <p:cNvSpPr txBox="1">
            <a:spLocks/>
          </p:cNvSpPr>
          <p:nvPr/>
        </p:nvSpPr>
        <p:spPr>
          <a:xfrm>
            <a:off x="3512342" y="5442137"/>
            <a:ext cx="5167313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effectLst/>
                <a:latin typeface="-apple-system"/>
              </a:rPr>
              <a:t>Yemesrach Gebremikael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r>
              <a:rPr lang="en-US" sz="4400"/>
              <a:t>Database &amp;curation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851058"/>
          </a:xfrm>
        </p:spPr>
        <p:txBody>
          <a:bodyPr/>
          <a:lstStyle/>
          <a:p>
            <a:r>
              <a:rPr lang="en-US" dirty="0"/>
              <a:t>Data</a:t>
            </a:r>
            <a:endParaRPr lang="en-US" dirty="0">
              <a:cs typeface="Calibri Ligh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793E94-2001-9C23-3C31-C82BEAFB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50" y="1333426"/>
            <a:ext cx="5157787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>
                <a:latin typeface="Calibri Light"/>
                <a:ea typeface="Calibri Light"/>
                <a:cs typeface="Calibri Light"/>
              </a:rPr>
              <a:t>Dataset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4EFF57-C505-EB8B-56BA-B616B617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250" y="1949410"/>
            <a:ext cx="5300027" cy="43657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b="1">
                <a:latin typeface="Calibri Light"/>
                <a:ea typeface="Calibri Light"/>
                <a:cs typeface="Calibri"/>
              </a:rPr>
              <a:t>Source:  Kaggle Dataset - "Of Genomes and Genetics -</a:t>
            </a:r>
            <a:r>
              <a:rPr lang="en-US" sz="1500">
                <a:latin typeface="Calibri Light"/>
                <a:ea typeface="Calibri Light"/>
                <a:cs typeface="Calibri"/>
              </a:rPr>
              <a:t> </a:t>
            </a:r>
            <a:r>
              <a:rPr lang="en-US" sz="1500" b="1" err="1">
                <a:latin typeface="Calibri Light"/>
                <a:ea typeface="Calibri Light"/>
                <a:cs typeface="Calibri"/>
              </a:rPr>
              <a:t>HackerEarth</a:t>
            </a:r>
            <a:r>
              <a:rPr lang="en-US" sz="1500" b="1">
                <a:latin typeface="Calibri Light"/>
                <a:ea typeface="Calibri Light"/>
                <a:cs typeface="Calibri"/>
              </a:rPr>
              <a:t> ML"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latin typeface="Calibri Light"/>
                <a:ea typeface="Calibri Light"/>
                <a:cs typeface="Calibri"/>
              </a:rPr>
              <a:t>Incorporated 45 columns and more than 22,000 rows of data, with a predominant portion exhibiting null values.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Calibri Light"/>
                <a:ea typeface="Calibri"/>
                <a:cs typeface="Calibri"/>
              </a:rPr>
              <a:t>278 rows identifying no genetic disorder present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Calibri Light"/>
                <a:ea typeface="Calibri"/>
                <a:cs typeface="Calibri"/>
              </a:rPr>
              <a:t>Over 21,000 rows identifying presence of genetic disorder</a:t>
            </a:r>
            <a:endParaRPr lang="en-US" sz="1500">
              <a:latin typeface="Calibri Light"/>
              <a:ea typeface="Calibri Light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Calibri Light"/>
                <a:ea typeface="Calibri"/>
                <a:cs typeface="Calibri"/>
              </a:rPr>
              <a:t>Clear imbalance in the dataset</a:t>
            </a:r>
            <a:endParaRPr lang="en-US" sz="1500">
              <a:latin typeface="Calibri Light"/>
              <a:ea typeface="Calibri Light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latin typeface="Calibri Light"/>
                <a:ea typeface="Calibri Light"/>
                <a:cs typeface="Calibri"/>
              </a:rPr>
              <a:t>After preprocessing, 21 columns were eliminated, leaving 25 columns, including target and feature columns.</a:t>
            </a:r>
            <a:endParaRPr lang="en-US" sz="150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D58429-3A2E-4562-FD88-F47B76574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250" y="1333426"/>
            <a:ext cx="5183188" cy="4945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u="sng">
                <a:latin typeface="Calibri Light"/>
                <a:ea typeface="Calibri Light"/>
                <a:cs typeface="Calibri"/>
              </a:rPr>
              <a:t>Data Characteristics</a:t>
            </a:r>
            <a:endParaRPr lang="en-US" u="sng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F99C185-49AE-9DF0-A0E4-9128F511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250" y="2000210"/>
            <a:ext cx="5122228" cy="42641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>
                <a:latin typeface="Calibri Light"/>
                <a:ea typeface="Calibri Light"/>
                <a:cs typeface="Calibri"/>
              </a:rPr>
              <a:t>Data Types: </a:t>
            </a:r>
            <a:r>
              <a:rPr lang="en-US">
                <a:latin typeface="Calibri Light"/>
                <a:ea typeface="Calibri Light"/>
                <a:cs typeface="Calibri"/>
              </a:rPr>
              <a:t>Numerical &amp; Categorical</a:t>
            </a:r>
            <a:endParaRPr lang="en-US"/>
          </a:p>
          <a:p>
            <a:pPr algn="just">
              <a:lnSpc>
                <a:spcPct val="100000"/>
              </a:lnSpc>
            </a:pPr>
            <a:r>
              <a:rPr lang="en-US" b="1">
                <a:latin typeface="Calibri Light"/>
                <a:ea typeface="Calibri Light"/>
                <a:cs typeface="Calibri"/>
              </a:rPr>
              <a:t>Features: </a:t>
            </a:r>
            <a:r>
              <a:rPr lang="en-US">
                <a:latin typeface="Calibri Light"/>
                <a:ea typeface="Calibri Light"/>
                <a:cs typeface="Calibri"/>
              </a:rPr>
              <a:t>Patient Age, Genes in mother's side, Inherited from father, Maternal gene, Paternal gene, Blood cell count (</a:t>
            </a:r>
            <a:r>
              <a:rPr lang="en-US" err="1">
                <a:latin typeface="Calibri Light"/>
                <a:ea typeface="Calibri Light"/>
                <a:cs typeface="Calibri"/>
              </a:rPr>
              <a:t>mcL</a:t>
            </a:r>
            <a:r>
              <a:rPr lang="en-US">
                <a:latin typeface="Calibri Light"/>
                <a:ea typeface="Calibri Light"/>
                <a:cs typeface="Calibri"/>
              </a:rPr>
              <a:t>), Status, Respiratory Rate (breaths/min), Heart Rate (rates/min), Follow-up, Gender, Birth asphyxia, Autopsy shows birth defect (if applicable), Place of birth, Folic acid details (peri-conceptional), H/O serious maternal illness, H/O radiation exposure (x-ray), H/O substance abuse, Assisted conception IVF/ART,  History of anomalies in previous pregnancies,  No. of previous abortion, Birth defects, White Blood cell count (thousand per microliter), Blood test result</a:t>
            </a:r>
          </a:p>
          <a:p>
            <a:pPr algn="just"/>
            <a:r>
              <a:rPr lang="en-US" b="1">
                <a:latin typeface="Calibri Light"/>
                <a:ea typeface="Calibri Light"/>
                <a:cs typeface="Calibri"/>
              </a:rPr>
              <a:t>Target Variable: </a:t>
            </a:r>
            <a:r>
              <a:rPr lang="en-US">
                <a:latin typeface="Calibri Light"/>
                <a:ea typeface="Calibri Light"/>
                <a:cs typeface="Calibri"/>
              </a:rPr>
              <a:t>Presence or absence of genetic disorders</a:t>
            </a:r>
          </a:p>
          <a:p>
            <a:pPr algn="just"/>
            <a:r>
              <a:rPr lang="en-US" b="1">
                <a:latin typeface="Calibri Light"/>
                <a:ea typeface="Calibri"/>
                <a:cs typeface="Calibri"/>
              </a:rPr>
              <a:t>Use: </a:t>
            </a:r>
            <a:r>
              <a:rPr lang="en-US">
                <a:latin typeface="Calibri Light"/>
                <a:ea typeface="Calibri"/>
                <a:cs typeface="Calibri"/>
              </a:rPr>
              <a:t>Python Pandas, </a:t>
            </a:r>
            <a:r>
              <a:rPr lang="en-US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Python Matplotlib, </a:t>
            </a:r>
            <a:r>
              <a:rPr lang="en-US" err="1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sklearn</a:t>
            </a:r>
            <a:r>
              <a:rPr lang="en-US">
                <a:solidFill>
                  <a:srgbClr val="000000"/>
                </a:solidFill>
                <a:latin typeface="Calibri Light"/>
                <a:ea typeface="+mn-lt"/>
                <a:cs typeface="+mn-lt"/>
              </a:rPr>
              <a:t>, </a:t>
            </a:r>
            <a:r>
              <a:rPr lang="en-US">
                <a:latin typeface="Calibri Light"/>
                <a:ea typeface="Calibri"/>
                <a:cs typeface="Calibri"/>
              </a:rPr>
              <a:t>Tableau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0952162" cy="1074578"/>
          </a:xfrm>
        </p:spPr>
        <p:txBody>
          <a:bodyPr/>
          <a:lstStyle/>
          <a:p>
            <a:r>
              <a:rPr lang="en-US"/>
              <a:t>Data Preprocessing</a:t>
            </a:r>
            <a:endParaRPr lang="en-US">
              <a:cs typeface="Calibri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0FA81-13F2-DC37-84D0-EFFA06095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020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7776-B019-49AA-EFB3-DA259C4F7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1374282"/>
            <a:ext cx="5157787" cy="5196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Calibri Light"/>
                <a:ea typeface="Calibri Light"/>
                <a:cs typeface="Calibri"/>
              </a:rPr>
              <a:t>Handled Missing Data</a:t>
            </a:r>
          </a:p>
          <a:p>
            <a:r>
              <a:rPr lang="en-US" b="1">
                <a:latin typeface="Calibri Light"/>
                <a:ea typeface="Calibri Light"/>
                <a:cs typeface="Calibri"/>
              </a:rPr>
              <a:t>Created additional "</a:t>
            </a:r>
            <a:r>
              <a:rPr lang="en-US" b="1" err="1">
                <a:latin typeface="Calibri Light"/>
                <a:ea typeface="Calibri Light"/>
                <a:cs typeface="Calibri"/>
              </a:rPr>
              <a:t>GeneticDisorder_Present</a:t>
            </a:r>
            <a:r>
              <a:rPr lang="en-US" b="1">
                <a:latin typeface="Calibri Light"/>
                <a:ea typeface="Calibri Light"/>
                <a:cs typeface="Calibri"/>
              </a:rPr>
              <a:t>" column</a:t>
            </a:r>
          </a:p>
          <a:p>
            <a:r>
              <a:rPr lang="en-US" b="1">
                <a:latin typeface="Calibri Light"/>
                <a:ea typeface="Calibri Light"/>
                <a:cs typeface="Calibri"/>
              </a:rPr>
              <a:t>Assumption and Imbalance Recognition</a:t>
            </a:r>
          </a:p>
          <a:p>
            <a:r>
              <a:rPr lang="en-US" b="1">
                <a:latin typeface="Calibri Light"/>
                <a:ea typeface="Calibri Light"/>
                <a:cs typeface="Calibri"/>
              </a:rPr>
              <a:t>Data Refinement</a:t>
            </a:r>
          </a:p>
          <a:p>
            <a:r>
              <a:rPr lang="en-US" b="1">
                <a:latin typeface="Calibri Light"/>
                <a:ea typeface="Calibri Light"/>
                <a:cs typeface="Calibri"/>
              </a:rPr>
              <a:t>Class Imbalance Mitigation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E129B19-3080-94ED-0871-FD14E4A6615E}"/>
              </a:ext>
            </a:extLst>
          </p:cNvPr>
          <p:cNvSpPr txBox="1">
            <a:spLocks/>
          </p:cNvSpPr>
          <p:nvPr/>
        </p:nvSpPr>
        <p:spPr>
          <a:xfrm>
            <a:off x="6753793" y="1372468"/>
            <a:ext cx="5157787" cy="5196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Replaced '-' with 'Not applicable' and filled </a:t>
            </a:r>
            <a:r>
              <a:rPr lang="en-US" err="1">
                <a:latin typeface="Calibri Light"/>
                <a:ea typeface="Calibri Light"/>
                <a:cs typeface="Calibri"/>
              </a:rPr>
              <a:t>NaN</a:t>
            </a:r>
            <a:r>
              <a:rPr lang="en-US">
                <a:latin typeface="Calibri Light"/>
                <a:ea typeface="Calibri Light"/>
                <a:cs typeface="Calibri"/>
              </a:rPr>
              <a:t> values based on specific genetic conditions.</a:t>
            </a:r>
            <a:endParaRPr lang="en-US">
              <a:latin typeface="Calibri Light"/>
              <a:ea typeface="Calibri Light"/>
              <a:cs typeface="Calibri Light"/>
            </a:endParaRP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Introduced a new column, '</a:t>
            </a:r>
            <a:r>
              <a:rPr lang="en-US" err="1">
                <a:latin typeface="Calibri Light"/>
                <a:ea typeface="Calibri Light"/>
                <a:cs typeface="Calibri"/>
              </a:rPr>
              <a:t>GeneticDisorder_Present</a:t>
            </a:r>
            <a:r>
              <a:rPr lang="en-US">
                <a:latin typeface="Calibri Light"/>
                <a:ea typeface="Calibri Light"/>
                <a:cs typeface="Calibri"/>
              </a:rPr>
              <a:t>,' indicating the presence or absence of genetic disorders.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Assumed that when both "Genetic Disorder" and "Disorder Subclass" columns were blank, it signified the absence of any genetic disorder in the patient.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Recognized a notable imbalance in the dataset, with a substantial prevalence of genetic disorders compared to instances with no genetic disorder.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Eliminated unnecessary columns to streamline the dataset.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Ensured data integrity by addressing duplicate rows.</a:t>
            </a:r>
          </a:p>
          <a:p>
            <a:pPr algn="just"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"/>
              </a:rPr>
              <a:t>Implemented Synthetic Data Generation using the </a:t>
            </a:r>
            <a:r>
              <a:rPr lang="en-US" err="1">
                <a:latin typeface="Calibri Light"/>
                <a:ea typeface="Calibri Light"/>
                <a:cs typeface="Calibri"/>
              </a:rPr>
              <a:t>make_blobs</a:t>
            </a:r>
            <a:r>
              <a:rPr lang="en-US">
                <a:latin typeface="Calibri Light"/>
                <a:ea typeface="Calibri Light"/>
                <a:cs typeface="Calibri"/>
              </a:rPr>
              <a:t> function to address the observed class imbalance.</a:t>
            </a:r>
          </a:p>
          <a:p>
            <a:pPr algn="just">
              <a:lnSpc>
                <a:spcPct val="100000"/>
              </a:lnSpc>
            </a:pPr>
            <a:endParaRPr lang="en-US">
              <a:latin typeface="Calibri Light"/>
              <a:ea typeface="Calibri Light"/>
              <a:cs typeface="Calibri"/>
            </a:endParaRPr>
          </a:p>
          <a:p>
            <a:pPr algn="just"/>
            <a:endParaRPr lang="en-US">
              <a:latin typeface="Calibri Light"/>
              <a:ea typeface="Calibri Light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0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3" y="2262871"/>
            <a:ext cx="6096000" cy="788239"/>
          </a:xfrm>
        </p:spPr>
        <p:txBody>
          <a:bodyPr>
            <a:normAutofit/>
          </a:bodyPr>
          <a:lstStyle/>
          <a:p>
            <a:pPr algn="ctr"/>
            <a:r>
              <a:rPr lang="en-US" sz="4400"/>
              <a:t>Data analyses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851" y="4394581"/>
            <a:ext cx="2834640" cy="365125"/>
          </a:xfrm>
        </p:spPr>
        <p:txBody>
          <a:bodyPr/>
          <a:lstStyle/>
          <a:p>
            <a:r>
              <a:rPr lang="en-US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33" y="259791"/>
            <a:ext cx="11002962" cy="823913"/>
          </a:xfrm>
        </p:spPr>
        <p:txBody>
          <a:bodyPr>
            <a:normAutofit/>
          </a:bodyPr>
          <a:lstStyle/>
          <a:p>
            <a:r>
              <a:rPr lang="en-US" sz="4800"/>
              <a:t>Machine learning</a:t>
            </a:r>
            <a:r>
              <a:rPr lang="en-US"/>
              <a:t> Models</a:t>
            </a:r>
            <a:endParaRPr lang="en-US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8DA5D98-F019-95AB-4488-197ED2FAC125}"/>
              </a:ext>
            </a:extLst>
          </p:cNvPr>
          <p:cNvSpPr txBox="1">
            <a:spLocks/>
          </p:cNvSpPr>
          <p:nvPr/>
        </p:nvSpPr>
        <p:spPr>
          <a:xfrm>
            <a:off x="432822" y="1310782"/>
            <a:ext cx="11192826" cy="51488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Logistic Regression: </a:t>
            </a:r>
            <a:endParaRPr lang="en-US" b="1">
              <a:highlight>
                <a:srgbClr val="FFFF00"/>
              </a:highlight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Ideal for binary classification tasks, such as predicting the presence or absence of a genetic disorder.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Well-suited for scenarios with two possible outcomes.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Applied both on synthetic data and in an imbalanced dataset pipeline utilizing </a:t>
            </a:r>
            <a:r>
              <a:rPr lang="en-US" err="1">
                <a:latin typeface="Calibri Light"/>
                <a:ea typeface="+mn-lt"/>
                <a:cs typeface="+mn-lt"/>
              </a:rPr>
              <a:t>undersampling</a:t>
            </a:r>
            <a:r>
              <a:rPr lang="en-US">
                <a:latin typeface="Calibri Light"/>
                <a:ea typeface="+mn-lt"/>
                <a:cs typeface="+mn-lt"/>
              </a:rPr>
              <a:t> and SMOTE techniques.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Neural Network Logistic Regression:</a:t>
            </a:r>
            <a:endParaRPr lang="en-US">
              <a:latin typeface="Calibri Light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Suited for tasks where the complexity of relationships between features and outcomes requires a more intricate model.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Offers the capability to capture non-linear patterns and relationships within the data.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Applicable when the task demands the representation learning power of neural networks combined with logistic regression.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Calibri Light"/>
                <a:ea typeface="+mn-lt"/>
                <a:cs typeface="+mn-lt"/>
              </a:rPr>
              <a:t>Random Forest:</a:t>
            </a:r>
            <a:endParaRPr lang="en-US">
              <a:latin typeface="Calibri Light"/>
              <a:ea typeface="Calibri Light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Particularly effective for tasks involving non-linear relationships and intricate patterns in the dataset.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Well-suited for handling imbalanced datasets, providing robustness in scenarios with unequal class distribution.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alibri Light"/>
                <a:ea typeface="+mn-lt"/>
                <a:cs typeface="+mn-lt"/>
              </a:rPr>
              <a:t>Offers versatility in capturing complex structures within the data, making it a strong choice for a variety of classification tasks.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buFont typeface="Calibri" panose="020B0604020202020204" pitchFamily="34" charset="0"/>
              <a:buChar char="-"/>
            </a:pPr>
            <a:endParaRPr lang="en-US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200">
              <a:solidFill>
                <a:srgbClr val="37415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697EB-CDE3-6667-F833-6D5EC86F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878" y="994771"/>
            <a:ext cx="11002961" cy="16771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E633B-435E-0337-277E-9F8DCD894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27668" y="1546138"/>
            <a:ext cx="4307840" cy="749351"/>
          </a:xfrm>
        </p:spPr>
        <p:txBody>
          <a:bodyPr/>
          <a:lstStyle/>
          <a:p>
            <a:pPr algn="l"/>
            <a:r>
              <a:rPr lang="en-US" sz="1600">
                <a:latin typeface="Calibri Light"/>
                <a:ea typeface="Calibri"/>
                <a:cs typeface="Calibri"/>
              </a:rPr>
              <a:t>Synthetic data generation and logistic regression model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03AD03-42E3-719B-E74A-778E4D95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580" y="2724868"/>
            <a:ext cx="4310966" cy="27672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 Light"/>
              </a:rPr>
              <a:t>Used the </a:t>
            </a:r>
            <a:r>
              <a:rPr lang="en-US" err="1">
                <a:latin typeface="Calibri Light"/>
                <a:ea typeface="Calibri Light"/>
                <a:cs typeface="Calibri Light"/>
              </a:rPr>
              <a:t>make_blobs</a:t>
            </a:r>
            <a:r>
              <a:rPr lang="en-US">
                <a:latin typeface="Calibri Light"/>
                <a:ea typeface="Calibri Light"/>
                <a:cs typeface="Calibri Light"/>
              </a:rPr>
              <a:t> function to generate synthetic data for testing purposes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Calibri Light"/>
                <a:ea typeface="Calibri Light"/>
                <a:cs typeface="Calibri Light"/>
              </a:rPr>
              <a:t>Balanced accuracy score for the model was 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95A5B-53CC-7EF7-3FA1-097CA52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28" y="612037"/>
            <a:ext cx="4590933" cy="884238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Logistics Regression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4F513-3235-B367-E9E4-3B05B2B4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5" y="1380170"/>
            <a:ext cx="4385129" cy="358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049199"/>
            <a:ext cx="11002961" cy="15864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21180"/>
            <a:ext cx="11002962" cy="823913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54911-76EE-3903-FE85-CADD1D642D5B}"/>
              </a:ext>
            </a:extLst>
          </p:cNvPr>
          <p:cNvSpPr txBox="1"/>
          <p:nvPr/>
        </p:nvSpPr>
        <p:spPr>
          <a:xfrm>
            <a:off x="224972" y="6484257"/>
            <a:ext cx="119688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cs typeface="Arial"/>
              </a:rPr>
              <a:t>Feature coefficients shed light on the significance of various factors in predicting genetic disorders​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109CE-E8B5-CEB2-C89C-24C6120F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3" y="1221868"/>
            <a:ext cx="10245270" cy="5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{63E3FCB8-7FA2-4B95-BCE9-365AF6D209FA}tf55661986_win32</Template>
  <Application>Microsoft Office PowerPoint</Application>
  <PresentationFormat>Widescreen</PresentationFormat>
  <Slides>21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Predicting Genetic Disorder</vt:lpstr>
      <vt:lpstr>PROJECT SCOPE</vt:lpstr>
      <vt:lpstr>Database &amp;curation</vt:lpstr>
      <vt:lpstr>Data</vt:lpstr>
      <vt:lpstr>Data Preprocessing</vt:lpstr>
      <vt:lpstr>Data analyses</vt:lpstr>
      <vt:lpstr>Machine learning Models</vt:lpstr>
      <vt:lpstr>Logistics Regression</vt:lpstr>
      <vt:lpstr>Feature importance</vt:lpstr>
      <vt:lpstr>Logistics Regression </vt:lpstr>
      <vt:lpstr>Logistics Regression</vt:lpstr>
      <vt:lpstr>TABLEAU</vt:lpstr>
      <vt:lpstr>Tableau Findings</vt:lpstr>
      <vt:lpstr>Tableau Findings</vt:lpstr>
      <vt:lpstr>Tableau Findings</vt:lpstr>
      <vt:lpstr>Tableau Findings</vt:lpstr>
      <vt:lpstr>Tableau Findings</vt:lpstr>
      <vt:lpstr>Tableau Findings</vt:lpstr>
      <vt:lpstr>Data analyses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Genetic Disorder</dc:title>
  <dc:creator>Tsega N. Guluma</dc:creator>
  <cp:revision>459</cp:revision>
  <dcterms:created xsi:type="dcterms:W3CDTF">2023-11-22T01:20:15Z</dcterms:created>
  <dcterms:modified xsi:type="dcterms:W3CDTF">2023-11-29T01:53:07Z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