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4" r:id="rId5"/>
    <p:sldId id="265" r:id="rId6"/>
    <p:sldId id="266" r:id="rId7"/>
    <p:sldId id="267" r:id="rId8"/>
    <p:sldId id="268" r:id="rId9"/>
    <p:sldId id="260" r:id="rId10"/>
    <p:sldId id="261" r:id="rId11"/>
    <p:sldId id="262"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24270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60017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17663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861555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58714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34700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421516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1911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7262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1726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6539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232333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9327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95038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43197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294743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9F9E2-031C-48CF-B930-3270758E9975}" type="datetimeFigureOut">
              <a:rPr lang="en-IN" smtClean="0"/>
              <a:pPr/>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5B0615-4E9C-4730-B5C7-2CECF13B8B69}" type="slidenum">
              <a:rPr lang="en-IN" smtClean="0"/>
              <a:pPr/>
              <a:t>‹#›</a:t>
            </a:fld>
            <a:endParaRPr lang="en-IN"/>
          </a:p>
        </p:txBody>
      </p:sp>
    </p:spTree>
    <p:extLst>
      <p:ext uri="{BB962C8B-B14F-4D97-AF65-F5344CB8AC3E}">
        <p14:creationId xmlns="" xmlns:p14="http://schemas.microsoft.com/office/powerpoint/2010/main" val="349506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F2A0ABA-26AA-3AA6-7D8F-B0A20BBC3281}"/>
              </a:ext>
            </a:extLst>
          </p:cNvPr>
          <p:cNvSpPr txBox="1"/>
          <p:nvPr/>
        </p:nvSpPr>
        <p:spPr>
          <a:xfrm>
            <a:off x="702335" y="1462830"/>
            <a:ext cx="9888328" cy="1815882"/>
          </a:xfrm>
          <a:prstGeom prst="rect">
            <a:avLst/>
          </a:prstGeom>
          <a:noFill/>
        </p:spPr>
        <p:txBody>
          <a:bodyPr wrap="square" rtlCol="0">
            <a:spAutoFit/>
          </a:bodyPr>
          <a:lstStyle/>
          <a:p>
            <a:pPr algn="l">
              <a:lnSpc>
                <a:spcPct val="150000"/>
              </a:lnSpc>
            </a:pPr>
            <a:r>
              <a:rPr lang="en-US" sz="6000" b="0" i="0" dirty="0">
                <a:solidFill>
                  <a:schemeClr val="accent2"/>
                </a:solidFill>
                <a:effectLst/>
                <a:latin typeface="Arca Majora 3 Heavy" panose="00000A00000000000000" pitchFamily="50" charset="0"/>
              </a:rPr>
              <a:t>Smart Parking Solutions</a:t>
            </a:r>
          </a:p>
          <a:p>
            <a:pPr algn="l">
              <a:lnSpc>
                <a:spcPct val="150000"/>
              </a:lnSpc>
            </a:pPr>
            <a:r>
              <a:rPr lang="en-US" sz="1600" b="1" i="0" dirty="0">
                <a:effectLst/>
                <a:latin typeface="Söhne"/>
              </a:rPr>
              <a:t>Subtitle: Revolutionizing the Way we Park</a:t>
            </a:r>
          </a:p>
        </p:txBody>
      </p:sp>
      <p:sp>
        <p:nvSpPr>
          <p:cNvPr id="2" name="TextBox 1">
            <a:extLst>
              <a:ext uri="{FF2B5EF4-FFF2-40B4-BE49-F238E27FC236}">
                <a16:creationId xmlns="" xmlns:a16="http://schemas.microsoft.com/office/drawing/2014/main" id="{658FA7FA-2FB3-8345-848E-DE109B97A784}"/>
              </a:ext>
            </a:extLst>
          </p:cNvPr>
          <p:cNvSpPr txBox="1"/>
          <p:nvPr/>
        </p:nvSpPr>
        <p:spPr>
          <a:xfrm>
            <a:off x="-709683" y="5395170"/>
            <a:ext cx="3971498" cy="1615827"/>
          </a:xfrm>
          <a:prstGeom prst="rect">
            <a:avLst/>
          </a:prstGeom>
          <a:noFill/>
        </p:spPr>
        <p:txBody>
          <a:bodyPr wrap="square" rtlCol="0">
            <a:spAutoFit/>
          </a:bodyPr>
          <a:lstStyle/>
          <a:p>
            <a:pPr lvl="2">
              <a:lnSpc>
                <a:spcPct val="150000"/>
              </a:lnSpc>
            </a:pPr>
            <a:r>
              <a:rPr lang="en-US" b="1" dirty="0">
                <a:latin typeface="Söhne"/>
              </a:rPr>
              <a:t>ARTHI.K  </a:t>
            </a:r>
            <a:r>
              <a:rPr lang="en-US" sz="1400" b="1" dirty="0">
                <a:latin typeface="Söhne"/>
              </a:rPr>
              <a:t>(Leader)</a:t>
            </a:r>
          </a:p>
          <a:p>
            <a:pPr lvl="2">
              <a:lnSpc>
                <a:spcPct val="150000"/>
              </a:lnSpc>
            </a:pPr>
            <a:r>
              <a:rPr lang="en-US" b="1" dirty="0">
                <a:latin typeface="Söhne"/>
              </a:rPr>
              <a:t>ANTHONY MERCY.G</a:t>
            </a:r>
          </a:p>
          <a:p>
            <a:pPr lvl="2">
              <a:lnSpc>
                <a:spcPct val="150000"/>
              </a:lnSpc>
            </a:pPr>
            <a:r>
              <a:rPr lang="en-US" b="1" dirty="0">
                <a:latin typeface="Söhne"/>
              </a:rPr>
              <a:t>ANUCIYA.G</a:t>
            </a:r>
          </a:p>
          <a:p>
            <a:endParaRPr lang="en-IN" dirty="0"/>
          </a:p>
        </p:txBody>
      </p:sp>
    </p:spTree>
    <p:extLst>
      <p:ext uri="{BB962C8B-B14F-4D97-AF65-F5344CB8AC3E}">
        <p14:creationId xmlns="" xmlns:p14="http://schemas.microsoft.com/office/powerpoint/2010/main" val="135938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8D6CBD-0E39-5AF3-E131-0FE3D5E96E50}"/>
              </a:ext>
            </a:extLst>
          </p:cNvPr>
          <p:cNvSpPr>
            <a:spLocks noGrp="1"/>
          </p:cNvSpPr>
          <p:nvPr>
            <p:ph type="title"/>
          </p:nvPr>
        </p:nvSpPr>
        <p:spPr>
          <a:xfrm>
            <a:off x="677334" y="1173401"/>
            <a:ext cx="8596668" cy="987188"/>
          </a:xfrm>
        </p:spPr>
        <p:txBody>
          <a:bodyPr>
            <a:normAutofit/>
          </a:bodyPr>
          <a:lstStyle/>
          <a:p>
            <a:r>
              <a:rPr lang="en-US" sz="4000" b="0" i="0" dirty="0">
                <a:solidFill>
                  <a:schemeClr val="accent2"/>
                </a:solidFill>
                <a:effectLst/>
                <a:latin typeface="Arca Majora 3 Heavy" panose="00000A00000000000000" pitchFamily="50" charset="0"/>
              </a:rPr>
              <a:t>Benefits of Smart Parking</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 xmlns:a16="http://schemas.microsoft.com/office/drawing/2014/main" id="{CC5F9564-3734-3FFB-E84B-C87FAF79CB02}"/>
              </a:ext>
            </a:extLst>
          </p:cNvPr>
          <p:cNvSpPr>
            <a:spLocks noGrp="1"/>
          </p:cNvSpPr>
          <p:nvPr>
            <p:ph idx="1"/>
          </p:nvPr>
        </p:nvSpPr>
        <p:spPr/>
        <p:txBody>
          <a:bodyPr/>
          <a:lstStyle/>
          <a:p>
            <a:pPr marL="457200" lvl="1" indent="0" algn="l">
              <a:buNone/>
            </a:pPr>
            <a:r>
              <a:rPr lang="en-US" sz="2800" b="1" i="0" dirty="0">
                <a:solidFill>
                  <a:schemeClr val="tx1"/>
                </a:solidFill>
                <a:effectLst/>
                <a:latin typeface="Söhne"/>
              </a:rPr>
              <a:t>List the advantages of smart parking systems:</a:t>
            </a:r>
          </a:p>
          <a:p>
            <a:pPr marL="1143000" lvl="2" indent="-228600" algn="l">
              <a:buFont typeface="Arial" panose="020B0604020202020204" pitchFamily="34" charset="0"/>
              <a:buChar char="•"/>
            </a:pPr>
            <a:r>
              <a:rPr lang="en-US" sz="2400" b="1" i="0" dirty="0">
                <a:solidFill>
                  <a:schemeClr val="tx1"/>
                </a:solidFill>
                <a:effectLst/>
                <a:latin typeface="Söhne"/>
              </a:rPr>
              <a:t>Reduced congestion</a:t>
            </a:r>
          </a:p>
          <a:p>
            <a:pPr marL="1143000" lvl="2" indent="-228600" algn="l">
              <a:buFont typeface="Arial" panose="020B0604020202020204" pitchFamily="34" charset="0"/>
              <a:buChar char="•"/>
            </a:pPr>
            <a:r>
              <a:rPr lang="en-US" sz="2400" b="1" i="0" dirty="0">
                <a:solidFill>
                  <a:schemeClr val="tx1"/>
                </a:solidFill>
                <a:effectLst/>
                <a:latin typeface="Söhne"/>
              </a:rPr>
              <a:t>Time savings</a:t>
            </a:r>
          </a:p>
          <a:p>
            <a:pPr marL="1143000" lvl="2" indent="-228600" algn="l">
              <a:buFont typeface="Arial" panose="020B0604020202020204" pitchFamily="34" charset="0"/>
              <a:buChar char="•"/>
            </a:pPr>
            <a:r>
              <a:rPr lang="en-US" sz="2400" b="1" i="0" dirty="0">
                <a:solidFill>
                  <a:schemeClr val="tx1"/>
                </a:solidFill>
                <a:effectLst/>
                <a:latin typeface="Söhne"/>
              </a:rPr>
              <a:t>Lower emissions</a:t>
            </a:r>
          </a:p>
          <a:p>
            <a:pPr marL="1143000" lvl="2" indent="-228600" algn="l">
              <a:buFont typeface="Arial" panose="020B0604020202020204" pitchFamily="34" charset="0"/>
              <a:buChar char="•"/>
            </a:pPr>
            <a:r>
              <a:rPr lang="en-US" sz="2400" b="1" i="0" dirty="0">
                <a:solidFill>
                  <a:schemeClr val="tx1"/>
                </a:solidFill>
                <a:effectLst/>
                <a:latin typeface="Söhne"/>
              </a:rPr>
              <a:t>Improved revenue for parking operators</a:t>
            </a:r>
          </a:p>
          <a:p>
            <a:endParaRPr lang="en-IN" dirty="0"/>
          </a:p>
        </p:txBody>
      </p:sp>
    </p:spTree>
    <p:extLst>
      <p:ext uri="{BB962C8B-B14F-4D97-AF65-F5344CB8AC3E}">
        <p14:creationId xmlns="" xmlns:p14="http://schemas.microsoft.com/office/powerpoint/2010/main" val="417985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32D26D8-99A0-EB39-04F8-0DD1DEE07239}"/>
              </a:ext>
            </a:extLst>
          </p:cNvPr>
          <p:cNvSpPr txBox="1"/>
          <p:nvPr/>
        </p:nvSpPr>
        <p:spPr>
          <a:xfrm>
            <a:off x="368489" y="659011"/>
            <a:ext cx="9116705" cy="5539978"/>
          </a:xfrm>
          <a:prstGeom prst="rect">
            <a:avLst/>
          </a:prstGeom>
          <a:noFill/>
        </p:spPr>
        <p:txBody>
          <a:bodyPr wrap="square" rtlCol="0">
            <a:spAutoFit/>
          </a:bodyPr>
          <a:lstStyle/>
          <a:p>
            <a:pPr algn="l"/>
            <a:r>
              <a:rPr lang="en-US" sz="4000" b="1" i="0" dirty="0">
                <a:solidFill>
                  <a:schemeClr val="accent2"/>
                </a:solidFill>
                <a:effectLst/>
                <a:latin typeface="Arca Majora 3 Heavy" panose="00000A00000000000000" pitchFamily="50" charset="0"/>
              </a:rPr>
              <a:t>How Smart Parking Works</a:t>
            </a:r>
            <a:endParaRPr lang="en-US" sz="4000" dirty="0">
              <a:solidFill>
                <a:schemeClr val="accent2"/>
              </a:solidFill>
              <a:latin typeface="Arca Majora 3 Heavy" panose="00000A00000000000000" pitchFamily="50" charset="0"/>
            </a:endParaRPr>
          </a:p>
          <a:p>
            <a:pPr algn="l"/>
            <a:r>
              <a:rPr lang="en-US" sz="2400" b="1" i="0" dirty="0">
                <a:effectLst/>
                <a:latin typeface="Söhne"/>
              </a:rPr>
              <a:t>Explain the technology behind smart parking:</a:t>
            </a:r>
          </a:p>
          <a:p>
            <a:pPr marL="1143000" lvl="2" indent="-228600" algn="l">
              <a:buFont typeface="Arial" panose="020B0604020202020204" pitchFamily="34" charset="0"/>
              <a:buChar char="•"/>
            </a:pPr>
            <a:r>
              <a:rPr lang="en-US" sz="2400" b="1" i="0" dirty="0">
                <a:effectLst/>
                <a:latin typeface="Söhne"/>
              </a:rPr>
              <a:t>Sensors and cameras</a:t>
            </a:r>
          </a:p>
          <a:p>
            <a:pPr marL="1143000" lvl="2" indent="-228600" algn="l">
              <a:buFont typeface="Arial" panose="020B0604020202020204" pitchFamily="34" charset="0"/>
              <a:buChar char="•"/>
            </a:pPr>
            <a:r>
              <a:rPr lang="en-US" sz="2400" b="1" i="0" dirty="0">
                <a:effectLst/>
                <a:latin typeface="Söhne"/>
              </a:rPr>
              <a:t>Data analytics and real-time updates</a:t>
            </a:r>
          </a:p>
          <a:p>
            <a:pPr marL="1143000" lvl="2" indent="-228600" algn="l">
              <a:buFont typeface="Arial" panose="020B0604020202020204" pitchFamily="34" charset="0"/>
              <a:buChar char="•"/>
            </a:pPr>
            <a:r>
              <a:rPr lang="en-US" sz="2400" b="1" i="0" dirty="0">
                <a:effectLst/>
                <a:latin typeface="Söhne"/>
              </a:rPr>
              <a:t>Mobile apps and reservation systems</a:t>
            </a:r>
          </a:p>
          <a:p>
            <a:pPr algn="l">
              <a:lnSpc>
                <a:spcPct val="200000"/>
              </a:lnSpc>
            </a:pPr>
            <a:r>
              <a:rPr lang="en-US" sz="4000" b="1" i="0" dirty="0">
                <a:solidFill>
                  <a:schemeClr val="accent2"/>
                </a:solidFill>
                <a:effectLst/>
                <a:latin typeface="Arca Majora 3 Heavy" panose="00000A00000000000000" pitchFamily="50" charset="0"/>
              </a:rPr>
              <a:t>Types of Smart Parking Solutions</a:t>
            </a:r>
            <a:endParaRPr lang="en-US" sz="4000" dirty="0">
              <a:solidFill>
                <a:schemeClr val="accent2"/>
              </a:solidFill>
              <a:latin typeface="Arca Majora 3 Heavy" panose="00000A00000000000000" pitchFamily="50" charset="0"/>
            </a:endParaRPr>
          </a:p>
          <a:p>
            <a:pPr algn="l"/>
            <a:r>
              <a:rPr lang="en-US" sz="2400" b="1" i="0" dirty="0">
                <a:effectLst/>
                <a:latin typeface="Söhne"/>
              </a:rPr>
              <a:t>Describe various smart parking technologies:</a:t>
            </a:r>
          </a:p>
          <a:p>
            <a:pPr marL="1143000" lvl="2" indent="-228600" algn="l">
              <a:buFont typeface="Arial" panose="020B0604020202020204" pitchFamily="34" charset="0"/>
              <a:buChar char="•"/>
            </a:pPr>
            <a:r>
              <a:rPr lang="en-US" sz="2400" b="1" i="0" dirty="0">
                <a:effectLst/>
                <a:latin typeface="Söhne"/>
              </a:rPr>
              <a:t>Sensor-based systems</a:t>
            </a:r>
          </a:p>
          <a:p>
            <a:pPr marL="1143000" lvl="2" indent="-228600" algn="l">
              <a:buFont typeface="Arial" panose="020B0604020202020204" pitchFamily="34" charset="0"/>
              <a:buChar char="•"/>
            </a:pPr>
            <a:r>
              <a:rPr lang="en-US" sz="2400" b="1" i="0" dirty="0">
                <a:effectLst/>
                <a:latin typeface="Söhne"/>
              </a:rPr>
              <a:t>License plate recognition</a:t>
            </a:r>
          </a:p>
          <a:p>
            <a:pPr marL="1143000" lvl="2" indent="-228600" algn="l">
              <a:buFont typeface="Arial" panose="020B0604020202020204" pitchFamily="34" charset="0"/>
              <a:buChar char="•"/>
            </a:pPr>
            <a:r>
              <a:rPr lang="en-US" sz="2400" b="1" i="0" dirty="0">
                <a:effectLst/>
                <a:latin typeface="Söhne"/>
              </a:rPr>
              <a:t>Mobile apps and payments</a:t>
            </a:r>
          </a:p>
          <a:p>
            <a:pPr marL="1143000" lvl="2" indent="-228600" algn="l">
              <a:buFont typeface="Arial" panose="020B0604020202020204" pitchFamily="34" charset="0"/>
              <a:buChar char="•"/>
            </a:pPr>
            <a:r>
              <a:rPr lang="en-US" sz="2400" b="1" i="0" dirty="0">
                <a:effectLst/>
                <a:latin typeface="Söhne"/>
              </a:rPr>
              <a:t>Automated parking garages</a:t>
            </a:r>
          </a:p>
          <a:p>
            <a:endParaRPr lang="en-IN" dirty="0"/>
          </a:p>
        </p:txBody>
      </p:sp>
    </p:spTree>
    <p:extLst>
      <p:ext uri="{BB962C8B-B14F-4D97-AF65-F5344CB8AC3E}">
        <p14:creationId xmlns="" xmlns:p14="http://schemas.microsoft.com/office/powerpoint/2010/main" val="3963420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 PARKING SYSTEM IN INDIA</a:t>
            </a:r>
            <a:endParaRPr lang="en-US" dirty="0"/>
          </a:p>
        </p:txBody>
      </p:sp>
      <p:pic>
        <p:nvPicPr>
          <p:cNvPr id="4" name="Content Placeholder 3" descr="WhatsApp Image 2023-10-13 at 1.48.24 PM.jpeg"/>
          <p:cNvPicPr>
            <a:picLocks noGrp="1" noChangeAspect="1"/>
          </p:cNvPicPr>
          <p:nvPr>
            <p:ph idx="1"/>
          </p:nvPr>
        </p:nvPicPr>
        <p:blipFill>
          <a:blip r:embed="rId2"/>
          <a:stretch>
            <a:fillRect/>
          </a:stretch>
        </p:blipFill>
        <p:spPr>
          <a:xfrm>
            <a:off x="666205" y="2024744"/>
            <a:ext cx="8752115" cy="420516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SENSOR USING SMART PARKING</a:t>
            </a:r>
            <a:endParaRPr lang="en-US" dirty="0"/>
          </a:p>
        </p:txBody>
      </p:sp>
      <p:pic>
        <p:nvPicPr>
          <p:cNvPr id="4" name="Content Placeholder 3" descr="WhatsApp Image 2023-10-13 at 1.53.27 PM.jpeg"/>
          <p:cNvPicPr>
            <a:picLocks noGrp="1" noChangeAspect="1"/>
          </p:cNvPicPr>
          <p:nvPr>
            <p:ph idx="1"/>
          </p:nvPr>
        </p:nvPicPr>
        <p:blipFill>
          <a:blip r:embed="rId2"/>
          <a:stretch>
            <a:fillRect/>
          </a:stretch>
        </p:blipFill>
        <p:spPr>
          <a:xfrm>
            <a:off x="1502229" y="1620397"/>
            <a:ext cx="6570617" cy="472815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C9C71-5599-093E-7856-E982BA61AA5C}"/>
              </a:ext>
            </a:extLst>
          </p:cNvPr>
          <p:cNvSpPr>
            <a:spLocks noGrp="1"/>
          </p:cNvSpPr>
          <p:nvPr>
            <p:ph type="title"/>
          </p:nvPr>
        </p:nvSpPr>
        <p:spPr>
          <a:xfrm>
            <a:off x="677334" y="1387523"/>
            <a:ext cx="8596668" cy="755176"/>
          </a:xfrm>
        </p:spPr>
        <p:txBody>
          <a:bodyPr/>
          <a:lstStyle/>
          <a:p>
            <a:r>
              <a:rPr lang="en-US" dirty="0">
                <a:solidFill>
                  <a:schemeClr val="accent2"/>
                </a:solidFill>
                <a:latin typeface="Arca Majora 3 Heavy" panose="00000A00000000000000" pitchFamily="50" charset="0"/>
              </a:rPr>
              <a:t>Abstract</a:t>
            </a:r>
            <a:endParaRPr lang="en-IN"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 xmlns:a16="http://schemas.microsoft.com/office/drawing/2014/main" id="{BCC99F5D-2502-6DDB-2554-549551D5153E}"/>
              </a:ext>
            </a:extLst>
          </p:cNvPr>
          <p:cNvSpPr>
            <a:spLocks noGrp="1"/>
          </p:cNvSpPr>
          <p:nvPr>
            <p:ph idx="1"/>
          </p:nvPr>
        </p:nvSpPr>
        <p:spPr>
          <a:xfrm>
            <a:off x="677334" y="2326684"/>
            <a:ext cx="10254523" cy="3880773"/>
          </a:xfrm>
        </p:spPr>
        <p:txBody>
          <a:bodyPr/>
          <a:lstStyle/>
          <a:p>
            <a:pPr algn="l"/>
            <a:r>
              <a:rPr lang="en-US" sz="2400" b="1" i="0" dirty="0">
                <a:solidFill>
                  <a:schemeClr val="tx1"/>
                </a:solidFill>
                <a:effectLst/>
                <a:latin typeface="Söhne"/>
              </a:rPr>
              <a:t>Parking is a ubiquitous challenge in urban environments, often characterized by congestion, frustration, and inefficiency. The presentation on smart parking solutions delves into innovative technologies and approaches that promise to transform the way we park our vehicles. This abstract provides a glimpse into the world of smart parking and its potential to alleviate the parking-related woes.</a:t>
            </a:r>
          </a:p>
          <a:p>
            <a:endParaRPr lang="en-IN" dirty="0"/>
          </a:p>
        </p:txBody>
      </p:sp>
    </p:spTree>
    <p:extLst>
      <p:ext uri="{BB962C8B-B14F-4D97-AF65-F5344CB8AC3E}">
        <p14:creationId xmlns="" xmlns:p14="http://schemas.microsoft.com/office/powerpoint/2010/main" val="216551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3497EBE-F0F2-3BA0-2F03-301194BD9D08}"/>
              </a:ext>
            </a:extLst>
          </p:cNvPr>
          <p:cNvSpPr txBox="1"/>
          <p:nvPr/>
        </p:nvSpPr>
        <p:spPr>
          <a:xfrm>
            <a:off x="545912" y="1501255"/>
            <a:ext cx="10904560" cy="2045175"/>
          </a:xfrm>
          <a:prstGeom prst="rect">
            <a:avLst/>
          </a:prstGeom>
          <a:noFill/>
        </p:spPr>
        <p:txBody>
          <a:bodyPr wrap="square" rtlCol="0">
            <a:spAutoFit/>
          </a:bodyPr>
          <a:lstStyle/>
          <a:p>
            <a:pPr algn="l"/>
            <a:r>
              <a:rPr lang="en-US" sz="4000" b="0" i="0" dirty="0">
                <a:solidFill>
                  <a:schemeClr val="accent2"/>
                </a:solidFill>
                <a:effectLst/>
                <a:latin typeface="Arca Majora 3 Heavy" panose="00000A00000000000000" pitchFamily="50" charset="0"/>
              </a:rPr>
              <a:t>Introduction</a:t>
            </a:r>
            <a:endParaRPr lang="en-US" b="0" i="0" dirty="0">
              <a:solidFill>
                <a:schemeClr val="accent2"/>
              </a:solidFill>
              <a:effectLst/>
              <a:latin typeface="Söhne"/>
            </a:endParaRPr>
          </a:p>
          <a:p>
            <a:pPr marL="742950" lvl="1" indent="-285750" algn="l">
              <a:lnSpc>
                <a:spcPct val="150000"/>
              </a:lnSpc>
              <a:buFont typeface="Arial" panose="020B0604020202020204" pitchFamily="34" charset="0"/>
              <a:buChar char="•"/>
            </a:pPr>
            <a:r>
              <a:rPr lang="en-US" sz="2000" b="1" i="0" dirty="0">
                <a:effectLst/>
                <a:latin typeface="Söhne"/>
              </a:rPr>
              <a:t>Briefly introduce the topic of smart parking.</a:t>
            </a:r>
          </a:p>
          <a:p>
            <a:pPr marL="742950" lvl="1" indent="-285750" algn="l">
              <a:lnSpc>
                <a:spcPct val="150000"/>
              </a:lnSpc>
              <a:buFont typeface="Arial" panose="020B0604020202020204" pitchFamily="34" charset="0"/>
              <a:buChar char="•"/>
            </a:pPr>
            <a:r>
              <a:rPr lang="en-US" sz="2000" b="1" i="0" dirty="0">
                <a:effectLst/>
                <a:latin typeface="Söhne"/>
              </a:rPr>
              <a:t>Explain the significance of modernizing parking systems.</a:t>
            </a:r>
          </a:p>
          <a:p>
            <a:pPr marL="742950" lvl="1" indent="-285750" algn="l">
              <a:lnSpc>
                <a:spcPct val="150000"/>
              </a:lnSpc>
              <a:buFont typeface="Arial" panose="020B0604020202020204" pitchFamily="34" charset="0"/>
              <a:buChar char="•"/>
            </a:pPr>
            <a:r>
              <a:rPr lang="en-US" sz="2000" b="1" i="0" dirty="0">
                <a:effectLst/>
                <a:latin typeface="Söhne"/>
              </a:rPr>
              <a:t>State the objectives of the presentation.</a:t>
            </a:r>
          </a:p>
        </p:txBody>
      </p:sp>
    </p:spTree>
    <p:extLst>
      <p:ext uri="{BB962C8B-B14F-4D97-AF65-F5344CB8AC3E}">
        <p14:creationId xmlns="" xmlns:p14="http://schemas.microsoft.com/office/powerpoint/2010/main" val="321405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88BC5B0-8DF5-BAB0-1638-0E8DDFCF04A1}"/>
              </a:ext>
            </a:extLst>
          </p:cNvPr>
          <p:cNvSpPr txBox="1"/>
          <p:nvPr/>
        </p:nvSpPr>
        <p:spPr>
          <a:xfrm>
            <a:off x="341194" y="1188540"/>
            <a:ext cx="9307773" cy="5724644"/>
          </a:xfrm>
          <a:prstGeom prst="rect">
            <a:avLst/>
          </a:prstGeom>
          <a:noFill/>
        </p:spPr>
        <p:txBody>
          <a:bodyPr wrap="square" rtlCol="0">
            <a:spAutoFit/>
          </a:bodyPr>
          <a:lstStyle/>
          <a:p>
            <a:r>
              <a:rPr lang="en-IN" sz="2400" dirty="0"/>
              <a:t>      </a:t>
            </a:r>
            <a:r>
              <a:rPr lang="en-IN" dirty="0"/>
              <a:t>+-------------------------------------------+</a:t>
            </a:r>
          </a:p>
          <a:p>
            <a:r>
              <a:rPr lang="en-IN" dirty="0"/>
              <a:t>        |              Smart Parking System       |</a:t>
            </a:r>
          </a:p>
          <a:p>
            <a:r>
              <a:rPr lang="en-IN" dirty="0"/>
              <a:t>        +-------------------------------------------+</a:t>
            </a:r>
          </a:p>
          <a:p>
            <a:r>
              <a:rPr lang="en-IN" dirty="0"/>
              <a:t>                  _________        _________</a:t>
            </a:r>
          </a:p>
          <a:p>
            <a:r>
              <a:rPr lang="en-IN" dirty="0"/>
              <a:t>                /           \    /           \</a:t>
            </a:r>
          </a:p>
          <a:p>
            <a:r>
              <a:rPr lang="en-IN" dirty="0"/>
              <a:t>       +------+ |    Sensors  |  |    Server   | +-------+</a:t>
            </a:r>
          </a:p>
          <a:p>
            <a:r>
              <a:rPr lang="en-IN" dirty="0"/>
              <a:t>       |        \_________/    \___________/</a:t>
            </a:r>
          </a:p>
          <a:p>
            <a:r>
              <a:rPr lang="en-IN" dirty="0"/>
              <a:t>       |              |              |              |</a:t>
            </a:r>
          </a:p>
          <a:p>
            <a:r>
              <a:rPr lang="en-IN" dirty="0"/>
              <a:t>       |              |              |              |</a:t>
            </a:r>
          </a:p>
          <a:p>
            <a:r>
              <a:rPr lang="en-IN" dirty="0"/>
              <a:t>       |       +------v------+ +-----v------+   +---v------+</a:t>
            </a:r>
          </a:p>
          <a:p>
            <a:r>
              <a:rPr lang="en-IN" dirty="0"/>
              <a:t>       |       |    Data     | |  Database   |   |    User    |</a:t>
            </a:r>
          </a:p>
          <a:p>
            <a:r>
              <a:rPr lang="en-IN" dirty="0"/>
              <a:t>       |       | Processing | | Management |   |  Interface |</a:t>
            </a:r>
          </a:p>
          <a:p>
            <a:r>
              <a:rPr lang="en-IN" dirty="0"/>
              <a:t>       |       +------------+ +------------+   +------------+</a:t>
            </a:r>
          </a:p>
          <a:p>
            <a:r>
              <a:rPr lang="en-IN" dirty="0"/>
              <a:t>       |              |              |</a:t>
            </a:r>
          </a:p>
          <a:p>
            <a:r>
              <a:rPr lang="en-IN" dirty="0"/>
              <a:t>       |              |              |</a:t>
            </a:r>
          </a:p>
          <a:p>
            <a:r>
              <a:rPr lang="en-IN" dirty="0"/>
              <a:t>       |       +------v------+   +---v------+</a:t>
            </a:r>
          </a:p>
          <a:p>
            <a:r>
              <a:rPr lang="en-IN" dirty="0"/>
              <a:t>       |       |    Control  |   |   Display |</a:t>
            </a:r>
          </a:p>
          <a:p>
            <a:r>
              <a:rPr lang="en-IN" dirty="0"/>
              <a:t>       |       |   </a:t>
            </a:r>
            <a:r>
              <a:rPr lang="en-IN" dirty="0" err="1"/>
              <a:t>Center</a:t>
            </a:r>
            <a:r>
              <a:rPr lang="en-IN" dirty="0"/>
              <a:t>   |   |  Devices  |</a:t>
            </a:r>
          </a:p>
          <a:p>
            <a:r>
              <a:rPr lang="en-IN" dirty="0"/>
              <a:t>       |       +------------+   +----------+</a:t>
            </a:r>
          </a:p>
          <a:p>
            <a:r>
              <a:rPr lang="en-IN" dirty="0"/>
              <a:t>       </a:t>
            </a:r>
            <a:endParaRPr lang="en-IN" sz="2400" dirty="0"/>
          </a:p>
        </p:txBody>
      </p:sp>
      <p:sp>
        <p:nvSpPr>
          <p:cNvPr id="3" name="TextBox 2">
            <a:extLst>
              <a:ext uri="{FF2B5EF4-FFF2-40B4-BE49-F238E27FC236}">
                <a16:creationId xmlns="" xmlns:a16="http://schemas.microsoft.com/office/drawing/2014/main" id="{9C89164A-0280-1009-D8B9-6CD5F46EBA05}"/>
              </a:ext>
            </a:extLst>
          </p:cNvPr>
          <p:cNvSpPr txBox="1"/>
          <p:nvPr/>
        </p:nvSpPr>
        <p:spPr>
          <a:xfrm>
            <a:off x="450376" y="514321"/>
            <a:ext cx="5022376" cy="646331"/>
          </a:xfrm>
          <a:prstGeom prst="rect">
            <a:avLst/>
          </a:prstGeom>
          <a:noFill/>
        </p:spPr>
        <p:txBody>
          <a:bodyPr wrap="square" rtlCol="0">
            <a:spAutoFit/>
          </a:bodyPr>
          <a:lstStyle/>
          <a:p>
            <a:r>
              <a:rPr lang="en-US" sz="3600" dirty="0">
                <a:solidFill>
                  <a:schemeClr val="accent2"/>
                </a:solidFill>
                <a:latin typeface="Arca Majora 3 Heavy" panose="00000A00000000000000" pitchFamily="50" charset="0"/>
              </a:rPr>
              <a:t>Block diagram:</a:t>
            </a:r>
            <a:endParaRPr lang="en-IN" sz="3600" dirty="0">
              <a:solidFill>
                <a:schemeClr val="accent2"/>
              </a:solidFill>
              <a:latin typeface="Arca Majora 3 Heavy" panose="00000A00000000000000" pitchFamily="50" charset="0"/>
            </a:endParaRPr>
          </a:p>
        </p:txBody>
      </p:sp>
    </p:spTree>
    <p:extLst>
      <p:ext uri="{BB962C8B-B14F-4D97-AF65-F5344CB8AC3E}">
        <p14:creationId xmlns="" xmlns:p14="http://schemas.microsoft.com/office/powerpoint/2010/main" val="240898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B5907E7-76DC-FF2A-567B-D3E209E0FB36}"/>
              </a:ext>
            </a:extLst>
          </p:cNvPr>
          <p:cNvSpPr txBox="1"/>
          <p:nvPr/>
        </p:nvSpPr>
        <p:spPr>
          <a:xfrm>
            <a:off x="545909" y="58846"/>
            <a:ext cx="9921923" cy="6740307"/>
          </a:xfrm>
          <a:prstGeom prst="rect">
            <a:avLst/>
          </a:prstGeom>
          <a:noFill/>
        </p:spPr>
        <p:txBody>
          <a:bodyPr wrap="square" rtlCol="0">
            <a:spAutoFit/>
          </a:bodyPr>
          <a:lstStyle/>
          <a:p>
            <a:r>
              <a:rPr lang="en-IN" sz="1800" dirty="0"/>
              <a:t>|</a:t>
            </a:r>
          </a:p>
          <a:p>
            <a:r>
              <a:rPr lang="en-IN" sz="1800" dirty="0"/>
              <a:t>       |</a:t>
            </a:r>
          </a:p>
          <a:p>
            <a:r>
              <a:rPr lang="en-IN" sz="1800" dirty="0"/>
              <a:t>       |       +-------------+</a:t>
            </a:r>
          </a:p>
          <a:p>
            <a:r>
              <a:rPr lang="en-IN" sz="1800" dirty="0"/>
              <a:t>       |       |   Barrier   |</a:t>
            </a:r>
          </a:p>
          <a:p>
            <a:r>
              <a:rPr lang="en-IN" sz="1800" dirty="0"/>
              <a:t>       |       |  Mechanisms |</a:t>
            </a:r>
          </a:p>
          <a:p>
            <a:r>
              <a:rPr lang="en-IN" sz="1800" dirty="0"/>
              <a:t>       |       +-------------+</a:t>
            </a:r>
          </a:p>
          <a:p>
            <a:r>
              <a:rPr lang="en-IN" sz="1800" dirty="0"/>
              <a:t>       |</a:t>
            </a:r>
          </a:p>
          <a:p>
            <a:r>
              <a:rPr lang="en-IN" sz="1800" dirty="0"/>
              <a:t>       |</a:t>
            </a:r>
          </a:p>
          <a:p>
            <a:r>
              <a:rPr lang="en-IN" sz="1800" dirty="0"/>
              <a:t>       |       +-------------+</a:t>
            </a:r>
          </a:p>
          <a:p>
            <a:r>
              <a:rPr lang="en-IN" sz="1800" dirty="0"/>
              <a:t>       |       |  Payment    |</a:t>
            </a:r>
          </a:p>
          <a:p>
            <a:r>
              <a:rPr lang="en-IN" sz="1800" dirty="0"/>
              <a:t>       |       |  Systems    |</a:t>
            </a:r>
          </a:p>
          <a:p>
            <a:r>
              <a:rPr lang="en-IN" sz="1800" dirty="0"/>
              <a:t>       |       +-------------+</a:t>
            </a:r>
          </a:p>
          <a:p>
            <a:r>
              <a:rPr lang="en-IN" sz="1800" dirty="0"/>
              <a:t>       |</a:t>
            </a:r>
          </a:p>
          <a:p>
            <a:r>
              <a:rPr lang="en-IN" sz="1800" dirty="0"/>
              <a:t>       |</a:t>
            </a:r>
          </a:p>
          <a:p>
            <a:r>
              <a:rPr lang="en-IN" sz="1800" dirty="0"/>
              <a:t>       |       +-------------+</a:t>
            </a:r>
          </a:p>
          <a:p>
            <a:r>
              <a:rPr lang="en-IN" sz="1800" dirty="0"/>
              <a:t>       |       |   Mobile    |</a:t>
            </a:r>
          </a:p>
          <a:p>
            <a:r>
              <a:rPr lang="en-IN" sz="1800" dirty="0"/>
              <a:t>       |       |   App       |</a:t>
            </a:r>
          </a:p>
          <a:p>
            <a:r>
              <a:rPr lang="en-IN" sz="1800" dirty="0"/>
              <a:t>       |       +-------------+</a:t>
            </a:r>
          </a:p>
          <a:p>
            <a:r>
              <a:rPr lang="en-IN" sz="1800" dirty="0"/>
              <a:t>       |</a:t>
            </a:r>
          </a:p>
          <a:p>
            <a:r>
              <a:rPr lang="en-IN" sz="1800" dirty="0"/>
              <a:t>       |</a:t>
            </a:r>
          </a:p>
          <a:p>
            <a:r>
              <a:rPr lang="en-IN" sz="1800" dirty="0"/>
              <a:t>       |       +-------------+</a:t>
            </a:r>
          </a:p>
          <a:p>
            <a:r>
              <a:rPr lang="en-IN" sz="1800" dirty="0"/>
              <a:t>       |       |   CCTV      |</a:t>
            </a:r>
          </a:p>
          <a:p>
            <a:r>
              <a:rPr lang="en-IN" sz="1800" dirty="0"/>
              <a:t>       |       |  Surveillance|</a:t>
            </a:r>
          </a:p>
          <a:p>
            <a:r>
              <a:rPr lang="en-IN" sz="1800" dirty="0"/>
              <a:t>       |       +-------------+</a:t>
            </a:r>
            <a:endParaRPr lang="en-IN" dirty="0"/>
          </a:p>
        </p:txBody>
      </p:sp>
    </p:spTree>
    <p:extLst>
      <p:ext uri="{BB962C8B-B14F-4D97-AF65-F5344CB8AC3E}">
        <p14:creationId xmlns="" xmlns:p14="http://schemas.microsoft.com/office/powerpoint/2010/main" val="7250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67FE619-244D-79D8-6698-5187FC4E84D2}"/>
              </a:ext>
            </a:extLst>
          </p:cNvPr>
          <p:cNvSpPr txBox="1"/>
          <p:nvPr/>
        </p:nvSpPr>
        <p:spPr>
          <a:xfrm>
            <a:off x="586855" y="540561"/>
            <a:ext cx="8871044" cy="3600986"/>
          </a:xfrm>
          <a:prstGeom prst="rect">
            <a:avLst/>
          </a:prstGeom>
          <a:noFill/>
        </p:spPr>
        <p:txBody>
          <a:bodyPr wrap="square" rtlCol="0">
            <a:spAutoFit/>
          </a:bodyPr>
          <a:lstStyle/>
          <a:p>
            <a:pPr algn="l"/>
            <a:r>
              <a:rPr lang="en-US" sz="2400" b="1" i="0" dirty="0">
                <a:solidFill>
                  <a:schemeClr val="accent2"/>
                </a:solidFill>
                <a:effectLst/>
                <a:latin typeface="Söhne"/>
              </a:rPr>
              <a:t>Sensors</a:t>
            </a:r>
            <a:r>
              <a:rPr lang="en-US" sz="2400" b="0" i="0" dirty="0">
                <a:solidFill>
                  <a:schemeClr val="accent2"/>
                </a:solidFill>
                <a:effectLst/>
                <a:latin typeface="Söhne"/>
              </a:rPr>
              <a:t>: </a:t>
            </a:r>
          </a:p>
          <a:p>
            <a:pPr algn="l"/>
            <a:r>
              <a:rPr lang="en-US" b="1" i="0" dirty="0">
                <a:solidFill>
                  <a:srgbClr val="374151"/>
                </a:solidFill>
                <a:effectLst/>
                <a:latin typeface="Söhne"/>
              </a:rPr>
              <a:t>These are physical devices located in parking spaces that detect the presence or absence of vehicles. They send data to the server regarding parking space occupancy.</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Server:</a:t>
            </a:r>
            <a:r>
              <a:rPr lang="en-US" b="1" i="0" dirty="0">
                <a:solidFill>
                  <a:srgbClr val="374151"/>
                </a:solidFill>
                <a:effectLst/>
                <a:latin typeface="Söhne"/>
              </a:rPr>
              <a:t> </a:t>
            </a:r>
          </a:p>
          <a:p>
            <a:pPr algn="l"/>
            <a:r>
              <a:rPr lang="en-US" b="1" i="0" dirty="0">
                <a:solidFill>
                  <a:srgbClr val="374151"/>
                </a:solidFill>
                <a:effectLst/>
                <a:latin typeface="Söhne"/>
              </a:rPr>
              <a:t>The central server processes data from sensors, manages the database, and handles communication between various components.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Data Processing: </a:t>
            </a:r>
          </a:p>
          <a:p>
            <a:pPr algn="l"/>
            <a:r>
              <a:rPr lang="en-US" b="1" i="0" dirty="0">
                <a:solidFill>
                  <a:srgbClr val="374151"/>
                </a:solidFill>
                <a:effectLst/>
                <a:latin typeface="Söhne"/>
              </a:rPr>
              <a:t>This component handles data received from sensors, applying algorithms to determine parking space availability and status.</a:t>
            </a:r>
          </a:p>
        </p:txBody>
      </p:sp>
    </p:spTree>
    <p:extLst>
      <p:ext uri="{BB962C8B-B14F-4D97-AF65-F5344CB8AC3E}">
        <p14:creationId xmlns="" xmlns:p14="http://schemas.microsoft.com/office/powerpoint/2010/main" val="2571151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D0E2A4B-64F5-BE4D-AF64-FCE41964338F}"/>
              </a:ext>
            </a:extLst>
          </p:cNvPr>
          <p:cNvSpPr txBox="1"/>
          <p:nvPr/>
        </p:nvSpPr>
        <p:spPr>
          <a:xfrm>
            <a:off x="614149" y="859809"/>
            <a:ext cx="9567080" cy="3724096"/>
          </a:xfrm>
          <a:prstGeom prst="rect">
            <a:avLst/>
          </a:prstGeom>
          <a:noFill/>
        </p:spPr>
        <p:txBody>
          <a:bodyPr wrap="square" rtlCol="0">
            <a:spAutoFit/>
          </a:bodyPr>
          <a:lstStyle/>
          <a:p>
            <a:pPr algn="l"/>
            <a:r>
              <a:rPr lang="en-US" sz="2400" b="1" i="0" dirty="0">
                <a:solidFill>
                  <a:schemeClr val="accent2"/>
                </a:solidFill>
                <a:effectLst/>
                <a:latin typeface="Söhne"/>
              </a:rPr>
              <a:t>Database Management: </a:t>
            </a:r>
          </a:p>
          <a:p>
            <a:pPr algn="l"/>
            <a:r>
              <a:rPr lang="en-US" b="1" i="0" dirty="0">
                <a:solidFill>
                  <a:srgbClr val="374151"/>
                </a:solidFill>
                <a:effectLst/>
                <a:latin typeface="Söhne"/>
              </a:rPr>
              <a:t>The database stores information about parking spaces, user accounts, and transaction history.</a:t>
            </a:r>
          </a:p>
          <a:p>
            <a:pPr algn="l"/>
            <a:endParaRPr lang="en-US" sz="2800" b="1" i="0" dirty="0">
              <a:solidFill>
                <a:schemeClr val="accent2"/>
              </a:solidFill>
              <a:effectLst/>
              <a:latin typeface="Söhne"/>
            </a:endParaRPr>
          </a:p>
          <a:p>
            <a:pPr algn="l"/>
            <a:r>
              <a:rPr lang="en-US" sz="2800" b="1" i="0" dirty="0">
                <a:solidFill>
                  <a:schemeClr val="accent2"/>
                </a:solidFill>
                <a:effectLst/>
                <a:latin typeface="Söhne"/>
              </a:rPr>
              <a:t>User Interface: </a:t>
            </a:r>
          </a:p>
          <a:p>
            <a:pPr algn="l"/>
            <a:r>
              <a:rPr lang="en-US" b="1" i="0" dirty="0">
                <a:solidFill>
                  <a:srgbClr val="374151"/>
                </a:solidFill>
                <a:effectLst/>
                <a:latin typeface="Söhne"/>
              </a:rPr>
              <a:t>This interface allows users to interact with the smart parking system, check availability, and make reservations.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Control Center: </a:t>
            </a:r>
          </a:p>
          <a:p>
            <a:pPr algn="l"/>
            <a:r>
              <a:rPr lang="en-US" b="1" i="0" dirty="0">
                <a:solidFill>
                  <a:srgbClr val="374151"/>
                </a:solidFill>
                <a:effectLst/>
                <a:latin typeface="Söhne"/>
              </a:rPr>
              <a:t>The control center oversees the overall operation of the smart parking system and can manually control barriers if necessary.</a:t>
            </a:r>
          </a:p>
          <a:p>
            <a:pPr algn="l"/>
            <a:endParaRPr lang="en-US" b="0" i="0" dirty="0">
              <a:solidFill>
                <a:srgbClr val="374151"/>
              </a:solidFill>
              <a:effectLst/>
              <a:latin typeface="Söhne"/>
            </a:endParaRPr>
          </a:p>
        </p:txBody>
      </p:sp>
    </p:spTree>
    <p:extLst>
      <p:ext uri="{BB962C8B-B14F-4D97-AF65-F5344CB8AC3E}">
        <p14:creationId xmlns="" xmlns:p14="http://schemas.microsoft.com/office/powerpoint/2010/main" val="3108428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1C08B1B-054D-8FE9-9ECF-FB0F37064A92}"/>
              </a:ext>
            </a:extLst>
          </p:cNvPr>
          <p:cNvSpPr txBox="1"/>
          <p:nvPr/>
        </p:nvSpPr>
        <p:spPr>
          <a:xfrm>
            <a:off x="627797" y="723331"/>
            <a:ext cx="9266830" cy="4985980"/>
          </a:xfrm>
          <a:prstGeom prst="rect">
            <a:avLst/>
          </a:prstGeom>
          <a:noFill/>
        </p:spPr>
        <p:txBody>
          <a:bodyPr wrap="square" rtlCol="0">
            <a:spAutoFit/>
          </a:bodyPr>
          <a:lstStyle/>
          <a:p>
            <a:pPr algn="l"/>
            <a:r>
              <a:rPr lang="en-US" sz="2400" b="1" i="0" dirty="0">
                <a:solidFill>
                  <a:schemeClr val="accent2"/>
                </a:solidFill>
                <a:effectLst/>
                <a:latin typeface="Söhne"/>
              </a:rPr>
              <a:t>Barrier Mechanisms</a:t>
            </a:r>
            <a:r>
              <a:rPr lang="en-US" sz="2400" b="0" i="0" dirty="0">
                <a:solidFill>
                  <a:schemeClr val="accent2"/>
                </a:solidFill>
                <a:effectLst/>
                <a:latin typeface="Söhne"/>
              </a:rPr>
              <a:t>:</a:t>
            </a:r>
          </a:p>
          <a:p>
            <a:pPr algn="l"/>
            <a:r>
              <a:rPr lang="en-US" sz="2400" b="0" i="0" dirty="0">
                <a:solidFill>
                  <a:schemeClr val="accent2"/>
                </a:solidFill>
                <a:effectLst/>
                <a:latin typeface="Söhne"/>
              </a:rPr>
              <a:t> </a:t>
            </a:r>
            <a:r>
              <a:rPr lang="en-US" b="1" i="0" dirty="0">
                <a:solidFill>
                  <a:srgbClr val="374151"/>
                </a:solidFill>
                <a:effectLst/>
                <a:latin typeface="Söhne"/>
              </a:rPr>
              <a:t>These are physical barriers (e.g., gates, bollards) that restrict access to parking spaces. They can be controlled by the system to grant or deny access.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Payment Systems: </a:t>
            </a:r>
          </a:p>
          <a:p>
            <a:pPr algn="l"/>
            <a:r>
              <a:rPr lang="en-US" b="1" i="0" dirty="0">
                <a:solidFill>
                  <a:srgbClr val="374151"/>
                </a:solidFill>
                <a:effectLst/>
                <a:latin typeface="Söhne"/>
              </a:rPr>
              <a:t>This component handles payment processing for parking fees, including options like credit card payments and mobile payments.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Mobile App: </a:t>
            </a:r>
          </a:p>
          <a:p>
            <a:pPr algn="l"/>
            <a:r>
              <a:rPr lang="en-US" b="1" i="0" dirty="0">
                <a:solidFill>
                  <a:srgbClr val="374151"/>
                </a:solidFill>
                <a:effectLst/>
                <a:latin typeface="Söhne"/>
              </a:rPr>
              <a:t>A mobile application allows users to access and interact with the smart parking system using their smartphones.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CCTV Surveillance: </a:t>
            </a:r>
          </a:p>
          <a:p>
            <a:pPr algn="l"/>
            <a:r>
              <a:rPr lang="en-US" b="1" i="0" dirty="0">
                <a:solidFill>
                  <a:srgbClr val="374151"/>
                </a:solidFill>
                <a:effectLst/>
                <a:latin typeface="Söhne"/>
              </a:rPr>
              <a:t>Closed-circuit television cameras provide real-time monitoring and security for the parking area.</a:t>
            </a:r>
          </a:p>
          <a:p>
            <a:endParaRPr lang="en-IN" dirty="0"/>
          </a:p>
        </p:txBody>
      </p:sp>
    </p:spTree>
    <p:extLst>
      <p:ext uri="{BB962C8B-B14F-4D97-AF65-F5344CB8AC3E}">
        <p14:creationId xmlns="" xmlns:p14="http://schemas.microsoft.com/office/powerpoint/2010/main" val="2101909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69BEDF-ADD1-7099-8662-2B38B6BAF6E8}"/>
              </a:ext>
            </a:extLst>
          </p:cNvPr>
          <p:cNvSpPr>
            <a:spLocks noGrp="1"/>
          </p:cNvSpPr>
          <p:nvPr>
            <p:ph type="title"/>
          </p:nvPr>
        </p:nvSpPr>
        <p:spPr>
          <a:xfrm>
            <a:off x="677334" y="1241640"/>
            <a:ext cx="8596668" cy="918949"/>
          </a:xfrm>
        </p:spPr>
        <p:txBody>
          <a:bodyPr>
            <a:normAutofit/>
          </a:bodyPr>
          <a:lstStyle/>
          <a:p>
            <a:r>
              <a:rPr lang="en-US" sz="4000" b="1" i="0" dirty="0">
                <a:solidFill>
                  <a:schemeClr val="accent2"/>
                </a:solidFill>
                <a:effectLst/>
                <a:latin typeface="Arca Majora 3 Heavy" panose="00000A00000000000000" pitchFamily="50" charset="0"/>
              </a:rPr>
              <a:t>The Parking Challenge</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 xmlns:a16="http://schemas.microsoft.com/office/drawing/2014/main" id="{E01E65C6-8C96-5478-13E2-9888E110FBF4}"/>
              </a:ext>
            </a:extLst>
          </p:cNvPr>
          <p:cNvSpPr>
            <a:spLocks noGrp="1"/>
          </p:cNvSpPr>
          <p:nvPr>
            <p:ph idx="1"/>
          </p:nvPr>
        </p:nvSpPr>
        <p:spPr>
          <a:xfrm>
            <a:off x="677333" y="2160589"/>
            <a:ext cx="9667669" cy="3880773"/>
          </a:xfrm>
        </p:spPr>
        <p:txBody>
          <a:bodyPr/>
          <a:lstStyle/>
          <a:p>
            <a:pPr marL="742950" lvl="1" indent="-285750" algn="l">
              <a:buFont typeface="Arial" panose="020B0604020202020204" pitchFamily="34" charset="0"/>
              <a:buChar char="•"/>
            </a:pPr>
            <a:r>
              <a:rPr lang="en-US" sz="2400" b="1" i="0" dirty="0">
                <a:solidFill>
                  <a:schemeClr val="tx1"/>
                </a:solidFill>
                <a:effectLst/>
                <a:latin typeface="Söhne"/>
              </a:rPr>
              <a:t>Highlight the common issues and challenges in traditional parking systems.</a:t>
            </a:r>
          </a:p>
          <a:p>
            <a:pPr marL="742950" lvl="1" indent="-285750" algn="l">
              <a:buFont typeface="Arial" panose="020B0604020202020204" pitchFamily="34" charset="0"/>
              <a:buChar char="•"/>
            </a:pPr>
            <a:r>
              <a:rPr lang="en-US" sz="2400" b="1" i="0" dirty="0">
                <a:solidFill>
                  <a:schemeClr val="tx1"/>
                </a:solidFill>
                <a:effectLst/>
                <a:latin typeface="Söhne"/>
              </a:rPr>
              <a:t>Use visuals or infographics to illustrate traffic congestion and wasted time due to parking</a:t>
            </a:r>
          </a:p>
          <a:p>
            <a:endParaRPr lang="en-IN" dirty="0"/>
          </a:p>
        </p:txBody>
      </p:sp>
    </p:spTree>
    <p:extLst>
      <p:ext uri="{BB962C8B-B14F-4D97-AF65-F5344CB8AC3E}">
        <p14:creationId xmlns="" xmlns:p14="http://schemas.microsoft.com/office/powerpoint/2010/main" val="295589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638</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Slide 1</vt:lpstr>
      <vt:lpstr>Abstract</vt:lpstr>
      <vt:lpstr>Slide 3</vt:lpstr>
      <vt:lpstr>Slide 4</vt:lpstr>
      <vt:lpstr>Slide 5</vt:lpstr>
      <vt:lpstr>Slide 6</vt:lpstr>
      <vt:lpstr>Slide 7</vt:lpstr>
      <vt:lpstr>Slide 8</vt:lpstr>
      <vt:lpstr>The Parking Challenge</vt:lpstr>
      <vt:lpstr>Benefits of Smart Parking</vt:lpstr>
      <vt:lpstr>Slide 11</vt:lpstr>
      <vt:lpstr>SMART PARKING SYSTEM IN INDIA</vt:lpstr>
      <vt:lpstr>SENSOR USING SMART PARKING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KARTHI</cp:lastModifiedBy>
  <cp:revision>7</cp:revision>
  <dcterms:created xsi:type="dcterms:W3CDTF">2023-10-06T06:03:57Z</dcterms:created>
  <dcterms:modified xsi:type="dcterms:W3CDTF">2023-10-13T08:59:09Z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2023-10-06T06:26:08Z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e6119543-35f5-4548-93e9-9c7863f5e76f</vt:lpwstr>
  </property>
  <property fmtid="{D5CDD505-2E9C-101B-9397-08002B2CF9AE}" pid="8" name="MSIP_Label_defa4170-0d19-0005-0004-bc88714345d2_ContentBits">
    <vt:lpwstr>0</vt:lpwstr>
  </property>
</Properties>
</file>