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84" r:id="rId7"/>
    <p:sldId id="262" r:id="rId8"/>
    <p:sldId id="263" r:id="rId9"/>
    <p:sldId id="264" r:id="rId10"/>
    <p:sldId id="265" r:id="rId11"/>
    <p:sldId id="266" r:id="rId12"/>
    <p:sldId id="267" r:id="rId13"/>
    <p:sldId id="268" r:id="rId14"/>
    <p:sldId id="269" r:id="rId15"/>
    <p:sldId id="270" r:id="rId16"/>
    <p:sldId id="271" r:id="rId17"/>
    <p:sldId id="282" r:id="rId18"/>
    <p:sldId id="272" r:id="rId19"/>
    <p:sldId id="273" r:id="rId20"/>
    <p:sldId id="283" r:id="rId21"/>
    <p:sldId id="274" r:id="rId22"/>
    <p:sldId id="275" r:id="rId23"/>
    <p:sldId id="276" r:id="rId24"/>
    <p:sldId id="277" r:id="rId25"/>
    <p:sldId id="278"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40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69" d="100"/>
          <a:sy n="69" d="100"/>
        </p:scale>
        <p:origin x="-1182"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E0FE6-0469-4BA8-96DA-0AD19F8282F0}" type="datetimeFigureOut">
              <a:rPr lang="en-US" smtClean="0"/>
              <a:pPr/>
              <a:t>5/31/2015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B17F3-CE3E-41EF-821C-B4B6F26E6906}" type="slidenum">
              <a:rPr lang="en-US" smtClean="0"/>
              <a:pPr/>
              <a:t>‹#›</a:t>
            </a:fld>
            <a:endParaRPr lang="en-US"/>
          </a:p>
        </p:txBody>
      </p:sp>
    </p:spTree>
    <p:extLst>
      <p:ext uri="{BB962C8B-B14F-4D97-AF65-F5344CB8AC3E}">
        <p14:creationId xmlns:p14="http://schemas.microsoft.com/office/powerpoint/2010/main" xmlns="" val="4174775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4B17F3-CE3E-41EF-821C-B4B6F26E6906}" type="slidenum">
              <a:rPr lang="en-US" smtClean="0"/>
              <a:pPr/>
              <a:t>16</a:t>
            </a:fld>
            <a:endParaRPr lang="en-US" dirty="0"/>
          </a:p>
        </p:txBody>
      </p:sp>
    </p:spTree>
    <p:extLst>
      <p:ext uri="{BB962C8B-B14F-4D97-AF65-F5344CB8AC3E}">
        <p14:creationId xmlns:p14="http://schemas.microsoft.com/office/powerpoint/2010/main" xmlns="" val="129420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4B17F3-CE3E-41EF-821C-B4B6F26E6906}" type="slidenum">
              <a:rPr lang="en-US" smtClean="0"/>
              <a:pPr/>
              <a:t>20</a:t>
            </a:fld>
            <a:endParaRPr lang="en-US"/>
          </a:p>
        </p:txBody>
      </p:sp>
    </p:spTree>
    <p:extLst>
      <p:ext uri="{BB962C8B-B14F-4D97-AF65-F5344CB8AC3E}">
        <p14:creationId xmlns:p14="http://schemas.microsoft.com/office/powerpoint/2010/main" xmlns="" val="4201758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C61768-AD37-4703-AD2B-C3226E463DE4}"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74520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61768-AD37-4703-AD2B-C3226E463DE4}"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404242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61768-AD37-4703-AD2B-C3226E463DE4}"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428532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61768-AD37-4703-AD2B-C3226E463DE4}"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311677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C61768-AD37-4703-AD2B-C3226E463DE4}"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310918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C61768-AD37-4703-AD2B-C3226E463DE4}" type="datetimeFigureOut">
              <a:rPr lang="en-US" smtClean="0"/>
              <a:pPr/>
              <a:t>5/31/2015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333700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C61768-AD37-4703-AD2B-C3226E463DE4}" type="datetimeFigureOut">
              <a:rPr lang="en-US" smtClean="0"/>
              <a:pPr/>
              <a:t>5/31/2015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188809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C61768-AD37-4703-AD2B-C3226E463DE4}" type="datetimeFigureOut">
              <a:rPr lang="en-US" smtClean="0"/>
              <a:pPr/>
              <a:t>5/31/2015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418972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61768-AD37-4703-AD2B-C3226E463DE4}" type="datetimeFigureOut">
              <a:rPr lang="en-US" smtClean="0"/>
              <a:pPr/>
              <a:t>5/31/2015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145968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61768-AD37-4703-AD2B-C3226E463DE4}" type="datetimeFigureOut">
              <a:rPr lang="en-US" smtClean="0"/>
              <a:pPr/>
              <a:t>5/31/2015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158701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61768-AD37-4703-AD2B-C3226E463DE4}" type="datetimeFigureOut">
              <a:rPr lang="en-US" smtClean="0"/>
              <a:pPr/>
              <a:t>5/31/2015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397253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61768-AD37-4703-AD2B-C3226E463DE4}" type="datetimeFigureOut">
              <a:rPr lang="en-US" smtClean="0"/>
              <a:pPr/>
              <a:t>5/31/2015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3F58F-A225-46B9-BA87-69B0AA4913B9}" type="slidenum">
              <a:rPr lang="en-US" smtClean="0"/>
              <a:pPr/>
              <a:t>‹#›</a:t>
            </a:fld>
            <a:endParaRPr lang="en-US"/>
          </a:p>
        </p:txBody>
      </p:sp>
    </p:spTree>
    <p:extLst>
      <p:ext uri="{BB962C8B-B14F-4D97-AF65-F5344CB8AC3E}">
        <p14:creationId xmlns:p14="http://schemas.microsoft.com/office/powerpoint/2010/main" xmlns="" val="2953555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5.wdp"/><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png"/><Relationship Id="rId7"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6.wdp"/><Relationship Id="rId5" Type="http://schemas.openxmlformats.org/officeDocument/2006/relationships/image" Target="../media/image21.jpe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8.wdp"/><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9.wdp"/><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609600"/>
          </a:xfrm>
          <a:effectLst>
            <a:outerShdw blurRad="50800" dist="38100" dir="13500000" algn="br" rotWithShape="0">
              <a:prstClr val="black">
                <a:alpha val="40000"/>
              </a:prstClr>
            </a:outerShdw>
          </a:effectLst>
        </p:spPr>
        <p:txBody>
          <a:bodyPr>
            <a:noAutofit/>
          </a:bodyPr>
          <a:lstStyle/>
          <a:p>
            <a:r>
              <a:rPr lang="en-US" sz="3200" b="1" dirty="0" smtClean="0">
                <a:effectLst>
                  <a:outerShdw blurRad="38100" dist="38100" dir="2700000" algn="tl">
                    <a:srgbClr val="000000">
                      <a:alpha val="43137"/>
                    </a:srgbClr>
                  </a:outerShdw>
                </a:effectLst>
                <a:latin typeface="Arial" pitchFamily="34" charset="0"/>
                <a:cs typeface="Arial" pitchFamily="34" charset="0"/>
              </a:rPr>
              <a:t>WELCOME TO THE PRESENTATION</a:t>
            </a:r>
            <a:br>
              <a:rPr lang="en-US" sz="3200" b="1" dirty="0" smtClean="0">
                <a:effectLst>
                  <a:outerShdw blurRad="38100" dist="38100" dir="2700000" algn="tl">
                    <a:srgbClr val="000000">
                      <a:alpha val="43137"/>
                    </a:srgbClr>
                  </a:outerShdw>
                </a:effectLst>
                <a:latin typeface="Arial" pitchFamily="34" charset="0"/>
                <a:cs typeface="Arial" pitchFamily="34" charset="0"/>
              </a:rPr>
            </a:br>
            <a:r>
              <a:rPr lang="en-US" sz="3200" b="1" dirty="0" smtClean="0">
                <a:effectLst>
                  <a:outerShdw blurRad="38100" dist="38100" dir="2700000" algn="tl">
                    <a:srgbClr val="000000">
                      <a:alpha val="43137"/>
                    </a:srgbClr>
                  </a:outerShdw>
                </a:effectLst>
                <a:latin typeface="Arial" pitchFamily="34" charset="0"/>
                <a:cs typeface="Arial" pitchFamily="34" charset="0"/>
              </a:rPr>
              <a:t> on </a:t>
            </a:r>
            <a:endParaRPr lang="en-US" sz="3200" b="1" dirty="0">
              <a:latin typeface="Arial" pitchFamily="34" charset="0"/>
              <a:cs typeface="Arial" pitchFamily="34" charset="0"/>
            </a:endParaRPr>
          </a:p>
        </p:txBody>
      </p:sp>
      <p:sp>
        <p:nvSpPr>
          <p:cNvPr id="3" name="Subtitle 2"/>
          <p:cNvSpPr>
            <a:spLocks noGrp="1"/>
          </p:cNvSpPr>
          <p:nvPr>
            <p:ph type="subTitle" idx="1"/>
          </p:nvPr>
        </p:nvSpPr>
        <p:spPr>
          <a:xfrm>
            <a:off x="1095375" y="1676400"/>
            <a:ext cx="6953250" cy="3124200"/>
          </a:xfrm>
        </p:spPr>
        <p:txBody>
          <a:bodyPr>
            <a:noAutofit/>
          </a:bodyPr>
          <a:lstStyle/>
          <a:p>
            <a:pPr>
              <a:lnSpc>
                <a:spcPts val="6000"/>
              </a:lnSpc>
              <a:spcBef>
                <a:spcPts val="0"/>
              </a:spcBef>
            </a:pPr>
            <a:r>
              <a:rPr lang="en-US" sz="6000" b="1" dirty="0" smtClean="0">
                <a:ln w="18415" cmpd="sng">
                  <a:noFill/>
                  <a:prstDash val="solid"/>
                </a:ln>
                <a:solidFill>
                  <a:schemeClr val="accent3">
                    <a:lumMod val="50000"/>
                  </a:schemeClr>
                </a:solidFill>
                <a:latin typeface="Arial" pitchFamily="34" charset="0"/>
                <a:ea typeface="Tahoma" pitchFamily="34" charset="0"/>
                <a:cs typeface="Arial" pitchFamily="34" charset="0"/>
              </a:rPr>
              <a:t>S</a:t>
            </a:r>
            <a:r>
              <a:rPr lang="en-US" sz="6000" b="1" dirty="0" smtClean="0">
                <a:ln w="18415" cmpd="sng">
                  <a:noFill/>
                  <a:prstDash val="solid"/>
                </a:ln>
                <a:solidFill>
                  <a:schemeClr val="tx1"/>
                </a:solidFill>
                <a:latin typeface="Arial" pitchFamily="34" charset="0"/>
                <a:ea typeface="Tahoma" pitchFamily="34" charset="0"/>
                <a:cs typeface="Arial" pitchFamily="34" charset="0"/>
              </a:rPr>
              <a:t>OCIO </a:t>
            </a:r>
            <a:r>
              <a:rPr lang="en-US" sz="6000" b="1" dirty="0" smtClean="0">
                <a:ln w="18415" cmpd="sng">
                  <a:noFill/>
                  <a:prstDash val="solid"/>
                </a:ln>
                <a:solidFill>
                  <a:schemeClr val="accent3">
                    <a:lumMod val="50000"/>
                  </a:schemeClr>
                </a:solidFill>
                <a:latin typeface="Arial" pitchFamily="34" charset="0"/>
                <a:ea typeface="Tahoma" pitchFamily="34" charset="0"/>
                <a:cs typeface="Arial" pitchFamily="34" charset="0"/>
              </a:rPr>
              <a:t>E</a:t>
            </a:r>
            <a:r>
              <a:rPr lang="en-US" sz="6000" b="1" dirty="0" smtClean="0">
                <a:ln w="18415" cmpd="sng">
                  <a:noFill/>
                  <a:prstDash val="solid"/>
                </a:ln>
                <a:solidFill>
                  <a:schemeClr val="tx1"/>
                </a:solidFill>
                <a:latin typeface="Arial" pitchFamily="34" charset="0"/>
                <a:ea typeface="Tahoma" pitchFamily="34" charset="0"/>
                <a:cs typeface="Arial" pitchFamily="34" charset="0"/>
              </a:rPr>
              <a:t>CONOMIC</a:t>
            </a:r>
            <a:r>
              <a:rPr lang="en-US" sz="6000" b="1" dirty="0" smtClean="0">
                <a:ln w="18415" cmpd="sng">
                  <a:noFill/>
                  <a:prstDash val="solid"/>
                </a:ln>
                <a:solidFill>
                  <a:schemeClr val="tx1">
                    <a:lumMod val="50000"/>
                    <a:lumOff val="50000"/>
                  </a:schemeClr>
                </a:solidFill>
                <a:latin typeface="Arial" pitchFamily="34" charset="0"/>
                <a:ea typeface="Tahoma" pitchFamily="34" charset="0"/>
                <a:cs typeface="Arial" pitchFamily="34" charset="0"/>
              </a:rPr>
              <a:t> </a:t>
            </a:r>
            <a:r>
              <a:rPr lang="en-US" sz="6000" b="1" dirty="0" smtClean="0">
                <a:ln w="18415" cmpd="sng">
                  <a:noFill/>
                  <a:prstDash val="solid"/>
                </a:ln>
                <a:solidFill>
                  <a:schemeClr val="accent3">
                    <a:lumMod val="50000"/>
                  </a:schemeClr>
                </a:solidFill>
                <a:latin typeface="Arial" pitchFamily="34" charset="0"/>
                <a:ea typeface="Tahoma" pitchFamily="34" charset="0"/>
                <a:cs typeface="Arial" pitchFamily="34" charset="0"/>
              </a:rPr>
              <a:t>D</a:t>
            </a:r>
            <a:r>
              <a:rPr lang="en-US" sz="6000" b="1" dirty="0" smtClean="0">
                <a:ln w="18415" cmpd="sng">
                  <a:noFill/>
                  <a:prstDash val="solid"/>
                </a:ln>
                <a:solidFill>
                  <a:schemeClr val="tx1"/>
                </a:solidFill>
                <a:latin typeface="Arial" pitchFamily="34" charset="0"/>
                <a:ea typeface="Tahoma" pitchFamily="34" charset="0"/>
                <a:cs typeface="Arial" pitchFamily="34" charset="0"/>
              </a:rPr>
              <a:t>EVELOPMENT</a:t>
            </a:r>
            <a:r>
              <a:rPr lang="en-US" sz="6000" b="1" dirty="0" smtClean="0">
                <a:ln w="18415" cmpd="sng">
                  <a:noFill/>
                  <a:prstDash val="solid"/>
                </a:ln>
                <a:solidFill>
                  <a:schemeClr val="tx1">
                    <a:lumMod val="50000"/>
                    <a:lumOff val="50000"/>
                  </a:schemeClr>
                </a:solidFill>
                <a:latin typeface="Arial" pitchFamily="34" charset="0"/>
                <a:ea typeface="Tahoma" pitchFamily="34" charset="0"/>
                <a:cs typeface="Arial" pitchFamily="34" charset="0"/>
              </a:rPr>
              <a:t> </a:t>
            </a:r>
            <a:r>
              <a:rPr lang="en-US" sz="6000" b="1" dirty="0" smtClean="0">
                <a:ln w="18415" cmpd="sng">
                  <a:noFill/>
                  <a:prstDash val="solid"/>
                </a:ln>
                <a:solidFill>
                  <a:schemeClr val="tx1"/>
                </a:solidFill>
                <a:latin typeface="Arial" pitchFamily="34" charset="0"/>
                <a:ea typeface="Tahoma" pitchFamily="34" charset="0"/>
                <a:cs typeface="Arial" pitchFamily="34" charset="0"/>
              </a:rPr>
              <a:t>(SED)</a:t>
            </a:r>
            <a:endParaRPr lang="en-US" sz="6000" b="1" dirty="0">
              <a:ln w="18415" cmpd="sng">
                <a:noFill/>
                <a:prstDash val="solid"/>
              </a:ln>
              <a:solidFill>
                <a:schemeClr val="tx1"/>
              </a:solidFill>
              <a:latin typeface="Arial" pitchFamily="34" charset="0"/>
              <a:cs typeface="Arial" pitchFamily="34" charset="0"/>
            </a:endParaRPr>
          </a:p>
        </p:txBody>
      </p:sp>
      <p:sp>
        <p:nvSpPr>
          <p:cNvPr id="6" name="Title 1"/>
          <p:cNvSpPr txBox="1">
            <a:spLocks/>
          </p:cNvSpPr>
          <p:nvPr/>
        </p:nvSpPr>
        <p:spPr>
          <a:xfrm>
            <a:off x="685800" y="5029200"/>
            <a:ext cx="7772400" cy="1295400"/>
          </a:xfrm>
          <a:prstGeom prst="rect">
            <a:avLst/>
          </a:prstGeom>
          <a:ln>
            <a:noFill/>
          </a:ln>
          <a:effectLst>
            <a:outerShdw blurRad="50800" dist="38100" dir="13500000" algn="b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Arial" pitchFamily="34" charset="0"/>
                <a:cs typeface="Arial" pitchFamily="34" charset="0"/>
              </a:rPr>
              <a:t>By</a:t>
            </a:r>
          </a:p>
          <a:p>
            <a:r>
              <a:rPr lang="en-US" sz="3200" b="1" dirty="0" smtClean="0">
                <a:latin typeface="Arial" pitchFamily="34" charset="0"/>
                <a:cs typeface="Arial" pitchFamily="34" charset="0"/>
              </a:rPr>
              <a:t>Nizam Mohammed Uddin</a:t>
            </a:r>
          </a:p>
          <a:p>
            <a:r>
              <a:rPr lang="en-US" sz="3200" b="1" dirty="0" smtClean="0">
                <a:latin typeface="Arial" pitchFamily="34" charset="0"/>
                <a:cs typeface="Arial" pitchFamily="34" charset="0"/>
              </a:rPr>
              <a:t>President</a:t>
            </a:r>
          </a:p>
          <a:p>
            <a:r>
              <a:rPr lang="en-US" sz="3200" b="1" dirty="0" smtClean="0">
                <a:latin typeface="Arial" pitchFamily="34" charset="0"/>
                <a:cs typeface="Arial" pitchFamily="34" charset="0"/>
              </a:rPr>
              <a:t>ORG  Foundation Bangladesh</a:t>
            </a:r>
            <a:endParaRPr lang="en-US" sz="3200" b="1" dirty="0">
              <a:latin typeface="Arial" pitchFamily="34" charset="0"/>
              <a:cs typeface="Arial" pitchFamily="34" charset="0"/>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229" y="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2286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0105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295400"/>
            <a:ext cx="9144000" cy="5562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0" y="1295400"/>
            <a:ext cx="9144000" cy="762000"/>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100" b="1" dirty="0" smtClean="0">
                <a:solidFill>
                  <a:srgbClr val="92D050"/>
                </a:solidFill>
                <a:latin typeface="Arial" pitchFamily="34" charset="0"/>
                <a:cs typeface="Arial" pitchFamily="34" charset="0"/>
              </a:rPr>
              <a:t>EACH VILLAGE HAS IT’S OWN BUSINESS ID </a:t>
            </a:r>
            <a:endParaRPr lang="en-US" sz="3100" b="1" dirty="0">
              <a:ln w="9000" cmpd="sng">
                <a:noFill/>
                <a:prstDash val="solid"/>
              </a:ln>
              <a:solidFill>
                <a:srgbClr val="92D050"/>
              </a:solidFill>
              <a:effectLst/>
              <a:latin typeface="Arial" pitchFamily="34" charset="0"/>
              <a:cs typeface="Arial" pitchFamily="34" charset="0"/>
            </a:endParaRPr>
          </a:p>
        </p:txBody>
      </p:sp>
      <p:sp>
        <p:nvSpPr>
          <p:cNvPr id="9" name="Subtitle 2"/>
          <p:cNvSpPr txBox="1">
            <a:spLocks/>
          </p:cNvSpPr>
          <p:nvPr/>
        </p:nvSpPr>
        <p:spPr>
          <a:xfrm>
            <a:off x="381000" y="1905000"/>
            <a:ext cx="8382000" cy="213129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2400"/>
              </a:lnSpc>
            </a:pPr>
            <a:r>
              <a:rPr lang="en-US" sz="2000" b="1" dirty="0" smtClean="0">
                <a:solidFill>
                  <a:schemeClr val="tx1"/>
                </a:solidFill>
                <a:latin typeface="Arial" pitchFamily="34" charset="0"/>
                <a:cs typeface="Arial" pitchFamily="34" charset="0"/>
              </a:rPr>
              <a:t>Each village has already formed themselves as a Bangladesh business entity. They have created an internal delegation to manage the grass root communal community development level.</a:t>
            </a:r>
          </a:p>
          <a:p>
            <a:pPr>
              <a:lnSpc>
                <a:spcPts val="2400"/>
              </a:lnSpc>
            </a:pPr>
            <a:r>
              <a:rPr lang="en-US" sz="2000" b="1" dirty="0" smtClean="0">
                <a:solidFill>
                  <a:schemeClr val="tx1"/>
                </a:solidFill>
                <a:latin typeface="Arial" pitchFamily="34" charset="0"/>
                <a:cs typeface="Arial" pitchFamily="34" charset="0"/>
              </a:rPr>
              <a:t>They have taken the first step to establish the base plan of the desired community needs with a base projected cost model that has been submitted to the ORG entity conscious summation board.</a:t>
            </a:r>
            <a:endParaRPr lang="en-US" sz="2000" b="1" dirty="0">
              <a:solidFill>
                <a:schemeClr val="tx1"/>
              </a:solidFill>
              <a:latin typeface="Arial" pitchFamily="34" charset="0"/>
              <a:cs typeface="Arial" pitchFamily="34" charset="0"/>
            </a:endParaRPr>
          </a:p>
        </p:txBody>
      </p:sp>
      <p:pic>
        <p:nvPicPr>
          <p:cNvPr id="13" name="Picture 12" descr="wmn1.jpeg"/>
          <p:cNvPicPr>
            <a:picLocks noChangeAspect="1"/>
          </p:cNvPicPr>
          <p:nvPr/>
        </p:nvPicPr>
        <p:blipFill>
          <a:blip r:embed="rId4" cstate="print"/>
          <a:stretch>
            <a:fillRect/>
          </a:stretch>
        </p:blipFill>
        <p:spPr>
          <a:xfrm>
            <a:off x="6096000" y="4343400"/>
            <a:ext cx="2667082" cy="1737360"/>
          </a:xfrm>
          <a:prstGeom prst="rect">
            <a:avLst/>
          </a:prstGeom>
          <a:ln w="38100">
            <a:solidFill>
              <a:schemeClr val="bg1">
                <a:lumMod val="95000"/>
              </a:schemeClr>
            </a:solidFill>
          </a:ln>
          <a:effectLst>
            <a:outerShdw blurRad="292100" dist="139700" dir="2700000" algn="tl" rotWithShape="0">
              <a:srgbClr val="333333">
                <a:alpha val="65000"/>
              </a:srgbClr>
            </a:outerShdw>
          </a:effectLst>
        </p:spPr>
      </p:pic>
      <p:pic>
        <p:nvPicPr>
          <p:cNvPr id="14" name="Picture 13" descr="wmn2.jpeg"/>
          <p:cNvPicPr>
            <a:picLocks noChangeAspect="1"/>
          </p:cNvPicPr>
          <p:nvPr/>
        </p:nvPicPr>
        <p:blipFill>
          <a:blip r:embed="rId5" cstate="print"/>
          <a:stretch>
            <a:fillRect/>
          </a:stretch>
        </p:blipFill>
        <p:spPr>
          <a:xfrm>
            <a:off x="3124201" y="4343400"/>
            <a:ext cx="2722461" cy="1737360"/>
          </a:xfrm>
          <a:prstGeom prst="rect">
            <a:avLst/>
          </a:prstGeom>
          <a:ln w="38100">
            <a:solidFill>
              <a:schemeClr val="bg1">
                <a:lumMod val="95000"/>
              </a:schemeClr>
            </a:solidFill>
          </a:ln>
          <a:effectLst>
            <a:outerShdw blurRad="292100" dist="139700" dir="2700000" algn="tl" rotWithShape="0">
              <a:srgbClr val="333333">
                <a:alpha val="65000"/>
              </a:srgbClr>
            </a:outerShdw>
          </a:effectLst>
        </p:spPr>
      </p:pic>
      <p:pic>
        <p:nvPicPr>
          <p:cNvPr id="15" name="Picture 14" descr="wmn4.jpeg"/>
          <p:cNvPicPr>
            <a:picLocks noChangeAspect="1"/>
          </p:cNvPicPr>
          <p:nvPr/>
        </p:nvPicPr>
        <p:blipFill>
          <a:blip r:embed="rId6" cstate="print"/>
          <a:stretch>
            <a:fillRect/>
          </a:stretch>
        </p:blipFill>
        <p:spPr>
          <a:xfrm>
            <a:off x="416152" y="4343400"/>
            <a:ext cx="2479448" cy="1737360"/>
          </a:xfrm>
          <a:prstGeom prst="rect">
            <a:avLst/>
          </a:prstGeom>
          <a:ln w="38100">
            <a:solidFill>
              <a:schemeClr val="bg1">
                <a:lumMod val="9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362883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295400"/>
            <a:ext cx="9144000" cy="5562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304800" y="1447800"/>
            <a:ext cx="8534400" cy="762000"/>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900" b="1" dirty="0" smtClean="0">
                <a:ln w="18415" cmpd="sng">
                  <a:noFill/>
                  <a:prstDash val="solid"/>
                </a:ln>
                <a:solidFill>
                  <a:srgbClr val="92D050"/>
                </a:solidFill>
                <a:latin typeface="Arial" pitchFamily="34" charset="0"/>
                <a:cs typeface="Arial" pitchFamily="34" charset="0"/>
              </a:rPr>
              <a:t>COMMUNITY CASH COMMODITIES</a:t>
            </a:r>
            <a:endParaRPr lang="en-US" sz="3900" b="1" dirty="0">
              <a:ln w="18415" cmpd="sng">
                <a:noFill/>
                <a:prstDash val="solid"/>
              </a:ln>
              <a:solidFill>
                <a:srgbClr val="92D050"/>
              </a:solidFill>
              <a:latin typeface="Arial" pitchFamily="34" charset="0"/>
              <a:cs typeface="Arial" pitchFamily="34" charset="0"/>
            </a:endParaRPr>
          </a:p>
        </p:txBody>
      </p:sp>
      <p:sp>
        <p:nvSpPr>
          <p:cNvPr id="9" name="Subtitle 2"/>
          <p:cNvSpPr txBox="1">
            <a:spLocks/>
          </p:cNvSpPr>
          <p:nvPr/>
        </p:nvSpPr>
        <p:spPr>
          <a:xfrm>
            <a:off x="381000" y="2133601"/>
            <a:ext cx="8382000" cy="1752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2000"/>
              </a:lnSpc>
            </a:pPr>
            <a:r>
              <a:rPr lang="en-US" sz="2000" b="1" dirty="0" smtClean="0">
                <a:ln w="12700">
                  <a:noFill/>
                  <a:prstDash val="solid"/>
                </a:ln>
                <a:solidFill>
                  <a:schemeClr val="tx1"/>
                </a:solidFill>
                <a:latin typeface="Arial" pitchFamily="34" charset="0"/>
                <a:cs typeface="Arial" pitchFamily="34" charset="0"/>
              </a:rPr>
              <a:t>Preparing alternatives using my awareness training from ORG entity conscious, I have established a unique strategy to help the grass roots farmers view a realistic business scenario  and designed and implement a work flow system that will allow them to create immediate jobs triggering new training methods for agriculture techniques in hydroponics, soil restoration, water treatment, seed containment. Also triggering technologies for green power with agriculture technology, communication and data networking, emphasizing new business and product development with maintenance warehousing, product packaging and storage  just to name a few.</a:t>
            </a:r>
            <a:endParaRPr lang="en-US" sz="2000" b="1" dirty="0">
              <a:ln w="12700">
                <a:noFill/>
                <a:prstDash val="solid"/>
              </a:ln>
              <a:solidFill>
                <a:schemeClr val="tx1"/>
              </a:solidFill>
              <a:latin typeface="Arial" pitchFamily="34" charset="0"/>
              <a:cs typeface="Arial" pitchFamily="34" charset="0"/>
            </a:endParaRPr>
          </a:p>
        </p:txBody>
      </p:sp>
      <p:pic>
        <p:nvPicPr>
          <p:cNvPr id="10" name="Picture 9" descr="frmr7.jpg"/>
          <p:cNvPicPr>
            <a:picLocks noChangeAspect="1"/>
          </p:cNvPicPr>
          <p:nvPr/>
        </p:nvPicPr>
        <p:blipFill rotWithShape="1">
          <a:blip r:embed="rId4" cstate="print"/>
          <a:srcRect l="5172" r="2128" b="6804"/>
          <a:stretch/>
        </p:blipFill>
        <p:spPr>
          <a:xfrm>
            <a:off x="457200" y="5181600"/>
            <a:ext cx="2575231" cy="1508760"/>
          </a:xfrm>
          <a:prstGeom prst="rect">
            <a:avLst/>
          </a:prstGeom>
          <a:noFill/>
          <a:ln w="38100">
            <a:solidFill>
              <a:schemeClr val="bg1"/>
            </a:solidFill>
          </a:ln>
        </p:spPr>
      </p:pic>
      <p:pic>
        <p:nvPicPr>
          <p:cNvPr id="11" name="Picture 10" descr="frmr4.jpg"/>
          <p:cNvPicPr>
            <a:picLocks noChangeAspect="1"/>
          </p:cNvPicPr>
          <p:nvPr/>
        </p:nvPicPr>
        <p:blipFill>
          <a:blip r:embed="rId5" cstate="print"/>
          <a:srcRect r="2703" b="10811"/>
          <a:stretch>
            <a:fillRect/>
          </a:stretch>
        </p:blipFill>
        <p:spPr>
          <a:xfrm>
            <a:off x="6019800" y="5181600"/>
            <a:ext cx="2617607" cy="1508760"/>
          </a:xfrm>
          <a:prstGeom prst="rect">
            <a:avLst/>
          </a:prstGeom>
          <a:noFill/>
          <a:ln w="38100">
            <a:solidFill>
              <a:schemeClr val="bg1"/>
            </a:solidFill>
          </a:ln>
        </p:spPr>
      </p:pic>
      <p:pic>
        <p:nvPicPr>
          <p:cNvPr id="16" name="Picture 15" descr="frmr6.jpg"/>
          <p:cNvPicPr>
            <a:picLocks noChangeAspect="1"/>
          </p:cNvPicPr>
          <p:nvPr/>
        </p:nvPicPr>
        <p:blipFill>
          <a:blip r:embed="rId6" cstate="print">
            <a:extLst>
              <a:ext uri="{BEBA8EAE-BF5A-486C-A8C5-ECC9F3942E4B}">
                <a14:imgProps xmlns:a14="http://schemas.microsoft.com/office/drawing/2010/main" xmlns="">
                  <a14:imgLayer r:embed="rId7">
                    <a14:imgEffect>
                      <a14:sharpenSoften amount="50000"/>
                    </a14:imgEffect>
                    <a14:imgEffect>
                      <a14:colorTemperature colorTemp="7200"/>
                    </a14:imgEffect>
                  </a14:imgLayer>
                </a14:imgProps>
              </a:ext>
            </a:extLst>
          </a:blip>
          <a:srcRect l="7826" r="6087" b="12595"/>
          <a:stretch>
            <a:fillRect/>
          </a:stretch>
        </p:blipFill>
        <p:spPr>
          <a:xfrm>
            <a:off x="3352800" y="5181600"/>
            <a:ext cx="2385998" cy="1508760"/>
          </a:xfrm>
          <a:prstGeom prst="rect">
            <a:avLst/>
          </a:prstGeom>
          <a:noFill/>
          <a:ln w="38100">
            <a:solidFill>
              <a:schemeClr val="bg1"/>
            </a:solidFill>
          </a:ln>
        </p:spPr>
      </p:pic>
    </p:spTree>
    <p:extLst>
      <p:ext uri="{BB962C8B-B14F-4D97-AF65-F5344CB8AC3E}">
        <p14:creationId xmlns:p14="http://schemas.microsoft.com/office/powerpoint/2010/main" xmlns="" val="1940250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2438400"/>
            <a:ext cx="9144000" cy="441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0" y="1752600"/>
            <a:ext cx="9144000" cy="762000"/>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b="1" dirty="0" smtClean="0">
                <a:ln w="18415" cmpd="sng">
                  <a:noFill/>
                  <a:prstDash val="solid"/>
                </a:ln>
                <a:solidFill>
                  <a:schemeClr val="bg2">
                    <a:lumMod val="25000"/>
                  </a:schemeClr>
                </a:solidFill>
                <a:latin typeface="Arial" pitchFamily="34" charset="0"/>
                <a:cs typeface="Arial" pitchFamily="34" charset="0"/>
              </a:rPr>
              <a:t>GOVERNMENT TAKE A CLOSER LOOK</a:t>
            </a:r>
            <a:endParaRPr lang="en-US" sz="3600" b="1" dirty="0">
              <a:ln w="18415" cmpd="sng">
                <a:noFill/>
                <a:prstDash val="solid"/>
              </a:ln>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2590800"/>
            <a:ext cx="5029200" cy="3810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It is my belief as Bangladesh Businessman that utilizing my training and global expertise, this community can create an effective Socio Economic Development strategy, which can be a vital image for thousands of Bangladeshi farmers.</a:t>
            </a:r>
          </a:p>
          <a:p>
            <a:pPr algn="just"/>
            <a:r>
              <a:rPr lang="en-US" sz="1800" b="1" dirty="0" smtClean="0">
                <a:solidFill>
                  <a:schemeClr val="tx1"/>
                </a:solidFill>
                <a:latin typeface="Arial" pitchFamily="34" charset="0"/>
                <a:cs typeface="Arial" pitchFamily="34" charset="0"/>
              </a:rPr>
              <a:t>Bangladesh can even become a training ground and example for many under developed poor communities around the globe. Displaying how to reshape their resource allocations to become self sufficient by removing poverty from themselves and their communities by using TECHNOLOGY.</a:t>
            </a:r>
            <a:endParaRPr lang="en-US" sz="1800" b="1" dirty="0">
              <a:solidFill>
                <a:schemeClr val="tx1"/>
              </a:solidFill>
              <a:latin typeface="Arial" pitchFamily="34" charset="0"/>
              <a:cs typeface="Arial" pitchFamily="34" charset="0"/>
            </a:endParaRPr>
          </a:p>
        </p:txBody>
      </p:sp>
      <p:pic>
        <p:nvPicPr>
          <p:cNvPr id="13" name="Picture 12" descr="bd1.jpeg"/>
          <p:cNvPicPr>
            <a:picLocks noChangeAspect="1"/>
          </p:cNvPicPr>
          <p:nvPr/>
        </p:nvPicPr>
        <p:blipFill>
          <a:blip r:embed="rId4" cstate="print"/>
          <a:srcRect l="15000" r="10000"/>
          <a:stretch>
            <a:fillRect/>
          </a:stretch>
        </p:blipFill>
        <p:spPr>
          <a:xfrm>
            <a:off x="4114800" y="797430"/>
            <a:ext cx="914400" cy="955170"/>
          </a:xfrm>
          <a:prstGeom prst="roundRect">
            <a:avLst>
              <a:gd name="adj" fmla="val 8594"/>
            </a:avLst>
          </a:prstGeom>
          <a:solidFill>
            <a:srgbClr val="FFFFFF">
              <a:shade val="85000"/>
            </a:srgbClr>
          </a:solidFill>
          <a:ln>
            <a:noFill/>
          </a:ln>
          <a:effectLst/>
        </p:spPr>
      </p:pic>
      <p:pic>
        <p:nvPicPr>
          <p:cNvPr id="14" name="Picture 13" descr="bd2.jpeg"/>
          <p:cNvPicPr>
            <a:picLocks noChangeAspect="1"/>
          </p:cNvPicPr>
          <p:nvPr/>
        </p:nvPicPr>
        <p:blipFill>
          <a:blip r:embed="rId5" cstate="print"/>
          <a:stretch>
            <a:fillRect/>
          </a:stretch>
        </p:blipFill>
        <p:spPr>
          <a:xfrm>
            <a:off x="5562600" y="3154680"/>
            <a:ext cx="3124200" cy="2499360"/>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580123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2438400"/>
            <a:ext cx="9144000" cy="441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0" y="1600200"/>
            <a:ext cx="9144000" cy="762000"/>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000" b="1" cap="none" spc="0" dirty="0" smtClean="0">
                <a:ln w="11430"/>
                <a:solidFill>
                  <a:schemeClr val="bg2">
                    <a:lumMod val="25000"/>
                  </a:schemeClr>
                </a:solidFill>
                <a:latin typeface="Arial" pitchFamily="34" charset="0"/>
                <a:cs typeface="Arial" pitchFamily="34" charset="0"/>
              </a:rPr>
              <a:t>BANGLADESHI FARMERS’ &amp; LAND</a:t>
            </a:r>
            <a:endParaRPr lang="en-US" sz="4000" b="1" cap="none" spc="0" dirty="0">
              <a:ln w="11430"/>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3154680"/>
            <a:ext cx="5029200" cy="324612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Commodities can be traded into the global market place as a revenue generator to create jobs, pay salaries and funds to sponsor community development projects like school, power, this plan calls for the formation of the community socio business where communities pool their lands natural resources to produce an agricultural commodities. These commodities are run by agriculture waste. TECHNOLOGY can remove all obstacles.</a:t>
            </a:r>
          </a:p>
        </p:txBody>
      </p:sp>
      <p:pic>
        <p:nvPicPr>
          <p:cNvPr id="10" name="Picture 9" descr="frmr5.jpg"/>
          <p:cNvPicPr>
            <a:picLocks noChangeAspect="1"/>
          </p:cNvPicPr>
          <p:nvPr/>
        </p:nvPicPr>
        <p:blipFill>
          <a:blip r:embed="rId4" cstate="print"/>
          <a:srcRect l="4500" r="20500"/>
          <a:stretch>
            <a:fillRect/>
          </a:stretch>
        </p:blipFill>
        <p:spPr>
          <a:xfrm>
            <a:off x="5715000" y="3276600"/>
            <a:ext cx="2847504" cy="2496312"/>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853310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2438400"/>
            <a:ext cx="9144000" cy="441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304800" y="1600200"/>
            <a:ext cx="8534400" cy="762000"/>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000" b="1" cap="all" spc="0" dirty="0" smtClean="0">
                <a:ln w="9000" cmpd="sng">
                  <a:noFill/>
                  <a:prstDash val="solid"/>
                </a:ln>
                <a:solidFill>
                  <a:schemeClr val="bg2">
                    <a:lumMod val="25000"/>
                  </a:schemeClr>
                </a:solidFill>
                <a:effectLst/>
                <a:latin typeface="Arial" pitchFamily="34" charset="0"/>
                <a:cs typeface="Arial" pitchFamily="34" charset="0"/>
              </a:rPr>
              <a:t>CREATING SMART ALLIANCE</a:t>
            </a:r>
            <a:endParaRPr lang="en-US" sz="4000" b="1" cap="all" spc="0" dirty="0">
              <a:ln w="9000" cmpd="sng">
                <a:noFill/>
                <a:prstDash val="solid"/>
              </a:ln>
              <a:solidFill>
                <a:schemeClr val="bg2">
                  <a:lumMod val="25000"/>
                </a:schemeClr>
              </a:solidFill>
              <a:effectLst/>
              <a:latin typeface="Arial" pitchFamily="34" charset="0"/>
              <a:cs typeface="Arial" pitchFamily="34" charset="0"/>
            </a:endParaRPr>
          </a:p>
        </p:txBody>
      </p:sp>
      <p:sp>
        <p:nvSpPr>
          <p:cNvPr id="9" name="Subtitle 2"/>
          <p:cNvSpPr txBox="1">
            <a:spLocks/>
          </p:cNvSpPr>
          <p:nvPr/>
        </p:nvSpPr>
        <p:spPr>
          <a:xfrm>
            <a:off x="152400" y="2590800"/>
            <a:ext cx="5257800" cy="4114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The SED business can request a development alliance to support the effort by supplying to the Socio Business by using Technology:-</a:t>
            </a:r>
          </a:p>
          <a:p>
            <a:pPr marL="342900" indent="-342900" algn="just">
              <a:buFont typeface="+mj-lt"/>
              <a:buAutoNum type="arabicPeriod"/>
            </a:pPr>
            <a:r>
              <a:rPr lang="en-US" sz="1800" b="1" dirty="0" smtClean="0">
                <a:solidFill>
                  <a:schemeClr val="tx1"/>
                </a:solidFill>
                <a:latin typeface="Arial" pitchFamily="34" charset="0"/>
                <a:cs typeface="Arial" pitchFamily="34" charset="0"/>
              </a:rPr>
              <a:t>Product specific inputs</a:t>
            </a:r>
          </a:p>
          <a:p>
            <a:pPr marL="342900" indent="-342900" algn="just">
              <a:buFont typeface="+mj-lt"/>
              <a:buAutoNum type="arabicPeriod"/>
            </a:pPr>
            <a:r>
              <a:rPr lang="en-US" sz="1800" b="1" dirty="0" smtClean="0">
                <a:solidFill>
                  <a:schemeClr val="tx1"/>
                </a:solidFill>
                <a:latin typeface="Arial" pitchFamily="34" charset="0"/>
                <a:cs typeface="Arial" pitchFamily="34" charset="0"/>
              </a:rPr>
              <a:t>Agriculture Technology transfer</a:t>
            </a:r>
          </a:p>
          <a:p>
            <a:pPr marL="342900" indent="-342900" algn="just">
              <a:buFont typeface="+mj-lt"/>
              <a:buAutoNum type="arabicPeriod"/>
            </a:pPr>
            <a:r>
              <a:rPr lang="en-US" sz="1800" b="1" dirty="0" smtClean="0">
                <a:solidFill>
                  <a:schemeClr val="tx1"/>
                </a:solidFill>
                <a:latin typeface="Arial" pitchFamily="34" charset="0"/>
                <a:cs typeface="Arial" pitchFamily="34" charset="0"/>
              </a:rPr>
              <a:t>Global Business Education by technology </a:t>
            </a:r>
          </a:p>
          <a:p>
            <a:pPr marL="342900" indent="-342900" algn="just">
              <a:buFont typeface="+mj-lt"/>
              <a:buAutoNum type="arabicPeriod"/>
            </a:pPr>
            <a:r>
              <a:rPr lang="en-US" sz="1800" b="1" dirty="0" smtClean="0">
                <a:solidFill>
                  <a:schemeClr val="tx1"/>
                </a:solidFill>
                <a:latin typeface="Arial" pitchFamily="34" charset="0"/>
                <a:cs typeface="Arial" pitchFamily="34" charset="0"/>
              </a:rPr>
              <a:t>Marketing support in real time</a:t>
            </a:r>
          </a:p>
          <a:p>
            <a:pPr marL="342900" indent="-342900" algn="just">
              <a:buFont typeface="+mj-lt"/>
              <a:buAutoNum type="arabicPeriod"/>
            </a:pPr>
            <a:r>
              <a:rPr lang="en-US" sz="1800" b="1" dirty="0" smtClean="0">
                <a:solidFill>
                  <a:schemeClr val="tx1"/>
                </a:solidFill>
                <a:latin typeface="Arial" pitchFamily="34" charset="0"/>
                <a:cs typeface="Arial" pitchFamily="34" charset="0"/>
              </a:rPr>
              <a:t>International business management training  for the indigenous</a:t>
            </a:r>
          </a:p>
          <a:p>
            <a:pPr marL="342900" indent="-342900" algn="just">
              <a:buFont typeface="+mj-lt"/>
              <a:buAutoNum type="arabicPeriod"/>
            </a:pPr>
            <a:r>
              <a:rPr lang="en-US" sz="1800" b="1" dirty="0" smtClean="0">
                <a:solidFill>
                  <a:schemeClr val="tx1"/>
                </a:solidFill>
                <a:latin typeface="Arial" pitchFamily="34" charset="0"/>
                <a:cs typeface="Arial" pitchFamily="34" charset="0"/>
              </a:rPr>
              <a:t>Global Network Infrastructure for business to business collaboration and  commodity sales.</a:t>
            </a:r>
          </a:p>
        </p:txBody>
      </p:sp>
      <p:pic>
        <p:nvPicPr>
          <p:cNvPr id="13" name="Picture 12" descr="tech.jpeg"/>
          <p:cNvPicPr>
            <a:picLocks noChangeAspect="1"/>
          </p:cNvPicPr>
          <p:nvPr/>
        </p:nvPicPr>
        <p:blipFill rotWithShape="1">
          <a:blip r:embed="rId4" cstate="print">
            <a:extLst>
              <a:ext uri="{BEBA8EAE-BF5A-486C-A8C5-ECC9F3942E4B}">
                <a14:imgProps xmlns:a14="http://schemas.microsoft.com/office/drawing/2010/main" xmlns="">
                  <a14:imgLayer r:embed="rId5">
                    <a14:imgEffect>
                      <a14:sharpenSoften amount="50000"/>
                    </a14:imgEffect>
                  </a14:imgLayer>
                </a14:imgProps>
              </a:ext>
            </a:extLst>
          </a:blip>
          <a:srcRect l="13182"/>
          <a:stretch/>
        </p:blipFill>
        <p:spPr>
          <a:xfrm>
            <a:off x="5715000" y="3048000"/>
            <a:ext cx="2646218" cy="1981200"/>
          </a:xfrm>
          <a:prstGeom prst="rect">
            <a:avLst/>
          </a:prstGeom>
          <a:noFill/>
          <a:ln w="38100">
            <a:solidFill>
              <a:schemeClr val="bg1">
                <a:lumMod val="95000"/>
              </a:schemeClr>
            </a:solidFill>
          </a:ln>
        </p:spPr>
      </p:pic>
      <p:sp>
        <p:nvSpPr>
          <p:cNvPr id="2" name="Rectangle 1"/>
          <p:cNvSpPr/>
          <p:nvPr/>
        </p:nvSpPr>
        <p:spPr>
          <a:xfrm>
            <a:off x="5552209" y="5029200"/>
            <a:ext cx="2971800" cy="1371600"/>
          </a:xfrm>
          <a:prstGeom prst="rect">
            <a:avLst/>
          </a:prstGeom>
          <a:solidFill>
            <a:srgbClr val="92D05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38100">
                <a:solidFill>
                  <a:schemeClr val="tx1"/>
                </a:solidFill>
              </a:ln>
            </a:endParaRPr>
          </a:p>
        </p:txBody>
      </p:sp>
      <p:sp>
        <p:nvSpPr>
          <p:cNvPr id="11" name="Subtitle 2"/>
          <p:cNvSpPr txBox="1">
            <a:spLocks/>
          </p:cNvSpPr>
          <p:nvPr/>
        </p:nvSpPr>
        <p:spPr>
          <a:xfrm>
            <a:off x="5552209" y="5105400"/>
            <a:ext cx="2971800" cy="1295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1500"/>
              </a:lnSpc>
            </a:pPr>
            <a:r>
              <a:rPr lang="en-US" sz="1500" dirty="0" smtClean="0">
                <a:solidFill>
                  <a:schemeClr val="tx1">
                    <a:lumMod val="85000"/>
                    <a:lumOff val="15000"/>
                  </a:schemeClr>
                </a:solidFill>
                <a:latin typeface="Arail"/>
              </a:rPr>
              <a:t> In return the alliance receives a commodity produced based on their specifications for their international business clients.</a:t>
            </a:r>
          </a:p>
          <a:p>
            <a:pPr>
              <a:lnSpc>
                <a:spcPts val="1500"/>
              </a:lnSpc>
            </a:pPr>
            <a:r>
              <a:rPr lang="en-US" sz="1500" b="1" dirty="0" smtClean="0">
                <a:solidFill>
                  <a:schemeClr val="tx1">
                    <a:lumMod val="85000"/>
                    <a:lumOff val="15000"/>
                  </a:schemeClr>
                </a:solidFill>
                <a:latin typeface="Arail"/>
              </a:rPr>
              <a:t>    Truly a WIN-WIN  for the community and the Alliance.</a:t>
            </a:r>
          </a:p>
        </p:txBody>
      </p:sp>
    </p:spTree>
    <p:extLst>
      <p:ext uri="{BB962C8B-B14F-4D97-AF65-F5344CB8AC3E}">
        <p14:creationId xmlns:p14="http://schemas.microsoft.com/office/powerpoint/2010/main" xmlns="" val="3223420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2438400"/>
            <a:ext cx="9144000" cy="441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0" y="1524000"/>
            <a:ext cx="9144000" cy="838200"/>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900" b="1" cap="none" spc="0" dirty="0" smtClean="0">
                <a:ln w="31550" cmpd="sng">
                  <a:noFill/>
                  <a:prstDash val="solid"/>
                </a:ln>
                <a:solidFill>
                  <a:schemeClr val="bg2">
                    <a:lumMod val="25000"/>
                  </a:schemeClr>
                </a:solidFill>
                <a:latin typeface="Arial" pitchFamily="34" charset="0"/>
                <a:cs typeface="Arial" pitchFamily="34" charset="0"/>
              </a:rPr>
              <a:t>SOCIO ECONOMIC DEVELOPMENT</a:t>
            </a:r>
            <a:endParaRPr lang="en-US" sz="3900" b="1" cap="none" spc="0" dirty="0">
              <a:ln w="31550" cmpd="sng">
                <a:noFill/>
                <a:prstDash val="solid"/>
              </a:ln>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3307080"/>
            <a:ext cx="5029200" cy="324612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By using the “Socio Economic Development” (SED) Model instead of privatization Bangladesh farmers can gain the highest degree of profit with a long term benefit. SED does not remove the resources from the people. Profits are more equally spread and the venturing partner becomes the first customer of the community development SED.</a:t>
            </a:r>
          </a:p>
          <a:p>
            <a:pPr algn="just"/>
            <a:r>
              <a:rPr lang="en-US" sz="2000" b="1" dirty="0" smtClean="0">
                <a:solidFill>
                  <a:srgbClr val="92D050"/>
                </a:solidFill>
                <a:latin typeface="Arial" pitchFamily="34" charset="0"/>
                <a:cs typeface="Arial" pitchFamily="34" charset="0"/>
              </a:rPr>
              <a:t>This is WIN-WIN situation again.</a:t>
            </a:r>
          </a:p>
        </p:txBody>
      </p:sp>
      <p:pic>
        <p:nvPicPr>
          <p:cNvPr id="11" name="Picture 10" descr="hpy.jpeg"/>
          <p:cNvPicPr>
            <a:picLocks noChangeAspect="1"/>
          </p:cNvPicPr>
          <p:nvPr/>
        </p:nvPicPr>
        <p:blipFill>
          <a:blip r:embed="rId4" cstate="print"/>
          <a:stretch>
            <a:fillRect/>
          </a:stretch>
        </p:blipFill>
        <p:spPr>
          <a:xfrm>
            <a:off x="5638800" y="3128896"/>
            <a:ext cx="3076575" cy="3119504"/>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2787653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2819400"/>
            <a:ext cx="9144000" cy="4038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304800" y="1524000"/>
            <a:ext cx="8534400" cy="1066800"/>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3800"/>
              </a:lnSpc>
            </a:pPr>
            <a:r>
              <a:rPr lang="en-US" sz="3600" b="1" cap="none" spc="0" dirty="0" smtClean="0">
                <a:ln w="31550" cmpd="sng">
                  <a:noFill/>
                  <a:prstDash val="solid"/>
                </a:ln>
                <a:solidFill>
                  <a:schemeClr val="bg2">
                    <a:lumMod val="25000"/>
                  </a:schemeClr>
                </a:solidFill>
                <a:latin typeface="Arial" pitchFamily="34" charset="0"/>
                <a:cs typeface="Arial" pitchFamily="34" charset="0"/>
              </a:rPr>
              <a:t>SOCIO ECONOMIC DEVELOPMENT </a:t>
            </a:r>
            <a:r>
              <a:rPr lang="en-US" sz="3800" b="1" dirty="0" smtClean="0">
                <a:ln w="31550" cmpd="sng">
                  <a:noFill/>
                  <a:prstDash val="solid"/>
                </a:ln>
                <a:solidFill>
                  <a:schemeClr val="bg2">
                    <a:lumMod val="25000"/>
                  </a:schemeClr>
                </a:solidFill>
                <a:latin typeface="Arial" pitchFamily="34" charset="0"/>
                <a:cs typeface="Arial" pitchFamily="34" charset="0"/>
              </a:rPr>
              <a:t>..</a:t>
            </a:r>
            <a:r>
              <a:rPr lang="en-US" sz="3800" b="1" cap="none" spc="0" dirty="0" smtClean="0">
                <a:ln w="31550" cmpd="sng">
                  <a:noFill/>
                  <a:prstDash val="solid"/>
                </a:ln>
                <a:solidFill>
                  <a:schemeClr val="bg2">
                    <a:lumMod val="25000"/>
                  </a:schemeClr>
                </a:solidFill>
                <a:latin typeface="Arial" pitchFamily="34" charset="0"/>
                <a:cs typeface="Arial" pitchFamily="34" charset="0"/>
              </a:rPr>
              <a:t>.Continue </a:t>
            </a:r>
            <a:endParaRPr lang="en-US" sz="3800" b="1" cap="none" spc="0" dirty="0">
              <a:ln w="31550" cmpd="sng">
                <a:noFill/>
                <a:prstDash val="solid"/>
              </a:ln>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457200" y="3419474"/>
            <a:ext cx="5029200" cy="301752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What I will do is demonstrate  and help this  community of business create an alliance where from day one they are equal to the SED alliance. Again this changes the profit ratios having the right SED Alliance can mean ratios as high as 87% margin to the community SED</a:t>
            </a:r>
          </a:p>
          <a:p>
            <a:pPr algn="just"/>
            <a:endParaRPr lang="en-US" sz="1800" b="1" dirty="0" smtClean="0">
              <a:solidFill>
                <a:schemeClr val="tx1"/>
              </a:solidFill>
              <a:latin typeface="Arial" pitchFamily="34" charset="0"/>
              <a:cs typeface="Arial" pitchFamily="34" charset="0"/>
            </a:endParaRPr>
          </a:p>
          <a:p>
            <a:pPr algn="just"/>
            <a:r>
              <a:rPr lang="en-US" sz="1800" b="1" dirty="0" smtClean="0">
                <a:solidFill>
                  <a:schemeClr val="tx1"/>
                </a:solidFill>
                <a:latin typeface="Arial" pitchFamily="34" charset="0"/>
                <a:cs typeface="Arial" pitchFamily="34" charset="0"/>
              </a:rPr>
              <a:t>Still maintaining ownership of the land and entire business resources.</a:t>
            </a:r>
            <a:endParaRPr lang="en-US" sz="1800" b="1" dirty="0">
              <a:solidFill>
                <a:schemeClr val="tx1"/>
              </a:solidFill>
              <a:latin typeface="Arial" pitchFamily="34" charset="0"/>
              <a:cs typeface="Arial" pitchFamily="34" charset="0"/>
            </a:endParaRPr>
          </a:p>
        </p:txBody>
      </p:sp>
      <p:pic>
        <p:nvPicPr>
          <p:cNvPr id="10" name="Picture 9" descr="hpy1.jpeg"/>
          <p:cNvPicPr>
            <a:picLocks noChangeAspect="1"/>
          </p:cNvPicPr>
          <p:nvPr/>
        </p:nvPicPr>
        <p:blipFill rotWithShape="1">
          <a:blip r:embed="rId5" cstate="print"/>
          <a:srcRect l="6351" t="9046" r="1595" b="3853"/>
          <a:stretch/>
        </p:blipFill>
        <p:spPr>
          <a:xfrm>
            <a:off x="5791200" y="3267074"/>
            <a:ext cx="2476500" cy="3209926"/>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1023647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2209800"/>
            <a:ext cx="9144000" cy="4648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304800" y="1219200"/>
            <a:ext cx="8534400" cy="990015"/>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3500"/>
              </a:lnSpc>
            </a:pPr>
            <a:r>
              <a:rPr lang="en-US" sz="3600" b="1" cap="none" spc="0" dirty="0" smtClean="0">
                <a:ln w="1905">
                  <a:noFill/>
                </a:ln>
                <a:solidFill>
                  <a:schemeClr val="bg2">
                    <a:lumMod val="25000"/>
                  </a:schemeClr>
                </a:solidFill>
                <a:latin typeface="Arial" pitchFamily="34" charset="0"/>
                <a:cs typeface="Arial" pitchFamily="34" charset="0"/>
              </a:rPr>
              <a:t>HIDDEN </a:t>
            </a:r>
            <a:r>
              <a:rPr lang="en-US" sz="3600" b="1" dirty="0" smtClean="0">
                <a:ln w="1905">
                  <a:noFill/>
                </a:ln>
                <a:solidFill>
                  <a:schemeClr val="bg2">
                    <a:lumMod val="25000"/>
                  </a:schemeClr>
                </a:solidFill>
                <a:latin typeface="Arial" pitchFamily="34" charset="0"/>
                <a:cs typeface="Arial" pitchFamily="34" charset="0"/>
              </a:rPr>
              <a:t>STRENGTH</a:t>
            </a:r>
            <a:r>
              <a:rPr lang="en-US" sz="3600" b="1" cap="none" spc="0" dirty="0" smtClean="0">
                <a:ln w="1905">
                  <a:noFill/>
                </a:ln>
                <a:solidFill>
                  <a:schemeClr val="bg2">
                    <a:lumMod val="25000"/>
                  </a:schemeClr>
                </a:solidFill>
                <a:latin typeface="Arial" pitchFamily="34" charset="0"/>
                <a:cs typeface="Arial" pitchFamily="34" charset="0"/>
              </a:rPr>
              <a:t> OF THE BANGLADESHI FARMERS</a:t>
            </a:r>
            <a:endParaRPr lang="en-US" sz="3600" b="1" cap="none" spc="0" dirty="0">
              <a:ln w="1905">
                <a:noFill/>
              </a:ln>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2438400"/>
            <a:ext cx="4784436" cy="426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lnSpc>
                <a:spcPts val="1800"/>
              </a:lnSpc>
            </a:pPr>
            <a:r>
              <a:rPr lang="en-US" sz="1600" b="1" dirty="0" smtClean="0">
                <a:solidFill>
                  <a:schemeClr val="tx1"/>
                </a:solidFill>
                <a:latin typeface="Arial" pitchFamily="34" charset="0"/>
                <a:cs typeface="Arial" pitchFamily="34" charset="0"/>
              </a:rPr>
              <a:t>Also remember, since the community are formed as a business and create an Alliance. They are asking Government acknowledgement. </a:t>
            </a:r>
            <a:r>
              <a:rPr lang="en-US" sz="1600" b="1" dirty="0" smtClean="0">
                <a:solidFill>
                  <a:srgbClr val="92D050"/>
                </a:solidFill>
                <a:latin typeface="Arial" pitchFamily="34" charset="0"/>
                <a:cs typeface="Arial" pitchFamily="34" charset="0"/>
              </a:rPr>
              <a:t>As such ORG Foundation got approval letter from Ministry of agriculture and Ministry of Rural Development.</a:t>
            </a:r>
          </a:p>
          <a:p>
            <a:pPr algn="just">
              <a:lnSpc>
                <a:spcPts val="1800"/>
              </a:lnSpc>
            </a:pPr>
            <a:endParaRPr lang="en-US" sz="1600" b="1" dirty="0">
              <a:solidFill>
                <a:srgbClr val="FFFF00"/>
              </a:solidFill>
              <a:latin typeface="Arial" pitchFamily="34" charset="0"/>
              <a:cs typeface="Arial" pitchFamily="34" charset="0"/>
            </a:endParaRPr>
          </a:p>
          <a:p>
            <a:pPr algn="just">
              <a:lnSpc>
                <a:spcPts val="1800"/>
              </a:lnSpc>
            </a:pPr>
            <a:r>
              <a:rPr lang="en-US" sz="1600" b="1" dirty="0" smtClean="0">
                <a:solidFill>
                  <a:schemeClr val="tx1"/>
                </a:solidFill>
                <a:latin typeface="Arial" pitchFamily="34" charset="0"/>
                <a:cs typeface="Arial" pitchFamily="34" charset="0"/>
              </a:rPr>
              <a:t>Their input come from the SED Alliance, this is part of the SED agreement structure. It means direct simulation into the communities.</a:t>
            </a:r>
          </a:p>
          <a:p>
            <a:pPr algn="just">
              <a:lnSpc>
                <a:spcPts val="1800"/>
              </a:lnSpc>
            </a:pPr>
            <a:endParaRPr lang="en-US" sz="1600" b="1" dirty="0" smtClean="0">
              <a:solidFill>
                <a:schemeClr val="tx1"/>
              </a:solidFill>
              <a:latin typeface="Arial" pitchFamily="34" charset="0"/>
              <a:cs typeface="Arial" pitchFamily="34" charset="0"/>
            </a:endParaRPr>
          </a:p>
          <a:p>
            <a:pPr algn="just">
              <a:lnSpc>
                <a:spcPts val="1800"/>
              </a:lnSpc>
            </a:pPr>
            <a:r>
              <a:rPr lang="en-US" sz="1600" b="1" dirty="0" smtClean="0">
                <a:solidFill>
                  <a:schemeClr val="tx1"/>
                </a:solidFill>
                <a:latin typeface="Arial" pitchFamily="34" charset="0"/>
                <a:cs typeface="Arial" pitchFamily="34" charset="0"/>
              </a:rPr>
              <a:t>Bangladesh Government will realize that this type of project as a program for Bangladeshi farmers. This will open a new flood gate of new Alliance looking for ready scenarios to make marginable gains.</a:t>
            </a:r>
            <a:r>
              <a:rPr lang="en-US" sz="1600" b="1" dirty="0" smtClean="0">
                <a:solidFill>
                  <a:srgbClr val="FFFF00"/>
                </a:solidFill>
                <a:latin typeface="Arial" pitchFamily="34" charset="0"/>
                <a:cs typeface="Arial" pitchFamily="34" charset="0"/>
              </a:rPr>
              <a:t> </a:t>
            </a:r>
            <a:r>
              <a:rPr lang="en-US" sz="1600" b="1" dirty="0" smtClean="0">
                <a:solidFill>
                  <a:srgbClr val="92D050"/>
                </a:solidFill>
                <a:latin typeface="Arial" pitchFamily="34" charset="0"/>
                <a:cs typeface="Arial" pitchFamily="34" charset="0"/>
              </a:rPr>
              <a:t>Farmers across the country will be benefitted instantly by using this program called Technology in Agriculture.</a:t>
            </a:r>
          </a:p>
        </p:txBody>
      </p:sp>
      <p:pic>
        <p:nvPicPr>
          <p:cNvPr id="10" name="Picture 9" descr="end.jpeg"/>
          <p:cNvPicPr>
            <a:picLocks noChangeAspect="1"/>
          </p:cNvPicPr>
          <p:nvPr/>
        </p:nvPicPr>
        <p:blipFill>
          <a:blip r:embed="rId4" cstate="print"/>
          <a:stretch>
            <a:fillRect/>
          </a:stretch>
        </p:blipFill>
        <p:spPr>
          <a:xfrm>
            <a:off x="5334000" y="3124200"/>
            <a:ext cx="3243263" cy="2895600"/>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3054726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2209800"/>
            <a:ext cx="9144000" cy="4648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304800" y="1466165"/>
            <a:ext cx="8534400" cy="646331"/>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b="1" cap="none" spc="0" dirty="0" smtClean="0">
                <a:ln w="1905">
                  <a:noFill/>
                </a:ln>
                <a:solidFill>
                  <a:schemeClr val="bg2">
                    <a:lumMod val="25000"/>
                  </a:schemeClr>
                </a:solidFill>
                <a:effectLst/>
                <a:latin typeface="Arial" pitchFamily="34" charset="0"/>
                <a:cs typeface="Arial" pitchFamily="34" charset="0"/>
              </a:rPr>
              <a:t>GROUP OF PROFESSIONALS</a:t>
            </a:r>
            <a:endParaRPr lang="en-US" sz="3600" b="1" cap="none" spc="0" dirty="0">
              <a:ln w="1905">
                <a:noFill/>
              </a:ln>
              <a:solidFill>
                <a:schemeClr val="bg2">
                  <a:lumMod val="25000"/>
                </a:schemeClr>
              </a:solidFill>
              <a:effectLst/>
              <a:latin typeface="Arial" pitchFamily="34" charset="0"/>
              <a:cs typeface="Arial" pitchFamily="34" charset="0"/>
            </a:endParaRPr>
          </a:p>
        </p:txBody>
      </p:sp>
      <p:sp>
        <p:nvSpPr>
          <p:cNvPr id="9" name="Subtitle 2"/>
          <p:cNvSpPr txBox="1">
            <a:spLocks/>
          </p:cNvSpPr>
          <p:nvPr/>
        </p:nvSpPr>
        <p:spPr>
          <a:xfrm>
            <a:off x="397164" y="2667000"/>
            <a:ext cx="5089236" cy="3962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600" b="1" dirty="0" smtClean="0">
                <a:solidFill>
                  <a:schemeClr val="tx1"/>
                </a:solidFill>
                <a:latin typeface="Arial" pitchFamily="34" charset="0"/>
                <a:cs typeface="Arial" pitchFamily="34" charset="0"/>
              </a:rPr>
              <a:t>I have sourced a group of professionals, they are willing to create a prototype solution for a few business communities that I have handpicked. </a:t>
            </a:r>
            <a:r>
              <a:rPr lang="en-US" sz="1600" b="1" dirty="0" err="1" smtClean="0">
                <a:solidFill>
                  <a:schemeClr val="tx1"/>
                </a:solidFill>
                <a:latin typeface="Arial" pitchFamily="34" charset="0"/>
                <a:cs typeface="Arial" pitchFamily="34" charset="0"/>
              </a:rPr>
              <a:t>Kanaipur</a:t>
            </a:r>
            <a:r>
              <a:rPr lang="en-US" sz="1600" b="1" dirty="0" smtClean="0">
                <a:solidFill>
                  <a:schemeClr val="tx1"/>
                </a:solidFill>
                <a:latin typeface="Arial" pitchFamily="34" charset="0"/>
                <a:cs typeface="Arial" pitchFamily="34" charset="0"/>
              </a:rPr>
              <a:t> (Faridpur Dist), </a:t>
            </a:r>
            <a:r>
              <a:rPr lang="en-US" sz="1600" b="1" dirty="0" err="1" smtClean="0">
                <a:solidFill>
                  <a:schemeClr val="tx1"/>
                </a:solidFill>
                <a:latin typeface="Arial" pitchFamily="34" charset="0"/>
                <a:cs typeface="Arial" pitchFamily="34" charset="0"/>
              </a:rPr>
              <a:t>Kashiany</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Gopalgoang</a:t>
            </a:r>
            <a:r>
              <a:rPr lang="en-US" sz="1600" b="1" dirty="0" smtClean="0">
                <a:solidFill>
                  <a:schemeClr val="tx1"/>
                </a:solidFill>
                <a:latin typeface="Arial" pitchFamily="34" charset="0"/>
                <a:cs typeface="Arial" pitchFamily="34" charset="0"/>
              </a:rPr>
              <a:t> Dist), </a:t>
            </a:r>
            <a:r>
              <a:rPr lang="en-US" sz="1600" b="1" dirty="0" err="1" smtClean="0">
                <a:solidFill>
                  <a:schemeClr val="tx1"/>
                </a:solidFill>
                <a:latin typeface="Arial" pitchFamily="34" charset="0"/>
                <a:cs typeface="Arial" pitchFamily="34" charset="0"/>
              </a:rPr>
              <a:t>Nandina</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Jamalpur</a:t>
            </a:r>
            <a:r>
              <a:rPr lang="en-US" sz="1600" b="1" dirty="0" smtClean="0">
                <a:solidFill>
                  <a:schemeClr val="tx1"/>
                </a:solidFill>
                <a:latin typeface="Arial" pitchFamily="34" charset="0"/>
                <a:cs typeface="Arial" pitchFamily="34" charset="0"/>
              </a:rPr>
              <a:t> Dist), Tetulia( </a:t>
            </a:r>
            <a:r>
              <a:rPr lang="en-US" sz="1600" b="1" dirty="0" err="1" smtClean="0">
                <a:solidFill>
                  <a:schemeClr val="tx1"/>
                </a:solidFill>
                <a:latin typeface="Arial" pitchFamily="34" charset="0"/>
                <a:cs typeface="Arial" pitchFamily="34" charset="0"/>
              </a:rPr>
              <a:t>Panchagar</a:t>
            </a:r>
            <a:r>
              <a:rPr lang="en-US" sz="1600" b="1" dirty="0" smtClean="0">
                <a:solidFill>
                  <a:schemeClr val="tx1"/>
                </a:solidFill>
                <a:latin typeface="Arial" pitchFamily="34" charset="0"/>
                <a:cs typeface="Arial" pitchFamily="34" charset="0"/>
              </a:rPr>
              <a:t> Dist).</a:t>
            </a:r>
          </a:p>
          <a:p>
            <a:pPr algn="just"/>
            <a:endParaRPr lang="en-US" sz="1600" b="1" dirty="0" smtClean="0">
              <a:solidFill>
                <a:schemeClr val="tx1"/>
              </a:solidFill>
              <a:latin typeface="Arial" pitchFamily="34" charset="0"/>
              <a:cs typeface="Arial" pitchFamily="34" charset="0"/>
            </a:endParaRPr>
          </a:p>
          <a:p>
            <a:pPr algn="just"/>
            <a:r>
              <a:rPr lang="en-US" sz="1600" b="1" dirty="0" smtClean="0">
                <a:solidFill>
                  <a:schemeClr val="tx1"/>
                </a:solidFill>
                <a:latin typeface="Arial" pitchFamily="34" charset="0"/>
                <a:cs typeface="Arial" pitchFamily="34" charset="0"/>
              </a:rPr>
              <a:t>The group of people called ORG (Organization for Rural Governance ).</a:t>
            </a:r>
          </a:p>
          <a:p>
            <a:pPr algn="just"/>
            <a:endParaRPr lang="en-US" sz="1600" b="1" dirty="0" smtClean="0">
              <a:solidFill>
                <a:schemeClr val="tx1"/>
              </a:solidFill>
              <a:latin typeface="Arial" pitchFamily="34" charset="0"/>
              <a:cs typeface="Arial" pitchFamily="34" charset="0"/>
            </a:endParaRPr>
          </a:p>
          <a:p>
            <a:pPr algn="just"/>
            <a:r>
              <a:rPr lang="en-US" sz="1600" b="1" dirty="0" smtClean="0">
                <a:solidFill>
                  <a:schemeClr val="tx1"/>
                </a:solidFill>
                <a:latin typeface="Arial" pitchFamily="34" charset="0"/>
                <a:cs typeface="Arial" pitchFamily="34" charset="0"/>
              </a:rPr>
              <a:t>As I have Government appreciation letter. I have my team ready to start this SED program within those communities immediately with the financial support of your Organization.</a:t>
            </a:r>
            <a:endParaRPr lang="en-US" sz="1600" b="1" dirty="0">
              <a:solidFill>
                <a:schemeClr val="tx1"/>
              </a:solidFill>
              <a:latin typeface="Arial" pitchFamily="34" charset="0"/>
              <a:cs typeface="Arial" pitchFamily="34" charset="0"/>
            </a:endParaRPr>
          </a:p>
        </p:txBody>
      </p:sp>
      <p:pic>
        <p:nvPicPr>
          <p:cNvPr id="13" name="Picture 12" descr="tech1.jpeg"/>
          <p:cNvPicPr>
            <a:picLocks noChangeAspect="1"/>
          </p:cNvPicPr>
          <p:nvPr/>
        </p:nvPicPr>
        <p:blipFill rotWithShape="1">
          <a:blip r:embed="rId4" cstate="print">
            <a:extLst>
              <a:ext uri="{BEBA8EAE-BF5A-486C-A8C5-ECC9F3942E4B}">
                <a14:imgProps xmlns:a14="http://schemas.microsoft.com/office/drawing/2010/main" xmlns="">
                  <a14:imgLayer r:embed="rId5">
                    <a14:imgEffect>
                      <a14:saturation sat="200000"/>
                    </a14:imgEffect>
                  </a14:imgLayer>
                </a14:imgProps>
              </a:ext>
            </a:extLst>
          </a:blip>
          <a:srcRect r="4766"/>
          <a:stretch/>
        </p:blipFill>
        <p:spPr>
          <a:xfrm>
            <a:off x="5631657" y="3124200"/>
            <a:ext cx="2902743" cy="2514600"/>
          </a:xfrm>
          <a:prstGeom prst="rect">
            <a:avLst/>
          </a:prstGeom>
          <a:noFill/>
          <a:ln w="38100">
            <a:solidFill>
              <a:schemeClr val="bg1"/>
            </a:solidFill>
          </a:ln>
        </p:spPr>
      </p:pic>
    </p:spTree>
    <p:extLst>
      <p:ext uri="{BB962C8B-B14F-4D97-AF65-F5344CB8AC3E}">
        <p14:creationId xmlns:p14="http://schemas.microsoft.com/office/powerpoint/2010/main" xmlns="" val="2811363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981200"/>
            <a:ext cx="9144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304800" y="1334869"/>
            <a:ext cx="8534400" cy="646331"/>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b="1" cap="none" spc="0" dirty="0" smtClean="0">
                <a:ln w="31550" cmpd="sng">
                  <a:noFill/>
                  <a:prstDash val="solid"/>
                </a:ln>
                <a:solidFill>
                  <a:schemeClr val="bg2">
                    <a:lumMod val="25000"/>
                  </a:schemeClr>
                </a:solidFill>
                <a:latin typeface="Arial" pitchFamily="34" charset="0"/>
                <a:cs typeface="Arial" pitchFamily="34" charset="0"/>
              </a:rPr>
              <a:t>THE SO CALLED POOR FARMERS</a:t>
            </a:r>
            <a:endParaRPr lang="en-US" sz="3600" b="1" cap="none" spc="0" dirty="0">
              <a:ln w="31550" cmpd="sng">
                <a:noFill/>
                <a:prstDash val="solid"/>
              </a:ln>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2667000"/>
            <a:ext cx="4403436" cy="3962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As we called our farmers are poor but it is not true and I strongly believe that through our ORG program which is called “Socio Economic Development (SED)” </a:t>
            </a:r>
            <a:r>
              <a:rPr lang="en-US" sz="1800" b="1" dirty="0" smtClean="0">
                <a:solidFill>
                  <a:srgbClr val="92D050"/>
                </a:solidFill>
                <a:latin typeface="Arial" pitchFamily="34" charset="0"/>
                <a:cs typeface="Arial" pitchFamily="34" charset="0"/>
              </a:rPr>
              <a:t>through Technology we can make them independent no matter what. </a:t>
            </a:r>
            <a:r>
              <a:rPr lang="en-US" sz="1800" b="1" dirty="0" smtClean="0">
                <a:solidFill>
                  <a:schemeClr val="tx1"/>
                </a:solidFill>
                <a:latin typeface="Arial" pitchFamily="34" charset="0"/>
                <a:cs typeface="Arial" pitchFamily="34" charset="0"/>
              </a:rPr>
              <a:t>Farmers they don’t have to beg, they don’t have to change their profession, they don’t have to rush to the city to do some non professional work which they are not supposed to do at all. Only Technology in Agriculture can do that for them.</a:t>
            </a:r>
            <a:endParaRPr lang="en-US" sz="1800" b="1" dirty="0">
              <a:solidFill>
                <a:schemeClr val="tx1"/>
              </a:solidFill>
              <a:latin typeface="Arial" pitchFamily="34" charset="0"/>
              <a:cs typeface="Arial" pitchFamily="34" charset="0"/>
            </a:endParaRPr>
          </a:p>
        </p:txBody>
      </p:sp>
      <p:pic>
        <p:nvPicPr>
          <p:cNvPr id="10" name="Picture 9" descr="frmr6.jpg"/>
          <p:cNvPicPr>
            <a:picLocks noChangeAspect="1"/>
          </p:cNvPicPr>
          <p:nvPr/>
        </p:nvPicPr>
        <p:blipFill rotWithShape="1">
          <a:blip r:embed="rId4" cstate="print">
            <a:extLst>
              <a:ext uri="{BEBA8EAE-BF5A-486C-A8C5-ECC9F3942E4B}">
                <a14:imgProps xmlns:a14="http://schemas.microsoft.com/office/drawing/2010/main" xmlns="">
                  <a14:imgLayer r:embed="rId5">
                    <a14:imgEffect>
                      <a14:sharpenSoften amount="50000"/>
                    </a14:imgEffect>
                  </a14:imgLayer>
                </a14:imgProps>
              </a:ext>
            </a:extLst>
          </a:blip>
          <a:srcRect l="1961" t="4953" r="6128" b="13809"/>
          <a:stretch/>
        </p:blipFill>
        <p:spPr>
          <a:xfrm>
            <a:off x="5038724" y="3200400"/>
            <a:ext cx="3571876" cy="2343150"/>
          </a:xfrm>
          <a:prstGeom prst="rect">
            <a:avLst/>
          </a:prstGeom>
          <a:noFill/>
          <a:ln w="38100">
            <a:solidFill>
              <a:schemeClr val="bg1"/>
            </a:solidFill>
          </a:ln>
        </p:spPr>
      </p:pic>
    </p:spTree>
    <p:extLst>
      <p:ext uri="{BB962C8B-B14F-4D97-AF65-F5344CB8AC3E}">
        <p14:creationId xmlns:p14="http://schemas.microsoft.com/office/powerpoint/2010/main" xmlns="" val="3411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772400" cy="838200"/>
          </a:xfrm>
          <a:effectLst>
            <a:outerShdw blurRad="50800" dist="38100" dir="13500000" algn="br" rotWithShape="0">
              <a:prstClr val="black">
                <a:alpha val="40000"/>
              </a:prstClr>
            </a:outerShdw>
          </a:effectLst>
        </p:spPr>
        <p:txBody>
          <a:bodyPr>
            <a:normAutofit/>
          </a:bodyPr>
          <a:lstStyle/>
          <a:p>
            <a:r>
              <a:rPr lang="en-US" b="1" dirty="0" smtClean="0">
                <a:latin typeface="Arial" pitchFamily="34" charset="0"/>
                <a:cs typeface="Arial" pitchFamily="34" charset="0"/>
              </a:rPr>
              <a:t>NIZAM MOHAMMED UDDIN</a:t>
            </a:r>
            <a:endParaRPr lang="en-US" b="1" dirty="0">
              <a:latin typeface="Arial" pitchFamily="34" charset="0"/>
              <a:cs typeface="Arial" pitchFamily="34" charset="0"/>
            </a:endParaRPr>
          </a:p>
        </p:txBody>
      </p:sp>
      <p:sp>
        <p:nvSpPr>
          <p:cNvPr id="3" name="Subtitle 2"/>
          <p:cNvSpPr>
            <a:spLocks noGrp="1"/>
          </p:cNvSpPr>
          <p:nvPr>
            <p:ph type="subTitle" idx="1"/>
          </p:nvPr>
        </p:nvSpPr>
        <p:spPr>
          <a:xfrm>
            <a:off x="1066800" y="1981200"/>
            <a:ext cx="6781800" cy="4114800"/>
          </a:xfrm>
        </p:spPr>
        <p:txBody>
          <a:bodyPr>
            <a:noAutofit/>
          </a:bodyPr>
          <a:lstStyle/>
          <a:p>
            <a:pPr>
              <a:lnSpc>
                <a:spcPts val="2500"/>
              </a:lnSpc>
            </a:pPr>
            <a:r>
              <a:rPr lang="en-US" sz="1800" b="1" dirty="0" smtClean="0">
                <a:solidFill>
                  <a:schemeClr val="tx1"/>
                </a:solidFill>
                <a:latin typeface="Arial" pitchFamily="34" charset="0"/>
                <a:cs typeface="Arial" pitchFamily="34" charset="0"/>
              </a:rPr>
              <a:t>Graduated from Dhaka University.</a:t>
            </a:r>
          </a:p>
          <a:p>
            <a:pPr>
              <a:lnSpc>
                <a:spcPts val="2500"/>
              </a:lnSpc>
            </a:pPr>
            <a:r>
              <a:rPr lang="en-US" sz="1800" b="1" dirty="0" smtClean="0">
                <a:solidFill>
                  <a:schemeClr val="tx1"/>
                </a:solidFill>
                <a:latin typeface="Arial" pitchFamily="34" charset="0"/>
                <a:cs typeface="Arial" pitchFamily="34" charset="0"/>
              </a:rPr>
              <a:t>Master of Business Administration (MBA) in International Management from Switzerland. </a:t>
            </a:r>
          </a:p>
          <a:p>
            <a:pPr>
              <a:lnSpc>
                <a:spcPts val="2500"/>
              </a:lnSpc>
            </a:pPr>
            <a:r>
              <a:rPr lang="en-US" sz="1800" b="1" dirty="0" smtClean="0">
                <a:solidFill>
                  <a:schemeClr val="tx1"/>
                </a:solidFill>
                <a:latin typeface="Arial" pitchFamily="34" charset="0"/>
                <a:cs typeface="Arial" pitchFamily="34" charset="0"/>
              </a:rPr>
              <a:t>Master of Project Management (MPM) from University of Dallas, Texas, USA.</a:t>
            </a:r>
          </a:p>
          <a:p>
            <a:pPr>
              <a:lnSpc>
                <a:spcPts val="2500"/>
              </a:lnSpc>
            </a:pPr>
            <a:r>
              <a:rPr lang="en-US" sz="1800" b="1" dirty="0" smtClean="0">
                <a:solidFill>
                  <a:schemeClr val="tx1"/>
                </a:solidFill>
                <a:latin typeface="Arial" pitchFamily="34" charset="0"/>
                <a:cs typeface="Arial" pitchFamily="34" charset="0"/>
              </a:rPr>
              <a:t>Associate degree from “British Columbia Institute of Technology (BCIT) Vancouver, BC, Canada.</a:t>
            </a:r>
          </a:p>
          <a:p>
            <a:pPr>
              <a:lnSpc>
                <a:spcPts val="2500"/>
              </a:lnSpc>
            </a:pPr>
            <a:r>
              <a:rPr lang="en-US" sz="1800" b="1" dirty="0" smtClean="0">
                <a:solidFill>
                  <a:schemeClr val="tx1"/>
                </a:solidFill>
                <a:latin typeface="Arial" pitchFamily="34" charset="0"/>
                <a:cs typeface="Arial" pitchFamily="34" charset="0"/>
              </a:rPr>
              <a:t>and Program completed on Financial Strategy from, IBA, Dhaka University, Bangladesh.</a:t>
            </a:r>
          </a:p>
          <a:p>
            <a:pPr>
              <a:lnSpc>
                <a:spcPts val="2500"/>
              </a:lnSpc>
            </a:pPr>
            <a:r>
              <a:rPr lang="en-US" sz="2000" b="1" dirty="0" smtClean="0">
                <a:solidFill>
                  <a:schemeClr val="tx1"/>
                </a:solidFill>
                <a:latin typeface="Arial" pitchFamily="34" charset="0"/>
                <a:cs typeface="Arial" pitchFamily="34" charset="0"/>
              </a:rPr>
              <a:t>Doing Agriculture Micro Research to develop total life style in rural area last 13 years.</a:t>
            </a:r>
            <a:endParaRPr lang="en-US" sz="2000" b="1" dirty="0">
              <a:solidFill>
                <a:schemeClr val="tx1"/>
              </a:solidFill>
              <a:latin typeface="Arial" pitchFamily="34" charset="0"/>
              <a:cs typeface="Arial" pitchFamily="34" charset="0"/>
            </a:endParaRPr>
          </a:p>
        </p:txBody>
      </p:sp>
      <p:sp>
        <p:nvSpPr>
          <p:cNvPr id="10" name="Title 1"/>
          <p:cNvSpPr txBox="1">
            <a:spLocks/>
          </p:cNvSpPr>
          <p:nvPr/>
        </p:nvSpPr>
        <p:spPr>
          <a:xfrm>
            <a:off x="533400" y="533401"/>
            <a:ext cx="7772400" cy="685800"/>
          </a:xfrm>
          <a:prstGeom prst="rect">
            <a:avLst/>
          </a:prstGeom>
          <a:effectLst>
            <a:outerShdw blurRad="50800" dist="38100" dir="13500000" algn="br" rotWithShape="0">
              <a:prstClr val="black">
                <a:alpha val="40000"/>
              </a:prstClr>
            </a:outerShdw>
          </a:effectLst>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latin typeface="Arial" pitchFamily="34" charset="0"/>
                <a:cs typeface="Arial" pitchFamily="34" charset="0"/>
              </a:rPr>
              <a:t>ABOUT</a:t>
            </a:r>
            <a:endParaRPr lang="en-US" sz="6600" b="1" dirty="0">
              <a:latin typeface="Arial" pitchFamily="34" charset="0"/>
              <a:cs typeface="Arial" pitchFamily="34" charset="0"/>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2286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048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05448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981200"/>
            <a:ext cx="9144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304800" y="1334869"/>
            <a:ext cx="8534400" cy="646331"/>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b="1" cap="none" spc="0" dirty="0" smtClean="0">
                <a:ln w="11430"/>
                <a:solidFill>
                  <a:schemeClr val="bg2">
                    <a:lumMod val="25000"/>
                  </a:schemeClr>
                </a:solidFill>
                <a:latin typeface="Arial" pitchFamily="34" charset="0"/>
                <a:cs typeface="Arial" pitchFamily="34" charset="0"/>
              </a:rPr>
              <a:t>FARMERS’ ADVANTAGE FROM “SED”</a:t>
            </a:r>
            <a:endParaRPr lang="en-US" sz="3600" b="1" cap="none" spc="0" dirty="0">
              <a:ln w="11430"/>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3048000"/>
            <a:ext cx="4784436" cy="2971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From this “Socio Economic Development” program farmers’ don’t need to borrow money from local money lenders to do the cultivation. Other hand land owner also don’t need to invest money for this cultivation.ORG will provide assistance to the farmers to buy seeds, fertilizer, pesticides ,water supply etc. Also ORG will provide all kind of farming equipment to the farmers for cultivation. </a:t>
            </a:r>
            <a:endParaRPr lang="en-US" sz="1800" b="1" dirty="0">
              <a:solidFill>
                <a:schemeClr val="tx1"/>
              </a:solidFill>
              <a:latin typeface="Arial" pitchFamily="34" charset="0"/>
              <a:cs typeface="Arial" pitchFamily="34" charset="0"/>
            </a:endParaRPr>
          </a:p>
        </p:txBody>
      </p:sp>
      <p:pic>
        <p:nvPicPr>
          <p:cNvPr id="14" name="Picture 13" descr="help.jpeg"/>
          <p:cNvPicPr>
            <a:picLocks noChangeAspect="1"/>
          </p:cNvPicPr>
          <p:nvPr/>
        </p:nvPicPr>
        <p:blipFill>
          <a:blip r:embed="rId5" cstate="print">
            <a:extLst>
              <a:ext uri="{BEBA8EAE-BF5A-486C-A8C5-ECC9F3942E4B}">
                <a14:imgProps xmlns:a14="http://schemas.microsoft.com/office/drawing/2010/main" xmlns="">
                  <a14:imgLayer r:embed="rId6">
                    <a14:imgEffect>
                      <a14:sharpenSoften amount="50000"/>
                    </a14:imgEffect>
                    <a14:imgEffect>
                      <a14:colorTemperature colorTemp="8800"/>
                    </a14:imgEffect>
                  </a14:imgLayer>
                </a14:imgProps>
              </a:ext>
            </a:extLst>
          </a:blip>
          <a:stretch>
            <a:fillRect/>
          </a:stretch>
        </p:blipFill>
        <p:spPr>
          <a:xfrm>
            <a:off x="5562600" y="2381250"/>
            <a:ext cx="2514600" cy="1885950"/>
          </a:xfrm>
          <a:prstGeom prst="rect">
            <a:avLst/>
          </a:prstGeom>
          <a:noFill/>
          <a:ln w="38100">
            <a:solidFill>
              <a:schemeClr val="bg1"/>
            </a:solidFill>
          </a:ln>
        </p:spPr>
      </p:pic>
      <p:pic>
        <p:nvPicPr>
          <p:cNvPr id="15" name="Picture 14" descr="help1.jpeg"/>
          <p:cNvPicPr>
            <a:picLocks noChangeAspect="1"/>
          </p:cNvPicPr>
          <p:nvPr/>
        </p:nvPicPr>
        <p:blipFill rotWithShape="1">
          <a:blip r:embed="rId7" cstate="print">
            <a:extLst>
              <a:ext uri="{BEBA8EAE-BF5A-486C-A8C5-ECC9F3942E4B}">
                <a14:imgProps xmlns:a14="http://schemas.microsoft.com/office/drawing/2010/main" xmlns="">
                  <a14:imgLayer r:embed="rId8">
                    <a14:imgEffect>
                      <a14:colorTemperature colorTemp="7200"/>
                    </a14:imgEffect>
                  </a14:imgLayer>
                </a14:imgProps>
              </a:ext>
            </a:extLst>
          </a:blip>
          <a:srcRect r="1758"/>
          <a:stretch/>
        </p:blipFill>
        <p:spPr>
          <a:xfrm>
            <a:off x="5562600" y="4456471"/>
            <a:ext cx="2514600" cy="1919694"/>
          </a:xfrm>
          <a:prstGeom prst="rect">
            <a:avLst/>
          </a:prstGeom>
          <a:noFill/>
          <a:ln w="38100">
            <a:solidFill>
              <a:schemeClr val="bg1"/>
            </a:solidFill>
          </a:ln>
        </p:spPr>
      </p:pic>
    </p:spTree>
    <p:extLst>
      <p:ext uri="{BB962C8B-B14F-4D97-AF65-F5344CB8AC3E}">
        <p14:creationId xmlns:p14="http://schemas.microsoft.com/office/powerpoint/2010/main" xmlns="" val="1387302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981200"/>
            <a:ext cx="9144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304800" y="1334869"/>
            <a:ext cx="8534400" cy="646331"/>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b="1" dirty="0" smtClean="0">
                <a:ln w="12700">
                  <a:noFill/>
                  <a:prstDash val="solid"/>
                </a:ln>
                <a:solidFill>
                  <a:schemeClr val="tx1">
                    <a:lumMod val="65000"/>
                    <a:lumOff val="35000"/>
                  </a:schemeClr>
                </a:solidFill>
                <a:latin typeface="Arial" pitchFamily="34" charset="0"/>
                <a:cs typeface="Arial" pitchFamily="34" charset="0"/>
              </a:rPr>
              <a:t> </a:t>
            </a:r>
            <a:r>
              <a:rPr lang="en-US" sz="3600" b="1" dirty="0" smtClean="0">
                <a:ln w="12700">
                  <a:noFill/>
                  <a:prstDash val="solid"/>
                </a:ln>
                <a:solidFill>
                  <a:schemeClr val="bg2">
                    <a:lumMod val="25000"/>
                  </a:schemeClr>
                </a:solidFill>
                <a:latin typeface="Arial" pitchFamily="34" charset="0"/>
                <a:cs typeface="Arial" pitchFamily="34" charset="0"/>
              </a:rPr>
              <a:t>FARMERS’ DEBT </a:t>
            </a:r>
            <a:endParaRPr lang="en-US" sz="3600" b="1" cap="none" spc="0" dirty="0">
              <a:ln w="12700">
                <a:noFill/>
                <a:prstDash val="solid"/>
              </a:ln>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2362200"/>
            <a:ext cx="4403436" cy="4191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By the present design/climate in Bangladesh total cultivation  time is around 15 days. So farmers  get paid for those 15 days only. What about rest of the days in the season!?That’s really painful. They borrow money from local money lenders by committing high interest for their living. As soon as they get the crops ,they sell them to pay their debt to the lenders. After paying debt  they have nothing left. Back again to poverty.</a:t>
            </a:r>
            <a:r>
              <a:rPr lang="en-US" sz="1800" dirty="0" smtClean="0">
                <a:solidFill>
                  <a:schemeClr val="bg1"/>
                </a:solidFill>
                <a:latin typeface="Arial" pitchFamily="34" charset="0"/>
                <a:cs typeface="Arial" pitchFamily="34" charset="0"/>
              </a:rPr>
              <a:t> </a:t>
            </a:r>
            <a:r>
              <a:rPr lang="en-US" sz="1800" b="1" dirty="0" smtClean="0">
                <a:solidFill>
                  <a:srgbClr val="92D050"/>
                </a:solidFill>
                <a:latin typeface="Arial" pitchFamily="34" charset="0"/>
                <a:cs typeface="Arial" pitchFamily="34" charset="0"/>
              </a:rPr>
              <a:t>But ORG technology in Agriculture program can take them out of poverty and they can have a decent life style.</a:t>
            </a:r>
            <a:endParaRPr lang="en-US" sz="1800" b="1" dirty="0">
              <a:solidFill>
                <a:srgbClr val="92D050"/>
              </a:solidFill>
              <a:latin typeface="Arial" pitchFamily="34" charset="0"/>
              <a:cs typeface="Arial" pitchFamily="34" charset="0"/>
            </a:endParaRPr>
          </a:p>
        </p:txBody>
      </p:sp>
      <p:pic>
        <p:nvPicPr>
          <p:cNvPr id="11" name="Picture 10" descr="money.jpeg"/>
          <p:cNvPicPr>
            <a:picLocks noChangeAspect="1"/>
          </p:cNvPicPr>
          <p:nvPr/>
        </p:nvPicPr>
        <p:blipFill>
          <a:blip r:embed="rId4" cstate="print">
            <a:extLst>
              <a:ext uri="{BEBA8EAE-BF5A-486C-A8C5-ECC9F3942E4B}">
                <a14:imgProps xmlns:a14="http://schemas.microsoft.com/office/drawing/2010/main" xmlns="">
                  <a14:imgLayer r:embed="rId5">
                    <a14:imgEffect>
                      <a14:sharpenSoften amount="50000"/>
                    </a14:imgEffect>
                  </a14:imgLayer>
                </a14:imgProps>
              </a:ext>
            </a:extLst>
          </a:blip>
          <a:stretch>
            <a:fillRect/>
          </a:stretch>
        </p:blipFill>
        <p:spPr>
          <a:xfrm>
            <a:off x="4953000" y="3009900"/>
            <a:ext cx="3610784" cy="2819400"/>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3099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981200"/>
            <a:ext cx="9144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304800" y="1334869"/>
            <a:ext cx="8534400" cy="707886"/>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000" b="1" cap="none" spc="0" dirty="0" smtClean="0">
                <a:ln w="10541" cmpd="sng">
                  <a:noFill/>
                  <a:prstDash val="solid"/>
                </a:ln>
                <a:solidFill>
                  <a:schemeClr val="bg2">
                    <a:lumMod val="25000"/>
                  </a:schemeClr>
                </a:solidFill>
                <a:effectLst>
                  <a:outerShdw blurRad="38100" dist="38100" dir="2700000" sx="172000" sy="172000" algn="tl">
                    <a:srgbClr val="000000">
                      <a:alpha val="0"/>
                    </a:srgbClr>
                  </a:outerShdw>
                </a:effectLst>
                <a:latin typeface="Arial" pitchFamily="34" charset="0"/>
                <a:cs typeface="Arial" pitchFamily="34" charset="0"/>
              </a:rPr>
              <a:t>FARMERS JOB SAFETY</a:t>
            </a:r>
            <a:endParaRPr lang="en-US" sz="4000" b="1" cap="none" spc="0" dirty="0">
              <a:ln w="10541" cmpd="sng">
                <a:noFill/>
                <a:prstDash val="solid"/>
              </a:ln>
              <a:solidFill>
                <a:schemeClr val="bg2">
                  <a:lumMod val="25000"/>
                </a:schemeClr>
              </a:solidFill>
              <a:effectLst>
                <a:outerShdw blurRad="38100" dist="38100" dir="2700000" sx="172000" sy="172000" algn="tl">
                  <a:srgbClr val="000000">
                    <a:alpha val="0"/>
                  </a:srgbClr>
                </a:outerShdw>
              </a:effectLst>
              <a:latin typeface="Arial" pitchFamily="34" charset="0"/>
              <a:cs typeface="Arial" pitchFamily="34" charset="0"/>
            </a:endParaRPr>
          </a:p>
        </p:txBody>
      </p:sp>
      <p:sp>
        <p:nvSpPr>
          <p:cNvPr id="9" name="Subtitle 2"/>
          <p:cNvSpPr txBox="1">
            <a:spLocks/>
          </p:cNvSpPr>
          <p:nvPr/>
        </p:nvSpPr>
        <p:spPr>
          <a:xfrm>
            <a:off x="397164" y="2819400"/>
            <a:ext cx="3793836" cy="3200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ORG will employ those farmers around the year. After the cultivation they will be provided by different kinds of work by ORG. For example union cleaning, collecting seeds for the next season  as per the demand and requirements.</a:t>
            </a:r>
          </a:p>
          <a:p>
            <a:pPr algn="just"/>
            <a:endParaRPr lang="en-US" sz="1800" b="1" dirty="0" smtClean="0">
              <a:solidFill>
                <a:schemeClr val="tx1"/>
              </a:solidFill>
              <a:latin typeface="Arial" pitchFamily="34" charset="0"/>
              <a:cs typeface="Arial" pitchFamily="34" charset="0"/>
            </a:endParaRPr>
          </a:p>
          <a:p>
            <a:pPr algn="just"/>
            <a:r>
              <a:rPr lang="en-US" sz="1800" b="1" dirty="0" smtClean="0">
                <a:solidFill>
                  <a:schemeClr val="tx1"/>
                </a:solidFill>
                <a:latin typeface="Arial" pitchFamily="34" charset="0"/>
                <a:cs typeface="Arial" pitchFamily="34" charset="0"/>
              </a:rPr>
              <a:t>As a result they don’t need to borrow money from money lenders by paying high interest.</a:t>
            </a:r>
            <a:endParaRPr lang="en-US" sz="1800" b="1" dirty="0">
              <a:solidFill>
                <a:schemeClr val="tx1"/>
              </a:solidFill>
              <a:latin typeface="Arial" pitchFamily="34" charset="0"/>
              <a:cs typeface="Arial" pitchFamily="34" charset="0"/>
            </a:endParaRPr>
          </a:p>
        </p:txBody>
      </p:sp>
      <p:pic>
        <p:nvPicPr>
          <p:cNvPr id="10" name="Picture 9" descr="frmr8.jpg"/>
          <p:cNvPicPr>
            <a:picLocks noChangeAspect="1"/>
          </p:cNvPicPr>
          <p:nvPr/>
        </p:nvPicPr>
        <p:blipFill>
          <a:blip r:embed="rId4" cstate="print"/>
          <a:stretch>
            <a:fillRect/>
          </a:stretch>
        </p:blipFill>
        <p:spPr>
          <a:xfrm>
            <a:off x="4572000" y="3051189"/>
            <a:ext cx="3986482" cy="2660621"/>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1350375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4" name="Rectangle 23"/>
          <p:cNvSpPr/>
          <p:nvPr/>
        </p:nvSpPr>
        <p:spPr>
          <a:xfrm>
            <a:off x="0" y="1981200"/>
            <a:ext cx="9144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Subtitle 2"/>
          <p:cNvSpPr txBox="1">
            <a:spLocks/>
          </p:cNvSpPr>
          <p:nvPr/>
        </p:nvSpPr>
        <p:spPr>
          <a:xfrm>
            <a:off x="-457200" y="2895600"/>
            <a:ext cx="4114800" cy="1635832"/>
          </a:xfrm>
          <a:prstGeom prst="rect">
            <a:avLst/>
          </a:prstGeom>
          <a:noFill/>
          <a:ln>
            <a:noFill/>
          </a:ln>
        </p:spPr>
        <p:txBody>
          <a:bodyPr vert="horz" wrap="square"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lnSpc>
                <a:spcPts val="3500"/>
              </a:lnSpc>
            </a:pPr>
            <a:r>
              <a:rPr lang="en-US" dirty="0" smtClean="0">
                <a:solidFill>
                  <a:srgbClr val="92D050"/>
                </a:solidFill>
                <a:latin typeface="Arial" pitchFamily="34" charset="0"/>
                <a:cs typeface="Arial" pitchFamily="34" charset="0"/>
              </a:rPr>
              <a:t>Technology</a:t>
            </a:r>
          </a:p>
          <a:p>
            <a:pPr algn="r">
              <a:lnSpc>
                <a:spcPts val="3500"/>
              </a:lnSpc>
            </a:pPr>
            <a:r>
              <a:rPr lang="en-US" dirty="0" smtClean="0">
                <a:solidFill>
                  <a:srgbClr val="92D050"/>
                </a:solidFill>
                <a:latin typeface="Arial" pitchFamily="34" charset="0"/>
                <a:cs typeface="Arial" pitchFamily="34" charset="0"/>
              </a:rPr>
              <a:t>can get them out of</a:t>
            </a:r>
          </a:p>
          <a:p>
            <a:pPr algn="r">
              <a:lnSpc>
                <a:spcPts val="3500"/>
              </a:lnSpc>
            </a:pPr>
            <a:r>
              <a:rPr lang="en-US" b="1" dirty="0" smtClean="0">
                <a:solidFill>
                  <a:srgbClr val="92D050"/>
                </a:solidFill>
                <a:latin typeface="Arial" pitchFamily="34" charset="0"/>
                <a:cs typeface="Arial" pitchFamily="34" charset="0"/>
              </a:rPr>
              <a:t> Poverty rapidly</a:t>
            </a:r>
            <a:endParaRPr lang="en-US" b="1" cap="none" spc="0" dirty="0">
              <a:ln w="10541" cmpd="sng">
                <a:noFill/>
                <a:prstDash val="solid"/>
              </a:ln>
              <a:solidFill>
                <a:srgbClr val="92D050"/>
              </a:solidFill>
              <a:effectLst>
                <a:outerShdw blurRad="38100" dist="38100" dir="2700000" sx="172000" sy="172000" algn="tl">
                  <a:srgbClr val="000000">
                    <a:alpha val="0"/>
                  </a:srgbClr>
                </a:outerShdw>
              </a:effectLst>
              <a:latin typeface="Arial" pitchFamily="34" charset="0"/>
              <a:cs typeface="Arial" pitchFamily="34" charset="0"/>
            </a:endParaRPr>
          </a:p>
        </p:txBody>
      </p:sp>
      <p:grpSp>
        <p:nvGrpSpPr>
          <p:cNvPr id="11" name="Group 10"/>
          <p:cNvGrpSpPr/>
          <p:nvPr/>
        </p:nvGrpSpPr>
        <p:grpSpPr>
          <a:xfrm>
            <a:off x="5347693" y="1135857"/>
            <a:ext cx="2175272" cy="2175272"/>
            <a:chOff x="2914650" y="0"/>
            <a:chExt cx="2400300" cy="2400300"/>
          </a:xfrm>
        </p:grpSpPr>
        <p:sp>
          <p:nvSpPr>
            <p:cNvPr id="22" name="Isosceles Triangle 21"/>
            <p:cNvSpPr/>
            <p:nvPr/>
          </p:nvSpPr>
          <p:spPr>
            <a:xfrm>
              <a:off x="2914650" y="0"/>
              <a:ext cx="2400300" cy="2400300"/>
            </a:xfrm>
            <a:prstGeom prst="triangle">
              <a:avLst/>
            </a:prstGeom>
            <a:solidFill>
              <a:srgbClr val="92D050"/>
            </a:solidFill>
            <a:ln>
              <a:solidFill>
                <a:schemeClr val="tx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Isosceles Triangle 4"/>
            <p:cNvSpPr/>
            <p:nvPr/>
          </p:nvSpPr>
          <p:spPr>
            <a:xfrm>
              <a:off x="3572203" y="1016875"/>
              <a:ext cx="1200150" cy="1200150"/>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dirty="0" smtClean="0">
                  <a:solidFill>
                    <a:schemeClr val="tx1">
                      <a:lumMod val="75000"/>
                      <a:lumOff val="25000"/>
                    </a:schemeClr>
                  </a:solidFill>
                  <a:latin typeface="Arial" pitchFamily="34" charset="0"/>
                  <a:cs typeface="Arial" pitchFamily="34" charset="0"/>
                </a:rPr>
                <a:t>Farmers </a:t>
              </a:r>
              <a:r>
                <a:rPr lang="en-US" sz="1600" b="1" dirty="0" err="1" smtClean="0">
                  <a:solidFill>
                    <a:schemeClr val="tx1">
                      <a:lumMod val="75000"/>
                      <a:lumOff val="25000"/>
                    </a:schemeClr>
                  </a:solidFill>
                  <a:latin typeface="Arial" pitchFamily="34" charset="0"/>
                  <a:cs typeface="Arial" pitchFamily="34" charset="0"/>
                </a:rPr>
                <a:t>Faridpur</a:t>
              </a:r>
              <a:r>
                <a:rPr lang="en-US" sz="1600" b="1" dirty="0" smtClean="0">
                  <a:solidFill>
                    <a:schemeClr val="tx1">
                      <a:lumMod val="75000"/>
                      <a:lumOff val="25000"/>
                    </a:schemeClr>
                  </a:solidFill>
                  <a:latin typeface="Arial" pitchFamily="34" charset="0"/>
                  <a:cs typeface="Arial" pitchFamily="34" charset="0"/>
                </a:rPr>
                <a:t> </a:t>
              </a:r>
              <a:endParaRPr lang="en-US" sz="1600" b="1" dirty="0">
                <a:solidFill>
                  <a:schemeClr val="tx1">
                    <a:lumMod val="75000"/>
                    <a:lumOff val="25000"/>
                  </a:schemeClr>
                </a:solidFill>
                <a:latin typeface="Arial" pitchFamily="34" charset="0"/>
                <a:cs typeface="Arial" pitchFamily="34" charset="0"/>
              </a:endParaRPr>
            </a:p>
          </p:txBody>
        </p:sp>
      </p:grpSp>
      <p:grpSp>
        <p:nvGrpSpPr>
          <p:cNvPr id="13" name="Group 12"/>
          <p:cNvGrpSpPr/>
          <p:nvPr/>
        </p:nvGrpSpPr>
        <p:grpSpPr>
          <a:xfrm>
            <a:off x="4260057" y="3311129"/>
            <a:ext cx="2175272" cy="2175272"/>
            <a:chOff x="1714500" y="2400300"/>
            <a:chExt cx="2400300" cy="2400300"/>
          </a:xfrm>
        </p:grpSpPr>
        <p:sp>
          <p:nvSpPr>
            <p:cNvPr id="20" name="Isosceles Triangle 19"/>
            <p:cNvSpPr/>
            <p:nvPr/>
          </p:nvSpPr>
          <p:spPr>
            <a:xfrm>
              <a:off x="1714500" y="2400300"/>
              <a:ext cx="2400300" cy="2400300"/>
            </a:xfrm>
            <a:prstGeom prst="triangle">
              <a:avLst/>
            </a:prstGeom>
            <a:solidFill>
              <a:srgbClr val="92D050"/>
            </a:solidFill>
            <a:ln>
              <a:solidFill>
                <a:schemeClr val="tx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Isosceles Triangle 6"/>
            <p:cNvSpPr/>
            <p:nvPr/>
          </p:nvSpPr>
          <p:spPr>
            <a:xfrm>
              <a:off x="2226878" y="3539358"/>
              <a:ext cx="1341710" cy="1200150"/>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dirty="0">
                  <a:solidFill>
                    <a:schemeClr val="tx1">
                      <a:lumMod val="75000"/>
                      <a:lumOff val="25000"/>
                    </a:schemeClr>
                  </a:solidFill>
                  <a:latin typeface="Arial" pitchFamily="34" charset="0"/>
                  <a:cs typeface="Arial" pitchFamily="34" charset="0"/>
                </a:rPr>
                <a:t>Farmers </a:t>
              </a:r>
              <a:r>
                <a:rPr lang="en-US" sz="1600" b="1" dirty="0" err="1" smtClean="0">
                  <a:solidFill>
                    <a:schemeClr val="tx1">
                      <a:lumMod val="75000"/>
                      <a:lumOff val="25000"/>
                    </a:schemeClr>
                  </a:solidFill>
                  <a:latin typeface="Arial" pitchFamily="34" charset="0"/>
                  <a:cs typeface="Arial" pitchFamily="34" charset="0"/>
                </a:rPr>
                <a:t>Panchagar</a:t>
              </a:r>
              <a:r>
                <a:rPr lang="en-US" sz="1600" b="1" dirty="0" smtClean="0">
                  <a:solidFill>
                    <a:schemeClr val="tx1">
                      <a:lumMod val="75000"/>
                      <a:lumOff val="25000"/>
                    </a:schemeClr>
                  </a:solidFill>
                  <a:latin typeface="Arial" pitchFamily="34" charset="0"/>
                  <a:cs typeface="Arial" pitchFamily="34" charset="0"/>
                </a:rPr>
                <a:t> </a:t>
              </a:r>
              <a:r>
                <a:rPr lang="en-US" sz="1600" b="1" dirty="0">
                  <a:solidFill>
                    <a:schemeClr val="tx1">
                      <a:lumMod val="75000"/>
                      <a:lumOff val="25000"/>
                    </a:schemeClr>
                  </a:solidFill>
                  <a:latin typeface="Arial" pitchFamily="34" charset="0"/>
                  <a:cs typeface="Arial" pitchFamily="34" charset="0"/>
                </a:rPr>
                <a:t>Dist</a:t>
              </a:r>
            </a:p>
          </p:txBody>
        </p:sp>
      </p:grpSp>
      <p:grpSp>
        <p:nvGrpSpPr>
          <p:cNvPr id="14" name="Group 13"/>
          <p:cNvGrpSpPr/>
          <p:nvPr/>
        </p:nvGrpSpPr>
        <p:grpSpPr>
          <a:xfrm>
            <a:off x="5347693" y="3311129"/>
            <a:ext cx="2175272" cy="2175272"/>
            <a:chOff x="2914650" y="2400300"/>
            <a:chExt cx="2400300" cy="2400300"/>
          </a:xfrm>
        </p:grpSpPr>
        <p:sp>
          <p:nvSpPr>
            <p:cNvPr id="18" name="Isosceles Triangle 17"/>
            <p:cNvSpPr/>
            <p:nvPr/>
          </p:nvSpPr>
          <p:spPr>
            <a:xfrm rot="10800000">
              <a:off x="2914650" y="2400300"/>
              <a:ext cx="2400300" cy="2400300"/>
            </a:xfrm>
            <a:prstGeom prst="triangle">
              <a:avLst/>
            </a:prstGeom>
            <a:solidFill>
              <a:srgbClr val="92D050"/>
            </a:solidFill>
            <a:ln>
              <a:solidFill>
                <a:schemeClr val="tx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Isosceles Triangle 8"/>
            <p:cNvSpPr/>
            <p:nvPr/>
          </p:nvSpPr>
          <p:spPr>
            <a:xfrm>
              <a:off x="3514725" y="2614447"/>
              <a:ext cx="1200150" cy="1147928"/>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sz="1600" b="1" dirty="0" smtClean="0">
                  <a:solidFill>
                    <a:schemeClr val="tx1">
                      <a:lumMod val="65000"/>
                      <a:lumOff val="35000"/>
                    </a:schemeClr>
                  </a:solidFill>
                  <a:latin typeface="Arial" pitchFamily="34" charset="0"/>
                  <a:cs typeface="Arial" pitchFamily="34" charset="0"/>
                </a:rPr>
                <a:t> </a:t>
              </a:r>
            </a:p>
            <a:p>
              <a:pPr algn="ctr" defTabSz="800100">
                <a:lnSpc>
                  <a:spcPct val="90000"/>
                </a:lnSpc>
                <a:spcBef>
                  <a:spcPct val="0"/>
                </a:spcBef>
                <a:spcAft>
                  <a:spcPct val="35000"/>
                </a:spcAft>
              </a:pPr>
              <a:endParaRPr lang="en-US" sz="1600" b="1" dirty="0" smtClean="0">
                <a:solidFill>
                  <a:schemeClr val="tx1">
                    <a:lumMod val="75000"/>
                    <a:lumOff val="25000"/>
                  </a:schemeClr>
                </a:solidFill>
                <a:latin typeface="Arial" pitchFamily="34" charset="0"/>
                <a:cs typeface="Arial" pitchFamily="34" charset="0"/>
              </a:endParaRPr>
            </a:p>
            <a:p>
              <a:pPr algn="ctr" defTabSz="800100">
                <a:lnSpc>
                  <a:spcPct val="90000"/>
                </a:lnSpc>
                <a:spcBef>
                  <a:spcPct val="0"/>
                </a:spcBef>
                <a:spcAft>
                  <a:spcPct val="35000"/>
                </a:spcAft>
              </a:pPr>
              <a:r>
                <a:rPr lang="en-US" sz="1600" b="1" dirty="0" smtClean="0">
                  <a:solidFill>
                    <a:schemeClr val="tx1">
                      <a:lumMod val="75000"/>
                      <a:lumOff val="25000"/>
                    </a:schemeClr>
                  </a:solidFill>
                  <a:latin typeface="Arial" pitchFamily="34" charset="0"/>
                  <a:cs typeface="Arial" pitchFamily="34" charset="0"/>
                </a:rPr>
                <a:t>ORG Server Dhaka</a:t>
              </a:r>
            </a:p>
            <a:p>
              <a:pPr lvl="0" algn="ctr" defTabSz="800100">
                <a:lnSpc>
                  <a:spcPct val="90000"/>
                </a:lnSpc>
                <a:spcBef>
                  <a:spcPct val="0"/>
                </a:spcBef>
                <a:spcAft>
                  <a:spcPct val="35000"/>
                </a:spcAft>
              </a:pPr>
              <a:endParaRPr lang="en-US" sz="1600" b="1" dirty="0" smtClean="0">
                <a:solidFill>
                  <a:schemeClr val="tx1">
                    <a:lumMod val="65000"/>
                    <a:lumOff val="35000"/>
                  </a:schemeClr>
                </a:solidFill>
                <a:latin typeface="Arial" pitchFamily="34" charset="0"/>
                <a:cs typeface="Arial" pitchFamily="34" charset="0"/>
              </a:endParaRPr>
            </a:p>
            <a:p>
              <a:pPr lvl="0" algn="ctr" defTabSz="800100">
                <a:lnSpc>
                  <a:spcPct val="90000"/>
                </a:lnSpc>
                <a:spcBef>
                  <a:spcPct val="0"/>
                </a:spcBef>
                <a:spcAft>
                  <a:spcPct val="35000"/>
                </a:spcAft>
              </a:pPr>
              <a:endParaRPr lang="en-US" sz="1600" b="1" dirty="0">
                <a:solidFill>
                  <a:schemeClr val="tx1">
                    <a:lumMod val="65000"/>
                    <a:lumOff val="35000"/>
                  </a:schemeClr>
                </a:solidFill>
                <a:latin typeface="Arial" pitchFamily="34" charset="0"/>
                <a:cs typeface="Arial" pitchFamily="34" charset="0"/>
              </a:endParaRPr>
            </a:p>
          </p:txBody>
        </p:sp>
      </p:grpSp>
      <p:grpSp>
        <p:nvGrpSpPr>
          <p:cNvPr id="15" name="Group 14"/>
          <p:cNvGrpSpPr/>
          <p:nvPr/>
        </p:nvGrpSpPr>
        <p:grpSpPr>
          <a:xfrm>
            <a:off x="6435329" y="3299930"/>
            <a:ext cx="2175272" cy="2175272"/>
            <a:chOff x="4114800" y="2387943"/>
            <a:chExt cx="2400300" cy="2400300"/>
          </a:xfrm>
        </p:grpSpPr>
        <p:sp>
          <p:nvSpPr>
            <p:cNvPr id="16" name="Isosceles Triangle 15"/>
            <p:cNvSpPr/>
            <p:nvPr/>
          </p:nvSpPr>
          <p:spPr>
            <a:xfrm>
              <a:off x="4114800" y="2387943"/>
              <a:ext cx="2400300" cy="2400300"/>
            </a:xfrm>
            <a:prstGeom prst="triangle">
              <a:avLst/>
            </a:prstGeom>
            <a:solidFill>
              <a:srgbClr val="92D050"/>
            </a:solidFill>
            <a:ln>
              <a:solidFill>
                <a:schemeClr val="tx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Isosceles Triangle 10"/>
            <p:cNvSpPr/>
            <p:nvPr/>
          </p:nvSpPr>
          <p:spPr>
            <a:xfrm>
              <a:off x="4714875" y="3552825"/>
              <a:ext cx="1200150" cy="1200150"/>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dirty="0">
                  <a:solidFill>
                    <a:schemeClr val="tx1">
                      <a:lumMod val="75000"/>
                      <a:lumOff val="25000"/>
                    </a:schemeClr>
                  </a:solidFill>
                  <a:latin typeface="Arial" pitchFamily="34" charset="0"/>
                  <a:cs typeface="Arial" pitchFamily="34" charset="0"/>
                </a:rPr>
                <a:t>Farmers </a:t>
              </a:r>
              <a:r>
                <a:rPr lang="en-US" sz="1600" b="1" dirty="0" err="1">
                  <a:solidFill>
                    <a:schemeClr val="tx1">
                      <a:lumMod val="75000"/>
                      <a:lumOff val="25000"/>
                    </a:schemeClr>
                  </a:solidFill>
                  <a:latin typeface="Arial" pitchFamily="34" charset="0"/>
                  <a:cs typeface="Arial" pitchFamily="34" charset="0"/>
                </a:rPr>
                <a:t>Jamalpur</a:t>
              </a:r>
              <a:r>
                <a:rPr lang="en-US" sz="1600" b="1" dirty="0">
                  <a:solidFill>
                    <a:schemeClr val="tx1">
                      <a:lumMod val="75000"/>
                      <a:lumOff val="25000"/>
                    </a:schemeClr>
                  </a:solidFill>
                  <a:latin typeface="Arial" pitchFamily="34" charset="0"/>
                  <a:cs typeface="Arial" pitchFamily="34" charset="0"/>
                </a:rPr>
                <a:t> </a:t>
              </a:r>
              <a:r>
                <a:rPr lang="en-US" sz="1600" b="1" dirty="0" err="1">
                  <a:solidFill>
                    <a:schemeClr val="tx1">
                      <a:lumMod val="75000"/>
                      <a:lumOff val="25000"/>
                    </a:schemeClr>
                  </a:solidFill>
                  <a:latin typeface="Arial" pitchFamily="34" charset="0"/>
                  <a:cs typeface="Arial" pitchFamily="34" charset="0"/>
                </a:rPr>
                <a:t>Dist</a:t>
              </a:r>
              <a:endParaRPr lang="en-US" sz="1600" b="1" dirty="0">
                <a:solidFill>
                  <a:schemeClr val="tx1">
                    <a:lumMod val="75000"/>
                    <a:lumOff val="25000"/>
                  </a:schemeClr>
                </a:solidFill>
                <a:latin typeface="Arial" pitchFamily="34" charset="0"/>
                <a:cs typeface="Arial" pitchFamily="34" charset="0"/>
              </a:endParaRPr>
            </a:p>
          </p:txBody>
        </p:sp>
      </p:grpSp>
      <p:sp>
        <p:nvSpPr>
          <p:cNvPr id="27" name="Rectangle 26"/>
          <p:cNvSpPr/>
          <p:nvPr/>
        </p:nvSpPr>
        <p:spPr>
          <a:xfrm>
            <a:off x="8001000" y="3581400"/>
            <a:ext cx="1143000" cy="685800"/>
          </a:xfrm>
          <a:prstGeom prst="rect">
            <a:avLst/>
          </a:prstGeom>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lumMod val="75000"/>
                    <a:lumOff val="25000"/>
                  </a:schemeClr>
                </a:solidFill>
              </a:rPr>
              <a:t>USA</a:t>
            </a:r>
          </a:p>
          <a:p>
            <a:pPr algn="ctr"/>
            <a:r>
              <a:rPr lang="en-US" b="1" dirty="0" smtClean="0">
                <a:solidFill>
                  <a:schemeClr val="tx1">
                    <a:lumMod val="75000"/>
                    <a:lumOff val="25000"/>
                  </a:schemeClr>
                </a:solidFill>
              </a:rPr>
              <a:t>New  York</a:t>
            </a:r>
            <a:endParaRPr lang="en-US" b="1" dirty="0">
              <a:solidFill>
                <a:schemeClr val="tx1">
                  <a:lumMod val="75000"/>
                  <a:lumOff val="25000"/>
                </a:schemeClr>
              </a:solidFill>
            </a:endParaRPr>
          </a:p>
        </p:txBody>
      </p:sp>
      <p:cxnSp>
        <p:nvCxnSpPr>
          <p:cNvPr id="30" name="Shape 29"/>
          <p:cNvCxnSpPr>
            <a:stCxn id="18" idx="2"/>
          </p:cNvCxnSpPr>
          <p:nvPr/>
        </p:nvCxnSpPr>
        <p:spPr>
          <a:xfrm rot="16200000" flipH="1">
            <a:off x="7779246" y="3054847"/>
            <a:ext cx="117871" cy="630435"/>
          </a:xfrm>
          <a:prstGeom prst="bentConnector4">
            <a:avLst>
              <a:gd name="adj1" fmla="val -193941"/>
              <a:gd name="adj2"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38" name="Shape 37"/>
          <p:cNvCxnSpPr/>
          <p:nvPr/>
        </p:nvCxnSpPr>
        <p:spPr>
          <a:xfrm rot="16200000" flipH="1" flipV="1">
            <a:off x="4977111" y="3058418"/>
            <a:ext cx="117871" cy="623293"/>
          </a:xfrm>
          <a:prstGeom prst="bentConnector4">
            <a:avLst>
              <a:gd name="adj1" fmla="val -253615"/>
              <a:gd name="adj2" fmla="val 50000"/>
            </a:avLst>
          </a:prstGeom>
          <a:ln>
            <a:tailEnd type="arrow"/>
          </a:ln>
        </p:spPr>
        <p:style>
          <a:lnRef idx="3">
            <a:schemeClr val="dk1"/>
          </a:lnRef>
          <a:fillRef idx="0">
            <a:schemeClr val="dk1"/>
          </a:fillRef>
          <a:effectRef idx="2">
            <a:schemeClr val="dk1"/>
          </a:effectRef>
          <a:fontRef idx="minor">
            <a:schemeClr val="tx1"/>
          </a:fontRef>
        </p:style>
      </p:cxnSp>
      <p:sp>
        <p:nvSpPr>
          <p:cNvPr id="41" name="Rectangle 40"/>
          <p:cNvSpPr/>
          <p:nvPr/>
        </p:nvSpPr>
        <p:spPr>
          <a:xfrm>
            <a:off x="3657600" y="3581400"/>
            <a:ext cx="1219200" cy="685800"/>
          </a:xfrm>
          <a:prstGeom prst="rect">
            <a:avLst/>
          </a:prstGeom>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lumMod val="75000"/>
                    <a:lumOff val="25000"/>
                  </a:schemeClr>
                </a:solidFill>
              </a:rPr>
              <a:t>Canada</a:t>
            </a:r>
          </a:p>
          <a:p>
            <a:pPr algn="ctr"/>
            <a:r>
              <a:rPr lang="en-US" b="1" dirty="0" smtClean="0">
                <a:solidFill>
                  <a:schemeClr val="tx1">
                    <a:lumMod val="75000"/>
                    <a:lumOff val="25000"/>
                  </a:schemeClr>
                </a:solidFill>
              </a:rPr>
              <a:t>Edmonton</a:t>
            </a:r>
            <a:endParaRPr lang="en-US" b="1" dirty="0">
              <a:solidFill>
                <a:schemeClr val="tx1">
                  <a:lumMod val="75000"/>
                  <a:lumOff val="25000"/>
                </a:schemeClr>
              </a:solidFill>
            </a:endParaRPr>
          </a:p>
        </p:txBody>
      </p:sp>
    </p:spTree>
    <p:extLst>
      <p:ext uri="{BB962C8B-B14F-4D97-AF65-F5344CB8AC3E}">
        <p14:creationId xmlns:p14="http://schemas.microsoft.com/office/powerpoint/2010/main" xmlns="" val="1608170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981200"/>
            <a:ext cx="9144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304800" y="1334869"/>
            <a:ext cx="8534400" cy="646331"/>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b="1" dirty="0" smtClean="0">
                <a:ln w="12700">
                  <a:noFill/>
                  <a:prstDash val="solid"/>
                </a:ln>
                <a:solidFill>
                  <a:schemeClr val="bg2">
                    <a:lumMod val="25000"/>
                  </a:schemeClr>
                </a:solidFill>
                <a:latin typeface="Arial" pitchFamily="34" charset="0"/>
                <a:cs typeface="Arial" pitchFamily="34" charset="0"/>
              </a:rPr>
              <a:t>EDUCATION</a:t>
            </a:r>
            <a:r>
              <a:rPr lang="en-US" sz="3600" b="1" dirty="0" smtClean="0">
                <a:solidFill>
                  <a:schemeClr val="bg2">
                    <a:lumMod val="25000"/>
                  </a:schemeClr>
                </a:solidFill>
                <a:latin typeface="Arial" pitchFamily="34" charset="0"/>
                <a:cs typeface="Arial" pitchFamily="34" charset="0"/>
              </a:rPr>
              <a:t> </a:t>
            </a:r>
            <a:r>
              <a:rPr lang="en-US" sz="3600" b="1" dirty="0" smtClean="0">
                <a:ln w="12700">
                  <a:noFill/>
                  <a:prstDash val="solid"/>
                </a:ln>
                <a:solidFill>
                  <a:schemeClr val="bg2">
                    <a:lumMod val="25000"/>
                  </a:schemeClr>
                </a:solidFill>
                <a:latin typeface="Arial" pitchFamily="34" charset="0"/>
                <a:cs typeface="Arial" pitchFamily="34" charset="0"/>
              </a:rPr>
              <a:t>FACILITY</a:t>
            </a:r>
            <a:endParaRPr lang="en-US" sz="3600" b="1" cap="none" spc="0" dirty="0">
              <a:ln w="12700">
                <a:noFill/>
                <a:prstDash val="solid"/>
              </a:ln>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2743200"/>
            <a:ext cx="4403436" cy="35433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dirty="0" smtClean="0">
                <a:ln w="12700">
                  <a:noFill/>
                  <a:prstDash val="solid"/>
                </a:ln>
                <a:solidFill>
                  <a:schemeClr val="tx1"/>
                </a:solidFill>
                <a:latin typeface="Arial" pitchFamily="34" charset="0"/>
                <a:cs typeface="Arial" pitchFamily="34" charset="0"/>
              </a:rPr>
              <a:t>Farmers and their families will get  proper farming education from ORG specialized agriculturist from Canada/USA/Japan/Germany and local as well by video conferencing.</a:t>
            </a:r>
          </a:p>
          <a:p>
            <a:pPr algn="just"/>
            <a:r>
              <a:rPr lang="en-US" sz="2000" b="1" dirty="0" smtClean="0">
                <a:ln w="12700">
                  <a:noFill/>
                  <a:prstDash val="solid"/>
                </a:ln>
                <a:solidFill>
                  <a:schemeClr val="tx1"/>
                </a:solidFill>
                <a:latin typeface="Arial" pitchFamily="34" charset="0"/>
                <a:cs typeface="Arial" pitchFamily="34" charset="0"/>
              </a:rPr>
              <a:t>In this program ORG will not pay anything to foreign expert or consultant. We will take 100% local expert and will take ONLY advice from ORG overseas expert .</a:t>
            </a:r>
            <a:endParaRPr lang="en-US" sz="2000" b="1" dirty="0">
              <a:ln w="12700">
                <a:noFill/>
                <a:prstDash val="solid"/>
              </a:ln>
              <a:solidFill>
                <a:schemeClr val="tx1"/>
              </a:solidFill>
              <a:latin typeface="Arial" pitchFamily="34" charset="0"/>
              <a:cs typeface="Arial" pitchFamily="34" charset="0"/>
            </a:endParaRPr>
          </a:p>
        </p:txBody>
      </p:sp>
      <p:pic>
        <p:nvPicPr>
          <p:cNvPr id="10" name="Picture 9" descr="edu.jpeg"/>
          <p:cNvPicPr>
            <a:picLocks noChangeAspect="1"/>
          </p:cNvPicPr>
          <p:nvPr/>
        </p:nvPicPr>
        <p:blipFill>
          <a:blip r:embed="rId4" cstate="print">
            <a:extLst>
              <a:ext uri="{BEBA8EAE-BF5A-486C-A8C5-ECC9F3942E4B}">
                <a14:imgProps xmlns:a14="http://schemas.microsoft.com/office/drawing/2010/main" xmlns="">
                  <a14:imgLayer r:embed="rId5">
                    <a14:imgEffect>
                      <a14:sharpenSoften amount="50000"/>
                    </a14:imgEffect>
                  </a14:imgLayer>
                </a14:imgProps>
              </a:ext>
            </a:extLst>
          </a:blip>
          <a:stretch>
            <a:fillRect/>
          </a:stretch>
        </p:blipFill>
        <p:spPr>
          <a:xfrm>
            <a:off x="4953000" y="3048000"/>
            <a:ext cx="3810000" cy="2590800"/>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3318128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981200"/>
            <a:ext cx="9144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304800" y="1334869"/>
            <a:ext cx="8534400" cy="646331"/>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ln w="12700">
                  <a:noFill/>
                  <a:prstDash val="solid"/>
                </a:ln>
                <a:solidFill>
                  <a:schemeClr val="tx1">
                    <a:lumMod val="65000"/>
                    <a:lumOff val="35000"/>
                  </a:schemeClr>
                </a:solidFill>
                <a:latin typeface="Arial" pitchFamily="34" charset="0"/>
                <a:cs typeface="Arial" pitchFamily="34" charset="0"/>
              </a:rPr>
              <a:t> </a:t>
            </a:r>
            <a:r>
              <a:rPr lang="en-US" sz="3600" b="1" dirty="0" smtClean="0">
                <a:ln w="12700">
                  <a:noFill/>
                  <a:prstDash val="solid"/>
                </a:ln>
                <a:solidFill>
                  <a:schemeClr val="bg2">
                    <a:lumMod val="25000"/>
                  </a:schemeClr>
                </a:solidFill>
                <a:latin typeface="Arial" pitchFamily="34" charset="0"/>
                <a:cs typeface="Arial" pitchFamily="34" charset="0"/>
              </a:rPr>
              <a:t>CROP SHARING</a:t>
            </a:r>
            <a:endParaRPr lang="en-US" sz="3600" b="1" cap="none" spc="0" dirty="0">
              <a:ln w="12700">
                <a:noFill/>
                <a:prstDash val="solid"/>
              </a:ln>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2628900"/>
            <a:ext cx="4784436" cy="35433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End of the season when we get the total yield of crop we will divide them as per the formula in Bangladesh which is 50% ratio.</a:t>
            </a:r>
          </a:p>
          <a:p>
            <a:pPr algn="just"/>
            <a:endParaRPr lang="en-US" sz="1800" b="1" dirty="0" smtClean="0">
              <a:solidFill>
                <a:schemeClr val="tx1"/>
              </a:solidFill>
              <a:latin typeface="Arial" pitchFamily="34" charset="0"/>
              <a:cs typeface="Arial" pitchFamily="34" charset="0"/>
            </a:endParaRPr>
          </a:p>
          <a:p>
            <a:pPr algn="just"/>
            <a:r>
              <a:rPr lang="en-US" sz="1800" b="1" dirty="0" smtClean="0">
                <a:solidFill>
                  <a:schemeClr val="tx1"/>
                </a:solidFill>
                <a:latin typeface="Arial" pitchFamily="34" charset="0"/>
                <a:cs typeface="Arial" pitchFamily="34" charset="0"/>
              </a:rPr>
              <a:t>As per our SED formula farmers/land owners will have more production than before as such they will have much more money for their living.</a:t>
            </a:r>
          </a:p>
          <a:p>
            <a:pPr algn="just"/>
            <a:endParaRPr lang="en-US" sz="1800" b="1" dirty="0" smtClean="0">
              <a:solidFill>
                <a:schemeClr val="tx1"/>
              </a:solidFill>
              <a:latin typeface="Arial" pitchFamily="34" charset="0"/>
              <a:cs typeface="Arial" pitchFamily="34" charset="0"/>
            </a:endParaRPr>
          </a:p>
          <a:p>
            <a:pPr algn="just"/>
            <a:r>
              <a:rPr lang="en-US" sz="1800" b="1" dirty="0" smtClean="0">
                <a:solidFill>
                  <a:schemeClr val="tx1"/>
                </a:solidFill>
                <a:latin typeface="Arial" pitchFamily="34" charset="0"/>
                <a:cs typeface="Arial" pitchFamily="34" charset="0"/>
              </a:rPr>
              <a:t>On the other hand they don’t have any debt as they got all support from ORG. </a:t>
            </a:r>
            <a:endParaRPr lang="en-US" sz="1800" b="1" dirty="0">
              <a:solidFill>
                <a:schemeClr val="tx1"/>
              </a:solidFill>
              <a:latin typeface="Arial" pitchFamily="34" charset="0"/>
              <a:cs typeface="Arial" pitchFamily="34" charset="0"/>
            </a:endParaRPr>
          </a:p>
        </p:txBody>
      </p:sp>
      <p:pic>
        <p:nvPicPr>
          <p:cNvPr id="11" name="Picture 10" descr="pdy1.jpeg"/>
          <p:cNvPicPr>
            <a:picLocks noChangeAspect="1"/>
          </p:cNvPicPr>
          <p:nvPr/>
        </p:nvPicPr>
        <p:blipFill rotWithShape="1">
          <a:blip r:embed="rId4" cstate="print"/>
          <a:srcRect b="8899"/>
          <a:stretch/>
        </p:blipFill>
        <p:spPr>
          <a:xfrm>
            <a:off x="5486400" y="2580894"/>
            <a:ext cx="2743200" cy="1657731"/>
          </a:xfrm>
          <a:prstGeom prst="rect">
            <a:avLst/>
          </a:prstGeom>
          <a:noFill/>
          <a:ln w="38100">
            <a:solidFill>
              <a:schemeClr val="bg1">
                <a:lumMod val="95000"/>
              </a:schemeClr>
            </a:solidFill>
          </a:ln>
        </p:spPr>
      </p:pic>
      <p:pic>
        <p:nvPicPr>
          <p:cNvPr id="13" name="Picture 12" descr="pdy2.jpeg"/>
          <p:cNvPicPr>
            <a:picLocks noChangeAspect="1"/>
          </p:cNvPicPr>
          <p:nvPr/>
        </p:nvPicPr>
        <p:blipFill rotWithShape="1">
          <a:blip r:embed="rId5" cstate="print"/>
          <a:srcRect t="4027" b="6400"/>
          <a:stretch/>
        </p:blipFill>
        <p:spPr>
          <a:xfrm>
            <a:off x="5486400" y="4495800"/>
            <a:ext cx="2743200" cy="1695450"/>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1721030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981200"/>
            <a:ext cx="9144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304800" y="1334869"/>
            <a:ext cx="8534400" cy="646331"/>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b="1" dirty="0" smtClean="0">
                <a:ln w="18415" cmpd="sng">
                  <a:noFill/>
                  <a:prstDash val="solid"/>
                </a:ln>
                <a:solidFill>
                  <a:schemeClr val="bg2">
                    <a:lumMod val="25000"/>
                  </a:schemeClr>
                </a:solidFill>
                <a:latin typeface="Arial" pitchFamily="34" charset="0"/>
                <a:cs typeface="Arial" pitchFamily="34" charset="0"/>
              </a:rPr>
              <a:t>MARKETING SUPPORT</a:t>
            </a:r>
            <a:endParaRPr lang="en-US" sz="3600" b="1" cap="none" spc="0" dirty="0">
              <a:ln w="18415" cmpd="sng">
                <a:noFill/>
                <a:prstDash val="solid"/>
              </a:ln>
              <a:solidFill>
                <a:schemeClr val="bg2">
                  <a:lumMod val="25000"/>
                </a:schemeClr>
              </a:solidFill>
              <a:latin typeface="Arial" pitchFamily="34" charset="0"/>
              <a:cs typeface="Arial" pitchFamily="34" charset="0"/>
            </a:endParaRPr>
          </a:p>
        </p:txBody>
      </p:sp>
      <p:sp>
        <p:nvSpPr>
          <p:cNvPr id="9" name="Subtitle 2"/>
          <p:cNvSpPr txBox="1">
            <a:spLocks/>
          </p:cNvSpPr>
          <p:nvPr/>
        </p:nvSpPr>
        <p:spPr>
          <a:xfrm>
            <a:off x="397164" y="2590800"/>
            <a:ext cx="4784436" cy="35433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Arial" pitchFamily="34" charset="0"/>
                <a:cs typeface="Arial" pitchFamily="34" charset="0"/>
              </a:rPr>
              <a:t>Most of the time farmers/landowners they want to sell their products to buy their other house hold items but lack of knowledge they can’t get the right price for their products.</a:t>
            </a:r>
          </a:p>
          <a:p>
            <a:pPr algn="just"/>
            <a:r>
              <a:rPr lang="en-US" sz="1800" b="1" dirty="0" smtClean="0">
                <a:solidFill>
                  <a:schemeClr val="tx1"/>
                </a:solidFill>
                <a:latin typeface="Arial" pitchFamily="34" charset="0"/>
                <a:cs typeface="Arial" pitchFamily="34" charset="0"/>
              </a:rPr>
              <a:t> </a:t>
            </a:r>
          </a:p>
          <a:p>
            <a:pPr algn="just"/>
            <a:r>
              <a:rPr lang="en-US" sz="1800" b="1" dirty="0" smtClean="0">
                <a:solidFill>
                  <a:schemeClr val="tx1"/>
                </a:solidFill>
                <a:latin typeface="Arial" pitchFamily="34" charset="0"/>
                <a:cs typeface="Arial" pitchFamily="34" charset="0"/>
              </a:rPr>
              <a:t>The middlemen take advantage and buy the products in low price.</a:t>
            </a:r>
          </a:p>
          <a:p>
            <a:pPr algn="just"/>
            <a:endParaRPr lang="en-US" sz="1800" b="1" dirty="0" smtClean="0">
              <a:solidFill>
                <a:schemeClr val="tx1"/>
              </a:solidFill>
              <a:latin typeface="Arial" pitchFamily="34" charset="0"/>
              <a:cs typeface="Arial" pitchFamily="34" charset="0"/>
            </a:endParaRPr>
          </a:p>
          <a:p>
            <a:pPr algn="just"/>
            <a:r>
              <a:rPr lang="en-US" sz="1800" b="1" dirty="0" smtClean="0">
                <a:solidFill>
                  <a:schemeClr val="tx1"/>
                </a:solidFill>
                <a:latin typeface="Arial" pitchFamily="34" charset="0"/>
                <a:cs typeface="Arial" pitchFamily="34" charset="0"/>
              </a:rPr>
              <a:t>ORG Foundation Bangladesh will assist them to sell their all non traditional products within the country and in overseas market by using  Technology to get the best price.</a:t>
            </a:r>
            <a:endParaRPr lang="en-US" sz="1800" b="1" dirty="0">
              <a:solidFill>
                <a:schemeClr val="tx1"/>
              </a:solidFill>
              <a:latin typeface="Arial" pitchFamily="34" charset="0"/>
              <a:cs typeface="Arial" pitchFamily="34" charset="0"/>
            </a:endParaRPr>
          </a:p>
        </p:txBody>
      </p:sp>
      <p:pic>
        <p:nvPicPr>
          <p:cNvPr id="10" name="Picture 9" descr="mrkt.jpeg"/>
          <p:cNvPicPr>
            <a:picLocks noChangeAspect="1"/>
          </p:cNvPicPr>
          <p:nvPr/>
        </p:nvPicPr>
        <p:blipFill>
          <a:blip r:embed="rId4" cstate="print"/>
          <a:stretch>
            <a:fillRect/>
          </a:stretch>
        </p:blipFill>
        <p:spPr>
          <a:xfrm>
            <a:off x="5257800" y="2971800"/>
            <a:ext cx="3438525" cy="2743200"/>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3021125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76200"/>
            <a:ext cx="9144000" cy="38385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04800" y="2114550"/>
            <a:ext cx="8534400" cy="2133600"/>
          </a:xfrm>
          <a:effectLst>
            <a:outerShdw blurRad="50800" dist="38100" dir="13500000" algn="br" rotWithShape="0">
              <a:prstClr val="black">
                <a:alpha val="40000"/>
              </a:prstClr>
            </a:outerShdw>
          </a:effectLst>
        </p:spPr>
        <p:txBody>
          <a:bodyPr>
            <a:noAutofit/>
          </a:bodyPr>
          <a:lstStyle/>
          <a:p>
            <a:pPr>
              <a:lnSpc>
                <a:spcPts val="13000"/>
              </a:lnSpc>
            </a:pPr>
            <a:r>
              <a:rPr lang="en-US" sz="9600" b="1" dirty="0" smtClean="0">
                <a:ln w="31550" cmpd="sng">
                  <a:solidFill>
                    <a:schemeClr val="bg1">
                      <a:lumMod val="65000"/>
                    </a:schemeClr>
                  </a:solidFill>
                  <a:prstDash val="solid"/>
                </a:ln>
                <a:solidFill>
                  <a:srgbClr val="92D050"/>
                </a:solidFill>
                <a:latin typeface="Arial" pitchFamily="34" charset="0"/>
                <a:cs typeface="Arial" pitchFamily="34" charset="0"/>
              </a:rPr>
              <a:t>THANK YOU</a:t>
            </a:r>
            <a:endParaRPr lang="en-US" sz="9600" b="1" cap="none" spc="0" dirty="0">
              <a:ln w="31550" cmpd="sng">
                <a:solidFill>
                  <a:schemeClr val="bg1">
                    <a:lumMod val="65000"/>
                  </a:schemeClr>
                </a:solidFill>
                <a:prstDash val="solid"/>
              </a:ln>
              <a:solidFill>
                <a:srgbClr val="92D050"/>
              </a:solidFill>
              <a:latin typeface="Arial" pitchFamily="34" charset="0"/>
              <a:cs typeface="Arial" pitchFamily="34" charset="0"/>
            </a:endParaRPr>
          </a:p>
        </p:txBody>
      </p:sp>
      <p:sp>
        <p:nvSpPr>
          <p:cNvPr id="4" name="Subtitle 2"/>
          <p:cNvSpPr txBox="1">
            <a:spLocks/>
          </p:cNvSpPr>
          <p:nvPr/>
        </p:nvSpPr>
        <p:spPr>
          <a:xfrm>
            <a:off x="304800" y="4038600"/>
            <a:ext cx="8534400" cy="1676400"/>
          </a:xfrm>
          <a:prstGeom prst="rect">
            <a:avLst/>
          </a:prstGeom>
          <a:noFill/>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2500"/>
              </a:lnSpc>
            </a:pPr>
            <a:endParaRPr lang="en-US" sz="3600" b="1" cap="none" spc="0" dirty="0" smtClean="0">
              <a:ln w="18415" cmpd="sng">
                <a:noFill/>
                <a:prstDash val="solid"/>
              </a:ln>
              <a:solidFill>
                <a:schemeClr val="tx1">
                  <a:lumMod val="50000"/>
                  <a:lumOff val="50000"/>
                </a:schemeClr>
              </a:solidFill>
              <a:latin typeface="Arial" pitchFamily="34" charset="0"/>
              <a:cs typeface="Arial" pitchFamily="34" charset="0"/>
            </a:endParaRPr>
          </a:p>
          <a:p>
            <a:pPr>
              <a:lnSpc>
                <a:spcPts val="2500"/>
              </a:lnSpc>
            </a:pPr>
            <a:endParaRPr lang="en-US" sz="3600" b="1" dirty="0" smtClean="0">
              <a:ln w="18415" cmpd="sng">
                <a:noFill/>
                <a:prstDash val="solid"/>
              </a:ln>
              <a:solidFill>
                <a:srgbClr val="004C00"/>
              </a:solidFill>
              <a:latin typeface="Arial" pitchFamily="34" charset="0"/>
              <a:cs typeface="Arial" pitchFamily="34" charset="0"/>
            </a:endParaRPr>
          </a:p>
          <a:p>
            <a:pPr>
              <a:lnSpc>
                <a:spcPts val="2500"/>
              </a:lnSpc>
            </a:pPr>
            <a:r>
              <a:rPr lang="en-US" sz="3600" b="1" cap="none" spc="0" dirty="0" smtClean="0">
                <a:ln w="18415" cmpd="sng">
                  <a:noFill/>
                  <a:prstDash val="solid"/>
                </a:ln>
                <a:solidFill>
                  <a:schemeClr val="tx1"/>
                </a:solidFill>
                <a:latin typeface="Arial" pitchFamily="34" charset="0"/>
                <a:cs typeface="Arial" pitchFamily="34" charset="0"/>
              </a:rPr>
              <a:t>MAY </a:t>
            </a:r>
            <a:r>
              <a:rPr lang="en-US" sz="3600" b="1" dirty="0" smtClean="0">
                <a:ln w="18415" cmpd="sng">
                  <a:noFill/>
                  <a:prstDash val="solid"/>
                </a:ln>
                <a:solidFill>
                  <a:schemeClr val="tx1"/>
                </a:solidFill>
                <a:latin typeface="Arial" pitchFamily="34" charset="0"/>
                <a:cs typeface="Arial" pitchFamily="34" charset="0"/>
              </a:rPr>
              <a:t>GOD</a:t>
            </a:r>
          </a:p>
          <a:p>
            <a:pPr>
              <a:lnSpc>
                <a:spcPts val="2500"/>
              </a:lnSpc>
            </a:pPr>
            <a:r>
              <a:rPr lang="en-US" sz="3600" b="1" cap="none" spc="0" dirty="0" smtClean="0">
                <a:ln w="18415" cmpd="sng">
                  <a:noFill/>
                  <a:prstDash val="solid"/>
                </a:ln>
                <a:solidFill>
                  <a:schemeClr val="tx1"/>
                </a:solidFill>
                <a:latin typeface="Arial" pitchFamily="34" charset="0"/>
                <a:cs typeface="Arial" pitchFamily="34" charset="0"/>
              </a:rPr>
              <a:t>BLESS BANGLADESH</a:t>
            </a:r>
            <a:endParaRPr lang="en-US" sz="3600" b="1" cap="none" spc="0" dirty="0">
              <a:ln w="18415" cmpd="sng">
                <a:noFill/>
                <a:prstDash val="solid"/>
              </a:ln>
              <a:solidFill>
                <a:schemeClr val="tx1"/>
              </a:solidFill>
              <a:latin typeface="Arial" pitchFamily="34" charset="0"/>
              <a:cs typeface="Arial" pitchFamily="34" charset="0"/>
            </a:endParaRP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2286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52044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4343400"/>
            <a:ext cx="6781800" cy="1752600"/>
          </a:xfrm>
        </p:spPr>
        <p:txBody>
          <a:bodyPr>
            <a:noAutofit/>
          </a:bodyPr>
          <a:lstStyle/>
          <a:p>
            <a:pPr algn="just">
              <a:lnSpc>
                <a:spcPts val="2500"/>
              </a:lnSpc>
            </a:pPr>
            <a:r>
              <a:rPr lang="en-US" sz="2500" b="1" dirty="0" smtClean="0">
                <a:solidFill>
                  <a:schemeClr val="bg1">
                    <a:lumMod val="50000"/>
                  </a:schemeClr>
                </a:solidFill>
              </a:rPr>
              <a:t>To protect the Low income people of Bangladesh by taking baby steps to Shine the light of technology and transform each village to a self-sufficient entity and to provide them with a stronger step to a better life. </a:t>
            </a:r>
            <a:endParaRPr lang="en-US" sz="2500" b="1" dirty="0">
              <a:solidFill>
                <a:schemeClr val="tx1">
                  <a:lumMod val="65000"/>
                  <a:lumOff val="35000"/>
                </a:schemeClr>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7377" y="762000"/>
            <a:ext cx="5365424" cy="1928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0" y="3048000"/>
            <a:ext cx="9144000" cy="381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685800" y="3962400"/>
            <a:ext cx="7772400" cy="2286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latin typeface="Arial" pitchFamily="34" charset="0"/>
                <a:cs typeface="Arial" pitchFamily="34" charset="0"/>
              </a:rPr>
              <a:t>To protect the Low income people of Bangladesh by taking baby steps to Shine the light of technology and transform each village to a self-sufficient entity and to provide them with a stronger step to a better life. </a:t>
            </a:r>
            <a:endParaRPr lang="en-US" sz="3600" b="1" dirty="0">
              <a:latin typeface="Arial" pitchFamily="34" charset="0"/>
              <a:cs typeface="Arial" pitchFamily="34" charset="0"/>
            </a:endParaRPr>
          </a:p>
        </p:txBody>
      </p:sp>
      <p:sp>
        <p:nvSpPr>
          <p:cNvPr id="10" name="Title 1"/>
          <p:cNvSpPr txBox="1">
            <a:spLocks/>
          </p:cNvSpPr>
          <p:nvPr/>
        </p:nvSpPr>
        <p:spPr>
          <a:xfrm>
            <a:off x="685800" y="3025775"/>
            <a:ext cx="7772400" cy="1165225"/>
          </a:xfrm>
          <a:prstGeom prst="rect">
            <a:avLst/>
          </a:prstGeom>
          <a:effectLst>
            <a:outerShdw blurRad="50800" dist="38100" dir="13500000" algn="br" rotWithShape="0">
              <a:prstClr val="black">
                <a:alpha val="4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600" b="1" dirty="0" smtClean="0">
                <a:solidFill>
                  <a:srgbClr val="92D050"/>
                </a:solidFill>
                <a:latin typeface="Arial" pitchFamily="34" charset="0"/>
                <a:cs typeface="Arial" pitchFamily="34" charset="0"/>
              </a:rPr>
              <a:t>FOCUS</a:t>
            </a:r>
            <a:endParaRPr lang="en-US" sz="8800" b="1" dirty="0">
              <a:solidFill>
                <a:srgbClr val="92D050"/>
              </a:solidFill>
              <a:latin typeface="Arial" pitchFamily="34" charset="0"/>
              <a:cs typeface="Arial" pitchFamily="34" charset="0"/>
            </a:endParaRPr>
          </a:p>
        </p:txBody>
      </p:sp>
    </p:spTree>
    <p:extLst>
      <p:ext uri="{BB962C8B-B14F-4D97-AF65-F5344CB8AC3E}">
        <p14:creationId xmlns:p14="http://schemas.microsoft.com/office/powerpoint/2010/main" xmlns="" val="2178988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219200"/>
            <a:ext cx="6400800" cy="762000"/>
          </a:xfrm>
          <a:effectLst>
            <a:outerShdw blurRad="50800" dist="38100" dir="13500000" algn="br" rotWithShape="0">
              <a:prstClr val="black">
                <a:alpha val="40000"/>
              </a:prstClr>
            </a:outerShdw>
          </a:effectLst>
        </p:spPr>
        <p:txBody>
          <a:bodyPr>
            <a:normAutofit fontScale="92500"/>
          </a:bodyPr>
          <a:lstStyle/>
          <a:p>
            <a:r>
              <a:rPr lang="en-US" sz="4800" b="1" dirty="0" smtClean="0">
                <a:solidFill>
                  <a:schemeClr val="tx1"/>
                </a:solidFill>
                <a:latin typeface="Arial" pitchFamily="34" charset="0"/>
                <a:cs typeface="Arial" pitchFamily="34" charset="0"/>
              </a:rPr>
              <a:t>BOARD OF TRUSTEE</a:t>
            </a:r>
            <a:endParaRPr lang="en-US" sz="4800" b="1" dirty="0">
              <a:solidFill>
                <a:schemeClr val="tx1"/>
              </a:solidFill>
              <a:latin typeface="Arial" pitchFamily="34" charset="0"/>
              <a:cs typeface="Arial"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txBox="1">
            <a:spLocks/>
          </p:cNvSpPr>
          <p:nvPr/>
        </p:nvSpPr>
        <p:spPr>
          <a:xfrm>
            <a:off x="0" y="1905000"/>
            <a:ext cx="9144000" cy="4572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2800"/>
              </a:lnSpc>
            </a:pPr>
            <a:endParaRPr lang="en-US" sz="1800" dirty="0" smtClean="0">
              <a:solidFill>
                <a:schemeClr val="tx1"/>
              </a:solidFill>
              <a:latin typeface="Arial" pitchFamily="34" charset="0"/>
              <a:cs typeface="Arial" pitchFamily="34" charset="0"/>
            </a:endParaRPr>
          </a:p>
          <a:p>
            <a:pPr>
              <a:lnSpc>
                <a:spcPts val="2800"/>
              </a:lnSpc>
            </a:pPr>
            <a:r>
              <a:rPr lang="en-US" sz="1800" b="1" dirty="0" smtClean="0">
                <a:solidFill>
                  <a:schemeClr val="tx1"/>
                </a:solidFill>
                <a:latin typeface="Arial" pitchFamily="34" charset="0"/>
                <a:cs typeface="Arial" pitchFamily="34" charset="0"/>
              </a:rPr>
              <a:t>MD. NIZAM MOHAMMED UDDIN  </a:t>
            </a:r>
            <a:r>
              <a:rPr lang="en-US" sz="1800" dirty="0" smtClean="0">
                <a:solidFill>
                  <a:schemeClr val="tx1"/>
                </a:solidFill>
                <a:latin typeface="Arial" pitchFamily="34" charset="0"/>
                <a:cs typeface="Arial" pitchFamily="34" charset="0"/>
              </a:rPr>
              <a:t>I  President</a:t>
            </a:r>
          </a:p>
          <a:p>
            <a:pPr>
              <a:lnSpc>
                <a:spcPts val="2800"/>
              </a:lnSpc>
            </a:pPr>
            <a:r>
              <a:rPr lang="en-US" sz="1800" b="1" dirty="0" smtClean="0">
                <a:solidFill>
                  <a:schemeClr val="tx1"/>
                </a:solidFill>
                <a:latin typeface="Arial" pitchFamily="34" charset="0"/>
                <a:cs typeface="Arial" pitchFamily="34" charset="0"/>
              </a:rPr>
              <a:t>FARZANA AFROZ  </a:t>
            </a:r>
            <a:r>
              <a:rPr lang="en-US" sz="1800" dirty="0" smtClean="0">
                <a:solidFill>
                  <a:schemeClr val="tx1"/>
                </a:solidFill>
                <a:latin typeface="Arial" pitchFamily="34" charset="0"/>
                <a:cs typeface="Arial" pitchFamily="34" charset="0"/>
              </a:rPr>
              <a:t>I  Vice President</a:t>
            </a:r>
          </a:p>
          <a:p>
            <a:pPr>
              <a:lnSpc>
                <a:spcPts val="2800"/>
              </a:lnSpc>
            </a:pPr>
            <a:r>
              <a:rPr lang="en-US" sz="1800" b="1" dirty="0" smtClean="0">
                <a:solidFill>
                  <a:schemeClr val="tx1"/>
                </a:solidFill>
                <a:latin typeface="Arial" pitchFamily="34" charset="0"/>
                <a:cs typeface="Arial" pitchFamily="34" charset="0"/>
              </a:rPr>
              <a:t>SELINA SULTANA  </a:t>
            </a:r>
            <a:r>
              <a:rPr lang="en-US" sz="1800" dirty="0" smtClean="0">
                <a:solidFill>
                  <a:schemeClr val="tx1"/>
                </a:solidFill>
                <a:latin typeface="Arial" pitchFamily="34" charset="0"/>
                <a:cs typeface="Arial" pitchFamily="34" charset="0"/>
              </a:rPr>
              <a:t>I  Treasure</a:t>
            </a:r>
          </a:p>
          <a:p>
            <a:pPr>
              <a:lnSpc>
                <a:spcPts val="2800"/>
              </a:lnSpc>
            </a:pPr>
            <a:r>
              <a:rPr lang="en-US" sz="1800" b="1" dirty="0" smtClean="0">
                <a:solidFill>
                  <a:schemeClr val="tx1"/>
                </a:solidFill>
                <a:latin typeface="Arial" pitchFamily="34" charset="0"/>
                <a:cs typeface="Arial" pitchFamily="34" charset="0"/>
              </a:rPr>
              <a:t>HASINATUN NAHER</a:t>
            </a:r>
            <a:r>
              <a:rPr lang="en-US" sz="1800" dirty="0" smtClean="0">
                <a:solidFill>
                  <a:schemeClr val="tx1"/>
                </a:solidFill>
                <a:latin typeface="Arial" pitchFamily="34" charset="0"/>
                <a:cs typeface="Arial" pitchFamily="34" charset="0"/>
              </a:rPr>
              <a:t>  I  Cultural Secretary</a:t>
            </a:r>
          </a:p>
          <a:p>
            <a:pPr>
              <a:lnSpc>
                <a:spcPts val="2800"/>
              </a:lnSpc>
            </a:pPr>
            <a:r>
              <a:rPr lang="en-US" sz="1800" b="1" dirty="0" smtClean="0">
                <a:solidFill>
                  <a:schemeClr val="tx1"/>
                </a:solidFill>
                <a:latin typeface="Arial" pitchFamily="34" charset="0"/>
                <a:cs typeface="Arial" pitchFamily="34" charset="0"/>
              </a:rPr>
              <a:t>MD. AMANULLAH CHOWDHURY</a:t>
            </a:r>
            <a:r>
              <a:rPr lang="en-US" sz="1800" dirty="0" smtClean="0">
                <a:solidFill>
                  <a:schemeClr val="tx1"/>
                </a:solidFill>
                <a:latin typeface="Arial" pitchFamily="34" charset="0"/>
                <a:cs typeface="Arial" pitchFamily="34" charset="0"/>
              </a:rPr>
              <a:t>  I  Social Welfare Secretary</a:t>
            </a:r>
          </a:p>
          <a:p>
            <a:pPr>
              <a:lnSpc>
                <a:spcPts val="2800"/>
              </a:lnSpc>
            </a:pPr>
            <a:r>
              <a:rPr lang="en-US" sz="1800" b="1" dirty="0" smtClean="0">
                <a:solidFill>
                  <a:schemeClr val="tx1"/>
                </a:solidFill>
                <a:latin typeface="Arial" pitchFamily="34" charset="0"/>
                <a:cs typeface="Arial" pitchFamily="34" charset="0"/>
              </a:rPr>
              <a:t>RIDWAN RENAN AHMED  </a:t>
            </a:r>
            <a:r>
              <a:rPr lang="en-US" sz="1800" dirty="0" smtClean="0">
                <a:solidFill>
                  <a:schemeClr val="tx1"/>
                </a:solidFill>
                <a:latin typeface="Arial" pitchFamily="34" charset="0"/>
                <a:cs typeface="Arial" pitchFamily="34" charset="0"/>
              </a:rPr>
              <a:t>I  Education and Cultural Secretary</a:t>
            </a:r>
          </a:p>
          <a:p>
            <a:pPr>
              <a:lnSpc>
                <a:spcPts val="2800"/>
              </a:lnSpc>
            </a:pPr>
            <a:r>
              <a:rPr lang="en-US" sz="1800" b="1" dirty="0" smtClean="0">
                <a:solidFill>
                  <a:schemeClr val="tx1"/>
                </a:solidFill>
                <a:latin typeface="Arial" pitchFamily="34" charset="0"/>
                <a:cs typeface="Arial" pitchFamily="34" charset="0"/>
              </a:rPr>
              <a:t>SABBIN AKTER  </a:t>
            </a:r>
            <a:r>
              <a:rPr lang="en-US" sz="1800" dirty="0" smtClean="0">
                <a:solidFill>
                  <a:schemeClr val="tx1"/>
                </a:solidFill>
                <a:latin typeface="Arial" pitchFamily="34" charset="0"/>
                <a:cs typeface="Arial" pitchFamily="34" charset="0"/>
              </a:rPr>
              <a:t>I  </a:t>
            </a:r>
            <a:r>
              <a:rPr lang="en-US" sz="1800" dirty="0">
                <a:solidFill>
                  <a:schemeClr val="tx1"/>
                </a:solidFill>
                <a:latin typeface="Arial" pitchFamily="34" charset="0"/>
                <a:cs typeface="Arial" pitchFamily="34" charset="0"/>
              </a:rPr>
              <a:t>Executive Member</a:t>
            </a:r>
          </a:p>
          <a:p>
            <a:pPr>
              <a:lnSpc>
                <a:spcPts val="2800"/>
              </a:lnSpc>
            </a:pPr>
            <a:r>
              <a:rPr lang="en-US" sz="1800" b="1" dirty="0" smtClean="0">
                <a:solidFill>
                  <a:schemeClr val="tx1"/>
                </a:solidFill>
                <a:latin typeface="Arial" pitchFamily="34" charset="0"/>
                <a:cs typeface="Arial" pitchFamily="34" charset="0"/>
              </a:rPr>
              <a:t>SABERA CHOWDHURY  </a:t>
            </a:r>
            <a:r>
              <a:rPr lang="en-US" sz="1800" dirty="0" smtClean="0">
                <a:solidFill>
                  <a:schemeClr val="tx1"/>
                </a:solidFill>
                <a:latin typeface="Arial" pitchFamily="34" charset="0"/>
                <a:cs typeface="Arial" pitchFamily="34" charset="0"/>
              </a:rPr>
              <a:t>I  </a:t>
            </a:r>
            <a:r>
              <a:rPr lang="en-US" sz="1800" dirty="0">
                <a:solidFill>
                  <a:schemeClr val="tx1"/>
                </a:solidFill>
                <a:latin typeface="Arial" pitchFamily="34" charset="0"/>
                <a:cs typeface="Arial" pitchFamily="34" charset="0"/>
              </a:rPr>
              <a:t>Executive Member</a:t>
            </a:r>
          </a:p>
          <a:p>
            <a:pPr>
              <a:lnSpc>
                <a:spcPts val="2800"/>
              </a:lnSpc>
            </a:pPr>
            <a:r>
              <a:rPr lang="en-US" sz="1800" b="1" dirty="0" smtClean="0">
                <a:solidFill>
                  <a:schemeClr val="tx1"/>
                </a:solidFill>
                <a:latin typeface="Arial" pitchFamily="34" charset="0"/>
                <a:cs typeface="Arial" pitchFamily="34" charset="0"/>
              </a:rPr>
              <a:t>RIFFAT SAMINA  </a:t>
            </a:r>
            <a:r>
              <a:rPr lang="en-US" sz="1800" dirty="0" smtClean="0">
                <a:solidFill>
                  <a:schemeClr val="tx1"/>
                </a:solidFill>
                <a:latin typeface="Arial" pitchFamily="34" charset="0"/>
                <a:cs typeface="Arial" pitchFamily="34" charset="0"/>
              </a:rPr>
              <a:t>I  </a:t>
            </a:r>
            <a:r>
              <a:rPr lang="en-US" sz="1800" dirty="0">
                <a:solidFill>
                  <a:schemeClr val="tx1"/>
                </a:solidFill>
                <a:latin typeface="Arial" pitchFamily="34" charset="0"/>
                <a:cs typeface="Arial" pitchFamily="34" charset="0"/>
              </a:rPr>
              <a:t>Executive </a:t>
            </a:r>
            <a:r>
              <a:rPr lang="en-US" sz="1800" dirty="0" smtClean="0">
                <a:solidFill>
                  <a:schemeClr val="tx1"/>
                </a:solidFill>
                <a:latin typeface="Arial" pitchFamily="34" charset="0"/>
                <a:cs typeface="Arial" pitchFamily="34" charset="0"/>
              </a:rPr>
              <a:t>Member</a:t>
            </a:r>
            <a:endParaRPr lang="en-US" sz="1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1200767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219200"/>
            <a:ext cx="6400800" cy="762000"/>
          </a:xfrm>
          <a:effectLst>
            <a:outerShdw blurRad="50800" dist="38100" dir="13500000" algn="br" rotWithShape="0">
              <a:prstClr val="black">
                <a:alpha val="40000"/>
              </a:prstClr>
            </a:outerShdw>
          </a:effectLst>
        </p:spPr>
        <p:txBody>
          <a:bodyPr>
            <a:normAutofit fontScale="92500"/>
          </a:bodyPr>
          <a:lstStyle/>
          <a:p>
            <a:r>
              <a:rPr lang="en-US" sz="4800" b="1" dirty="0" smtClean="0">
                <a:solidFill>
                  <a:schemeClr val="tx1"/>
                </a:solidFill>
                <a:latin typeface="Arial" pitchFamily="34" charset="0"/>
                <a:cs typeface="Arial" pitchFamily="34" charset="0"/>
              </a:rPr>
              <a:t>BOARD OF TRUSTEE</a:t>
            </a:r>
            <a:endParaRPr lang="en-US" sz="4800" b="1" dirty="0">
              <a:solidFill>
                <a:schemeClr val="tx1"/>
              </a:solidFill>
              <a:latin typeface="Arial" pitchFamily="34" charset="0"/>
              <a:cs typeface="Arial"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txBox="1">
            <a:spLocks/>
          </p:cNvSpPr>
          <p:nvPr/>
        </p:nvSpPr>
        <p:spPr>
          <a:xfrm>
            <a:off x="0" y="1905000"/>
            <a:ext cx="9144000" cy="4678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2800"/>
              </a:lnSpc>
            </a:pPr>
            <a:endParaRPr lang="en-US" sz="1800" b="1" dirty="0" smtClean="0">
              <a:solidFill>
                <a:schemeClr val="tx1"/>
              </a:solidFill>
              <a:latin typeface="Arial" pitchFamily="34" charset="0"/>
              <a:cs typeface="Arial" pitchFamily="34" charset="0"/>
            </a:endParaRPr>
          </a:p>
          <a:p>
            <a:pPr>
              <a:lnSpc>
                <a:spcPts val="2800"/>
              </a:lnSpc>
            </a:pPr>
            <a:r>
              <a:rPr lang="en-US" sz="1800" b="1" dirty="0" smtClean="0">
                <a:solidFill>
                  <a:schemeClr val="tx1"/>
                </a:solidFill>
                <a:latin typeface="Arial" pitchFamily="34" charset="0"/>
                <a:cs typeface="Arial" pitchFamily="34" charset="0"/>
              </a:rPr>
              <a:t>HUSSAIN </a:t>
            </a:r>
            <a:r>
              <a:rPr lang="en-US" sz="1800" b="1" dirty="0">
                <a:solidFill>
                  <a:schemeClr val="tx1"/>
                </a:solidFill>
                <a:latin typeface="Arial" pitchFamily="34" charset="0"/>
                <a:cs typeface="Arial" pitchFamily="34" charset="0"/>
              </a:rPr>
              <a:t>MOHAMMAD ASHAR  </a:t>
            </a:r>
            <a:r>
              <a:rPr lang="en-US" sz="1800" dirty="0">
                <a:solidFill>
                  <a:schemeClr val="tx1"/>
                </a:solidFill>
                <a:latin typeface="Arial" pitchFamily="34" charset="0"/>
                <a:cs typeface="Arial" pitchFamily="34" charset="0"/>
              </a:rPr>
              <a:t>I  Executive Member</a:t>
            </a:r>
          </a:p>
          <a:p>
            <a:pPr>
              <a:lnSpc>
                <a:spcPts val="2800"/>
              </a:lnSpc>
            </a:pPr>
            <a:r>
              <a:rPr lang="en-US" sz="1800" b="1" dirty="0" smtClean="0">
                <a:solidFill>
                  <a:schemeClr val="tx1"/>
                </a:solidFill>
                <a:latin typeface="Arial" pitchFamily="34" charset="0"/>
                <a:cs typeface="Arial" pitchFamily="34" charset="0"/>
              </a:rPr>
              <a:t>SHARMIN SULTANA  </a:t>
            </a:r>
            <a:r>
              <a:rPr lang="en-US" sz="1800" dirty="0" smtClean="0">
                <a:solidFill>
                  <a:schemeClr val="tx1"/>
                </a:solidFill>
                <a:latin typeface="Arial" pitchFamily="34" charset="0"/>
                <a:cs typeface="Arial" pitchFamily="34" charset="0"/>
              </a:rPr>
              <a:t>I  Executive Member</a:t>
            </a:r>
          </a:p>
          <a:p>
            <a:pPr>
              <a:lnSpc>
                <a:spcPts val="2800"/>
              </a:lnSpc>
            </a:pPr>
            <a:r>
              <a:rPr lang="en-US" sz="1800" b="1" dirty="0" smtClean="0">
                <a:solidFill>
                  <a:schemeClr val="tx1"/>
                </a:solidFill>
                <a:latin typeface="Arial" pitchFamily="34" charset="0"/>
                <a:cs typeface="Arial" pitchFamily="34" charset="0"/>
              </a:rPr>
              <a:t>KAZI NAHID PARVIN JESIN  </a:t>
            </a:r>
            <a:r>
              <a:rPr lang="en-US" sz="1800" dirty="0" smtClean="0">
                <a:solidFill>
                  <a:schemeClr val="tx1"/>
                </a:solidFill>
                <a:latin typeface="Arial" pitchFamily="34" charset="0"/>
                <a:cs typeface="Arial" pitchFamily="34" charset="0"/>
              </a:rPr>
              <a:t>I</a:t>
            </a:r>
            <a:r>
              <a:rPr lang="en-US" sz="1800" dirty="0">
                <a:solidFill>
                  <a:schemeClr val="tx1"/>
                </a:solidFill>
                <a:latin typeface="Arial" pitchFamily="34" charset="0"/>
                <a:cs typeface="Arial" pitchFamily="34" charset="0"/>
              </a:rPr>
              <a:t>  Executive Member</a:t>
            </a:r>
          </a:p>
          <a:p>
            <a:pPr>
              <a:lnSpc>
                <a:spcPts val="2800"/>
              </a:lnSpc>
            </a:pPr>
            <a:r>
              <a:rPr lang="en-US" sz="1800" b="1" dirty="0" smtClean="0">
                <a:solidFill>
                  <a:schemeClr val="tx1"/>
                </a:solidFill>
                <a:latin typeface="Arial" pitchFamily="34" charset="0"/>
                <a:cs typeface="Arial" pitchFamily="34" charset="0"/>
              </a:rPr>
              <a:t>TANJARA BINTE ANSAR  </a:t>
            </a:r>
            <a:r>
              <a:rPr lang="en-US" sz="1800" dirty="0" smtClean="0">
                <a:solidFill>
                  <a:schemeClr val="tx1"/>
                </a:solidFill>
                <a:latin typeface="Arial" pitchFamily="34" charset="0"/>
                <a:cs typeface="Arial" pitchFamily="34" charset="0"/>
              </a:rPr>
              <a:t>I</a:t>
            </a:r>
            <a:r>
              <a:rPr lang="en-US" sz="1800" dirty="0">
                <a:solidFill>
                  <a:schemeClr val="tx1"/>
                </a:solidFill>
                <a:latin typeface="Arial" pitchFamily="34" charset="0"/>
                <a:cs typeface="Arial" pitchFamily="34" charset="0"/>
              </a:rPr>
              <a:t>  Executive Member</a:t>
            </a:r>
          </a:p>
          <a:p>
            <a:pPr>
              <a:lnSpc>
                <a:spcPts val="2800"/>
              </a:lnSpc>
            </a:pPr>
            <a:r>
              <a:rPr lang="en-US" sz="1800" b="1" dirty="0" smtClean="0">
                <a:solidFill>
                  <a:schemeClr val="tx1"/>
                </a:solidFill>
                <a:latin typeface="Arial" pitchFamily="34" charset="0"/>
                <a:cs typeface="Arial" pitchFamily="34" charset="0"/>
              </a:rPr>
              <a:t>RASEL MAHMUD  </a:t>
            </a:r>
            <a:r>
              <a:rPr lang="en-US" sz="1800" dirty="0" smtClean="0">
                <a:solidFill>
                  <a:schemeClr val="tx1"/>
                </a:solidFill>
                <a:latin typeface="Arial" pitchFamily="34" charset="0"/>
                <a:cs typeface="Arial" pitchFamily="34" charset="0"/>
              </a:rPr>
              <a:t>I</a:t>
            </a:r>
            <a:r>
              <a:rPr lang="en-US" sz="1800" dirty="0">
                <a:solidFill>
                  <a:schemeClr val="tx1"/>
                </a:solidFill>
                <a:latin typeface="Arial" pitchFamily="34" charset="0"/>
                <a:cs typeface="Arial" pitchFamily="34" charset="0"/>
              </a:rPr>
              <a:t>  Executive Member</a:t>
            </a:r>
          </a:p>
          <a:p>
            <a:pPr>
              <a:lnSpc>
                <a:spcPts val="2800"/>
              </a:lnSpc>
            </a:pPr>
            <a:r>
              <a:rPr lang="en-US" sz="1800" b="1" dirty="0" smtClean="0">
                <a:solidFill>
                  <a:schemeClr val="tx1"/>
                </a:solidFill>
                <a:latin typeface="Arial" pitchFamily="34" charset="0"/>
                <a:cs typeface="Arial" pitchFamily="34" charset="0"/>
              </a:rPr>
              <a:t>SHAHPAR SULTANA AHMED RINKY  </a:t>
            </a:r>
            <a:r>
              <a:rPr lang="en-US" sz="1800" dirty="0" smtClean="0">
                <a:solidFill>
                  <a:schemeClr val="tx1"/>
                </a:solidFill>
                <a:latin typeface="Arial" pitchFamily="34" charset="0"/>
                <a:cs typeface="Arial" pitchFamily="34" charset="0"/>
              </a:rPr>
              <a:t>I</a:t>
            </a:r>
            <a:r>
              <a:rPr lang="en-US" sz="1800" dirty="0">
                <a:solidFill>
                  <a:schemeClr val="tx1"/>
                </a:solidFill>
                <a:latin typeface="Arial" pitchFamily="34" charset="0"/>
                <a:cs typeface="Arial" pitchFamily="34" charset="0"/>
              </a:rPr>
              <a:t>  Executive Member</a:t>
            </a:r>
          </a:p>
          <a:p>
            <a:pPr>
              <a:lnSpc>
                <a:spcPts val="2800"/>
              </a:lnSpc>
            </a:pPr>
            <a:r>
              <a:rPr lang="en-US" sz="1800" b="1" dirty="0" smtClean="0">
                <a:solidFill>
                  <a:schemeClr val="tx1"/>
                </a:solidFill>
                <a:latin typeface="Arial" pitchFamily="34" charset="0"/>
                <a:cs typeface="Arial" pitchFamily="34" charset="0"/>
              </a:rPr>
              <a:t>SADRUDDIN AHMED  </a:t>
            </a:r>
            <a:r>
              <a:rPr lang="en-US" sz="1800" dirty="0" smtClean="0">
                <a:solidFill>
                  <a:schemeClr val="tx1"/>
                </a:solidFill>
                <a:latin typeface="Arial" pitchFamily="34" charset="0"/>
                <a:cs typeface="Arial" pitchFamily="34" charset="0"/>
              </a:rPr>
              <a:t>I</a:t>
            </a:r>
            <a:r>
              <a:rPr lang="en-US" sz="1800" dirty="0">
                <a:solidFill>
                  <a:schemeClr val="tx1"/>
                </a:solidFill>
                <a:latin typeface="Arial" pitchFamily="34" charset="0"/>
                <a:cs typeface="Arial" pitchFamily="34" charset="0"/>
              </a:rPr>
              <a:t>  Executive Member</a:t>
            </a:r>
          </a:p>
          <a:p>
            <a:pPr>
              <a:lnSpc>
                <a:spcPts val="2800"/>
              </a:lnSpc>
            </a:pPr>
            <a:r>
              <a:rPr lang="en-US" sz="1800" b="1" dirty="0" smtClean="0">
                <a:solidFill>
                  <a:schemeClr val="tx1"/>
                </a:solidFill>
                <a:latin typeface="Arial" pitchFamily="34" charset="0"/>
                <a:cs typeface="Arial" pitchFamily="34" charset="0"/>
              </a:rPr>
              <a:t>AFROZA AHMED  </a:t>
            </a:r>
            <a:r>
              <a:rPr lang="en-US" sz="1800" dirty="0" smtClean="0">
                <a:solidFill>
                  <a:schemeClr val="tx1"/>
                </a:solidFill>
                <a:latin typeface="Arial" pitchFamily="34" charset="0"/>
                <a:cs typeface="Arial" pitchFamily="34" charset="0"/>
              </a:rPr>
              <a:t>I</a:t>
            </a:r>
            <a:r>
              <a:rPr lang="en-US" sz="1800" dirty="0">
                <a:solidFill>
                  <a:schemeClr val="tx1"/>
                </a:solidFill>
                <a:latin typeface="Arial" pitchFamily="34" charset="0"/>
                <a:cs typeface="Arial" pitchFamily="34" charset="0"/>
              </a:rPr>
              <a:t>  Executive Member</a:t>
            </a:r>
          </a:p>
          <a:p>
            <a:pPr>
              <a:lnSpc>
                <a:spcPts val="2800"/>
              </a:lnSpc>
            </a:pPr>
            <a:r>
              <a:rPr lang="en-US" sz="1800" b="1" dirty="0" smtClean="0">
                <a:solidFill>
                  <a:schemeClr val="tx1"/>
                </a:solidFill>
                <a:latin typeface="Arial" pitchFamily="34" charset="0"/>
                <a:cs typeface="Arial" pitchFamily="34" charset="0"/>
              </a:rPr>
              <a:t>MOSHIUR RAHMAN SUMON  </a:t>
            </a:r>
            <a:r>
              <a:rPr lang="en-US" sz="1800" dirty="0" smtClean="0">
                <a:solidFill>
                  <a:schemeClr val="tx1"/>
                </a:solidFill>
                <a:latin typeface="Arial" pitchFamily="34" charset="0"/>
                <a:cs typeface="Arial" pitchFamily="34" charset="0"/>
              </a:rPr>
              <a:t>I</a:t>
            </a:r>
            <a:r>
              <a:rPr lang="en-US" sz="1800" dirty="0">
                <a:solidFill>
                  <a:schemeClr val="tx1"/>
                </a:solidFill>
                <a:latin typeface="Arial" pitchFamily="34" charset="0"/>
                <a:cs typeface="Arial" pitchFamily="34" charset="0"/>
              </a:rPr>
              <a:t>  Executive Member</a:t>
            </a:r>
          </a:p>
          <a:p>
            <a:pPr>
              <a:lnSpc>
                <a:spcPts val="2800"/>
              </a:lnSpc>
            </a:pPr>
            <a:endParaRPr lang="en-US" sz="1800" b="1"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730938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219200"/>
            <a:ext cx="6400800" cy="762000"/>
          </a:xfrm>
          <a:effectLst>
            <a:outerShdw blurRad="50800" dist="38100" dir="13500000" algn="br" rotWithShape="0">
              <a:prstClr val="black">
                <a:alpha val="40000"/>
              </a:prstClr>
            </a:outerShdw>
          </a:effectLst>
        </p:spPr>
        <p:txBody>
          <a:bodyPr>
            <a:normAutofit fontScale="92500"/>
          </a:bodyPr>
          <a:lstStyle/>
          <a:p>
            <a:r>
              <a:rPr lang="en-US" sz="4800" b="1" dirty="0" smtClean="0">
                <a:solidFill>
                  <a:schemeClr val="tx1"/>
                </a:solidFill>
                <a:latin typeface="Arial" pitchFamily="34" charset="0"/>
                <a:cs typeface="Arial" pitchFamily="34" charset="0"/>
              </a:rPr>
              <a:t>BOARD OF TRUSTEE</a:t>
            </a:r>
            <a:endParaRPr lang="en-US" sz="4800" b="1" dirty="0">
              <a:solidFill>
                <a:schemeClr val="tx1"/>
              </a:solidFill>
              <a:latin typeface="Arial" pitchFamily="34" charset="0"/>
              <a:cs typeface="Arial"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txBox="1">
            <a:spLocks/>
          </p:cNvSpPr>
          <p:nvPr/>
        </p:nvSpPr>
        <p:spPr>
          <a:xfrm>
            <a:off x="0" y="1905000"/>
            <a:ext cx="9144000" cy="4678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2800"/>
              </a:lnSpc>
            </a:pPr>
            <a:endParaRPr lang="en-US" sz="1800" b="1" dirty="0" smtClean="0">
              <a:solidFill>
                <a:schemeClr val="tx1"/>
              </a:solidFill>
              <a:latin typeface="Arial" pitchFamily="34" charset="0"/>
              <a:cs typeface="Arial" pitchFamily="34" charset="0"/>
            </a:endParaRPr>
          </a:p>
          <a:p>
            <a:pPr>
              <a:lnSpc>
                <a:spcPts val="2800"/>
              </a:lnSpc>
            </a:pPr>
            <a:r>
              <a:rPr lang="en-US" sz="1800" b="1" dirty="0" smtClean="0">
                <a:solidFill>
                  <a:schemeClr val="tx1"/>
                </a:solidFill>
                <a:latin typeface="Arial" pitchFamily="34" charset="0"/>
                <a:cs typeface="Arial" pitchFamily="34" charset="0"/>
              </a:rPr>
              <a:t>AMINUL </a:t>
            </a:r>
            <a:r>
              <a:rPr lang="en-US" sz="1800" b="1" dirty="0">
                <a:solidFill>
                  <a:schemeClr val="tx1"/>
                </a:solidFill>
                <a:latin typeface="Arial" pitchFamily="34" charset="0"/>
                <a:cs typeface="Arial" pitchFamily="34" charset="0"/>
              </a:rPr>
              <a:t>HAKIM  </a:t>
            </a:r>
            <a:r>
              <a:rPr lang="en-US" sz="1800" dirty="0">
                <a:solidFill>
                  <a:schemeClr val="tx1"/>
                </a:solidFill>
                <a:latin typeface="Arial" pitchFamily="34" charset="0"/>
                <a:cs typeface="Arial" pitchFamily="34" charset="0"/>
              </a:rPr>
              <a:t>I  Executive Member</a:t>
            </a:r>
          </a:p>
          <a:p>
            <a:pPr>
              <a:lnSpc>
                <a:spcPts val="2800"/>
              </a:lnSpc>
            </a:pPr>
            <a:r>
              <a:rPr lang="en-US" sz="1800" b="1" dirty="0">
                <a:solidFill>
                  <a:schemeClr val="tx1"/>
                </a:solidFill>
                <a:latin typeface="Arial" pitchFamily="34" charset="0"/>
                <a:cs typeface="Arial" pitchFamily="34" charset="0"/>
              </a:rPr>
              <a:t>SHAMSUDDOHA TAPOS  </a:t>
            </a:r>
            <a:r>
              <a:rPr lang="en-US" sz="1800" dirty="0">
                <a:solidFill>
                  <a:schemeClr val="tx1"/>
                </a:solidFill>
                <a:latin typeface="Arial" pitchFamily="34" charset="0"/>
                <a:cs typeface="Arial" pitchFamily="34" charset="0"/>
              </a:rPr>
              <a:t>I  Executive Member</a:t>
            </a:r>
          </a:p>
          <a:p>
            <a:pPr>
              <a:lnSpc>
                <a:spcPts val="2800"/>
              </a:lnSpc>
            </a:pPr>
            <a:r>
              <a:rPr lang="en-US" sz="1800" b="1" dirty="0" smtClean="0">
                <a:solidFill>
                  <a:schemeClr val="tx1"/>
                </a:solidFill>
                <a:latin typeface="Arial" pitchFamily="34" charset="0"/>
                <a:cs typeface="Arial" pitchFamily="34" charset="0"/>
              </a:rPr>
              <a:t>MD. MOHAMMAD HANIF YAHIA  </a:t>
            </a:r>
            <a:r>
              <a:rPr lang="en-US" sz="1800" dirty="0" smtClean="0">
                <a:solidFill>
                  <a:schemeClr val="tx1"/>
                </a:solidFill>
                <a:latin typeface="Arial" pitchFamily="34" charset="0"/>
                <a:cs typeface="Arial" pitchFamily="34" charset="0"/>
              </a:rPr>
              <a:t>I  Executive Member</a:t>
            </a:r>
          </a:p>
          <a:p>
            <a:pPr>
              <a:lnSpc>
                <a:spcPts val="2800"/>
              </a:lnSpc>
            </a:pPr>
            <a:r>
              <a:rPr lang="fi-FI" sz="1800" b="1" dirty="0" smtClean="0">
                <a:solidFill>
                  <a:schemeClr val="tx1"/>
                </a:solidFill>
                <a:latin typeface="Arial" pitchFamily="34" charset="0"/>
                <a:cs typeface="Arial" pitchFamily="34" charset="0"/>
              </a:rPr>
              <a:t>SYED RUMELLA ZAMAN AL HUSSAINI  </a:t>
            </a:r>
            <a:r>
              <a:rPr lang="en-US" sz="1800" dirty="0" smtClean="0">
                <a:solidFill>
                  <a:schemeClr val="tx1"/>
                </a:solidFill>
                <a:latin typeface="Arial" pitchFamily="34" charset="0"/>
                <a:cs typeface="Arial" pitchFamily="34" charset="0"/>
              </a:rPr>
              <a:t>I  </a:t>
            </a:r>
            <a:r>
              <a:rPr lang="en-US" sz="1800" dirty="0">
                <a:solidFill>
                  <a:schemeClr val="tx1"/>
                </a:solidFill>
                <a:latin typeface="Arial" pitchFamily="34" charset="0"/>
                <a:cs typeface="Arial" pitchFamily="34" charset="0"/>
              </a:rPr>
              <a:t>Executive Member</a:t>
            </a:r>
          </a:p>
          <a:p>
            <a:pPr>
              <a:lnSpc>
                <a:spcPts val="2800"/>
              </a:lnSpc>
            </a:pPr>
            <a:r>
              <a:rPr lang="en-US" sz="1800" b="1" dirty="0" smtClean="0">
                <a:solidFill>
                  <a:schemeClr val="tx1"/>
                </a:solidFill>
                <a:latin typeface="Arial" pitchFamily="34" charset="0"/>
                <a:cs typeface="Arial" pitchFamily="34" charset="0"/>
              </a:rPr>
              <a:t>TAHRIMA AHMED  </a:t>
            </a:r>
            <a:r>
              <a:rPr lang="en-US" sz="1800" dirty="0" smtClean="0">
                <a:solidFill>
                  <a:schemeClr val="tx1"/>
                </a:solidFill>
                <a:latin typeface="Arial" pitchFamily="34" charset="0"/>
                <a:cs typeface="Arial" pitchFamily="34" charset="0"/>
              </a:rPr>
              <a:t>I  </a:t>
            </a:r>
            <a:r>
              <a:rPr lang="en-US" sz="1800" dirty="0">
                <a:solidFill>
                  <a:schemeClr val="tx1"/>
                </a:solidFill>
                <a:latin typeface="Arial" pitchFamily="34" charset="0"/>
                <a:cs typeface="Arial" pitchFamily="34" charset="0"/>
              </a:rPr>
              <a:t>Executive </a:t>
            </a:r>
            <a:r>
              <a:rPr lang="en-US" sz="1800" dirty="0" smtClean="0">
                <a:solidFill>
                  <a:schemeClr val="tx1"/>
                </a:solidFill>
                <a:latin typeface="Arial" pitchFamily="34" charset="0"/>
                <a:cs typeface="Arial" pitchFamily="34" charset="0"/>
              </a:rPr>
              <a:t>Member</a:t>
            </a:r>
            <a:endParaRPr lang="en-US" sz="1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52244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447800"/>
            <a:ext cx="6400800" cy="457200"/>
          </a:xfrm>
        </p:spPr>
        <p:txBody>
          <a:bodyPr>
            <a:noAutofit/>
          </a:bodyPr>
          <a:lstStyle/>
          <a:p>
            <a:r>
              <a:rPr lang="en-US" sz="2800" b="1" dirty="0" smtClean="0">
                <a:solidFill>
                  <a:schemeClr val="tx1"/>
                </a:solidFill>
                <a:latin typeface="Arial" pitchFamily="34" charset="0"/>
                <a:cs typeface="Arial" pitchFamily="34" charset="0"/>
              </a:rPr>
              <a:t> ORG FOUNDATION BANGLADESH</a:t>
            </a:r>
            <a:endParaRPr lang="en-US" sz="6600" dirty="0">
              <a:solidFill>
                <a:schemeClr val="tx1"/>
              </a:solidFill>
              <a:latin typeface="Arial" pitchFamily="34" charset="0"/>
              <a:cs typeface="Arial"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Subtitle 2"/>
          <p:cNvSpPr txBox="1">
            <a:spLocks/>
          </p:cNvSpPr>
          <p:nvPr/>
        </p:nvSpPr>
        <p:spPr>
          <a:xfrm>
            <a:off x="1371600" y="1981200"/>
            <a:ext cx="6400800" cy="886691"/>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dirty="0" smtClean="0">
                <a:solidFill>
                  <a:schemeClr val="tx1"/>
                </a:solidFill>
                <a:latin typeface="Arial" pitchFamily="34" charset="0"/>
                <a:cs typeface="Arial" pitchFamily="34" charset="0"/>
              </a:rPr>
              <a:t>PROVIDES</a:t>
            </a:r>
            <a:endParaRPr lang="en-US" sz="6000" dirty="0">
              <a:solidFill>
                <a:schemeClr val="tx1"/>
              </a:solidFill>
              <a:latin typeface="Arial" pitchFamily="34" charset="0"/>
              <a:cs typeface="Arial" pitchFamily="34" charset="0"/>
            </a:endParaRPr>
          </a:p>
        </p:txBody>
      </p:sp>
      <p:sp>
        <p:nvSpPr>
          <p:cNvPr id="13" name="Subtitle 2"/>
          <p:cNvSpPr txBox="1">
            <a:spLocks/>
          </p:cNvSpPr>
          <p:nvPr/>
        </p:nvSpPr>
        <p:spPr>
          <a:xfrm>
            <a:off x="609600" y="2895601"/>
            <a:ext cx="7924800" cy="1828800"/>
          </a:xfrm>
          <a:prstGeom prst="rect">
            <a:avLst/>
          </a:prstGeom>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5000"/>
              </a:lnSpc>
              <a:spcBef>
                <a:spcPts val="0"/>
              </a:spcBef>
            </a:pPr>
            <a:r>
              <a:rPr lang="en-US" sz="5400" b="1" dirty="0" smtClean="0">
                <a:ln w="18415" cmpd="sng">
                  <a:noFill/>
                  <a:prstDash val="solid"/>
                </a:ln>
                <a:solidFill>
                  <a:schemeClr val="tx1"/>
                </a:solidFill>
                <a:latin typeface="Arial" pitchFamily="34" charset="0"/>
                <a:ea typeface="Tahoma" pitchFamily="34" charset="0"/>
                <a:cs typeface="Arial" pitchFamily="34" charset="0"/>
              </a:rPr>
              <a:t>SOCIO ECONOMIC DEVELOPMENT (SED)</a:t>
            </a:r>
            <a:endParaRPr lang="en-US" sz="2000" dirty="0">
              <a:ln w="18415" cmpd="sng">
                <a:noFill/>
                <a:prstDash val="solid"/>
              </a:ln>
              <a:solidFill>
                <a:schemeClr val="tx1"/>
              </a:solidFill>
              <a:latin typeface="Arial" pitchFamily="34" charset="0"/>
              <a:cs typeface="Arial" pitchFamily="34" charset="0"/>
            </a:endParaRPr>
          </a:p>
        </p:txBody>
      </p:sp>
      <p:sp>
        <p:nvSpPr>
          <p:cNvPr id="14" name="Subtitle 2"/>
          <p:cNvSpPr txBox="1">
            <a:spLocks/>
          </p:cNvSpPr>
          <p:nvPr/>
        </p:nvSpPr>
        <p:spPr>
          <a:xfrm>
            <a:off x="381000" y="4572000"/>
            <a:ext cx="8382000" cy="914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2800"/>
              </a:lnSpc>
            </a:pPr>
            <a:r>
              <a:rPr lang="en-US" b="1" dirty="0" smtClean="0">
                <a:solidFill>
                  <a:schemeClr val="tx1"/>
                </a:solidFill>
                <a:latin typeface="Arial" pitchFamily="34" charset="0"/>
                <a:cs typeface="Arial" pitchFamily="34" charset="0"/>
              </a:rPr>
              <a:t>For</a:t>
            </a:r>
            <a:r>
              <a:rPr lang="en-US" dirty="0" smtClean="0">
                <a:solidFill>
                  <a:schemeClr val="tx1"/>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Farmer, Fisherman &amp; Daily Labor</a:t>
            </a:r>
            <a:endParaRPr lang="en-US" b="1" dirty="0">
              <a:solidFill>
                <a:schemeClr val="tx1"/>
              </a:solidFill>
              <a:latin typeface="Arial" pitchFamily="34" charset="0"/>
              <a:cs typeface="Arial" pitchFamily="34" charset="0"/>
            </a:endParaRPr>
          </a:p>
          <a:p>
            <a:pPr>
              <a:lnSpc>
                <a:spcPts val="2800"/>
              </a:lnSpc>
            </a:pPr>
            <a:r>
              <a:rPr lang="en-US" b="1" dirty="0" smtClean="0">
                <a:solidFill>
                  <a:schemeClr val="tx1"/>
                </a:solidFill>
                <a:latin typeface="Arial" pitchFamily="34" charset="0"/>
                <a:cs typeface="Arial" pitchFamily="34" charset="0"/>
              </a:rPr>
              <a:t>in Bangladesh</a:t>
            </a:r>
            <a:endParaRPr lang="en-US"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1388166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Subtitle 2"/>
          <p:cNvSpPr txBox="1">
            <a:spLocks/>
          </p:cNvSpPr>
          <p:nvPr/>
        </p:nvSpPr>
        <p:spPr>
          <a:xfrm>
            <a:off x="304800" y="1295400"/>
            <a:ext cx="8534400" cy="886691"/>
          </a:xfrm>
          <a:prstGeom prst="rect">
            <a:avLst/>
          </a:prstGeom>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600" b="1" dirty="0" smtClean="0">
                <a:ln w="12700">
                  <a:noFill/>
                  <a:prstDash val="solid"/>
                </a:ln>
                <a:solidFill>
                  <a:srgbClr val="293214"/>
                </a:solidFill>
                <a:latin typeface="Arial" pitchFamily="34" charset="0"/>
                <a:cs typeface="Arial" pitchFamily="34" charset="0"/>
              </a:rPr>
              <a:t>VISION &amp; MISSION</a:t>
            </a:r>
            <a:endParaRPr lang="en-US" sz="6600" b="1" dirty="0">
              <a:ln w="12700">
                <a:noFill/>
                <a:prstDash val="solid"/>
              </a:ln>
              <a:solidFill>
                <a:srgbClr val="293214"/>
              </a:solidFill>
              <a:latin typeface="Arial" pitchFamily="34" charset="0"/>
              <a:cs typeface="Arial" pitchFamily="34" charset="0"/>
            </a:endParaRPr>
          </a:p>
        </p:txBody>
      </p:sp>
      <p:sp>
        <p:nvSpPr>
          <p:cNvPr id="13" name="Subtitle 2"/>
          <p:cNvSpPr txBox="1">
            <a:spLocks/>
          </p:cNvSpPr>
          <p:nvPr/>
        </p:nvSpPr>
        <p:spPr>
          <a:xfrm>
            <a:off x="609600" y="2514598"/>
            <a:ext cx="7924800" cy="121920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solidFill>
                <a:latin typeface="Arial" pitchFamily="34" charset="0"/>
                <a:ea typeface="Tahoma" pitchFamily="34" charset="0"/>
                <a:cs typeface="Arial" pitchFamily="34" charset="0"/>
              </a:rPr>
              <a:t>To protect the Low/Average income people as a member of  ORG Foundation Bangladesh.</a:t>
            </a:r>
            <a:endParaRPr lang="en-US" sz="2800" b="1" dirty="0">
              <a:solidFill>
                <a:schemeClr val="tx1"/>
              </a:solidFill>
              <a:latin typeface="Arial" pitchFamily="34" charset="0"/>
              <a:ea typeface="Tahoma" pitchFamily="34" charset="0"/>
              <a:cs typeface="Arial" pitchFamily="34" charset="0"/>
            </a:endParaRPr>
          </a:p>
        </p:txBody>
      </p:sp>
      <p:sp>
        <p:nvSpPr>
          <p:cNvPr id="9" name="Subtitle 2"/>
          <p:cNvSpPr txBox="1">
            <a:spLocks/>
          </p:cNvSpPr>
          <p:nvPr/>
        </p:nvSpPr>
        <p:spPr>
          <a:xfrm>
            <a:off x="609600" y="3733800"/>
            <a:ext cx="7924800" cy="1981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2500"/>
              </a:lnSpc>
            </a:pPr>
            <a:r>
              <a:rPr lang="en-US" sz="2600" b="1" dirty="0" smtClean="0">
                <a:solidFill>
                  <a:schemeClr val="tx1"/>
                </a:solidFill>
                <a:latin typeface="Arial" pitchFamily="34" charset="0"/>
                <a:cs typeface="Arial" pitchFamily="34" charset="0"/>
              </a:rPr>
              <a:t>Large portion of our nationals are fallen in low income group. </a:t>
            </a:r>
          </a:p>
          <a:p>
            <a:pPr>
              <a:lnSpc>
                <a:spcPts val="2500"/>
              </a:lnSpc>
            </a:pPr>
            <a:r>
              <a:rPr lang="en-US" sz="2600" b="1" dirty="0" smtClean="0">
                <a:solidFill>
                  <a:schemeClr val="bg1"/>
                </a:solidFill>
                <a:latin typeface="Arial" pitchFamily="34" charset="0"/>
                <a:cs typeface="Arial" pitchFamily="34" charset="0"/>
              </a:rPr>
              <a:t>63%</a:t>
            </a:r>
            <a:r>
              <a:rPr lang="en-US" sz="2600" b="1" dirty="0" smtClean="0">
                <a:solidFill>
                  <a:srgbClr val="92D050"/>
                </a:solidFill>
                <a:latin typeface="Arial" pitchFamily="34" charset="0"/>
                <a:cs typeface="Arial" pitchFamily="34" charset="0"/>
              </a:rPr>
              <a:t>  </a:t>
            </a:r>
            <a:r>
              <a:rPr lang="en-US" sz="2600" b="1" dirty="0" smtClean="0">
                <a:solidFill>
                  <a:schemeClr val="tx1"/>
                </a:solidFill>
                <a:latin typeface="Arial" pitchFamily="34" charset="0"/>
                <a:cs typeface="Arial" pitchFamily="34" charset="0"/>
              </a:rPr>
              <a:t>are involved  in Agriculture Sector .</a:t>
            </a:r>
          </a:p>
          <a:p>
            <a:pPr>
              <a:lnSpc>
                <a:spcPts val="2500"/>
              </a:lnSpc>
            </a:pPr>
            <a:r>
              <a:rPr lang="en-US" sz="2600" b="1" dirty="0" smtClean="0">
                <a:solidFill>
                  <a:schemeClr val="tx1">
                    <a:lumMod val="65000"/>
                    <a:lumOff val="35000"/>
                  </a:schemeClr>
                </a:solidFill>
                <a:latin typeface="Arial" pitchFamily="34" charset="0"/>
                <a:cs typeface="Arial" pitchFamily="34" charset="0"/>
              </a:rPr>
              <a:t> </a:t>
            </a:r>
            <a:r>
              <a:rPr lang="en-US" sz="2600" b="1" dirty="0" smtClean="0">
                <a:solidFill>
                  <a:schemeClr val="bg1"/>
                </a:solidFill>
                <a:latin typeface="Arial" pitchFamily="34" charset="0"/>
                <a:cs typeface="Arial" pitchFamily="34" charset="0"/>
              </a:rPr>
              <a:t>11%</a:t>
            </a:r>
            <a:r>
              <a:rPr lang="en-US" sz="2600" b="1" dirty="0" smtClean="0">
                <a:solidFill>
                  <a:srgbClr val="92D050"/>
                </a:solidFill>
                <a:latin typeface="Arial" pitchFamily="34" charset="0"/>
                <a:cs typeface="Arial" pitchFamily="34" charset="0"/>
              </a:rPr>
              <a:t> </a:t>
            </a:r>
            <a:r>
              <a:rPr lang="en-US" sz="2600" b="1" dirty="0" smtClean="0">
                <a:solidFill>
                  <a:schemeClr val="tx1"/>
                </a:solidFill>
                <a:latin typeface="Arial" pitchFamily="34" charset="0"/>
                <a:cs typeface="Arial" pitchFamily="34" charset="0"/>
              </a:rPr>
              <a:t>are working as labor.</a:t>
            </a:r>
          </a:p>
          <a:p>
            <a:pPr>
              <a:lnSpc>
                <a:spcPts val="2500"/>
              </a:lnSpc>
            </a:pPr>
            <a:r>
              <a:rPr lang="en-US" sz="2600" b="1" dirty="0" smtClean="0">
                <a:solidFill>
                  <a:schemeClr val="bg1"/>
                </a:solidFill>
                <a:latin typeface="Arial" pitchFamily="34" charset="0"/>
                <a:cs typeface="Arial" pitchFamily="34" charset="0"/>
              </a:rPr>
              <a:t>26%</a:t>
            </a:r>
            <a:r>
              <a:rPr lang="en-US" sz="2600" b="1" dirty="0" smtClean="0">
                <a:solidFill>
                  <a:srgbClr val="92D050"/>
                </a:solidFill>
                <a:latin typeface="Arial" pitchFamily="34" charset="0"/>
                <a:cs typeface="Arial" pitchFamily="34" charset="0"/>
              </a:rPr>
              <a:t> </a:t>
            </a:r>
            <a:r>
              <a:rPr lang="en-US" sz="2600" b="1" dirty="0" smtClean="0">
                <a:solidFill>
                  <a:schemeClr val="tx1"/>
                </a:solidFill>
                <a:latin typeface="Arial" pitchFamily="34" charset="0"/>
                <a:cs typeface="Arial" pitchFamily="34" charset="0"/>
              </a:rPr>
              <a:t>are involved in other variety of sectors</a:t>
            </a:r>
            <a:r>
              <a:rPr lang="en-US" sz="2600" dirty="0" smtClean="0">
                <a:solidFill>
                  <a:schemeClr val="tx1"/>
                </a:solidFill>
                <a:latin typeface="Arial" pitchFamily="34" charset="0"/>
                <a:cs typeface="Arial" pitchFamily="34" charset="0"/>
              </a:rPr>
              <a:t>. </a:t>
            </a:r>
          </a:p>
          <a:p>
            <a:pPr>
              <a:lnSpc>
                <a:spcPts val="2500"/>
              </a:lnSpc>
            </a:pPr>
            <a:endParaRPr lang="en-US" sz="26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xmlns="" val="607699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81000"/>
            <a:ext cx="127217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86687" y="381000"/>
            <a:ext cx="1357313"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0" y="1295400"/>
            <a:ext cx="9144000" cy="5562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txBox="1">
            <a:spLocks/>
          </p:cNvSpPr>
          <p:nvPr/>
        </p:nvSpPr>
        <p:spPr>
          <a:xfrm>
            <a:off x="304800" y="1447800"/>
            <a:ext cx="8534400" cy="762000"/>
          </a:xfrm>
          <a:prstGeom prst="rect">
            <a:avLst/>
          </a:prstGeom>
          <a:noFill/>
          <a:ln>
            <a:noFill/>
          </a:ln>
          <a:effectLst>
            <a:outerShdw blurRad="50800" dist="38100" dir="13500000" algn="br" rotWithShape="0">
              <a:prstClr val="black">
                <a:alpha val="40000"/>
              </a:prstClr>
            </a:outerShdw>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300" cap="all" dirty="0" smtClean="0">
                <a:ln w="9000" cmpd="sng">
                  <a:noFill/>
                  <a:prstDash val="solid"/>
                </a:ln>
                <a:solidFill>
                  <a:srgbClr val="92D050"/>
                </a:solidFill>
                <a:effectLst/>
                <a:latin typeface="Arial" pitchFamily="34" charset="0"/>
                <a:cs typeface="Arial" pitchFamily="34" charset="0"/>
              </a:rPr>
              <a:t> </a:t>
            </a:r>
            <a:r>
              <a:rPr lang="en-US" sz="4300" b="1" cap="all" dirty="0" smtClean="0">
                <a:ln w="9000" cmpd="sng">
                  <a:noFill/>
                  <a:prstDash val="solid"/>
                </a:ln>
                <a:solidFill>
                  <a:srgbClr val="92D050"/>
                </a:solidFill>
                <a:effectLst/>
                <a:latin typeface="Arial" pitchFamily="34" charset="0"/>
                <a:cs typeface="Arial" pitchFamily="34" charset="0"/>
              </a:rPr>
              <a:t>BANGLADESHI COMMUNITIES</a:t>
            </a:r>
            <a:endParaRPr lang="en-US" sz="4300" b="1" dirty="0">
              <a:ln w="9000" cmpd="sng">
                <a:noFill/>
                <a:prstDash val="solid"/>
              </a:ln>
              <a:solidFill>
                <a:srgbClr val="92D050"/>
              </a:solidFill>
              <a:effectLst/>
              <a:latin typeface="Arial" pitchFamily="34" charset="0"/>
              <a:cs typeface="Arial" pitchFamily="34" charset="0"/>
            </a:endParaRPr>
          </a:p>
        </p:txBody>
      </p:sp>
      <p:sp>
        <p:nvSpPr>
          <p:cNvPr id="9" name="Subtitle 2"/>
          <p:cNvSpPr txBox="1">
            <a:spLocks/>
          </p:cNvSpPr>
          <p:nvPr/>
        </p:nvSpPr>
        <p:spPr>
          <a:xfrm>
            <a:off x="381000" y="2133600"/>
            <a:ext cx="8382000" cy="159789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100" b="1" dirty="0" smtClean="0">
                <a:solidFill>
                  <a:schemeClr val="tx1"/>
                </a:solidFill>
                <a:latin typeface="Arial" pitchFamily="34" charset="0"/>
                <a:cs typeface="Arial" pitchFamily="34" charset="0"/>
              </a:rPr>
              <a:t>I have been enlightened by communities and we all have agreed to reshape resources allocations, enact and communal community development  project using the ORG’s entity conscious project infusion technological  transfer methodologies.</a:t>
            </a:r>
            <a:endParaRPr lang="en-US" sz="2100" b="1" dirty="0">
              <a:solidFill>
                <a:schemeClr val="tx1"/>
              </a:solidFill>
              <a:latin typeface="Arial" pitchFamily="34" charset="0"/>
              <a:cs typeface="Arial" pitchFamily="34" charset="0"/>
            </a:endParaRPr>
          </a:p>
        </p:txBody>
      </p:sp>
      <p:pic>
        <p:nvPicPr>
          <p:cNvPr id="10" name="Picture 9" descr="frmr2.jpeg"/>
          <p:cNvPicPr>
            <a:picLocks noChangeAspect="1"/>
          </p:cNvPicPr>
          <p:nvPr/>
        </p:nvPicPr>
        <p:blipFill rotWithShape="1">
          <a:blip r:embed="rId4" cstate="print">
            <a:extLst>
              <a:ext uri="{BEBA8EAE-BF5A-486C-A8C5-ECC9F3942E4B}">
                <a14:imgProps xmlns:a14="http://schemas.microsoft.com/office/drawing/2010/main" xmlns="">
                  <a14:imgLayer r:embed="rId5">
                    <a14:imgEffect>
                      <a14:sharpenSoften amount="50000"/>
                    </a14:imgEffect>
                  </a14:imgLayer>
                </a14:imgProps>
              </a:ext>
            </a:extLst>
          </a:blip>
          <a:srcRect r="2306" b="3123"/>
          <a:stretch/>
        </p:blipFill>
        <p:spPr>
          <a:xfrm>
            <a:off x="865203" y="4013104"/>
            <a:ext cx="3313985" cy="2286000"/>
          </a:xfrm>
          <a:prstGeom prst="rect">
            <a:avLst/>
          </a:prstGeom>
          <a:noFill/>
          <a:ln w="38100">
            <a:solidFill>
              <a:schemeClr val="bg1"/>
            </a:solidFill>
          </a:ln>
        </p:spPr>
      </p:pic>
      <p:pic>
        <p:nvPicPr>
          <p:cNvPr id="11" name="Picture 10" descr="frmr3.jpeg"/>
          <p:cNvPicPr>
            <a:picLocks noChangeAspect="1"/>
          </p:cNvPicPr>
          <p:nvPr/>
        </p:nvPicPr>
        <p:blipFill>
          <a:blip r:embed="rId6" cstate="print">
            <a:extLst>
              <a:ext uri="{BEBA8EAE-BF5A-486C-A8C5-ECC9F3942E4B}">
                <a14:imgProps xmlns:a14="http://schemas.microsoft.com/office/drawing/2010/main" xmlns="">
                  <a14:imgLayer r:embed="rId7">
                    <a14:imgEffect>
                      <a14:sharpenSoften amount="50000"/>
                    </a14:imgEffect>
                  </a14:imgLayer>
                </a14:imgProps>
              </a:ext>
            </a:extLst>
          </a:blip>
          <a:stretch>
            <a:fillRect/>
          </a:stretch>
        </p:blipFill>
        <p:spPr>
          <a:xfrm>
            <a:off x="4806820" y="4013104"/>
            <a:ext cx="3498980" cy="2286000"/>
          </a:xfrm>
          <a:prstGeom prst="rect">
            <a:avLst/>
          </a:prstGeom>
          <a:noFill/>
          <a:ln w="38100">
            <a:solidFill>
              <a:schemeClr val="bg1">
                <a:lumMod val="95000"/>
              </a:schemeClr>
            </a:solidFill>
          </a:ln>
        </p:spPr>
      </p:pic>
    </p:spTree>
    <p:extLst>
      <p:ext uri="{BB962C8B-B14F-4D97-AF65-F5344CB8AC3E}">
        <p14:creationId xmlns:p14="http://schemas.microsoft.com/office/powerpoint/2010/main" xmlns="" val="3043026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TotalTime>
  <Words>1789</Words>
  <Application>Microsoft Office PowerPoint</Application>
  <PresentationFormat>On-screen Show (4:3)</PresentationFormat>
  <Paragraphs>143</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WELCOME TO THE PRESENTATION  on </vt:lpstr>
      <vt:lpstr>NIZAM MOHAMMED UDDIN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dc:title>
  <dc:creator>COMPASS</dc:creator>
  <cp:lastModifiedBy>DoofazIT</cp:lastModifiedBy>
  <cp:revision>299</cp:revision>
  <dcterms:created xsi:type="dcterms:W3CDTF">2015-04-20T04:09:29Z</dcterms:created>
  <dcterms:modified xsi:type="dcterms:W3CDTF">2015-05-31T12:12:20Z</dcterms:modified>
</cp:coreProperties>
</file>