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8" r:id="rId2"/>
    <p:sldId id="260" r:id="rId3"/>
    <p:sldId id="261" r:id="rId4"/>
    <p:sldId id="316" r:id="rId5"/>
    <p:sldId id="317" r:id="rId6"/>
    <p:sldId id="267" r:id="rId7"/>
    <p:sldId id="269" r:id="rId8"/>
    <p:sldId id="268" r:id="rId9"/>
    <p:sldId id="275" r:id="rId10"/>
    <p:sldId id="281" r:id="rId11"/>
    <p:sldId id="312" r:id="rId12"/>
    <p:sldId id="270" r:id="rId13"/>
    <p:sldId id="297" r:id="rId14"/>
    <p:sldId id="271" r:id="rId15"/>
    <p:sldId id="299" r:id="rId16"/>
    <p:sldId id="302" r:id="rId17"/>
    <p:sldId id="313" r:id="rId18"/>
    <p:sldId id="272" r:id="rId19"/>
    <p:sldId id="306" r:id="rId20"/>
    <p:sldId id="278" r:id="rId21"/>
    <p:sldId id="282" r:id="rId22"/>
    <p:sldId id="31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A14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0A6E37-E5E1-406A-B83B-9B6904D04141}" type="datetimeFigureOut">
              <a:rPr lang="en-US" smtClean="0"/>
              <a:t>6/29/2020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937016-5D0E-4A26-88BC-92134D5207A4}" type="slidenum">
              <a:rPr lang="en-US" smtClean="0"/>
              <a:t>‹#›</a:t>
            </a:fld>
            <a:endParaRPr lang="en-US" dirty="0"/>
          </a:p>
        </p:txBody>
      </p:sp>
    </p:spTree>
    <p:extLst>
      <p:ext uri="{BB962C8B-B14F-4D97-AF65-F5344CB8AC3E}">
        <p14:creationId xmlns:p14="http://schemas.microsoft.com/office/powerpoint/2010/main" val="3580822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B841F-1DB5-477D-8031-9E0B743F7E8D}" type="datetimeFigureOut">
              <a:rPr lang="en-US" smtClean="0"/>
              <a:t>6/29/2020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410C1-CDAD-4370-AEA8-FD6F3F5CEF3F}" type="slidenum">
              <a:rPr lang="en-US" smtClean="0"/>
              <a:t>‹#›</a:t>
            </a:fld>
            <a:endParaRPr lang="en-US" dirty="0"/>
          </a:p>
        </p:txBody>
      </p:sp>
    </p:spTree>
    <p:extLst>
      <p:ext uri="{BB962C8B-B14F-4D97-AF65-F5344CB8AC3E}">
        <p14:creationId xmlns:p14="http://schemas.microsoft.com/office/powerpoint/2010/main" val="1126797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2</a:t>
            </a:fld>
            <a:endParaRPr lang="en-US" dirty="0"/>
          </a:p>
        </p:txBody>
      </p:sp>
    </p:spTree>
    <p:extLst>
      <p:ext uri="{BB962C8B-B14F-4D97-AF65-F5344CB8AC3E}">
        <p14:creationId xmlns:p14="http://schemas.microsoft.com/office/powerpoint/2010/main" val="313038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11</a:t>
            </a:fld>
            <a:endParaRPr lang="en-US" dirty="0"/>
          </a:p>
        </p:txBody>
      </p:sp>
    </p:spTree>
    <p:extLst>
      <p:ext uri="{BB962C8B-B14F-4D97-AF65-F5344CB8AC3E}">
        <p14:creationId xmlns:p14="http://schemas.microsoft.com/office/powerpoint/2010/main" val="3218605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12</a:t>
            </a:fld>
            <a:endParaRPr lang="en-US" dirty="0"/>
          </a:p>
        </p:txBody>
      </p:sp>
    </p:spTree>
    <p:extLst>
      <p:ext uri="{BB962C8B-B14F-4D97-AF65-F5344CB8AC3E}">
        <p14:creationId xmlns:p14="http://schemas.microsoft.com/office/powerpoint/2010/main" val="3384921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14</a:t>
            </a:fld>
            <a:endParaRPr lang="en-US" dirty="0"/>
          </a:p>
        </p:txBody>
      </p:sp>
    </p:spTree>
    <p:extLst>
      <p:ext uri="{BB962C8B-B14F-4D97-AF65-F5344CB8AC3E}">
        <p14:creationId xmlns:p14="http://schemas.microsoft.com/office/powerpoint/2010/main" val="3218605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15</a:t>
            </a:fld>
            <a:endParaRPr lang="en-US" dirty="0"/>
          </a:p>
        </p:txBody>
      </p:sp>
    </p:spTree>
    <p:extLst>
      <p:ext uri="{BB962C8B-B14F-4D97-AF65-F5344CB8AC3E}">
        <p14:creationId xmlns:p14="http://schemas.microsoft.com/office/powerpoint/2010/main" val="3218605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16</a:t>
            </a:fld>
            <a:endParaRPr lang="en-US" dirty="0"/>
          </a:p>
        </p:txBody>
      </p:sp>
    </p:spTree>
    <p:extLst>
      <p:ext uri="{BB962C8B-B14F-4D97-AF65-F5344CB8AC3E}">
        <p14:creationId xmlns:p14="http://schemas.microsoft.com/office/powerpoint/2010/main" val="3218605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17</a:t>
            </a:fld>
            <a:endParaRPr lang="en-US" dirty="0"/>
          </a:p>
        </p:txBody>
      </p:sp>
    </p:spTree>
    <p:extLst>
      <p:ext uri="{BB962C8B-B14F-4D97-AF65-F5344CB8AC3E}">
        <p14:creationId xmlns:p14="http://schemas.microsoft.com/office/powerpoint/2010/main" val="3218605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18</a:t>
            </a:fld>
            <a:endParaRPr lang="en-US" dirty="0"/>
          </a:p>
        </p:txBody>
      </p:sp>
    </p:spTree>
    <p:extLst>
      <p:ext uri="{BB962C8B-B14F-4D97-AF65-F5344CB8AC3E}">
        <p14:creationId xmlns:p14="http://schemas.microsoft.com/office/powerpoint/2010/main" val="3899070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19</a:t>
            </a:fld>
            <a:endParaRPr lang="en-US" dirty="0"/>
          </a:p>
        </p:txBody>
      </p:sp>
    </p:spTree>
    <p:extLst>
      <p:ext uri="{BB962C8B-B14F-4D97-AF65-F5344CB8AC3E}">
        <p14:creationId xmlns:p14="http://schemas.microsoft.com/office/powerpoint/2010/main" val="3899070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20</a:t>
            </a:fld>
            <a:endParaRPr lang="en-US" dirty="0"/>
          </a:p>
        </p:txBody>
      </p:sp>
    </p:spTree>
    <p:extLst>
      <p:ext uri="{BB962C8B-B14F-4D97-AF65-F5344CB8AC3E}">
        <p14:creationId xmlns:p14="http://schemas.microsoft.com/office/powerpoint/2010/main" val="1894057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21</a:t>
            </a:fld>
            <a:endParaRPr lang="en-US" dirty="0"/>
          </a:p>
        </p:txBody>
      </p:sp>
    </p:spTree>
    <p:extLst>
      <p:ext uri="{BB962C8B-B14F-4D97-AF65-F5344CB8AC3E}">
        <p14:creationId xmlns:p14="http://schemas.microsoft.com/office/powerpoint/2010/main" val="205214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3</a:t>
            </a:fld>
            <a:endParaRPr lang="en-US" dirty="0"/>
          </a:p>
        </p:txBody>
      </p:sp>
    </p:spTree>
    <p:extLst>
      <p:ext uri="{BB962C8B-B14F-4D97-AF65-F5344CB8AC3E}">
        <p14:creationId xmlns:p14="http://schemas.microsoft.com/office/powerpoint/2010/main" val="955827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23</a:t>
            </a:fld>
            <a:endParaRPr lang="en-US" dirty="0"/>
          </a:p>
        </p:txBody>
      </p:sp>
    </p:spTree>
    <p:extLst>
      <p:ext uri="{BB962C8B-B14F-4D97-AF65-F5344CB8AC3E}">
        <p14:creationId xmlns:p14="http://schemas.microsoft.com/office/powerpoint/2010/main" val="60573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4</a:t>
            </a:fld>
            <a:endParaRPr lang="en-US" dirty="0"/>
          </a:p>
        </p:txBody>
      </p:sp>
    </p:spTree>
    <p:extLst>
      <p:ext uri="{BB962C8B-B14F-4D97-AF65-F5344CB8AC3E}">
        <p14:creationId xmlns:p14="http://schemas.microsoft.com/office/powerpoint/2010/main" val="3586554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5</a:t>
            </a:fld>
            <a:endParaRPr lang="en-US" dirty="0"/>
          </a:p>
        </p:txBody>
      </p:sp>
    </p:spTree>
    <p:extLst>
      <p:ext uri="{BB962C8B-B14F-4D97-AF65-F5344CB8AC3E}">
        <p14:creationId xmlns:p14="http://schemas.microsoft.com/office/powerpoint/2010/main" val="2432588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6</a:t>
            </a:fld>
            <a:endParaRPr lang="en-US" dirty="0"/>
          </a:p>
        </p:txBody>
      </p:sp>
    </p:spTree>
    <p:extLst>
      <p:ext uri="{BB962C8B-B14F-4D97-AF65-F5344CB8AC3E}">
        <p14:creationId xmlns:p14="http://schemas.microsoft.com/office/powerpoint/2010/main" val="2294033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7</a:t>
            </a:fld>
            <a:endParaRPr lang="en-US" dirty="0"/>
          </a:p>
        </p:txBody>
      </p:sp>
    </p:spTree>
    <p:extLst>
      <p:ext uri="{BB962C8B-B14F-4D97-AF65-F5344CB8AC3E}">
        <p14:creationId xmlns:p14="http://schemas.microsoft.com/office/powerpoint/2010/main" val="37766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8</a:t>
            </a:fld>
            <a:endParaRPr lang="en-US" dirty="0"/>
          </a:p>
        </p:txBody>
      </p:sp>
    </p:spTree>
    <p:extLst>
      <p:ext uri="{BB962C8B-B14F-4D97-AF65-F5344CB8AC3E}">
        <p14:creationId xmlns:p14="http://schemas.microsoft.com/office/powerpoint/2010/main" val="292583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9</a:t>
            </a:fld>
            <a:endParaRPr lang="en-US" dirty="0"/>
          </a:p>
        </p:txBody>
      </p:sp>
    </p:spTree>
    <p:extLst>
      <p:ext uri="{BB962C8B-B14F-4D97-AF65-F5344CB8AC3E}">
        <p14:creationId xmlns:p14="http://schemas.microsoft.com/office/powerpoint/2010/main" val="158984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B9DB9-8441-4F6D-97FE-A05C86FC0A89}" type="slidenum">
              <a:rPr lang="en-US" smtClean="0"/>
              <a:t>10</a:t>
            </a:fld>
            <a:endParaRPr lang="en-US" dirty="0"/>
          </a:p>
        </p:txBody>
      </p:sp>
    </p:spTree>
    <p:extLst>
      <p:ext uri="{BB962C8B-B14F-4D97-AF65-F5344CB8AC3E}">
        <p14:creationId xmlns:p14="http://schemas.microsoft.com/office/powerpoint/2010/main" val="411597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19441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188417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365444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255670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192404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34153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132518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223668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291790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20032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6F5BB7-75B0-4D32-B905-6B151BB56F45}" type="datetimeFigureOut">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EE6D39-FC45-43D3-BDA8-105141C6DDEA}" type="slidenum">
              <a:rPr lang="en-US" smtClean="0"/>
              <a:t>‹#›</a:t>
            </a:fld>
            <a:endParaRPr lang="en-US" dirty="0"/>
          </a:p>
        </p:txBody>
      </p:sp>
    </p:spTree>
    <p:extLst>
      <p:ext uri="{BB962C8B-B14F-4D97-AF65-F5344CB8AC3E}">
        <p14:creationId xmlns:p14="http://schemas.microsoft.com/office/powerpoint/2010/main" val="221294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F5BB7-75B0-4D32-B905-6B151BB56F45}" type="datetimeFigureOut">
              <a:rPr lang="en-US" smtClean="0"/>
              <a:t>6/29/2020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E6D39-FC45-43D3-BDA8-105141C6DDEA}" type="slidenum">
              <a:rPr lang="en-US" smtClean="0"/>
              <a:t>‹#›</a:t>
            </a:fld>
            <a:endParaRPr lang="en-US" dirty="0"/>
          </a:p>
        </p:txBody>
      </p:sp>
    </p:spTree>
    <p:extLst>
      <p:ext uri="{BB962C8B-B14F-4D97-AF65-F5344CB8AC3E}">
        <p14:creationId xmlns:p14="http://schemas.microsoft.com/office/powerpoint/2010/main" val="148825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875" y="406701"/>
            <a:ext cx="1976807" cy="2362258"/>
          </a:xfrm>
          <a:prstGeom prst="rect">
            <a:avLst/>
          </a:prstGeom>
        </p:spPr>
      </p:pic>
      <p:sp>
        <p:nvSpPr>
          <p:cNvPr id="9" name="Rectangle 8"/>
          <p:cNvSpPr/>
          <p:nvPr/>
        </p:nvSpPr>
        <p:spPr>
          <a:xfrm>
            <a:off x="0" y="2994893"/>
            <a:ext cx="12192000" cy="3307294"/>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lumOff val="25000"/>
                  </a:schemeClr>
                </a:solidFill>
              </a:rPr>
              <a:t>WELCOME TO</a:t>
            </a:r>
          </a:p>
          <a:p>
            <a:pPr algn="ctr"/>
            <a:r>
              <a:rPr lang="en-US" sz="3200" b="1" dirty="0">
                <a:solidFill>
                  <a:schemeClr val="accent1">
                    <a:lumMod val="75000"/>
                  </a:schemeClr>
                </a:solidFill>
              </a:rPr>
              <a:t>Click to Buy E-Commerce Management System</a:t>
            </a:r>
          </a:p>
        </p:txBody>
      </p:sp>
    </p:spTree>
    <p:extLst>
      <p:ext uri="{BB962C8B-B14F-4D97-AF65-F5344CB8AC3E}">
        <p14:creationId xmlns:p14="http://schemas.microsoft.com/office/powerpoint/2010/main" val="3550856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9" name="Group 8"/>
          <p:cNvGrpSpPr/>
          <p:nvPr/>
        </p:nvGrpSpPr>
        <p:grpSpPr>
          <a:xfrm>
            <a:off x="1146147" y="2105298"/>
            <a:ext cx="11033976" cy="598596"/>
            <a:chOff x="1315264" y="1609366"/>
            <a:chExt cx="10876734" cy="598596"/>
          </a:xfrm>
        </p:grpSpPr>
        <p:sp>
          <p:nvSpPr>
            <p:cNvPr id="10" name="Rectangle 9"/>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1" name="TextBox 10"/>
            <p:cNvSpPr txBox="1"/>
            <p:nvPr/>
          </p:nvSpPr>
          <p:spPr>
            <a:xfrm>
              <a:off x="2099585" y="1673021"/>
              <a:ext cx="9897814" cy="523220"/>
            </a:xfrm>
            <a:prstGeom prst="rect">
              <a:avLst/>
            </a:prstGeom>
            <a:noFill/>
          </p:spPr>
          <p:txBody>
            <a:bodyPr wrap="square" rtlCol="0">
              <a:spAutoFit/>
            </a:bodyPr>
            <a:lstStyle/>
            <a:p>
              <a:r>
                <a:rPr lang="en-US" sz="2800" dirty="0">
                  <a:solidFill>
                    <a:srgbClr val="0070C0"/>
                  </a:solidFill>
                </a:rPr>
                <a:t>Limitations of This System</a:t>
              </a:r>
            </a:p>
          </p:txBody>
        </p:sp>
        <p:sp>
          <p:nvSpPr>
            <p:cNvPr id="13" name="Oval 12"/>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16" name="Group 15"/>
          <p:cNvGrpSpPr/>
          <p:nvPr/>
        </p:nvGrpSpPr>
        <p:grpSpPr>
          <a:xfrm>
            <a:off x="1941808" y="3085414"/>
            <a:ext cx="8304618" cy="505809"/>
            <a:chOff x="1315264" y="1592661"/>
            <a:chExt cx="10876734" cy="615301"/>
          </a:xfrm>
        </p:grpSpPr>
        <p:sp>
          <p:nvSpPr>
            <p:cNvPr id="17" name="Rectangle 16"/>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18" name="TextBox 17"/>
            <p:cNvSpPr txBox="1"/>
            <p:nvPr/>
          </p:nvSpPr>
          <p:spPr>
            <a:xfrm>
              <a:off x="2099584" y="1592661"/>
              <a:ext cx="9897814" cy="561601"/>
            </a:xfrm>
            <a:prstGeom prst="rect">
              <a:avLst/>
            </a:prstGeom>
            <a:noFill/>
          </p:spPr>
          <p:txBody>
            <a:bodyPr wrap="square" rtlCol="0">
              <a:spAutoFit/>
            </a:bodyPr>
            <a:lstStyle/>
            <a:p>
              <a:r>
                <a:rPr lang="en-US" sz="2400" dirty="0">
                  <a:latin typeface="+mj-lt"/>
                </a:rPr>
                <a:t>Online payment gateway not integrated yet</a:t>
              </a:r>
            </a:p>
          </p:txBody>
        </p:sp>
        <p:sp>
          <p:nvSpPr>
            <p:cNvPr id="19" name="Oval 18"/>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grpSp>
        <p:nvGrpSpPr>
          <p:cNvPr id="25" name="Group 24"/>
          <p:cNvGrpSpPr/>
          <p:nvPr/>
        </p:nvGrpSpPr>
        <p:grpSpPr>
          <a:xfrm>
            <a:off x="1941808" y="4390714"/>
            <a:ext cx="8304618" cy="505809"/>
            <a:chOff x="1315264" y="1592661"/>
            <a:chExt cx="10876734" cy="615301"/>
          </a:xfrm>
        </p:grpSpPr>
        <p:sp>
          <p:nvSpPr>
            <p:cNvPr id="26" name="Rectangle 25"/>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27" name="TextBox 26"/>
            <p:cNvSpPr txBox="1"/>
            <p:nvPr/>
          </p:nvSpPr>
          <p:spPr>
            <a:xfrm>
              <a:off x="2099584" y="1592661"/>
              <a:ext cx="9897814" cy="561601"/>
            </a:xfrm>
            <a:prstGeom prst="rect">
              <a:avLst/>
            </a:prstGeom>
            <a:noFill/>
          </p:spPr>
          <p:txBody>
            <a:bodyPr wrap="square" rtlCol="0">
              <a:spAutoFit/>
            </a:bodyPr>
            <a:lstStyle/>
            <a:p>
              <a:r>
                <a:rPr lang="en-US" sz="2400" dirty="0">
                  <a:latin typeface="+mj-lt"/>
                </a:rPr>
                <a:t>For use this system must need Internet Connection</a:t>
              </a:r>
            </a:p>
          </p:txBody>
        </p:sp>
        <p:sp>
          <p:nvSpPr>
            <p:cNvPr id="28" name="Oval 27"/>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sp>
        <p:nvSpPr>
          <p:cNvPr id="33"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grpSp>
        <p:nvGrpSpPr>
          <p:cNvPr id="37" name="Group 36"/>
          <p:cNvGrpSpPr/>
          <p:nvPr/>
        </p:nvGrpSpPr>
        <p:grpSpPr>
          <a:xfrm>
            <a:off x="1944064" y="3716878"/>
            <a:ext cx="8302361" cy="505809"/>
            <a:chOff x="1315264" y="1592661"/>
            <a:chExt cx="10876734" cy="615301"/>
          </a:xfrm>
        </p:grpSpPr>
        <p:sp>
          <p:nvSpPr>
            <p:cNvPr id="38" name="Rectangle 37"/>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39" name="TextBox 38"/>
            <p:cNvSpPr txBox="1"/>
            <p:nvPr/>
          </p:nvSpPr>
          <p:spPr>
            <a:xfrm>
              <a:off x="2099584" y="1592661"/>
              <a:ext cx="9897814" cy="561601"/>
            </a:xfrm>
            <a:prstGeom prst="rect">
              <a:avLst/>
            </a:prstGeom>
            <a:noFill/>
          </p:spPr>
          <p:txBody>
            <a:bodyPr wrap="square" rtlCol="0">
              <a:spAutoFit/>
            </a:bodyPr>
            <a:lstStyle/>
            <a:p>
              <a:r>
                <a:rPr lang="en-US" sz="2400" dirty="0">
                  <a:latin typeface="+mj-lt"/>
                </a:rPr>
                <a:t>Reliance on technology</a:t>
              </a:r>
            </a:p>
          </p:txBody>
        </p:sp>
        <p:sp>
          <p:nvSpPr>
            <p:cNvPr id="40" name="Oval 39"/>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grpSp>
        <p:nvGrpSpPr>
          <p:cNvPr id="41" name="Group 40"/>
          <p:cNvGrpSpPr/>
          <p:nvPr/>
        </p:nvGrpSpPr>
        <p:grpSpPr>
          <a:xfrm>
            <a:off x="1931816" y="5020782"/>
            <a:ext cx="6380912" cy="505809"/>
            <a:chOff x="1315264" y="1592661"/>
            <a:chExt cx="10876734" cy="615301"/>
          </a:xfrm>
        </p:grpSpPr>
        <p:sp>
          <p:nvSpPr>
            <p:cNvPr id="42" name="Rectangle 41"/>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43" name="TextBox 42"/>
            <p:cNvSpPr txBox="1"/>
            <p:nvPr/>
          </p:nvSpPr>
          <p:spPr>
            <a:xfrm>
              <a:off x="2099584" y="1592661"/>
              <a:ext cx="9897814" cy="561601"/>
            </a:xfrm>
            <a:prstGeom prst="rect">
              <a:avLst/>
            </a:prstGeom>
            <a:noFill/>
          </p:spPr>
          <p:txBody>
            <a:bodyPr wrap="square" rtlCol="0">
              <a:spAutoFit/>
            </a:bodyPr>
            <a:lstStyle/>
            <a:p>
              <a:r>
                <a:rPr lang="en-US" sz="2400" dirty="0">
                  <a:latin typeface="+mj-lt"/>
                </a:rPr>
                <a:t>  Live chat is not integrated yet</a:t>
              </a:r>
            </a:p>
          </p:txBody>
        </p:sp>
        <p:sp>
          <p:nvSpPr>
            <p:cNvPr id="44" name="Oval 43"/>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sp>
        <p:nvSpPr>
          <p:cNvPr id="45" name="Oval 44"/>
          <p:cNvSpPr/>
          <p:nvPr/>
        </p:nvSpPr>
        <p:spPr>
          <a:xfrm>
            <a:off x="1944064" y="5034513"/>
            <a:ext cx="450266" cy="49207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spTree>
    <p:extLst>
      <p:ext uri="{BB962C8B-B14F-4D97-AF65-F5344CB8AC3E}">
        <p14:creationId xmlns:p14="http://schemas.microsoft.com/office/powerpoint/2010/main" val="201935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339552"/>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sp>
        <p:nvSpPr>
          <p:cNvPr id="18" name="Date Placeholder 5"/>
          <p:cNvSpPr>
            <a:spLocks noGrp="1"/>
          </p:cNvSpPr>
          <p:nvPr>
            <p:ph type="dt" sz="half" idx="10"/>
          </p:nvPr>
        </p:nvSpPr>
        <p:spPr>
          <a:xfrm>
            <a:off x="838200" y="6407866"/>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sp>
        <p:nvSpPr>
          <p:cNvPr id="4" name="Rectangle 3"/>
          <p:cNvSpPr/>
          <p:nvPr/>
        </p:nvSpPr>
        <p:spPr>
          <a:xfrm>
            <a:off x="3398294" y="1387196"/>
            <a:ext cx="5049670" cy="48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8000">
                  <a:solidFill>
                    <a:schemeClr val="accent2">
                      <a:satMod val="140000"/>
                    </a:schemeClr>
                  </a:solidFill>
                  <a:prstDash val="solid"/>
                  <a:miter lim="800000"/>
                </a:ln>
                <a:solidFill>
                  <a:schemeClr val="tx1"/>
                </a:solidFill>
              </a:rPr>
              <a:t>Context Diagram</a:t>
            </a:r>
          </a:p>
        </p:txBody>
      </p:sp>
      <p:pic>
        <p:nvPicPr>
          <p:cNvPr id="5" name="Picture 4">
            <a:extLst>
              <a:ext uri="{FF2B5EF4-FFF2-40B4-BE49-F238E27FC236}">
                <a16:creationId xmlns:a16="http://schemas.microsoft.com/office/drawing/2014/main" id="{8FB1C85B-7F7B-41AE-A590-FD8B878B5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624" y="2215166"/>
            <a:ext cx="6138291" cy="3979572"/>
          </a:xfrm>
          <a:prstGeom prst="rect">
            <a:avLst/>
          </a:prstGeom>
        </p:spPr>
      </p:pic>
    </p:spTree>
    <p:extLst>
      <p:ext uri="{BB962C8B-B14F-4D97-AF65-F5344CB8AC3E}">
        <p14:creationId xmlns:p14="http://schemas.microsoft.com/office/powerpoint/2010/main" val="165360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solidFill>
                <a:srgbClr val="0070C0"/>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10" name="Group 9"/>
          <p:cNvGrpSpPr/>
          <p:nvPr/>
        </p:nvGrpSpPr>
        <p:grpSpPr>
          <a:xfrm>
            <a:off x="1385522" y="1664749"/>
            <a:ext cx="10697093" cy="523220"/>
            <a:chOff x="1647346" y="1664723"/>
            <a:chExt cx="10544652" cy="523220"/>
          </a:xfrm>
        </p:grpSpPr>
        <p:sp>
          <p:nvSpPr>
            <p:cNvPr id="11" name="Rectangle 10"/>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2" name="TextBox 11"/>
            <p:cNvSpPr txBox="1"/>
            <p:nvPr/>
          </p:nvSpPr>
          <p:spPr>
            <a:xfrm>
              <a:off x="2107197" y="1664723"/>
              <a:ext cx="9897814" cy="523220"/>
            </a:xfrm>
            <a:prstGeom prst="rect">
              <a:avLst/>
            </a:prstGeom>
            <a:noFill/>
          </p:spPr>
          <p:txBody>
            <a:bodyPr wrap="square" rtlCol="0">
              <a:spAutoFit/>
            </a:bodyPr>
            <a:lstStyle/>
            <a:p>
              <a:r>
                <a:rPr lang="en-US" sz="2800" dirty="0">
                  <a:solidFill>
                    <a:srgbClr val="0070C0"/>
                  </a:solidFill>
                </a:rPr>
                <a:t>ER Diagram</a:t>
              </a:r>
            </a:p>
          </p:txBody>
        </p:sp>
      </p:grpSp>
      <p:sp>
        <p:nvSpPr>
          <p:cNvPr id="16" name="Oval 15"/>
          <p:cNvSpPr/>
          <p:nvPr/>
        </p:nvSpPr>
        <p:spPr>
          <a:xfrm>
            <a:off x="1108712" y="1637735"/>
            <a:ext cx="553619" cy="5772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33" y="2187969"/>
            <a:ext cx="2212378" cy="4040761"/>
          </a:xfrm>
          <a:prstGeom prst="rect">
            <a:avLst/>
          </a:prstGeom>
        </p:spPr>
      </p:pic>
      <p:sp>
        <p:nvSpPr>
          <p:cNvPr id="18"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pic>
        <p:nvPicPr>
          <p:cNvPr id="1026" name="Picture 2">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929" y="2214982"/>
            <a:ext cx="6059617" cy="428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10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528" y="125218"/>
            <a:ext cx="8886422" cy="6757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76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339552"/>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sp>
        <p:nvSpPr>
          <p:cNvPr id="18" name="Date Placeholder 5"/>
          <p:cNvSpPr>
            <a:spLocks noGrp="1"/>
          </p:cNvSpPr>
          <p:nvPr>
            <p:ph type="dt" sz="half" idx="10"/>
          </p:nvPr>
        </p:nvSpPr>
        <p:spPr>
          <a:xfrm>
            <a:off x="838200" y="6407866"/>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sp>
        <p:nvSpPr>
          <p:cNvPr id="4" name="Rectangle 3"/>
          <p:cNvSpPr/>
          <p:nvPr/>
        </p:nvSpPr>
        <p:spPr>
          <a:xfrm>
            <a:off x="3398294" y="1387196"/>
            <a:ext cx="5049670" cy="48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8000">
                  <a:solidFill>
                    <a:schemeClr val="accent2">
                      <a:satMod val="140000"/>
                    </a:schemeClr>
                  </a:solidFill>
                  <a:prstDash val="solid"/>
                  <a:miter lim="800000"/>
                </a:ln>
                <a:solidFill>
                  <a:schemeClr val="tx1"/>
                </a:solidFill>
              </a:rPr>
              <a:t>DATA FLOW DIAGRAM</a:t>
            </a:r>
          </a:p>
        </p:txBody>
      </p:sp>
      <p:pic>
        <p:nvPicPr>
          <p:cNvPr id="5" name="Picture 4">
            <a:extLst>
              <a:ext uri="{FF2B5EF4-FFF2-40B4-BE49-F238E27FC236}">
                <a16:creationId xmlns:a16="http://schemas.microsoft.com/office/drawing/2014/main" id="{779F04A8-E7F4-413B-A6B9-77AA9866B4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9110" y="2106443"/>
            <a:ext cx="6711779" cy="3554882"/>
          </a:xfrm>
          <a:prstGeom prst="rect">
            <a:avLst/>
          </a:prstGeom>
        </p:spPr>
      </p:pic>
    </p:spTree>
    <p:extLst>
      <p:ext uri="{BB962C8B-B14F-4D97-AF65-F5344CB8AC3E}">
        <p14:creationId xmlns:p14="http://schemas.microsoft.com/office/powerpoint/2010/main" val="3818587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41" y="91638"/>
            <a:ext cx="1112813" cy="1309912"/>
          </a:xfrm>
          <a:prstGeom prst="rect">
            <a:avLst/>
          </a:prstGeom>
        </p:spPr>
      </p:pic>
      <p:sp>
        <p:nvSpPr>
          <p:cNvPr id="18" name="Date Placeholder 5"/>
          <p:cNvSpPr>
            <a:spLocks noGrp="1"/>
          </p:cNvSpPr>
          <p:nvPr>
            <p:ph type="dt" sz="half" idx="10"/>
          </p:nvPr>
        </p:nvSpPr>
        <p:spPr>
          <a:xfrm>
            <a:off x="838200" y="6407866"/>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pic>
        <p:nvPicPr>
          <p:cNvPr id="4098" name="Picture 2" descr="C:\Users\jobai\Desktop\df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183864"/>
            <a:ext cx="8102600" cy="629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878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41" y="91638"/>
            <a:ext cx="1112813" cy="1309912"/>
          </a:xfrm>
          <a:prstGeom prst="rect">
            <a:avLst/>
          </a:prstGeom>
        </p:spPr>
      </p:pic>
      <p:sp>
        <p:nvSpPr>
          <p:cNvPr id="18" name="Date Placeholder 5"/>
          <p:cNvSpPr>
            <a:spLocks noGrp="1"/>
          </p:cNvSpPr>
          <p:nvPr>
            <p:ph type="dt" sz="half" idx="10"/>
          </p:nvPr>
        </p:nvSpPr>
        <p:spPr>
          <a:xfrm>
            <a:off x="838200" y="6407866"/>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pic>
        <p:nvPicPr>
          <p:cNvPr id="7170" name="Picture 2" descr="C:\Users\jobai\Desktop\dfd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513" y="385763"/>
            <a:ext cx="6276975" cy="608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3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339552"/>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sp>
        <p:nvSpPr>
          <p:cNvPr id="18" name="Date Placeholder 5"/>
          <p:cNvSpPr>
            <a:spLocks noGrp="1"/>
          </p:cNvSpPr>
          <p:nvPr>
            <p:ph type="dt" sz="half" idx="10"/>
          </p:nvPr>
        </p:nvSpPr>
        <p:spPr>
          <a:xfrm>
            <a:off x="838200" y="6407866"/>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sp>
        <p:nvSpPr>
          <p:cNvPr id="4" name="Rectangle 3"/>
          <p:cNvSpPr/>
          <p:nvPr/>
        </p:nvSpPr>
        <p:spPr>
          <a:xfrm>
            <a:off x="3398294" y="1387196"/>
            <a:ext cx="5049670" cy="48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18000">
                  <a:solidFill>
                    <a:schemeClr val="accent2">
                      <a:satMod val="140000"/>
                    </a:schemeClr>
                  </a:solidFill>
                  <a:prstDash val="solid"/>
                  <a:miter lim="800000"/>
                </a:ln>
                <a:solidFill>
                  <a:schemeClr val="tx1"/>
                </a:solidFill>
              </a:rPr>
              <a:t>Use Case Diagram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764" y="1967467"/>
            <a:ext cx="9062114" cy="451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36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10" name="Group 9"/>
          <p:cNvGrpSpPr/>
          <p:nvPr/>
        </p:nvGrpSpPr>
        <p:grpSpPr>
          <a:xfrm>
            <a:off x="1385521" y="1399966"/>
            <a:ext cx="10697093" cy="523220"/>
            <a:chOff x="1647346" y="1664723"/>
            <a:chExt cx="10544652" cy="523220"/>
          </a:xfrm>
        </p:grpSpPr>
        <p:sp>
          <p:nvSpPr>
            <p:cNvPr id="12" name="Rectangle 11"/>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3" name="TextBox 12"/>
            <p:cNvSpPr txBox="1"/>
            <p:nvPr/>
          </p:nvSpPr>
          <p:spPr>
            <a:xfrm>
              <a:off x="2107197" y="1664723"/>
              <a:ext cx="9897814" cy="523220"/>
            </a:xfrm>
            <a:prstGeom prst="rect">
              <a:avLst/>
            </a:prstGeom>
            <a:noFill/>
          </p:spPr>
          <p:txBody>
            <a:bodyPr wrap="square" rtlCol="0">
              <a:spAutoFit/>
            </a:bodyPr>
            <a:lstStyle/>
            <a:p>
              <a:r>
                <a:rPr lang="en-US" sz="2800" dirty="0">
                  <a:solidFill>
                    <a:srgbClr val="0070C0"/>
                  </a:solidFill>
                </a:rPr>
                <a:t>Home Page</a:t>
              </a:r>
            </a:p>
          </p:txBody>
        </p:sp>
      </p:grpSp>
      <p:sp>
        <p:nvSpPr>
          <p:cNvPr id="16" name="Oval 15"/>
          <p:cNvSpPr/>
          <p:nvPr/>
        </p:nvSpPr>
        <p:spPr>
          <a:xfrm>
            <a:off x="1108711" y="1392985"/>
            <a:ext cx="553619" cy="5772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sp>
        <p:nvSpPr>
          <p:cNvPr id="18"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pic>
        <p:nvPicPr>
          <p:cNvPr id="4" name="Picture 3"/>
          <p:cNvPicPr>
            <a:picLocks noChangeAspect="1"/>
          </p:cNvPicPr>
          <p:nvPr/>
        </p:nvPicPr>
        <p:blipFill>
          <a:blip r:embed="rId4"/>
          <a:stretch>
            <a:fillRect/>
          </a:stretch>
        </p:blipFill>
        <p:spPr>
          <a:xfrm>
            <a:off x="5260147" y="4454212"/>
            <a:ext cx="1900507" cy="161745"/>
          </a:xfrm>
          <a:prstGeom prst="rect">
            <a:avLst/>
          </a:prstGeom>
        </p:spPr>
      </p:pic>
      <p:pic>
        <p:nvPicPr>
          <p:cNvPr id="9218" name="Picture 2" descr="C:\Users\jobai\Downloads\Screenshot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2020" y="1923186"/>
            <a:ext cx="9013330" cy="451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130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10" name="Group 9"/>
          <p:cNvGrpSpPr/>
          <p:nvPr/>
        </p:nvGrpSpPr>
        <p:grpSpPr>
          <a:xfrm>
            <a:off x="1385521" y="1399966"/>
            <a:ext cx="10697093" cy="523220"/>
            <a:chOff x="1647346" y="1664723"/>
            <a:chExt cx="10544652" cy="523220"/>
          </a:xfrm>
        </p:grpSpPr>
        <p:sp>
          <p:nvSpPr>
            <p:cNvPr id="12" name="Rectangle 11"/>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3" name="TextBox 12"/>
            <p:cNvSpPr txBox="1"/>
            <p:nvPr/>
          </p:nvSpPr>
          <p:spPr>
            <a:xfrm>
              <a:off x="2107197" y="1664723"/>
              <a:ext cx="9897814" cy="523220"/>
            </a:xfrm>
            <a:prstGeom prst="rect">
              <a:avLst/>
            </a:prstGeom>
            <a:noFill/>
          </p:spPr>
          <p:txBody>
            <a:bodyPr wrap="square" rtlCol="0">
              <a:spAutoFit/>
            </a:bodyPr>
            <a:lstStyle/>
            <a:p>
              <a:r>
                <a:rPr lang="en-US" sz="2800" dirty="0">
                  <a:solidFill>
                    <a:srgbClr val="0070C0"/>
                  </a:solidFill>
                </a:rPr>
                <a:t>Customer Invoice  List</a:t>
              </a:r>
            </a:p>
          </p:txBody>
        </p:sp>
      </p:grpSp>
      <p:sp>
        <p:nvSpPr>
          <p:cNvPr id="16" name="Oval 15"/>
          <p:cNvSpPr/>
          <p:nvPr/>
        </p:nvSpPr>
        <p:spPr>
          <a:xfrm>
            <a:off x="1108711" y="1392985"/>
            <a:ext cx="553619" cy="5772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sp>
        <p:nvSpPr>
          <p:cNvPr id="18"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pic>
        <p:nvPicPr>
          <p:cNvPr id="4" name="Picture 3"/>
          <p:cNvPicPr>
            <a:picLocks noChangeAspect="1"/>
          </p:cNvPicPr>
          <p:nvPr/>
        </p:nvPicPr>
        <p:blipFill>
          <a:blip r:embed="rId4"/>
          <a:stretch>
            <a:fillRect/>
          </a:stretch>
        </p:blipFill>
        <p:spPr>
          <a:xfrm>
            <a:off x="5260147" y="4454212"/>
            <a:ext cx="1900507" cy="161745"/>
          </a:xfrm>
          <a:prstGeom prst="rect">
            <a:avLst/>
          </a:prstGeom>
        </p:spPr>
      </p:pic>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7395" y="1970231"/>
            <a:ext cx="8168519" cy="438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40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876" y="2572596"/>
            <a:ext cx="12168246" cy="377179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70C0"/>
                </a:solidFill>
              </a:rPr>
              <a:t>Click to Buy</a:t>
            </a:r>
          </a:p>
          <a:p>
            <a:pPr algn="ctr"/>
            <a:r>
              <a:rPr lang="en-US" sz="2400" b="1" dirty="0">
                <a:solidFill>
                  <a:schemeClr val="tx1"/>
                </a:solidFill>
              </a:rPr>
              <a:t>E-Commerce Management System</a:t>
            </a: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9" name="Group 8"/>
          <p:cNvGrpSpPr/>
          <p:nvPr/>
        </p:nvGrpSpPr>
        <p:grpSpPr>
          <a:xfrm>
            <a:off x="1158024" y="1655870"/>
            <a:ext cx="11022099" cy="598596"/>
            <a:chOff x="1315264" y="1609366"/>
            <a:chExt cx="10876734" cy="598596"/>
          </a:xfrm>
        </p:grpSpPr>
        <p:sp>
          <p:nvSpPr>
            <p:cNvPr id="10" name="Rectangle 9"/>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3" name="Oval 12"/>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sp>
        <p:nvSpPr>
          <p:cNvPr id="3" name="TextBox 2"/>
          <p:cNvSpPr txBox="1"/>
          <p:nvPr/>
        </p:nvSpPr>
        <p:spPr>
          <a:xfrm>
            <a:off x="7108708" y="3127976"/>
            <a:ext cx="2608326" cy="2308324"/>
          </a:xfrm>
          <a:prstGeom prst="rect">
            <a:avLst/>
          </a:prstGeom>
          <a:noFill/>
        </p:spPr>
        <p:txBody>
          <a:bodyPr wrap="square" rtlCol="0">
            <a:spAutoFit/>
          </a:bodyPr>
          <a:lstStyle/>
          <a:p>
            <a:r>
              <a:rPr lang="en-US" b="1" dirty="0">
                <a:solidFill>
                  <a:schemeClr val="accent1">
                    <a:lumMod val="75000"/>
                  </a:schemeClr>
                </a:solidFill>
              </a:rPr>
              <a:t>Name</a:t>
            </a:r>
          </a:p>
          <a:p>
            <a:endParaRPr lang="en-US" b="1" dirty="0">
              <a:solidFill>
                <a:schemeClr val="accent1">
                  <a:lumMod val="75000"/>
                </a:schemeClr>
              </a:solidFill>
            </a:endParaRPr>
          </a:p>
          <a:p>
            <a:r>
              <a:rPr lang="en-US" dirty="0"/>
              <a:t>Md. </a:t>
            </a:r>
            <a:r>
              <a:rPr lang="en-US" dirty="0" err="1"/>
              <a:t>Merajul</a:t>
            </a:r>
            <a:r>
              <a:rPr lang="en-US" dirty="0"/>
              <a:t> Islam</a:t>
            </a:r>
          </a:p>
          <a:p>
            <a:endParaRPr lang="en-US" dirty="0"/>
          </a:p>
          <a:p>
            <a:r>
              <a:rPr lang="en-US" dirty="0"/>
              <a:t>Sunil Chandra </a:t>
            </a:r>
            <a:r>
              <a:rPr lang="en-US" dirty="0" err="1"/>
              <a:t>Karmakar</a:t>
            </a:r>
            <a:endParaRPr lang="en-US" dirty="0">
              <a:latin typeface="+mj-lt"/>
            </a:endParaRPr>
          </a:p>
          <a:p>
            <a:endParaRPr lang="en-US" dirty="0">
              <a:latin typeface="+mj-lt"/>
            </a:endParaRPr>
          </a:p>
          <a:p>
            <a:r>
              <a:rPr lang="en-US" dirty="0">
                <a:latin typeface="+mj-lt"/>
              </a:rPr>
              <a:t>Md. Mir-</a:t>
            </a:r>
            <a:r>
              <a:rPr lang="en-US" dirty="0" err="1">
                <a:latin typeface="+mj-lt"/>
              </a:rPr>
              <a:t>Jobair</a:t>
            </a:r>
            <a:r>
              <a:rPr lang="en-US" dirty="0">
                <a:latin typeface="+mj-lt"/>
              </a:rPr>
              <a:t> </a:t>
            </a:r>
            <a:r>
              <a:rPr lang="en-US" dirty="0" err="1">
                <a:latin typeface="+mj-lt"/>
              </a:rPr>
              <a:t>Mahamud</a:t>
            </a:r>
            <a:endParaRPr lang="en-US" dirty="0">
              <a:latin typeface="+mj-lt"/>
            </a:endParaRPr>
          </a:p>
          <a:p>
            <a:endParaRPr lang="en-US" b="1" dirty="0">
              <a:latin typeface="+mj-lt"/>
            </a:endParaRPr>
          </a:p>
        </p:txBody>
      </p:sp>
      <p:sp>
        <p:nvSpPr>
          <p:cNvPr id="5" name="TextBox 4"/>
          <p:cNvSpPr txBox="1"/>
          <p:nvPr/>
        </p:nvSpPr>
        <p:spPr>
          <a:xfrm>
            <a:off x="10078648" y="3157894"/>
            <a:ext cx="2099474" cy="2862322"/>
          </a:xfrm>
          <a:prstGeom prst="rect">
            <a:avLst/>
          </a:prstGeom>
          <a:noFill/>
        </p:spPr>
        <p:txBody>
          <a:bodyPr wrap="square" rtlCol="0">
            <a:spAutoFit/>
          </a:bodyPr>
          <a:lstStyle/>
          <a:p>
            <a:r>
              <a:rPr lang="en-US" b="1" dirty="0">
                <a:solidFill>
                  <a:schemeClr val="accent1">
                    <a:lumMod val="75000"/>
                  </a:schemeClr>
                </a:solidFill>
              </a:rPr>
              <a:t>ID</a:t>
            </a:r>
          </a:p>
          <a:p>
            <a:endParaRPr lang="en-US" b="1" dirty="0">
              <a:solidFill>
                <a:schemeClr val="accent1">
                  <a:lumMod val="75000"/>
                </a:schemeClr>
              </a:solidFill>
            </a:endParaRPr>
          </a:p>
          <a:p>
            <a:r>
              <a:rPr lang="en-US" dirty="0"/>
              <a:t>15163203017</a:t>
            </a:r>
          </a:p>
          <a:p>
            <a:endParaRPr lang="en-US" dirty="0">
              <a:latin typeface="+mj-lt"/>
            </a:endParaRPr>
          </a:p>
          <a:p>
            <a:r>
              <a:rPr lang="en-US" dirty="0"/>
              <a:t>15163203028</a:t>
            </a:r>
          </a:p>
          <a:p>
            <a:endParaRPr lang="en-US" dirty="0">
              <a:latin typeface="+mj-lt"/>
            </a:endParaRPr>
          </a:p>
          <a:p>
            <a:r>
              <a:rPr lang="en-US" dirty="0"/>
              <a:t>15163203041</a:t>
            </a:r>
          </a:p>
          <a:p>
            <a:endParaRPr lang="en-US" b="1" dirty="0">
              <a:latin typeface="+mj-lt"/>
            </a:endParaRPr>
          </a:p>
          <a:p>
            <a:endParaRPr lang="en-US" b="1" dirty="0">
              <a:latin typeface="+mj-lt"/>
            </a:endParaRPr>
          </a:p>
          <a:p>
            <a:endParaRPr lang="en-US" b="1" dirty="0"/>
          </a:p>
        </p:txBody>
      </p:sp>
      <p:sp>
        <p:nvSpPr>
          <p:cNvPr id="8" name="TextBox 7"/>
          <p:cNvSpPr txBox="1"/>
          <p:nvPr/>
        </p:nvSpPr>
        <p:spPr>
          <a:xfrm>
            <a:off x="731233" y="3335110"/>
            <a:ext cx="5656118" cy="2246769"/>
          </a:xfrm>
          <a:prstGeom prst="rect">
            <a:avLst/>
          </a:prstGeom>
          <a:noFill/>
        </p:spPr>
        <p:txBody>
          <a:bodyPr wrap="square" rtlCol="0">
            <a:spAutoFit/>
          </a:bodyPr>
          <a:lstStyle/>
          <a:p>
            <a:r>
              <a:rPr lang="en-US" b="1" u="sng" dirty="0">
                <a:solidFill>
                  <a:schemeClr val="accent1">
                    <a:lumMod val="75000"/>
                  </a:schemeClr>
                </a:solidFill>
              </a:rPr>
              <a:t>Project Supervisor :</a:t>
            </a:r>
            <a:endParaRPr lang="en-US" b="1" dirty="0">
              <a:solidFill>
                <a:schemeClr val="accent1">
                  <a:lumMod val="75000"/>
                </a:schemeClr>
              </a:solidFill>
            </a:endParaRPr>
          </a:p>
          <a:p>
            <a:r>
              <a:rPr lang="en-US" b="1" dirty="0"/>
              <a:t>M. M. </a:t>
            </a:r>
            <a:r>
              <a:rPr lang="en-US" b="1" dirty="0" err="1"/>
              <a:t>Fazle</a:t>
            </a:r>
            <a:r>
              <a:rPr lang="en-US" b="1" dirty="0"/>
              <a:t> Rabbi</a:t>
            </a:r>
            <a:endParaRPr lang="en-US" dirty="0"/>
          </a:p>
          <a:p>
            <a:r>
              <a:rPr lang="en-US" b="1" i="1" dirty="0"/>
              <a:t>Assistant Professor</a:t>
            </a:r>
            <a:br>
              <a:rPr lang="en-US" dirty="0"/>
            </a:br>
            <a:r>
              <a:rPr lang="en-US" dirty="0"/>
              <a:t>Department of Computer Science &amp; Engineering</a:t>
            </a:r>
          </a:p>
          <a:p>
            <a:r>
              <a:rPr lang="en-US" dirty="0"/>
              <a:t>Bangladesh University of Business and Technology (BUBT)</a:t>
            </a:r>
          </a:p>
          <a:p>
            <a:endParaRPr lang="en-US" dirty="0"/>
          </a:p>
          <a:p>
            <a:endParaRPr lang="en-US" dirty="0"/>
          </a:p>
          <a:p>
            <a:endParaRPr lang="en-US" sz="1400" dirty="0"/>
          </a:p>
        </p:txBody>
      </p:sp>
      <p:sp>
        <p:nvSpPr>
          <p:cNvPr id="15"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endParaRPr lang="en-US" dirty="0"/>
          </a:p>
        </p:txBody>
      </p:sp>
      <p:sp>
        <p:nvSpPr>
          <p:cNvPr id="4" name="TextBox 3">
            <a:extLst>
              <a:ext uri="{FF2B5EF4-FFF2-40B4-BE49-F238E27FC236}">
                <a16:creationId xmlns:a16="http://schemas.microsoft.com/office/drawing/2014/main" id="{A8D8845D-FEA5-4556-A692-D9BE35B6FBC1}"/>
              </a:ext>
            </a:extLst>
          </p:cNvPr>
          <p:cNvSpPr txBox="1"/>
          <p:nvPr/>
        </p:nvSpPr>
        <p:spPr>
          <a:xfrm>
            <a:off x="7199290" y="2680579"/>
            <a:ext cx="3065172" cy="369332"/>
          </a:xfrm>
          <a:prstGeom prst="rect">
            <a:avLst/>
          </a:prstGeom>
          <a:noFill/>
        </p:spPr>
        <p:txBody>
          <a:bodyPr wrap="square" rtlCol="0">
            <a:spAutoFit/>
          </a:bodyPr>
          <a:lstStyle/>
          <a:p>
            <a:r>
              <a:rPr lang="en-US" b="1" u="sng" dirty="0">
                <a:solidFill>
                  <a:schemeClr val="accent1">
                    <a:lumMod val="75000"/>
                  </a:schemeClr>
                </a:solidFill>
              </a:rPr>
              <a:t>Developed Team:</a:t>
            </a:r>
            <a:endParaRPr lang="en-US" b="1" dirty="0">
              <a:solidFill>
                <a:schemeClr val="accent1">
                  <a:lumMod val="75000"/>
                </a:schemeClr>
              </a:solidFill>
            </a:endParaRPr>
          </a:p>
        </p:txBody>
      </p:sp>
    </p:spTree>
    <p:extLst>
      <p:ext uri="{BB962C8B-B14F-4D97-AF65-F5344CB8AC3E}">
        <p14:creationId xmlns:p14="http://schemas.microsoft.com/office/powerpoint/2010/main" val="261586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10" name="Group 9"/>
          <p:cNvGrpSpPr/>
          <p:nvPr/>
        </p:nvGrpSpPr>
        <p:grpSpPr>
          <a:xfrm>
            <a:off x="1385521" y="1399966"/>
            <a:ext cx="10697093" cy="523220"/>
            <a:chOff x="1647346" y="1664723"/>
            <a:chExt cx="10544652" cy="523220"/>
          </a:xfrm>
        </p:grpSpPr>
        <p:sp>
          <p:nvSpPr>
            <p:cNvPr id="12" name="Rectangle 11"/>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3" name="TextBox 12"/>
            <p:cNvSpPr txBox="1"/>
            <p:nvPr/>
          </p:nvSpPr>
          <p:spPr>
            <a:xfrm>
              <a:off x="2107197" y="1664723"/>
              <a:ext cx="9897814" cy="523220"/>
            </a:xfrm>
            <a:prstGeom prst="rect">
              <a:avLst/>
            </a:prstGeom>
            <a:noFill/>
          </p:spPr>
          <p:txBody>
            <a:bodyPr wrap="square" rtlCol="0">
              <a:spAutoFit/>
            </a:bodyPr>
            <a:lstStyle/>
            <a:p>
              <a:r>
                <a:rPr lang="en-US" sz="2800" dirty="0">
                  <a:solidFill>
                    <a:srgbClr val="0070C0"/>
                  </a:solidFill>
                </a:rPr>
                <a:t>Admin Dashboard</a:t>
              </a:r>
            </a:p>
          </p:txBody>
        </p:sp>
      </p:grpSp>
      <p:sp>
        <p:nvSpPr>
          <p:cNvPr id="16" name="Oval 15"/>
          <p:cNvSpPr/>
          <p:nvPr/>
        </p:nvSpPr>
        <p:spPr>
          <a:xfrm>
            <a:off x="1108711" y="1392985"/>
            <a:ext cx="553619" cy="5772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sp>
        <p:nvSpPr>
          <p:cNvPr id="18"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pic>
        <p:nvPicPr>
          <p:cNvPr id="4" name="Picture 3"/>
          <p:cNvPicPr>
            <a:picLocks noChangeAspect="1"/>
          </p:cNvPicPr>
          <p:nvPr/>
        </p:nvPicPr>
        <p:blipFill>
          <a:blip r:embed="rId4"/>
          <a:stretch>
            <a:fillRect/>
          </a:stretch>
        </p:blipFill>
        <p:spPr>
          <a:xfrm>
            <a:off x="5260147" y="4454212"/>
            <a:ext cx="1900507" cy="161745"/>
          </a:xfrm>
          <a:prstGeom prst="rect">
            <a:avLst/>
          </a:prstGeom>
        </p:spPr>
      </p:pic>
      <p:pic>
        <p:nvPicPr>
          <p:cNvPr id="11266" name="Picture 2" descr="C:\Users\jobai\Downloads\Screenshot_1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812" y="2043513"/>
            <a:ext cx="8559175" cy="4199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95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9" name="Group 8"/>
          <p:cNvGrpSpPr/>
          <p:nvPr/>
        </p:nvGrpSpPr>
        <p:grpSpPr>
          <a:xfrm>
            <a:off x="1146147" y="2105298"/>
            <a:ext cx="11033976" cy="598596"/>
            <a:chOff x="1315264" y="1609366"/>
            <a:chExt cx="10876734" cy="598596"/>
          </a:xfrm>
        </p:grpSpPr>
        <p:sp>
          <p:nvSpPr>
            <p:cNvPr id="10" name="Rectangle 9"/>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1" name="TextBox 10"/>
            <p:cNvSpPr txBox="1"/>
            <p:nvPr/>
          </p:nvSpPr>
          <p:spPr>
            <a:xfrm>
              <a:off x="2099585" y="1673021"/>
              <a:ext cx="9897814" cy="523220"/>
            </a:xfrm>
            <a:prstGeom prst="rect">
              <a:avLst/>
            </a:prstGeom>
            <a:noFill/>
          </p:spPr>
          <p:txBody>
            <a:bodyPr wrap="square" rtlCol="0">
              <a:spAutoFit/>
            </a:bodyPr>
            <a:lstStyle/>
            <a:p>
              <a:r>
                <a:rPr lang="en-US" sz="2800" dirty="0">
                  <a:solidFill>
                    <a:srgbClr val="0070C0"/>
                  </a:solidFill>
                </a:rPr>
                <a:t>Future Plan For This System</a:t>
              </a:r>
            </a:p>
          </p:txBody>
        </p:sp>
        <p:sp>
          <p:nvSpPr>
            <p:cNvPr id="13" name="Oval 12"/>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16" name="Group 15"/>
          <p:cNvGrpSpPr/>
          <p:nvPr/>
        </p:nvGrpSpPr>
        <p:grpSpPr>
          <a:xfrm>
            <a:off x="1941807" y="3700245"/>
            <a:ext cx="9505683" cy="523219"/>
            <a:chOff x="1315264" y="1592661"/>
            <a:chExt cx="10876734" cy="636480"/>
          </a:xfrm>
        </p:grpSpPr>
        <p:sp>
          <p:nvSpPr>
            <p:cNvPr id="17" name="Rectangle 16"/>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18" name="TextBox 17"/>
            <p:cNvSpPr txBox="1"/>
            <p:nvPr/>
          </p:nvSpPr>
          <p:spPr>
            <a:xfrm>
              <a:off x="2099584" y="1592661"/>
              <a:ext cx="9897814" cy="636480"/>
            </a:xfrm>
            <a:prstGeom prst="rect">
              <a:avLst/>
            </a:prstGeom>
            <a:noFill/>
          </p:spPr>
          <p:txBody>
            <a:bodyPr wrap="square" rtlCol="0">
              <a:spAutoFit/>
            </a:bodyPr>
            <a:lstStyle/>
            <a:p>
              <a:endParaRPr lang="en-US" sz="2800" dirty="0">
                <a:latin typeface="+mj-lt"/>
              </a:endParaRPr>
            </a:p>
          </p:txBody>
        </p:sp>
        <p:sp>
          <p:nvSpPr>
            <p:cNvPr id="19" name="Oval 18"/>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grpSp>
        <p:nvGrpSpPr>
          <p:cNvPr id="25" name="Group 24"/>
          <p:cNvGrpSpPr/>
          <p:nvPr/>
        </p:nvGrpSpPr>
        <p:grpSpPr>
          <a:xfrm>
            <a:off x="1941807" y="4334968"/>
            <a:ext cx="9505683" cy="505809"/>
            <a:chOff x="1315264" y="1592661"/>
            <a:chExt cx="10876734" cy="615301"/>
          </a:xfrm>
        </p:grpSpPr>
        <p:sp>
          <p:nvSpPr>
            <p:cNvPr id="26" name="Rectangle 25"/>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27" name="TextBox 26"/>
            <p:cNvSpPr txBox="1"/>
            <p:nvPr/>
          </p:nvSpPr>
          <p:spPr>
            <a:xfrm>
              <a:off x="2021502" y="1592661"/>
              <a:ext cx="9897814" cy="561601"/>
            </a:xfrm>
            <a:prstGeom prst="rect">
              <a:avLst/>
            </a:prstGeom>
            <a:noFill/>
          </p:spPr>
          <p:txBody>
            <a:bodyPr wrap="square" rtlCol="0">
              <a:spAutoFit/>
            </a:bodyPr>
            <a:lstStyle/>
            <a:p>
              <a:r>
                <a:rPr lang="en-US" sz="2400" dirty="0">
                  <a:latin typeface="+mj-lt"/>
                  <a:ea typeface="Calibri" panose="020F0502020204030204" pitchFamily="34" charset="0"/>
                </a:rPr>
                <a:t>We will Integrate live chat</a:t>
              </a:r>
            </a:p>
          </p:txBody>
        </p:sp>
        <p:sp>
          <p:nvSpPr>
            <p:cNvPr id="28" name="Oval 27"/>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sp>
        <p:nvSpPr>
          <p:cNvPr id="3" name="Rectangle 2"/>
          <p:cNvSpPr/>
          <p:nvPr/>
        </p:nvSpPr>
        <p:spPr>
          <a:xfrm>
            <a:off x="2512592" y="3779417"/>
            <a:ext cx="9564740" cy="461665"/>
          </a:xfrm>
          <a:prstGeom prst="rect">
            <a:avLst/>
          </a:prstGeom>
        </p:spPr>
        <p:txBody>
          <a:bodyPr wrap="square">
            <a:spAutoFit/>
          </a:bodyPr>
          <a:lstStyle/>
          <a:p>
            <a:r>
              <a:rPr lang="en-US" sz="2400" dirty="0">
                <a:latin typeface="+mj-lt"/>
                <a:ea typeface="Calibri" panose="020F0502020204030204" pitchFamily="34" charset="0"/>
              </a:rPr>
              <a:t>We will integrate a  Artificial Intelligence for better output</a:t>
            </a:r>
            <a:endParaRPr lang="en-US" sz="2400" dirty="0">
              <a:latin typeface="+mj-lt"/>
            </a:endParaRPr>
          </a:p>
        </p:txBody>
      </p:sp>
      <p:sp>
        <p:nvSpPr>
          <p:cNvPr id="42" name="Date Placeholder 5"/>
          <p:cNvSpPr>
            <a:spLocks noGrp="1"/>
          </p:cNvSpPr>
          <p:nvPr>
            <p:ph type="dt" sz="half" idx="10"/>
          </p:nvPr>
        </p:nvSpPr>
        <p:spPr>
          <a:xfrm>
            <a:off x="838200" y="6369229"/>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grpSp>
        <p:nvGrpSpPr>
          <p:cNvPr id="23" name="Group 22"/>
          <p:cNvGrpSpPr/>
          <p:nvPr/>
        </p:nvGrpSpPr>
        <p:grpSpPr>
          <a:xfrm>
            <a:off x="1941807" y="2963645"/>
            <a:ext cx="9505683" cy="523219"/>
            <a:chOff x="1315264" y="1592661"/>
            <a:chExt cx="10876734" cy="636480"/>
          </a:xfrm>
        </p:grpSpPr>
        <p:sp>
          <p:nvSpPr>
            <p:cNvPr id="24" name="Rectangle 23"/>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29" name="TextBox 28"/>
            <p:cNvSpPr txBox="1"/>
            <p:nvPr/>
          </p:nvSpPr>
          <p:spPr>
            <a:xfrm>
              <a:off x="2099584" y="1592661"/>
              <a:ext cx="9897814" cy="636480"/>
            </a:xfrm>
            <a:prstGeom prst="rect">
              <a:avLst/>
            </a:prstGeom>
            <a:noFill/>
          </p:spPr>
          <p:txBody>
            <a:bodyPr wrap="square" rtlCol="0">
              <a:spAutoFit/>
            </a:bodyPr>
            <a:lstStyle/>
            <a:p>
              <a:endParaRPr lang="en-US" sz="2800" dirty="0">
                <a:latin typeface="+mj-lt"/>
              </a:endParaRPr>
            </a:p>
          </p:txBody>
        </p:sp>
        <p:sp>
          <p:nvSpPr>
            <p:cNvPr id="30" name="Oval 29"/>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sp>
        <p:nvSpPr>
          <p:cNvPr id="31" name="Rectangle 30"/>
          <p:cNvSpPr/>
          <p:nvPr/>
        </p:nvSpPr>
        <p:spPr>
          <a:xfrm>
            <a:off x="2537992" y="3017417"/>
            <a:ext cx="9564740" cy="461665"/>
          </a:xfrm>
          <a:prstGeom prst="rect">
            <a:avLst/>
          </a:prstGeom>
        </p:spPr>
        <p:txBody>
          <a:bodyPr wrap="square">
            <a:spAutoFit/>
          </a:bodyPr>
          <a:lstStyle/>
          <a:p>
            <a:r>
              <a:rPr lang="en-US" sz="2400" dirty="0">
                <a:latin typeface="+mj-lt"/>
                <a:ea typeface="Calibri" panose="020F0502020204030204" pitchFamily="34" charset="0"/>
              </a:rPr>
              <a:t>We will integrate  a  payment system for the future </a:t>
            </a:r>
            <a:endParaRPr lang="en-US" sz="2400" dirty="0">
              <a:latin typeface="+mj-lt"/>
            </a:endParaRPr>
          </a:p>
        </p:txBody>
      </p:sp>
      <p:grpSp>
        <p:nvGrpSpPr>
          <p:cNvPr id="32" name="Group 31"/>
          <p:cNvGrpSpPr/>
          <p:nvPr/>
        </p:nvGrpSpPr>
        <p:grpSpPr>
          <a:xfrm>
            <a:off x="1942311" y="5139260"/>
            <a:ext cx="9505683" cy="505809"/>
            <a:chOff x="1315264" y="1592661"/>
            <a:chExt cx="10876734" cy="615301"/>
          </a:xfrm>
        </p:grpSpPr>
        <p:sp>
          <p:nvSpPr>
            <p:cNvPr id="33" name="Rectangle 32"/>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34" name="TextBox 33"/>
            <p:cNvSpPr txBox="1"/>
            <p:nvPr/>
          </p:nvSpPr>
          <p:spPr>
            <a:xfrm>
              <a:off x="2021502" y="1592661"/>
              <a:ext cx="9897814" cy="561601"/>
            </a:xfrm>
            <a:prstGeom prst="rect">
              <a:avLst/>
            </a:prstGeom>
            <a:noFill/>
          </p:spPr>
          <p:txBody>
            <a:bodyPr wrap="square" rtlCol="0">
              <a:spAutoFit/>
            </a:bodyPr>
            <a:lstStyle/>
            <a:p>
              <a:r>
                <a:rPr lang="en-US" sz="2400" dirty="0">
                  <a:latin typeface="+mj-lt"/>
                  <a:ea typeface="Calibri" panose="020F0502020204030204" pitchFamily="34" charset="0"/>
                </a:rPr>
                <a:t>We will develop the coupon management system.</a:t>
              </a:r>
            </a:p>
          </p:txBody>
        </p:sp>
        <p:sp>
          <p:nvSpPr>
            <p:cNvPr id="35" name="Oval 34"/>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spTree>
    <p:extLst>
      <p:ext uri="{BB962C8B-B14F-4D97-AF65-F5344CB8AC3E}">
        <p14:creationId xmlns:p14="http://schemas.microsoft.com/office/powerpoint/2010/main" val="731166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E9F18-D24E-4DE6-82B6-5FD9FF0489F6}"/>
              </a:ext>
            </a:extLst>
          </p:cNvPr>
          <p:cNvSpPr>
            <a:spLocks noGrp="1"/>
          </p:cNvSpPr>
          <p:nvPr>
            <p:ph idx="1"/>
          </p:nvPr>
        </p:nvSpPr>
        <p:spPr/>
        <p:txBody>
          <a:bodyPr/>
          <a:lstStyle/>
          <a:p>
            <a:pPr marL="0" indent="0" algn="ctr">
              <a:buNone/>
            </a:pPr>
            <a:r>
              <a:rPr lang="en-US" sz="5400" dirty="0">
                <a:solidFill>
                  <a:schemeClr val="accent1">
                    <a:lumMod val="75000"/>
                  </a:schemeClr>
                </a:solidFill>
              </a:rPr>
              <a:t>Have any Question</a:t>
            </a:r>
          </a:p>
          <a:p>
            <a:pPr marL="0" indent="0" algn="ctr">
              <a:buNone/>
            </a:pPr>
            <a:endParaRPr lang="en-US" dirty="0"/>
          </a:p>
          <a:p>
            <a:pPr marL="0" indent="0" algn="ctr">
              <a:buNone/>
            </a:pPr>
            <a:r>
              <a:rPr lang="en-US" sz="7200" b="1" dirty="0">
                <a:solidFill>
                  <a:schemeClr val="accent6">
                    <a:lumMod val="50000"/>
                  </a:schemeClr>
                </a:solidFill>
              </a:rPr>
              <a:t>?</a:t>
            </a:r>
          </a:p>
        </p:txBody>
      </p:sp>
      <p:sp>
        <p:nvSpPr>
          <p:cNvPr id="7" name="Rectangle 6">
            <a:extLst>
              <a:ext uri="{FF2B5EF4-FFF2-40B4-BE49-F238E27FC236}">
                <a16:creationId xmlns:a16="http://schemas.microsoft.com/office/drawing/2014/main" id="{479064D6-1824-4A60-A03D-90627E50C323}"/>
              </a:ext>
            </a:extLst>
          </p:cNvPr>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pic>
        <p:nvPicPr>
          <p:cNvPr id="8" name="Picture 7">
            <a:extLst>
              <a:ext uri="{FF2B5EF4-FFF2-40B4-BE49-F238E27FC236}">
                <a16:creationId xmlns:a16="http://schemas.microsoft.com/office/drawing/2014/main" id="{BF0A1D67-1795-4C84-AFC1-A2CAC7EA6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spTree>
    <p:extLst>
      <p:ext uri="{BB962C8B-B14F-4D97-AF65-F5344CB8AC3E}">
        <p14:creationId xmlns:p14="http://schemas.microsoft.com/office/powerpoint/2010/main" val="157447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sp>
        <p:nvSpPr>
          <p:cNvPr id="12" name="Rectangle 11"/>
          <p:cNvSpPr/>
          <p:nvPr/>
        </p:nvSpPr>
        <p:spPr>
          <a:xfrm rot="10800000">
            <a:off x="11875" y="5012357"/>
            <a:ext cx="12180123" cy="1025027"/>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6" name="Rectangle 15"/>
          <p:cNvSpPr/>
          <p:nvPr/>
        </p:nvSpPr>
        <p:spPr>
          <a:xfrm>
            <a:off x="6833782" y="3255760"/>
            <a:ext cx="45719" cy="1751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inspire-paper-windmill-logo.png"/>
          <p:cNvPicPr>
            <a:picLocks noChangeAspect="1"/>
          </p:cNvPicPr>
          <p:nvPr/>
        </p:nvPicPr>
        <p:blipFill>
          <a:blip r:embed="rId4"/>
          <a:stretch>
            <a:fillRect/>
          </a:stretch>
        </p:blipFill>
        <p:spPr>
          <a:xfrm>
            <a:off x="5875514" y="1985978"/>
            <a:ext cx="2007973" cy="1905000"/>
          </a:xfrm>
          <a:prstGeom prst="rect">
            <a:avLst/>
          </a:prstGeom>
        </p:spPr>
      </p:pic>
      <p:sp>
        <p:nvSpPr>
          <p:cNvPr id="18" name="Footer Placeholder 6"/>
          <p:cNvSpPr>
            <a:spLocks noGrp="1"/>
          </p:cNvSpPr>
          <p:nvPr>
            <p:ph type="ftr" sz="quarter" idx="11"/>
          </p:nvPr>
        </p:nvSpPr>
        <p:spPr>
          <a:xfrm>
            <a:off x="8065324" y="6494462"/>
            <a:ext cx="4114800" cy="365125"/>
          </a:xfrm>
        </p:spPr>
        <p:txBody>
          <a:bodyPr/>
          <a:lstStyle/>
          <a:p>
            <a:r>
              <a:rPr lang="en-US" dirty="0"/>
              <a:t>E-Commerce Web Site</a:t>
            </a:r>
          </a:p>
        </p:txBody>
      </p:sp>
      <p:sp>
        <p:nvSpPr>
          <p:cNvPr id="4" name="Rectangle 3"/>
          <p:cNvSpPr/>
          <p:nvPr/>
        </p:nvSpPr>
        <p:spPr>
          <a:xfrm>
            <a:off x="2033399" y="4209943"/>
            <a:ext cx="4949503" cy="923330"/>
          </a:xfrm>
          <a:prstGeom prst="rect">
            <a:avLst/>
          </a:prstGeom>
        </p:spPr>
        <p:txBody>
          <a:bodyPr wrap="square">
            <a:spAutoFit/>
          </a:bodyPr>
          <a:lstStyle/>
          <a:p>
            <a:pPr algn="ctr"/>
            <a:r>
              <a:rPr lang="en-US" sz="5400" dirty="0">
                <a:solidFill>
                  <a:schemeClr val="accent1">
                    <a:lumMod val="75000"/>
                  </a:schemeClr>
                </a:solidFill>
              </a:rPr>
              <a:t>     Thank You </a:t>
            </a:r>
            <a:r>
              <a:rPr lang="en-US" sz="5400" dirty="0">
                <a:solidFill>
                  <a:schemeClr val="accent1">
                    <a:lumMod val="75000"/>
                  </a:schemeClr>
                </a:solidFill>
                <a:sym typeface="Wingdings" pitchFamily="2" charset="2"/>
              </a:rPr>
              <a:t></a:t>
            </a:r>
            <a:r>
              <a:rPr lang="en-US" sz="5400" dirty="0">
                <a:solidFill>
                  <a:schemeClr val="accent1">
                    <a:lumMod val="75000"/>
                  </a:schemeClr>
                </a:solidFill>
              </a:rPr>
              <a:t> </a:t>
            </a:r>
          </a:p>
        </p:txBody>
      </p:sp>
      <p:sp>
        <p:nvSpPr>
          <p:cNvPr id="13"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spTree>
    <p:extLst>
      <p:ext uri="{BB962C8B-B14F-4D97-AF65-F5344CB8AC3E}">
        <p14:creationId xmlns:p14="http://schemas.microsoft.com/office/powerpoint/2010/main" val="41664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43200000">
                                      <p:cBhvr>
                                        <p:cTn id="6" dur="10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sp>
        <p:nvSpPr>
          <p:cNvPr id="12" name="Rectangle 11"/>
          <p:cNvSpPr/>
          <p:nvPr/>
        </p:nvSpPr>
        <p:spPr>
          <a:xfrm rot="10800000">
            <a:off x="-11876" y="3541762"/>
            <a:ext cx="12203875" cy="2677656"/>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grpSp>
        <p:nvGrpSpPr>
          <p:cNvPr id="9" name="Group 8"/>
          <p:cNvGrpSpPr/>
          <p:nvPr/>
        </p:nvGrpSpPr>
        <p:grpSpPr>
          <a:xfrm>
            <a:off x="1382604" y="2191432"/>
            <a:ext cx="7347816" cy="461665"/>
            <a:chOff x="1647346" y="1695500"/>
            <a:chExt cx="10544652" cy="461665"/>
          </a:xfrm>
        </p:grpSpPr>
        <p:sp>
          <p:nvSpPr>
            <p:cNvPr id="10" name="Rectangle 9"/>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1" name="TextBox 10"/>
            <p:cNvSpPr txBox="1"/>
            <p:nvPr/>
          </p:nvSpPr>
          <p:spPr>
            <a:xfrm>
              <a:off x="2505876" y="1695500"/>
              <a:ext cx="7454809" cy="461665"/>
            </a:xfrm>
            <a:prstGeom prst="rect">
              <a:avLst/>
            </a:prstGeom>
            <a:noFill/>
          </p:spPr>
          <p:txBody>
            <a:bodyPr wrap="square" rtlCol="0">
              <a:spAutoFit/>
            </a:bodyPr>
            <a:lstStyle/>
            <a:p>
              <a:r>
                <a:rPr lang="en-US" sz="2400" dirty="0">
                  <a:solidFill>
                    <a:srgbClr val="0070C0"/>
                  </a:solidFill>
                  <a:latin typeface="Calibri body"/>
                </a:rPr>
                <a:t>Introduction</a:t>
              </a:r>
            </a:p>
          </p:txBody>
        </p:sp>
      </p:grpSp>
      <p:sp>
        <p:nvSpPr>
          <p:cNvPr id="16" name="Oval 15"/>
          <p:cNvSpPr/>
          <p:nvPr/>
        </p:nvSpPr>
        <p:spPr>
          <a:xfrm>
            <a:off x="1146147" y="2105298"/>
            <a:ext cx="598248"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sp>
        <p:nvSpPr>
          <p:cNvPr id="5" name="TextBox 4"/>
          <p:cNvSpPr txBox="1"/>
          <p:nvPr/>
        </p:nvSpPr>
        <p:spPr>
          <a:xfrm>
            <a:off x="1089154" y="3723447"/>
            <a:ext cx="9535843" cy="1569660"/>
          </a:xfrm>
          <a:prstGeom prst="rect">
            <a:avLst/>
          </a:prstGeom>
          <a:noFill/>
        </p:spPr>
        <p:txBody>
          <a:bodyPr wrap="square" rtlCol="0">
            <a:spAutoFit/>
          </a:bodyPr>
          <a:lstStyle/>
          <a:p>
            <a:pPr algn="just"/>
            <a:r>
              <a:rPr lang="en-US" sz="1600" dirty="0"/>
              <a:t>Ecommerce, also known as electronic commerce or internet commerce, refers to the buying and selling of goods or services using the internet, and the transfer of money and data to execute these transactions. Ecommerce is often used to refer to the sale of physical products online, but it can also describe any kind of commercial transaction that is facilitated through the internet.</a:t>
            </a:r>
          </a:p>
          <a:p>
            <a:pPr algn="just"/>
            <a:r>
              <a:rPr lang="en-US" sz="1600" dirty="0"/>
              <a:t>Where as e-business refers to all aspects of operating an online business, ecommerce refers specifically to the transaction of goods and services.</a:t>
            </a:r>
          </a:p>
        </p:txBody>
      </p:sp>
      <p:sp>
        <p:nvSpPr>
          <p:cNvPr id="17"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spTree>
    <p:extLst>
      <p:ext uri="{BB962C8B-B14F-4D97-AF65-F5344CB8AC3E}">
        <p14:creationId xmlns:p14="http://schemas.microsoft.com/office/powerpoint/2010/main" val="410293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5" y="0"/>
            <a:ext cx="12203875"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9" name="Group 8"/>
          <p:cNvGrpSpPr/>
          <p:nvPr/>
        </p:nvGrpSpPr>
        <p:grpSpPr>
          <a:xfrm>
            <a:off x="1314953" y="1512131"/>
            <a:ext cx="6386350" cy="1384995"/>
            <a:chOff x="1647345" y="1673021"/>
            <a:chExt cx="10544653" cy="1384995"/>
          </a:xfrm>
        </p:grpSpPr>
        <p:sp>
          <p:nvSpPr>
            <p:cNvPr id="10" name="Rectangle 9"/>
            <p:cNvSpPr/>
            <p:nvPr/>
          </p:nvSpPr>
          <p:spPr>
            <a:xfrm rot="10800000">
              <a:off x="1647345" y="1696104"/>
              <a:ext cx="10544653"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1" name="TextBox 10"/>
            <p:cNvSpPr txBox="1"/>
            <p:nvPr/>
          </p:nvSpPr>
          <p:spPr>
            <a:xfrm>
              <a:off x="2099584" y="1673021"/>
              <a:ext cx="8743289" cy="1384995"/>
            </a:xfrm>
            <a:prstGeom prst="rect">
              <a:avLst/>
            </a:prstGeom>
            <a:noFill/>
          </p:spPr>
          <p:txBody>
            <a:bodyPr wrap="square" rtlCol="0">
              <a:spAutoFit/>
            </a:bodyPr>
            <a:lstStyle/>
            <a:p>
              <a:r>
                <a:rPr lang="en-US" sz="2800" dirty="0">
                  <a:solidFill>
                    <a:srgbClr val="0070C0"/>
                  </a:solidFill>
                  <a:latin typeface="Calibri body"/>
                </a:rPr>
                <a:t>Motivation</a:t>
              </a:r>
              <a:r>
                <a:rPr lang="en-US" sz="2800" dirty="0">
                  <a:solidFill>
                    <a:srgbClr val="0070C0"/>
                  </a:solidFill>
                </a:rPr>
                <a:t> </a:t>
              </a:r>
              <a:endParaRPr lang="en-US" sz="2800" dirty="0"/>
            </a:p>
            <a:p>
              <a:endParaRPr lang="en-US" sz="2800" dirty="0">
                <a:solidFill>
                  <a:srgbClr val="0070C0"/>
                </a:solidFill>
              </a:endParaRPr>
            </a:p>
            <a:p>
              <a:endParaRPr lang="en-US" sz="2800" dirty="0">
                <a:solidFill>
                  <a:srgbClr val="0070C0"/>
                </a:solidFill>
              </a:endParaRPr>
            </a:p>
          </p:txBody>
        </p:sp>
      </p:grpSp>
      <p:sp>
        <p:nvSpPr>
          <p:cNvPr id="19" name="Oval 18"/>
          <p:cNvSpPr/>
          <p:nvPr/>
        </p:nvSpPr>
        <p:spPr>
          <a:xfrm>
            <a:off x="947235" y="1458127"/>
            <a:ext cx="597605"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sp>
        <p:nvSpPr>
          <p:cNvPr id="16"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grpSp>
        <p:nvGrpSpPr>
          <p:cNvPr id="15" name="Group 14"/>
          <p:cNvGrpSpPr/>
          <p:nvPr/>
        </p:nvGrpSpPr>
        <p:grpSpPr>
          <a:xfrm>
            <a:off x="2012861" y="2232122"/>
            <a:ext cx="9505683" cy="504591"/>
            <a:chOff x="1315264" y="1594142"/>
            <a:chExt cx="10876734" cy="613820"/>
          </a:xfrm>
        </p:grpSpPr>
        <p:sp>
          <p:nvSpPr>
            <p:cNvPr id="44" name="Rectangle 43"/>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45" name="TextBox 17"/>
            <p:cNvSpPr txBox="1"/>
            <p:nvPr/>
          </p:nvSpPr>
          <p:spPr>
            <a:xfrm>
              <a:off x="2099584" y="1594142"/>
              <a:ext cx="9897814" cy="56160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t> </a:t>
              </a:r>
              <a:endParaRPr lang="en-US" sz="2400" b="1" dirty="0"/>
            </a:p>
          </p:txBody>
        </p:sp>
        <p:sp>
          <p:nvSpPr>
            <p:cNvPr id="46" name="Oval 45"/>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18" name="Group 17"/>
          <p:cNvGrpSpPr/>
          <p:nvPr/>
        </p:nvGrpSpPr>
        <p:grpSpPr>
          <a:xfrm>
            <a:off x="2012861" y="2855776"/>
            <a:ext cx="9505683" cy="492076"/>
            <a:chOff x="1315264" y="1609366"/>
            <a:chExt cx="10876734" cy="598596"/>
          </a:xfrm>
        </p:grpSpPr>
        <p:sp>
          <p:nvSpPr>
            <p:cNvPr id="41" name="Rectangle 40"/>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43" name="Oval 42"/>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0" name="Group 19"/>
          <p:cNvGrpSpPr/>
          <p:nvPr/>
        </p:nvGrpSpPr>
        <p:grpSpPr>
          <a:xfrm>
            <a:off x="2012861" y="3499346"/>
            <a:ext cx="9795904" cy="492077"/>
            <a:chOff x="1315264" y="1609366"/>
            <a:chExt cx="11208815" cy="598596"/>
          </a:xfrm>
        </p:grpSpPr>
        <p:sp>
          <p:nvSpPr>
            <p:cNvPr id="38" name="Rectangle 37"/>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9" name="TextBox 51"/>
            <p:cNvSpPr txBox="1"/>
            <p:nvPr/>
          </p:nvSpPr>
          <p:spPr>
            <a:xfrm>
              <a:off x="2099583" y="1644889"/>
              <a:ext cx="10424496" cy="561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latin typeface="+mj-lt"/>
                </a:rPr>
                <a:t>E-commerce Saves money</a:t>
              </a:r>
            </a:p>
          </p:txBody>
        </p:sp>
        <p:sp>
          <p:nvSpPr>
            <p:cNvPr id="40" name="Oval 39"/>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3" name="Group 22"/>
          <p:cNvGrpSpPr/>
          <p:nvPr/>
        </p:nvGrpSpPr>
        <p:grpSpPr>
          <a:xfrm>
            <a:off x="2012861" y="4149631"/>
            <a:ext cx="9505683" cy="508833"/>
            <a:chOff x="1315264" y="1588982"/>
            <a:chExt cx="10876734" cy="618980"/>
          </a:xfrm>
        </p:grpSpPr>
        <p:sp>
          <p:nvSpPr>
            <p:cNvPr id="32" name="Rectangle 31"/>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3" name="TextBox 59"/>
            <p:cNvSpPr txBox="1"/>
            <p:nvPr/>
          </p:nvSpPr>
          <p:spPr>
            <a:xfrm>
              <a:off x="2099584" y="1588982"/>
              <a:ext cx="9897812" cy="56160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latin typeface="+mj-lt"/>
                </a:rPr>
                <a:t>E-commerce save time</a:t>
              </a:r>
            </a:p>
          </p:txBody>
        </p:sp>
        <p:sp>
          <p:nvSpPr>
            <p:cNvPr id="34" name="Oval 33"/>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sp>
        <p:nvSpPr>
          <p:cNvPr id="6" name="Rectangle 5"/>
          <p:cNvSpPr/>
          <p:nvPr/>
        </p:nvSpPr>
        <p:spPr>
          <a:xfrm>
            <a:off x="2663388" y="2256889"/>
            <a:ext cx="8186582" cy="461665"/>
          </a:xfrm>
          <a:prstGeom prst="rect">
            <a:avLst/>
          </a:prstGeom>
        </p:spPr>
        <p:txBody>
          <a:bodyPr wrap="square">
            <a:spAutoFit/>
          </a:bodyPr>
          <a:lstStyle/>
          <a:p>
            <a:r>
              <a:rPr lang="en-US" sz="2400" dirty="0">
                <a:latin typeface="+mj-lt"/>
              </a:rPr>
              <a:t>A wide range of products and services</a:t>
            </a:r>
          </a:p>
        </p:txBody>
      </p:sp>
      <p:sp>
        <p:nvSpPr>
          <p:cNvPr id="7" name="Rectangle 6"/>
          <p:cNvSpPr/>
          <p:nvPr/>
        </p:nvSpPr>
        <p:spPr>
          <a:xfrm>
            <a:off x="2649739" y="2806748"/>
            <a:ext cx="9646893" cy="461665"/>
          </a:xfrm>
          <a:prstGeom prst="rect">
            <a:avLst/>
          </a:prstGeom>
        </p:spPr>
        <p:txBody>
          <a:bodyPr wrap="square">
            <a:spAutoFit/>
          </a:bodyPr>
          <a:lstStyle/>
          <a:p>
            <a:r>
              <a:rPr lang="en-US" sz="2400" dirty="0">
                <a:latin typeface="+mj-lt"/>
              </a:rPr>
              <a:t>Simplicity and comfort</a:t>
            </a:r>
          </a:p>
        </p:txBody>
      </p:sp>
    </p:spTree>
    <p:extLst>
      <p:ext uri="{BB962C8B-B14F-4D97-AF65-F5344CB8AC3E}">
        <p14:creationId xmlns:p14="http://schemas.microsoft.com/office/powerpoint/2010/main" val="218024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5" y="0"/>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9" name="Group 8"/>
          <p:cNvGrpSpPr/>
          <p:nvPr/>
        </p:nvGrpSpPr>
        <p:grpSpPr>
          <a:xfrm>
            <a:off x="1314953" y="1512131"/>
            <a:ext cx="6386350" cy="1384995"/>
            <a:chOff x="1647345" y="1673021"/>
            <a:chExt cx="10544653" cy="1384995"/>
          </a:xfrm>
        </p:grpSpPr>
        <p:sp>
          <p:nvSpPr>
            <p:cNvPr id="10" name="Rectangle 9"/>
            <p:cNvSpPr/>
            <p:nvPr/>
          </p:nvSpPr>
          <p:spPr>
            <a:xfrm rot="10800000">
              <a:off x="1647345" y="1696104"/>
              <a:ext cx="10544653"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1" name="TextBox 10"/>
            <p:cNvSpPr txBox="1"/>
            <p:nvPr/>
          </p:nvSpPr>
          <p:spPr>
            <a:xfrm>
              <a:off x="2099584" y="1673021"/>
              <a:ext cx="8743289" cy="1384995"/>
            </a:xfrm>
            <a:prstGeom prst="rect">
              <a:avLst/>
            </a:prstGeom>
            <a:noFill/>
          </p:spPr>
          <p:txBody>
            <a:bodyPr wrap="square" rtlCol="0">
              <a:spAutoFit/>
            </a:bodyPr>
            <a:lstStyle/>
            <a:p>
              <a:r>
                <a:rPr lang="en-US" sz="2800" dirty="0">
                  <a:solidFill>
                    <a:srgbClr val="0070C0"/>
                  </a:solidFill>
                </a:rPr>
                <a:t>Objective </a:t>
              </a:r>
              <a:endParaRPr lang="en-US" sz="2800" dirty="0"/>
            </a:p>
            <a:p>
              <a:endParaRPr lang="en-US" sz="2800" dirty="0">
                <a:solidFill>
                  <a:srgbClr val="0070C0"/>
                </a:solidFill>
              </a:endParaRPr>
            </a:p>
            <a:p>
              <a:endParaRPr lang="en-US" sz="2800" dirty="0">
                <a:solidFill>
                  <a:srgbClr val="0070C0"/>
                </a:solidFill>
              </a:endParaRPr>
            </a:p>
          </p:txBody>
        </p:sp>
      </p:grpSp>
      <p:sp>
        <p:nvSpPr>
          <p:cNvPr id="19" name="Oval 18"/>
          <p:cNvSpPr/>
          <p:nvPr/>
        </p:nvSpPr>
        <p:spPr>
          <a:xfrm>
            <a:off x="947235" y="1458127"/>
            <a:ext cx="597605"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sp>
        <p:nvSpPr>
          <p:cNvPr id="16"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grpSp>
        <p:nvGrpSpPr>
          <p:cNvPr id="15" name="Group 14"/>
          <p:cNvGrpSpPr/>
          <p:nvPr/>
        </p:nvGrpSpPr>
        <p:grpSpPr>
          <a:xfrm>
            <a:off x="2012861" y="2232122"/>
            <a:ext cx="9505683" cy="504591"/>
            <a:chOff x="1315264" y="1594142"/>
            <a:chExt cx="10876734" cy="613820"/>
          </a:xfrm>
        </p:grpSpPr>
        <p:sp>
          <p:nvSpPr>
            <p:cNvPr id="44" name="Rectangle 43"/>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45" name="TextBox 17"/>
            <p:cNvSpPr txBox="1"/>
            <p:nvPr/>
          </p:nvSpPr>
          <p:spPr>
            <a:xfrm>
              <a:off x="2099584" y="1594142"/>
              <a:ext cx="9897814" cy="56160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t> </a:t>
              </a:r>
              <a:endParaRPr lang="en-US" sz="2400" b="1" dirty="0"/>
            </a:p>
          </p:txBody>
        </p:sp>
        <p:sp>
          <p:nvSpPr>
            <p:cNvPr id="46" name="Oval 45"/>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18" name="Group 17"/>
          <p:cNvGrpSpPr/>
          <p:nvPr/>
        </p:nvGrpSpPr>
        <p:grpSpPr>
          <a:xfrm>
            <a:off x="2012861" y="2790054"/>
            <a:ext cx="9505683" cy="492076"/>
            <a:chOff x="1315264" y="1609366"/>
            <a:chExt cx="10876734" cy="598596"/>
          </a:xfrm>
        </p:grpSpPr>
        <p:sp>
          <p:nvSpPr>
            <p:cNvPr id="41" name="Rectangle 40"/>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43" name="Oval 42"/>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0" name="Group 19"/>
          <p:cNvGrpSpPr/>
          <p:nvPr/>
        </p:nvGrpSpPr>
        <p:grpSpPr>
          <a:xfrm>
            <a:off x="2012861" y="3382538"/>
            <a:ext cx="9505683" cy="860198"/>
            <a:chOff x="1315264" y="1609366"/>
            <a:chExt cx="10876734" cy="1046403"/>
          </a:xfrm>
        </p:grpSpPr>
        <p:sp>
          <p:nvSpPr>
            <p:cNvPr id="38" name="Rectangle 37"/>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9" name="TextBox 51"/>
            <p:cNvSpPr txBox="1"/>
            <p:nvPr/>
          </p:nvSpPr>
          <p:spPr>
            <a:xfrm>
              <a:off x="2099584" y="1644889"/>
              <a:ext cx="9129017" cy="1010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latin typeface="+mj-lt"/>
                </a:rPr>
                <a:t>The system should be built to make components reusable for future developments.</a:t>
              </a:r>
            </a:p>
          </p:txBody>
        </p:sp>
        <p:sp>
          <p:nvSpPr>
            <p:cNvPr id="40" name="Oval 39"/>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3" name="Group 22"/>
          <p:cNvGrpSpPr/>
          <p:nvPr/>
        </p:nvGrpSpPr>
        <p:grpSpPr>
          <a:xfrm>
            <a:off x="2012861" y="4149631"/>
            <a:ext cx="9505683" cy="830997"/>
            <a:chOff x="1315264" y="1588982"/>
            <a:chExt cx="10876734" cy="1010883"/>
          </a:xfrm>
        </p:grpSpPr>
        <p:sp>
          <p:nvSpPr>
            <p:cNvPr id="32" name="Rectangle 31"/>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3" name="TextBox 59"/>
            <p:cNvSpPr txBox="1"/>
            <p:nvPr/>
          </p:nvSpPr>
          <p:spPr>
            <a:xfrm>
              <a:off x="2099583" y="1588982"/>
              <a:ext cx="9897814" cy="10108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latin typeface="+mj-lt"/>
                </a:rPr>
                <a:t>Unlimited changes without functional diﬃculties for addressing ever-changing business requirements.</a:t>
              </a:r>
            </a:p>
          </p:txBody>
        </p:sp>
        <p:sp>
          <p:nvSpPr>
            <p:cNvPr id="34" name="Oval 33"/>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4" name="Group 23"/>
          <p:cNvGrpSpPr/>
          <p:nvPr/>
        </p:nvGrpSpPr>
        <p:grpSpPr>
          <a:xfrm>
            <a:off x="2012861" y="5028498"/>
            <a:ext cx="9505683" cy="504211"/>
            <a:chOff x="1315264" y="1594605"/>
            <a:chExt cx="10876734" cy="613357"/>
          </a:xfrm>
        </p:grpSpPr>
        <p:sp>
          <p:nvSpPr>
            <p:cNvPr id="29" name="Rectangle 28"/>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0" name="TextBox 63"/>
            <p:cNvSpPr txBox="1"/>
            <p:nvPr/>
          </p:nvSpPr>
          <p:spPr>
            <a:xfrm>
              <a:off x="2099582" y="1594605"/>
              <a:ext cx="9897814" cy="561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latin typeface="+mj-lt"/>
                </a:rPr>
                <a:t>Customers can easily select products from different providers.</a:t>
              </a:r>
            </a:p>
          </p:txBody>
        </p:sp>
        <p:sp>
          <p:nvSpPr>
            <p:cNvPr id="31" name="Oval 30"/>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sp>
        <p:nvSpPr>
          <p:cNvPr id="6" name="Rectangle 5"/>
          <p:cNvSpPr/>
          <p:nvPr/>
        </p:nvSpPr>
        <p:spPr>
          <a:xfrm>
            <a:off x="2663388" y="2256889"/>
            <a:ext cx="8186582" cy="461665"/>
          </a:xfrm>
          <a:prstGeom prst="rect">
            <a:avLst/>
          </a:prstGeom>
        </p:spPr>
        <p:txBody>
          <a:bodyPr wrap="square">
            <a:spAutoFit/>
          </a:bodyPr>
          <a:lstStyle/>
          <a:p>
            <a:r>
              <a:rPr lang="en-US" sz="2400" dirty="0">
                <a:latin typeface="+mj-lt"/>
              </a:rPr>
              <a:t>Proper management and opportunities securely store all records</a:t>
            </a:r>
          </a:p>
        </p:txBody>
      </p:sp>
      <p:sp>
        <p:nvSpPr>
          <p:cNvPr id="7" name="Rectangle 6"/>
          <p:cNvSpPr/>
          <p:nvPr/>
        </p:nvSpPr>
        <p:spPr>
          <a:xfrm>
            <a:off x="2649739" y="2806748"/>
            <a:ext cx="9646893" cy="461665"/>
          </a:xfrm>
          <a:prstGeom prst="rect">
            <a:avLst/>
          </a:prstGeom>
        </p:spPr>
        <p:txBody>
          <a:bodyPr wrap="square">
            <a:spAutoFit/>
          </a:bodyPr>
          <a:lstStyle/>
          <a:p>
            <a:r>
              <a:rPr lang="en-US" sz="2400" dirty="0">
                <a:latin typeface="+mj-lt"/>
              </a:rPr>
              <a:t>To increase the eﬃciency of online based E-commerce system.</a:t>
            </a:r>
          </a:p>
        </p:txBody>
      </p:sp>
    </p:spTree>
    <p:extLst>
      <p:ext uri="{BB962C8B-B14F-4D97-AF65-F5344CB8AC3E}">
        <p14:creationId xmlns:p14="http://schemas.microsoft.com/office/powerpoint/2010/main" val="333101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5" y="0"/>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9" name="Group 8"/>
          <p:cNvGrpSpPr/>
          <p:nvPr/>
        </p:nvGrpSpPr>
        <p:grpSpPr>
          <a:xfrm>
            <a:off x="1314953" y="1512131"/>
            <a:ext cx="6386350" cy="954107"/>
            <a:chOff x="1647345" y="1673021"/>
            <a:chExt cx="10544653" cy="954107"/>
          </a:xfrm>
        </p:grpSpPr>
        <p:sp>
          <p:nvSpPr>
            <p:cNvPr id="10" name="Rectangle 9"/>
            <p:cNvSpPr/>
            <p:nvPr/>
          </p:nvSpPr>
          <p:spPr>
            <a:xfrm rot="10800000">
              <a:off x="1647345" y="1696104"/>
              <a:ext cx="10544653"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1" name="TextBox 10"/>
            <p:cNvSpPr txBox="1"/>
            <p:nvPr/>
          </p:nvSpPr>
          <p:spPr>
            <a:xfrm>
              <a:off x="2099584" y="1673021"/>
              <a:ext cx="8743289" cy="954107"/>
            </a:xfrm>
            <a:prstGeom prst="rect">
              <a:avLst/>
            </a:prstGeom>
            <a:noFill/>
          </p:spPr>
          <p:txBody>
            <a:bodyPr wrap="square" rtlCol="0">
              <a:spAutoFit/>
            </a:bodyPr>
            <a:lstStyle/>
            <a:p>
              <a:r>
                <a:rPr lang="en-US" sz="2800" dirty="0">
                  <a:solidFill>
                    <a:srgbClr val="0070C0"/>
                  </a:solidFill>
                </a:rPr>
                <a:t>Reasons For  Choosing Click to Pay</a:t>
              </a:r>
            </a:p>
            <a:p>
              <a:endParaRPr lang="en-US" sz="2800" dirty="0">
                <a:solidFill>
                  <a:srgbClr val="0070C0"/>
                </a:solidFill>
              </a:endParaRPr>
            </a:p>
          </p:txBody>
        </p:sp>
      </p:grpSp>
      <p:sp>
        <p:nvSpPr>
          <p:cNvPr id="19" name="Oval 18"/>
          <p:cNvSpPr/>
          <p:nvPr/>
        </p:nvSpPr>
        <p:spPr>
          <a:xfrm>
            <a:off x="947235" y="1458127"/>
            <a:ext cx="597605"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sp>
        <p:nvSpPr>
          <p:cNvPr id="16"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grpSp>
        <p:nvGrpSpPr>
          <p:cNvPr id="15" name="Group 14"/>
          <p:cNvGrpSpPr/>
          <p:nvPr/>
        </p:nvGrpSpPr>
        <p:grpSpPr>
          <a:xfrm>
            <a:off x="2012861" y="2232122"/>
            <a:ext cx="9505683" cy="504591"/>
            <a:chOff x="1315264" y="1594142"/>
            <a:chExt cx="10876734" cy="613820"/>
          </a:xfrm>
        </p:grpSpPr>
        <p:sp>
          <p:nvSpPr>
            <p:cNvPr id="44" name="Rectangle 43"/>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45" name="TextBox 17"/>
            <p:cNvSpPr txBox="1"/>
            <p:nvPr/>
          </p:nvSpPr>
          <p:spPr>
            <a:xfrm>
              <a:off x="2099584" y="1594142"/>
              <a:ext cx="9897814" cy="56160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t> </a:t>
              </a:r>
              <a:endParaRPr lang="en-US" sz="2400" b="1" dirty="0"/>
            </a:p>
          </p:txBody>
        </p:sp>
        <p:sp>
          <p:nvSpPr>
            <p:cNvPr id="46" name="Oval 45"/>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18" name="Group 17"/>
          <p:cNvGrpSpPr/>
          <p:nvPr/>
        </p:nvGrpSpPr>
        <p:grpSpPr>
          <a:xfrm>
            <a:off x="2012861" y="2790054"/>
            <a:ext cx="9505683" cy="492076"/>
            <a:chOff x="1315264" y="1609366"/>
            <a:chExt cx="10876734" cy="598596"/>
          </a:xfrm>
        </p:grpSpPr>
        <p:sp>
          <p:nvSpPr>
            <p:cNvPr id="41" name="Rectangle 40"/>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43" name="Oval 42"/>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0" name="Group 19"/>
          <p:cNvGrpSpPr/>
          <p:nvPr/>
        </p:nvGrpSpPr>
        <p:grpSpPr>
          <a:xfrm>
            <a:off x="2012861" y="3382537"/>
            <a:ext cx="9505683" cy="492077"/>
            <a:chOff x="1315264" y="1609366"/>
            <a:chExt cx="10876734" cy="598596"/>
          </a:xfrm>
        </p:grpSpPr>
        <p:sp>
          <p:nvSpPr>
            <p:cNvPr id="38" name="Rectangle 37"/>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9" name="TextBox 51"/>
            <p:cNvSpPr txBox="1"/>
            <p:nvPr/>
          </p:nvSpPr>
          <p:spPr>
            <a:xfrm>
              <a:off x="2099583" y="1644889"/>
              <a:ext cx="9897814" cy="561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latin typeface="+mj-lt"/>
                </a:rPr>
                <a:t>24 Hours And 7 day availability</a:t>
              </a:r>
            </a:p>
          </p:txBody>
        </p:sp>
        <p:sp>
          <p:nvSpPr>
            <p:cNvPr id="40" name="Oval 39"/>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2" name="Group 21"/>
          <p:cNvGrpSpPr/>
          <p:nvPr/>
        </p:nvGrpSpPr>
        <p:grpSpPr>
          <a:xfrm>
            <a:off x="2012861" y="3911598"/>
            <a:ext cx="9505683" cy="505620"/>
            <a:chOff x="1315264" y="1592891"/>
            <a:chExt cx="10876734" cy="615071"/>
          </a:xfrm>
        </p:grpSpPr>
        <p:sp>
          <p:nvSpPr>
            <p:cNvPr id="35" name="Rectangle 34"/>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6" name="TextBox 55"/>
            <p:cNvSpPr txBox="1"/>
            <p:nvPr/>
          </p:nvSpPr>
          <p:spPr>
            <a:xfrm>
              <a:off x="2099583" y="1592891"/>
              <a:ext cx="9897814" cy="561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latin typeface="+mj-lt"/>
                </a:rPr>
                <a:t>Easy to start and manage a business</a:t>
              </a:r>
            </a:p>
          </p:txBody>
        </p:sp>
        <p:sp>
          <p:nvSpPr>
            <p:cNvPr id="37" name="Oval 36"/>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3" name="Group 22"/>
          <p:cNvGrpSpPr/>
          <p:nvPr/>
        </p:nvGrpSpPr>
        <p:grpSpPr>
          <a:xfrm>
            <a:off x="2012861" y="4473374"/>
            <a:ext cx="9505683" cy="508833"/>
            <a:chOff x="1315264" y="1588982"/>
            <a:chExt cx="10876734" cy="618980"/>
          </a:xfrm>
        </p:grpSpPr>
        <p:sp>
          <p:nvSpPr>
            <p:cNvPr id="32" name="Rectangle 31"/>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3" name="TextBox 59"/>
            <p:cNvSpPr txBox="1"/>
            <p:nvPr/>
          </p:nvSpPr>
          <p:spPr>
            <a:xfrm>
              <a:off x="2099583" y="1588982"/>
              <a:ext cx="9897814" cy="561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latin typeface="+mj-lt"/>
                </a:rPr>
                <a:t>Low operational costs and better quality of services.</a:t>
              </a:r>
            </a:p>
          </p:txBody>
        </p:sp>
        <p:sp>
          <p:nvSpPr>
            <p:cNvPr id="34" name="Oval 33"/>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4" name="Group 23"/>
          <p:cNvGrpSpPr/>
          <p:nvPr/>
        </p:nvGrpSpPr>
        <p:grpSpPr>
          <a:xfrm>
            <a:off x="2012861" y="5028498"/>
            <a:ext cx="9505683" cy="504211"/>
            <a:chOff x="1315264" y="1594605"/>
            <a:chExt cx="10876734" cy="613357"/>
          </a:xfrm>
        </p:grpSpPr>
        <p:sp>
          <p:nvSpPr>
            <p:cNvPr id="29" name="Rectangle 28"/>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0" name="TextBox 63"/>
            <p:cNvSpPr txBox="1"/>
            <p:nvPr/>
          </p:nvSpPr>
          <p:spPr>
            <a:xfrm>
              <a:off x="2099582" y="1594605"/>
              <a:ext cx="9897814" cy="561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latin typeface="+mj-lt"/>
                </a:rPr>
                <a:t>Customers can easily select products from different providers.</a:t>
              </a:r>
            </a:p>
          </p:txBody>
        </p:sp>
        <p:sp>
          <p:nvSpPr>
            <p:cNvPr id="31" name="Oval 30"/>
            <p:cNvSpPr/>
            <p:nvPr/>
          </p:nvSpPr>
          <p:spPr>
            <a:xfrm>
              <a:off x="1315264" y="1609366"/>
              <a:ext cx="589723" cy="5985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sp>
        <p:nvSpPr>
          <p:cNvPr id="6" name="Rectangle 5"/>
          <p:cNvSpPr/>
          <p:nvPr/>
        </p:nvSpPr>
        <p:spPr>
          <a:xfrm>
            <a:off x="2663388" y="2256889"/>
            <a:ext cx="8186582" cy="461665"/>
          </a:xfrm>
          <a:prstGeom prst="rect">
            <a:avLst/>
          </a:prstGeom>
        </p:spPr>
        <p:txBody>
          <a:bodyPr wrap="square">
            <a:spAutoFit/>
          </a:bodyPr>
          <a:lstStyle/>
          <a:p>
            <a:r>
              <a:rPr lang="en-US" sz="2400" dirty="0">
                <a:latin typeface="+mj-lt"/>
              </a:rPr>
              <a:t>Faster buying/selling procedure, as well as easy to find products</a:t>
            </a:r>
          </a:p>
        </p:txBody>
      </p:sp>
      <p:sp>
        <p:nvSpPr>
          <p:cNvPr id="7" name="Rectangle 6"/>
          <p:cNvSpPr/>
          <p:nvPr/>
        </p:nvSpPr>
        <p:spPr>
          <a:xfrm>
            <a:off x="2649739" y="2806748"/>
            <a:ext cx="9646893" cy="461665"/>
          </a:xfrm>
          <a:prstGeom prst="rect">
            <a:avLst/>
          </a:prstGeom>
        </p:spPr>
        <p:txBody>
          <a:bodyPr wrap="square">
            <a:spAutoFit/>
          </a:bodyPr>
          <a:lstStyle/>
          <a:p>
            <a:r>
              <a:rPr lang="en-US" sz="2400" dirty="0">
                <a:latin typeface="+mj-lt"/>
              </a:rPr>
              <a:t>More reach to customers, there is no theoretical geographic limitations.</a:t>
            </a:r>
          </a:p>
        </p:txBody>
      </p:sp>
    </p:spTree>
    <p:extLst>
      <p:ext uri="{BB962C8B-B14F-4D97-AF65-F5344CB8AC3E}">
        <p14:creationId xmlns:p14="http://schemas.microsoft.com/office/powerpoint/2010/main" val="195965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6" name="Date Placeholder 5"/>
          <p:cNvSpPr>
            <a:spLocks noGrp="1"/>
          </p:cNvSpPr>
          <p:nvPr>
            <p:ph type="dt" sz="half" idx="10"/>
          </p:nvPr>
        </p:nvSpPr>
        <p:spPr>
          <a:xfrm>
            <a:off x="812442" y="6369229"/>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8" name="Group 7"/>
          <p:cNvGrpSpPr/>
          <p:nvPr/>
        </p:nvGrpSpPr>
        <p:grpSpPr>
          <a:xfrm>
            <a:off x="1784771" y="1483154"/>
            <a:ext cx="9652054" cy="523220"/>
            <a:chOff x="1647346" y="1664723"/>
            <a:chExt cx="10544652" cy="523220"/>
          </a:xfrm>
        </p:grpSpPr>
        <p:sp>
          <p:nvSpPr>
            <p:cNvPr id="9" name="Rectangle 8"/>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0" name="TextBox 9"/>
            <p:cNvSpPr txBox="1"/>
            <p:nvPr/>
          </p:nvSpPr>
          <p:spPr>
            <a:xfrm>
              <a:off x="2107197" y="1664723"/>
              <a:ext cx="9897814" cy="523220"/>
            </a:xfrm>
            <a:prstGeom prst="rect">
              <a:avLst/>
            </a:prstGeom>
            <a:noFill/>
          </p:spPr>
          <p:txBody>
            <a:bodyPr wrap="square" rtlCol="0">
              <a:spAutoFit/>
            </a:bodyPr>
            <a:lstStyle/>
            <a:p>
              <a:r>
                <a:rPr lang="en-US" sz="2800" dirty="0">
                  <a:solidFill>
                    <a:srgbClr val="0070C0"/>
                  </a:solidFill>
                </a:rPr>
                <a:t>Features of Click to Buy-</a:t>
              </a:r>
            </a:p>
          </p:txBody>
        </p:sp>
      </p:grpSp>
      <p:sp>
        <p:nvSpPr>
          <p:cNvPr id="11" name="Oval 10"/>
          <p:cNvSpPr/>
          <p:nvPr/>
        </p:nvSpPr>
        <p:spPr>
          <a:xfrm>
            <a:off x="1630423" y="1437201"/>
            <a:ext cx="595088" cy="53779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nvGrpSpPr>
          <p:cNvPr id="12" name="Group 11"/>
          <p:cNvGrpSpPr/>
          <p:nvPr/>
        </p:nvGrpSpPr>
        <p:grpSpPr>
          <a:xfrm>
            <a:off x="2785145" y="3596179"/>
            <a:ext cx="9335614" cy="461665"/>
            <a:chOff x="1315264" y="1592661"/>
            <a:chExt cx="10876734" cy="649919"/>
          </a:xfrm>
        </p:grpSpPr>
        <p:sp>
          <p:nvSpPr>
            <p:cNvPr id="13" name="Rectangle 12"/>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16" name="TextBox 15"/>
            <p:cNvSpPr txBox="1"/>
            <p:nvPr/>
          </p:nvSpPr>
          <p:spPr>
            <a:xfrm>
              <a:off x="2099584" y="1592661"/>
              <a:ext cx="9897814" cy="649919"/>
            </a:xfrm>
            <a:prstGeom prst="rect">
              <a:avLst/>
            </a:prstGeom>
            <a:noFill/>
          </p:spPr>
          <p:txBody>
            <a:bodyPr wrap="square" rtlCol="0">
              <a:spAutoFit/>
            </a:bodyPr>
            <a:lstStyle/>
            <a:p>
              <a:r>
                <a:rPr lang="en-US" sz="2400" dirty="0">
                  <a:latin typeface="+mj-lt"/>
                </a:rPr>
                <a:t>Reporting tools</a:t>
              </a:r>
            </a:p>
          </p:txBody>
        </p:sp>
        <p:sp>
          <p:nvSpPr>
            <p:cNvPr id="17" name="Oval 16"/>
            <p:cNvSpPr/>
            <p:nvPr/>
          </p:nvSpPr>
          <p:spPr>
            <a:xfrm>
              <a:off x="1315264" y="1609366"/>
              <a:ext cx="589720" cy="62212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grpSp>
        <p:nvGrpSpPr>
          <p:cNvPr id="48" name="Group 47"/>
          <p:cNvGrpSpPr/>
          <p:nvPr/>
        </p:nvGrpSpPr>
        <p:grpSpPr>
          <a:xfrm>
            <a:off x="2785145" y="2557791"/>
            <a:ext cx="9179328" cy="461665"/>
            <a:chOff x="1315264" y="1592661"/>
            <a:chExt cx="10876734" cy="649919"/>
          </a:xfrm>
        </p:grpSpPr>
        <p:sp>
          <p:nvSpPr>
            <p:cNvPr id="49" name="Rectangle 48"/>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50" name="TextBox 49"/>
            <p:cNvSpPr txBox="1"/>
            <p:nvPr/>
          </p:nvSpPr>
          <p:spPr>
            <a:xfrm>
              <a:off x="2099584" y="1592661"/>
              <a:ext cx="9897814" cy="649919"/>
            </a:xfrm>
            <a:prstGeom prst="rect">
              <a:avLst/>
            </a:prstGeom>
            <a:noFill/>
          </p:spPr>
          <p:txBody>
            <a:bodyPr wrap="square" rtlCol="0">
              <a:spAutoFit/>
            </a:bodyPr>
            <a:lstStyle/>
            <a:p>
              <a:r>
                <a:rPr lang="en-GB" sz="2400" dirty="0">
                  <a:latin typeface="+mj-lt"/>
                </a:rPr>
                <a:t>An easy-to-use checkout.</a:t>
              </a:r>
              <a:endParaRPr lang="en-US" sz="2400" dirty="0">
                <a:latin typeface="+mj-lt"/>
              </a:endParaRPr>
            </a:p>
          </p:txBody>
        </p:sp>
        <p:sp>
          <p:nvSpPr>
            <p:cNvPr id="51" name="Oval 50"/>
            <p:cNvSpPr/>
            <p:nvPr/>
          </p:nvSpPr>
          <p:spPr>
            <a:xfrm>
              <a:off x="1315264" y="1609366"/>
              <a:ext cx="589720" cy="62212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grpSp>
        <p:nvGrpSpPr>
          <p:cNvPr id="52" name="Group 51"/>
          <p:cNvGrpSpPr/>
          <p:nvPr/>
        </p:nvGrpSpPr>
        <p:grpSpPr>
          <a:xfrm>
            <a:off x="2772266" y="3073329"/>
            <a:ext cx="9348492" cy="461665"/>
            <a:chOff x="1315264" y="1592661"/>
            <a:chExt cx="10876734" cy="649919"/>
          </a:xfrm>
        </p:grpSpPr>
        <p:sp>
          <p:nvSpPr>
            <p:cNvPr id="53" name="Rectangle 52"/>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54" name="TextBox 53"/>
            <p:cNvSpPr txBox="1"/>
            <p:nvPr/>
          </p:nvSpPr>
          <p:spPr>
            <a:xfrm>
              <a:off x="2099584" y="1592661"/>
              <a:ext cx="9897814" cy="649919"/>
            </a:xfrm>
            <a:prstGeom prst="rect">
              <a:avLst/>
            </a:prstGeom>
            <a:noFill/>
          </p:spPr>
          <p:txBody>
            <a:bodyPr wrap="square" rtlCol="0">
              <a:spAutoFit/>
            </a:bodyPr>
            <a:lstStyle/>
            <a:p>
              <a:r>
                <a:rPr lang="en-US" sz="2400" dirty="0">
                  <a:latin typeface="+mj-lt"/>
                </a:rPr>
                <a:t>For buy any product must register customer</a:t>
              </a:r>
            </a:p>
          </p:txBody>
        </p:sp>
        <p:sp>
          <p:nvSpPr>
            <p:cNvPr id="55" name="Oval 54"/>
            <p:cNvSpPr/>
            <p:nvPr/>
          </p:nvSpPr>
          <p:spPr>
            <a:xfrm>
              <a:off x="1315264" y="1609366"/>
              <a:ext cx="589720" cy="62212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grpSp>
        <p:nvGrpSpPr>
          <p:cNvPr id="56" name="Group 55"/>
          <p:cNvGrpSpPr/>
          <p:nvPr/>
        </p:nvGrpSpPr>
        <p:grpSpPr>
          <a:xfrm>
            <a:off x="2773653" y="2040404"/>
            <a:ext cx="9418347" cy="461665"/>
            <a:chOff x="1315264" y="1592661"/>
            <a:chExt cx="10876734" cy="649919"/>
          </a:xfrm>
        </p:grpSpPr>
        <p:sp>
          <p:nvSpPr>
            <p:cNvPr id="57" name="Rectangle 56"/>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58" name="TextBox 57"/>
            <p:cNvSpPr txBox="1"/>
            <p:nvPr/>
          </p:nvSpPr>
          <p:spPr>
            <a:xfrm>
              <a:off x="2099584" y="1592661"/>
              <a:ext cx="9897814" cy="649919"/>
            </a:xfrm>
            <a:prstGeom prst="rect">
              <a:avLst/>
            </a:prstGeom>
            <a:noFill/>
          </p:spPr>
          <p:txBody>
            <a:bodyPr wrap="square" rtlCol="0">
              <a:spAutoFit/>
            </a:bodyPr>
            <a:lstStyle/>
            <a:p>
              <a:r>
                <a:rPr lang="en-US" sz="2400" dirty="0">
                  <a:latin typeface="+mj-lt"/>
                </a:rPr>
                <a:t>Content management capabilities.</a:t>
              </a:r>
            </a:p>
          </p:txBody>
        </p:sp>
        <p:sp>
          <p:nvSpPr>
            <p:cNvPr id="59" name="Oval 58"/>
            <p:cNvSpPr/>
            <p:nvPr/>
          </p:nvSpPr>
          <p:spPr>
            <a:xfrm>
              <a:off x="1315264" y="1609366"/>
              <a:ext cx="589720" cy="62212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rgbClr val="FF0000"/>
                </a:solidFill>
                <a:effectLst>
                  <a:outerShdw blurRad="38100" dist="25400" dir="5400000" algn="ctr" rotWithShape="0">
                    <a:srgbClr val="6E747A">
                      <a:alpha val="43000"/>
                    </a:srgbClr>
                  </a:outerShdw>
                </a:effectLst>
                <a:latin typeface="+mj-lt"/>
              </a:endParaRPr>
            </a:p>
          </p:txBody>
        </p:sp>
      </p:grpSp>
      <p:grpSp>
        <p:nvGrpSpPr>
          <p:cNvPr id="80" name="Group 79"/>
          <p:cNvGrpSpPr/>
          <p:nvPr/>
        </p:nvGrpSpPr>
        <p:grpSpPr>
          <a:xfrm>
            <a:off x="2785145" y="4633538"/>
            <a:ext cx="9179328" cy="461665"/>
            <a:chOff x="1315264" y="1592661"/>
            <a:chExt cx="10876734" cy="649919"/>
          </a:xfrm>
        </p:grpSpPr>
        <p:sp>
          <p:nvSpPr>
            <p:cNvPr id="81" name="Rectangle 80"/>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82" name="TextBox 81"/>
            <p:cNvSpPr txBox="1"/>
            <p:nvPr/>
          </p:nvSpPr>
          <p:spPr>
            <a:xfrm>
              <a:off x="2099584" y="1592661"/>
              <a:ext cx="9897814" cy="649919"/>
            </a:xfrm>
            <a:prstGeom prst="rect">
              <a:avLst/>
            </a:prstGeom>
            <a:noFill/>
          </p:spPr>
          <p:txBody>
            <a:bodyPr wrap="square" rtlCol="0">
              <a:spAutoFit/>
            </a:bodyPr>
            <a:lstStyle/>
            <a:p>
              <a:r>
                <a:rPr lang="en-US" sz="2400" dirty="0">
                  <a:latin typeface="+mj-lt"/>
                </a:rPr>
                <a:t>Invoice History of Customer.</a:t>
              </a:r>
            </a:p>
          </p:txBody>
        </p:sp>
        <p:sp>
          <p:nvSpPr>
            <p:cNvPr id="83" name="Oval 82"/>
            <p:cNvSpPr/>
            <p:nvPr/>
          </p:nvSpPr>
          <p:spPr>
            <a:xfrm>
              <a:off x="1315264" y="1609366"/>
              <a:ext cx="589720" cy="62212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grpSp>
        <p:nvGrpSpPr>
          <p:cNvPr id="84" name="Group 83"/>
          <p:cNvGrpSpPr/>
          <p:nvPr/>
        </p:nvGrpSpPr>
        <p:grpSpPr>
          <a:xfrm>
            <a:off x="2772266" y="5149076"/>
            <a:ext cx="9348492" cy="461665"/>
            <a:chOff x="1315264" y="1592661"/>
            <a:chExt cx="10876734" cy="649919"/>
          </a:xfrm>
        </p:grpSpPr>
        <p:sp>
          <p:nvSpPr>
            <p:cNvPr id="85" name="Rectangle 84"/>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86" name="TextBox 85"/>
            <p:cNvSpPr txBox="1"/>
            <p:nvPr/>
          </p:nvSpPr>
          <p:spPr>
            <a:xfrm>
              <a:off x="2099584" y="1592661"/>
              <a:ext cx="9897814" cy="649919"/>
            </a:xfrm>
            <a:prstGeom prst="rect">
              <a:avLst/>
            </a:prstGeom>
            <a:noFill/>
          </p:spPr>
          <p:txBody>
            <a:bodyPr wrap="square" rtlCol="0">
              <a:spAutoFit/>
            </a:bodyPr>
            <a:lstStyle/>
            <a:p>
              <a:r>
                <a:rPr lang="en-US" sz="2400" dirty="0">
                  <a:latin typeface="+mj-lt"/>
                </a:rPr>
                <a:t>Organized Dashboard for see all activities of business</a:t>
              </a:r>
            </a:p>
          </p:txBody>
        </p:sp>
        <p:sp>
          <p:nvSpPr>
            <p:cNvPr id="87" name="Oval 86"/>
            <p:cNvSpPr/>
            <p:nvPr/>
          </p:nvSpPr>
          <p:spPr>
            <a:xfrm>
              <a:off x="1315264" y="1609366"/>
              <a:ext cx="589720" cy="62212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latin typeface="+mj-lt"/>
              </a:endParaRPr>
            </a:p>
          </p:txBody>
        </p:sp>
      </p:grpSp>
      <p:grpSp>
        <p:nvGrpSpPr>
          <p:cNvPr id="88" name="Group 87"/>
          <p:cNvGrpSpPr/>
          <p:nvPr/>
        </p:nvGrpSpPr>
        <p:grpSpPr>
          <a:xfrm>
            <a:off x="2773653" y="4116151"/>
            <a:ext cx="9418347" cy="461665"/>
            <a:chOff x="1315264" y="1592661"/>
            <a:chExt cx="10876734" cy="649919"/>
          </a:xfrm>
        </p:grpSpPr>
        <p:sp>
          <p:nvSpPr>
            <p:cNvPr id="89" name="Rectangle 88"/>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latin typeface="+mj-lt"/>
              </a:endParaRPr>
            </a:p>
          </p:txBody>
        </p:sp>
        <p:sp>
          <p:nvSpPr>
            <p:cNvPr id="90" name="TextBox 89"/>
            <p:cNvSpPr txBox="1"/>
            <p:nvPr/>
          </p:nvSpPr>
          <p:spPr>
            <a:xfrm>
              <a:off x="2099584" y="1592661"/>
              <a:ext cx="9897814" cy="649919"/>
            </a:xfrm>
            <a:prstGeom prst="rect">
              <a:avLst/>
            </a:prstGeom>
            <a:noFill/>
          </p:spPr>
          <p:txBody>
            <a:bodyPr wrap="square" rtlCol="0">
              <a:spAutoFit/>
            </a:bodyPr>
            <a:lstStyle/>
            <a:p>
              <a:r>
                <a:rPr lang="en-US" sz="2400" dirty="0">
                  <a:latin typeface="+mj-lt"/>
                </a:rPr>
                <a:t>Organized customer panel for tracking Order and Information</a:t>
              </a:r>
            </a:p>
          </p:txBody>
        </p:sp>
        <p:sp>
          <p:nvSpPr>
            <p:cNvPr id="91" name="Oval 90"/>
            <p:cNvSpPr/>
            <p:nvPr/>
          </p:nvSpPr>
          <p:spPr>
            <a:xfrm>
              <a:off x="1315264" y="1609366"/>
              <a:ext cx="589720" cy="62212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rgbClr val="FF0000"/>
                </a:solidFill>
                <a:effectLst>
                  <a:outerShdw blurRad="38100" dist="25400" dir="5400000" algn="ctr" rotWithShape="0">
                    <a:srgbClr val="6E747A">
                      <a:alpha val="43000"/>
                    </a:srgbClr>
                  </a:outerShdw>
                </a:effectLst>
                <a:latin typeface="+mj-lt"/>
              </a:endParaRPr>
            </a:p>
          </p:txBody>
        </p:sp>
      </p:grpSp>
    </p:spTree>
    <p:extLst>
      <p:ext uri="{BB962C8B-B14F-4D97-AF65-F5344CB8AC3E}">
        <p14:creationId xmlns:p14="http://schemas.microsoft.com/office/powerpoint/2010/main" val="386083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10" name="Group 9"/>
          <p:cNvGrpSpPr/>
          <p:nvPr/>
        </p:nvGrpSpPr>
        <p:grpSpPr>
          <a:xfrm>
            <a:off x="2442244" y="2263219"/>
            <a:ext cx="9215461" cy="523219"/>
            <a:chOff x="1647346" y="1594141"/>
            <a:chExt cx="10544652" cy="636480"/>
          </a:xfrm>
        </p:grpSpPr>
        <p:sp>
          <p:nvSpPr>
            <p:cNvPr id="11" name="Rectangle 10"/>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2" name="TextBox 11"/>
            <p:cNvSpPr txBox="1"/>
            <p:nvPr/>
          </p:nvSpPr>
          <p:spPr>
            <a:xfrm>
              <a:off x="2099584" y="1594141"/>
              <a:ext cx="9897814" cy="636480"/>
            </a:xfrm>
            <a:prstGeom prst="rect">
              <a:avLst/>
            </a:prstGeom>
            <a:noFill/>
          </p:spPr>
          <p:txBody>
            <a:bodyPr wrap="square" rtlCol="0">
              <a:spAutoFit/>
            </a:bodyPr>
            <a:lstStyle/>
            <a:p>
              <a:r>
                <a:rPr lang="en-US" sz="2800" b="1" dirty="0">
                  <a:latin typeface="+mj-lt"/>
                </a:rPr>
                <a:t>Design</a:t>
              </a:r>
            </a:p>
          </p:txBody>
        </p:sp>
      </p:grpSp>
      <p:grpSp>
        <p:nvGrpSpPr>
          <p:cNvPr id="20" name="Group 19"/>
          <p:cNvGrpSpPr/>
          <p:nvPr/>
        </p:nvGrpSpPr>
        <p:grpSpPr>
          <a:xfrm>
            <a:off x="1385522" y="1673047"/>
            <a:ext cx="10697093" cy="523220"/>
            <a:chOff x="1647346" y="1673021"/>
            <a:chExt cx="10544652" cy="523220"/>
          </a:xfrm>
        </p:grpSpPr>
        <p:sp>
          <p:nvSpPr>
            <p:cNvPr id="22" name="Rectangle 21"/>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23" name="TextBox 22"/>
            <p:cNvSpPr txBox="1"/>
            <p:nvPr/>
          </p:nvSpPr>
          <p:spPr>
            <a:xfrm>
              <a:off x="2099585" y="1673021"/>
              <a:ext cx="9897814" cy="523220"/>
            </a:xfrm>
            <a:prstGeom prst="rect">
              <a:avLst/>
            </a:prstGeom>
            <a:noFill/>
          </p:spPr>
          <p:txBody>
            <a:bodyPr wrap="square" rtlCol="0">
              <a:spAutoFit/>
            </a:bodyPr>
            <a:lstStyle/>
            <a:p>
              <a:r>
                <a:rPr lang="en-US" sz="2800" dirty="0">
                  <a:solidFill>
                    <a:srgbClr val="0070C0"/>
                  </a:solidFill>
                </a:rPr>
                <a:t>What we used for Develop this system-</a:t>
              </a:r>
            </a:p>
          </p:txBody>
        </p:sp>
      </p:grpSp>
      <p:sp>
        <p:nvSpPr>
          <p:cNvPr id="24" name="Oval 23"/>
          <p:cNvSpPr/>
          <p:nvPr/>
        </p:nvSpPr>
        <p:spPr>
          <a:xfrm>
            <a:off x="1030139" y="1633389"/>
            <a:ext cx="553619" cy="5772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sp>
        <p:nvSpPr>
          <p:cNvPr id="37" name="Oval 36"/>
          <p:cNvSpPr/>
          <p:nvPr/>
        </p:nvSpPr>
        <p:spPr>
          <a:xfrm>
            <a:off x="2124474" y="2278790"/>
            <a:ext cx="542932" cy="49951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26"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grpSp>
        <p:nvGrpSpPr>
          <p:cNvPr id="58" name="Group 57"/>
          <p:cNvGrpSpPr/>
          <p:nvPr/>
        </p:nvGrpSpPr>
        <p:grpSpPr>
          <a:xfrm>
            <a:off x="3155245" y="2978428"/>
            <a:ext cx="5824981" cy="523220"/>
            <a:chOff x="1647346" y="1594141"/>
            <a:chExt cx="10544652" cy="742385"/>
          </a:xfrm>
        </p:grpSpPr>
        <p:sp>
          <p:nvSpPr>
            <p:cNvPr id="59" name="Rectangle 58"/>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60" name="TextBox 59"/>
            <p:cNvSpPr txBox="1"/>
            <p:nvPr/>
          </p:nvSpPr>
          <p:spPr>
            <a:xfrm>
              <a:off x="2099584" y="1594141"/>
              <a:ext cx="9897815" cy="742385"/>
            </a:xfrm>
            <a:prstGeom prst="rect">
              <a:avLst/>
            </a:prstGeom>
            <a:noFill/>
          </p:spPr>
          <p:txBody>
            <a:bodyPr wrap="square" rtlCol="0">
              <a:spAutoFit/>
            </a:bodyPr>
            <a:lstStyle/>
            <a:p>
              <a:endParaRPr lang="en-US" sz="2800" b="1" dirty="0">
                <a:latin typeface="+mj-lt"/>
              </a:endParaRPr>
            </a:p>
          </p:txBody>
        </p:sp>
      </p:grpSp>
      <p:sp>
        <p:nvSpPr>
          <p:cNvPr id="61" name="Oval 60"/>
          <p:cNvSpPr/>
          <p:nvPr/>
        </p:nvSpPr>
        <p:spPr>
          <a:xfrm>
            <a:off x="2837475" y="2993294"/>
            <a:ext cx="446191" cy="42825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62" name="TextBox 61"/>
          <p:cNvSpPr txBox="1"/>
          <p:nvPr/>
        </p:nvSpPr>
        <p:spPr>
          <a:xfrm>
            <a:off x="3343104" y="3055372"/>
            <a:ext cx="2593949" cy="369332"/>
          </a:xfrm>
          <a:prstGeom prst="rect">
            <a:avLst/>
          </a:prstGeom>
          <a:noFill/>
        </p:spPr>
        <p:txBody>
          <a:bodyPr wrap="square" rtlCol="0">
            <a:spAutoFit/>
          </a:bodyPr>
          <a:lstStyle/>
          <a:p>
            <a:r>
              <a:rPr lang="en-US" dirty="0">
                <a:latin typeface="+mj-lt"/>
              </a:rPr>
              <a:t>Bootstrap Framework</a:t>
            </a:r>
          </a:p>
        </p:txBody>
      </p:sp>
      <p:grpSp>
        <p:nvGrpSpPr>
          <p:cNvPr id="68" name="Group 67"/>
          <p:cNvGrpSpPr/>
          <p:nvPr/>
        </p:nvGrpSpPr>
        <p:grpSpPr>
          <a:xfrm>
            <a:off x="3155246" y="3562112"/>
            <a:ext cx="5824981" cy="523220"/>
            <a:chOff x="1647346" y="1594141"/>
            <a:chExt cx="10544652" cy="742385"/>
          </a:xfrm>
        </p:grpSpPr>
        <p:sp>
          <p:nvSpPr>
            <p:cNvPr id="69" name="Rectangle 68"/>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70" name="TextBox 69"/>
            <p:cNvSpPr txBox="1"/>
            <p:nvPr/>
          </p:nvSpPr>
          <p:spPr>
            <a:xfrm>
              <a:off x="2099584" y="1594141"/>
              <a:ext cx="9897815" cy="742385"/>
            </a:xfrm>
            <a:prstGeom prst="rect">
              <a:avLst/>
            </a:prstGeom>
            <a:noFill/>
          </p:spPr>
          <p:txBody>
            <a:bodyPr wrap="square" rtlCol="0">
              <a:spAutoFit/>
            </a:bodyPr>
            <a:lstStyle/>
            <a:p>
              <a:endParaRPr lang="en-US" sz="2800" b="1" dirty="0">
                <a:latin typeface="+mj-lt"/>
              </a:endParaRPr>
            </a:p>
          </p:txBody>
        </p:sp>
      </p:grpSp>
      <p:sp>
        <p:nvSpPr>
          <p:cNvPr id="71" name="Oval 70"/>
          <p:cNvSpPr/>
          <p:nvPr/>
        </p:nvSpPr>
        <p:spPr>
          <a:xfrm>
            <a:off x="2837476" y="3576978"/>
            <a:ext cx="446191" cy="42825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accent1"/>
              </a:solidFill>
              <a:effectLst>
                <a:outerShdw blurRad="38100" dist="25400" dir="5400000" algn="ctr" rotWithShape="0">
                  <a:srgbClr val="6E747A">
                    <a:alpha val="43000"/>
                  </a:srgbClr>
                </a:outerShdw>
              </a:effectLst>
            </a:endParaRPr>
          </a:p>
        </p:txBody>
      </p:sp>
      <p:grpSp>
        <p:nvGrpSpPr>
          <p:cNvPr id="72" name="Group 71"/>
          <p:cNvGrpSpPr/>
          <p:nvPr/>
        </p:nvGrpSpPr>
        <p:grpSpPr>
          <a:xfrm>
            <a:off x="3155246" y="4175713"/>
            <a:ext cx="5824981" cy="523220"/>
            <a:chOff x="1647346" y="1594141"/>
            <a:chExt cx="10544652" cy="742385"/>
          </a:xfrm>
        </p:grpSpPr>
        <p:sp>
          <p:nvSpPr>
            <p:cNvPr id="73" name="Rectangle 72"/>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74" name="TextBox 73"/>
            <p:cNvSpPr txBox="1"/>
            <p:nvPr/>
          </p:nvSpPr>
          <p:spPr>
            <a:xfrm>
              <a:off x="2099584" y="1594141"/>
              <a:ext cx="9897815" cy="742385"/>
            </a:xfrm>
            <a:prstGeom prst="rect">
              <a:avLst/>
            </a:prstGeom>
            <a:noFill/>
          </p:spPr>
          <p:txBody>
            <a:bodyPr wrap="square" rtlCol="0">
              <a:spAutoFit/>
            </a:bodyPr>
            <a:lstStyle/>
            <a:p>
              <a:endParaRPr lang="en-US" sz="2800" b="1" dirty="0">
                <a:latin typeface="+mj-lt"/>
              </a:endParaRPr>
            </a:p>
          </p:txBody>
        </p:sp>
      </p:grpSp>
      <p:sp>
        <p:nvSpPr>
          <p:cNvPr id="75" name="Oval 74"/>
          <p:cNvSpPr/>
          <p:nvPr/>
        </p:nvSpPr>
        <p:spPr>
          <a:xfrm>
            <a:off x="2837476" y="4190579"/>
            <a:ext cx="446191" cy="42825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accent1"/>
              </a:solidFill>
              <a:effectLst>
                <a:outerShdw blurRad="38100" dist="25400" dir="5400000" algn="ctr" rotWithShape="0">
                  <a:srgbClr val="6E747A">
                    <a:alpha val="43000"/>
                  </a:srgbClr>
                </a:outerShdw>
              </a:effectLst>
            </a:endParaRPr>
          </a:p>
        </p:txBody>
      </p:sp>
      <p:grpSp>
        <p:nvGrpSpPr>
          <p:cNvPr id="76" name="Group 75"/>
          <p:cNvGrpSpPr/>
          <p:nvPr/>
        </p:nvGrpSpPr>
        <p:grpSpPr>
          <a:xfrm>
            <a:off x="3171633" y="4698933"/>
            <a:ext cx="5824981" cy="523220"/>
            <a:chOff x="1647346" y="1594141"/>
            <a:chExt cx="10544652" cy="742385"/>
          </a:xfrm>
        </p:grpSpPr>
        <p:sp>
          <p:nvSpPr>
            <p:cNvPr id="77" name="Rectangle 76"/>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78" name="TextBox 77"/>
            <p:cNvSpPr txBox="1"/>
            <p:nvPr/>
          </p:nvSpPr>
          <p:spPr>
            <a:xfrm>
              <a:off x="2099584" y="1594141"/>
              <a:ext cx="9897815" cy="742385"/>
            </a:xfrm>
            <a:prstGeom prst="rect">
              <a:avLst/>
            </a:prstGeom>
            <a:noFill/>
          </p:spPr>
          <p:txBody>
            <a:bodyPr wrap="square" rtlCol="0">
              <a:spAutoFit/>
            </a:bodyPr>
            <a:lstStyle/>
            <a:p>
              <a:endParaRPr lang="en-US" sz="2800" b="1" dirty="0">
                <a:latin typeface="+mj-lt"/>
              </a:endParaRPr>
            </a:p>
          </p:txBody>
        </p:sp>
      </p:grpSp>
      <p:sp>
        <p:nvSpPr>
          <p:cNvPr id="79" name="Oval 78"/>
          <p:cNvSpPr/>
          <p:nvPr/>
        </p:nvSpPr>
        <p:spPr>
          <a:xfrm>
            <a:off x="2853863" y="4713799"/>
            <a:ext cx="446191" cy="42825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accent1"/>
              </a:solidFill>
              <a:effectLst>
                <a:outerShdw blurRad="38100" dist="25400" dir="5400000" algn="ctr" rotWithShape="0">
                  <a:srgbClr val="6E747A">
                    <a:alpha val="43000"/>
                  </a:srgbClr>
                </a:outerShdw>
              </a:effectLst>
            </a:endParaRPr>
          </a:p>
        </p:txBody>
      </p:sp>
      <p:grpSp>
        <p:nvGrpSpPr>
          <p:cNvPr id="80" name="Group 79"/>
          <p:cNvGrpSpPr/>
          <p:nvPr/>
        </p:nvGrpSpPr>
        <p:grpSpPr>
          <a:xfrm>
            <a:off x="3155246" y="5238836"/>
            <a:ext cx="5824981" cy="523220"/>
            <a:chOff x="1647346" y="1594141"/>
            <a:chExt cx="10544652" cy="742385"/>
          </a:xfrm>
        </p:grpSpPr>
        <p:sp>
          <p:nvSpPr>
            <p:cNvPr id="81" name="Rectangle 80"/>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82" name="TextBox 81"/>
            <p:cNvSpPr txBox="1"/>
            <p:nvPr/>
          </p:nvSpPr>
          <p:spPr>
            <a:xfrm>
              <a:off x="2099584" y="1594141"/>
              <a:ext cx="9897815" cy="742385"/>
            </a:xfrm>
            <a:prstGeom prst="rect">
              <a:avLst/>
            </a:prstGeom>
            <a:noFill/>
          </p:spPr>
          <p:txBody>
            <a:bodyPr wrap="square" rtlCol="0">
              <a:spAutoFit/>
            </a:bodyPr>
            <a:lstStyle/>
            <a:p>
              <a:endParaRPr lang="en-US" sz="2800" b="1" dirty="0">
                <a:latin typeface="+mj-lt"/>
              </a:endParaRPr>
            </a:p>
          </p:txBody>
        </p:sp>
      </p:grpSp>
      <p:sp>
        <p:nvSpPr>
          <p:cNvPr id="83" name="Oval 82"/>
          <p:cNvSpPr/>
          <p:nvPr/>
        </p:nvSpPr>
        <p:spPr>
          <a:xfrm>
            <a:off x="2837476" y="5253702"/>
            <a:ext cx="446191" cy="42825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4" name="TextBox 83"/>
          <p:cNvSpPr txBox="1"/>
          <p:nvPr/>
        </p:nvSpPr>
        <p:spPr>
          <a:xfrm>
            <a:off x="3405066" y="3616704"/>
            <a:ext cx="2593949" cy="369332"/>
          </a:xfrm>
          <a:prstGeom prst="rect">
            <a:avLst/>
          </a:prstGeom>
          <a:noFill/>
        </p:spPr>
        <p:txBody>
          <a:bodyPr wrap="square" rtlCol="0">
            <a:spAutoFit/>
          </a:bodyPr>
          <a:lstStyle/>
          <a:p>
            <a:r>
              <a:rPr lang="en-US" dirty="0">
                <a:latin typeface="+mj-lt"/>
              </a:rPr>
              <a:t>CSS</a:t>
            </a:r>
          </a:p>
        </p:txBody>
      </p:sp>
      <p:sp>
        <p:nvSpPr>
          <p:cNvPr id="85" name="TextBox 84"/>
          <p:cNvSpPr txBox="1"/>
          <p:nvPr/>
        </p:nvSpPr>
        <p:spPr>
          <a:xfrm>
            <a:off x="3405065" y="4204425"/>
            <a:ext cx="2593949" cy="369332"/>
          </a:xfrm>
          <a:prstGeom prst="rect">
            <a:avLst/>
          </a:prstGeom>
          <a:noFill/>
        </p:spPr>
        <p:txBody>
          <a:bodyPr wrap="square" rtlCol="0">
            <a:spAutoFit/>
          </a:bodyPr>
          <a:lstStyle/>
          <a:p>
            <a:r>
              <a:rPr lang="en-US" dirty="0">
                <a:latin typeface="+mj-lt"/>
              </a:rPr>
              <a:t>jQuery</a:t>
            </a:r>
          </a:p>
        </p:txBody>
      </p:sp>
      <p:sp>
        <p:nvSpPr>
          <p:cNvPr id="86" name="TextBox 85"/>
          <p:cNvSpPr txBox="1"/>
          <p:nvPr/>
        </p:nvSpPr>
        <p:spPr>
          <a:xfrm>
            <a:off x="3405064" y="4743261"/>
            <a:ext cx="2593949" cy="369332"/>
          </a:xfrm>
          <a:prstGeom prst="rect">
            <a:avLst/>
          </a:prstGeom>
          <a:noFill/>
        </p:spPr>
        <p:txBody>
          <a:bodyPr wrap="square" rtlCol="0">
            <a:spAutoFit/>
          </a:bodyPr>
          <a:lstStyle/>
          <a:p>
            <a:r>
              <a:rPr lang="en-US" dirty="0">
                <a:latin typeface="+mj-lt"/>
              </a:rPr>
              <a:t>Ajax</a:t>
            </a:r>
          </a:p>
        </p:txBody>
      </p:sp>
      <p:sp>
        <p:nvSpPr>
          <p:cNvPr id="87" name="TextBox 86"/>
          <p:cNvSpPr txBox="1"/>
          <p:nvPr/>
        </p:nvSpPr>
        <p:spPr>
          <a:xfrm>
            <a:off x="3407806" y="5265890"/>
            <a:ext cx="2593949" cy="369332"/>
          </a:xfrm>
          <a:prstGeom prst="rect">
            <a:avLst/>
          </a:prstGeom>
          <a:noFill/>
        </p:spPr>
        <p:txBody>
          <a:bodyPr wrap="square" rtlCol="0">
            <a:spAutoFit/>
          </a:bodyPr>
          <a:lstStyle/>
          <a:p>
            <a:r>
              <a:rPr lang="en-US" dirty="0">
                <a:latin typeface="+mj-lt"/>
              </a:rPr>
              <a:t>HTML</a:t>
            </a:r>
          </a:p>
        </p:txBody>
      </p:sp>
    </p:spTree>
    <p:extLst>
      <p:ext uri="{BB962C8B-B14F-4D97-AF65-F5344CB8AC3E}">
        <p14:creationId xmlns:p14="http://schemas.microsoft.com/office/powerpoint/2010/main" val="173770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877" y="1"/>
            <a:ext cx="12180123" cy="1409890"/>
          </a:xfrm>
          <a:prstGeom prst="rect">
            <a:avLst/>
          </a:prstGeom>
          <a:gradFill flip="none" rotWithShape="1">
            <a:gsLst>
              <a:gs pos="13000">
                <a:schemeClr val="accent1">
                  <a:lumMod val="0"/>
                  <a:lumOff val="100000"/>
                </a:schemeClr>
              </a:gs>
              <a:gs pos="76000">
                <a:schemeClr val="accent1">
                  <a:lumMod val="45000"/>
                  <a:lumOff val="55000"/>
                </a:schemeClr>
              </a:gs>
              <a:gs pos="100000">
                <a:schemeClr val="accent1">
                  <a:lumMod val="45000"/>
                  <a:lumOff val="55000"/>
                </a:schemeClr>
              </a:gs>
              <a:gs pos="100000">
                <a:schemeClr val="accent1">
                  <a:lumMod val="30000"/>
                  <a:lumOff val="70000"/>
                </a:schemeClr>
              </a:gs>
            </a:gsLst>
            <a:lin ang="2154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14" name="Title 1"/>
          <p:cNvSpPr txBox="1">
            <a:spLocks/>
          </p:cNvSpPr>
          <p:nvPr/>
        </p:nvSpPr>
        <p:spPr>
          <a:xfrm>
            <a:off x="-11875" y="91638"/>
            <a:ext cx="12191999" cy="764894"/>
          </a:xfrm>
          <a:prstGeom prst="rect">
            <a:avLst/>
          </a:prstGeom>
        </p:spPr>
        <p:txBody>
          <a:bodyPr vert="horz" wrap="non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dirty="0">
              <a:solidFill>
                <a:schemeClr val="accent1"/>
              </a:solidFill>
              <a:latin typeface="Arial "/>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7" y="49990"/>
            <a:ext cx="1112813" cy="1309912"/>
          </a:xfrm>
          <a:prstGeom prst="rect">
            <a:avLst/>
          </a:prstGeom>
        </p:spPr>
      </p:pic>
      <p:grpSp>
        <p:nvGrpSpPr>
          <p:cNvPr id="16" name="Group 15"/>
          <p:cNvGrpSpPr/>
          <p:nvPr/>
        </p:nvGrpSpPr>
        <p:grpSpPr>
          <a:xfrm>
            <a:off x="1980976" y="2331221"/>
            <a:ext cx="9505683" cy="523219"/>
            <a:chOff x="1315264" y="1594057"/>
            <a:chExt cx="10876734" cy="636480"/>
          </a:xfrm>
        </p:grpSpPr>
        <p:sp>
          <p:nvSpPr>
            <p:cNvPr id="17" name="Rectangle 16"/>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18" name="TextBox 17"/>
            <p:cNvSpPr txBox="1"/>
            <p:nvPr/>
          </p:nvSpPr>
          <p:spPr>
            <a:xfrm>
              <a:off x="2099584" y="1594057"/>
              <a:ext cx="4163625" cy="636480"/>
            </a:xfrm>
            <a:prstGeom prst="rect">
              <a:avLst/>
            </a:prstGeom>
            <a:noFill/>
          </p:spPr>
          <p:txBody>
            <a:bodyPr wrap="square" rtlCol="0">
              <a:spAutoFit/>
            </a:bodyPr>
            <a:lstStyle/>
            <a:p>
              <a:r>
                <a:rPr lang="en-US" sz="2800" b="1" dirty="0">
                  <a:latin typeface="+mj-lt"/>
                </a:rPr>
                <a:t>Development</a:t>
              </a:r>
            </a:p>
          </p:txBody>
        </p:sp>
        <p:sp>
          <p:nvSpPr>
            <p:cNvPr id="19" name="Oval 18"/>
            <p:cNvSpPr/>
            <p:nvPr/>
          </p:nvSpPr>
          <p:spPr>
            <a:xfrm>
              <a:off x="1315264" y="1609366"/>
              <a:ext cx="589723" cy="598596"/>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grpSp>
      <p:grpSp>
        <p:nvGrpSpPr>
          <p:cNvPr id="20" name="Group 19"/>
          <p:cNvGrpSpPr/>
          <p:nvPr/>
        </p:nvGrpSpPr>
        <p:grpSpPr>
          <a:xfrm>
            <a:off x="1385522" y="1673047"/>
            <a:ext cx="10697093" cy="523220"/>
            <a:chOff x="1647346" y="1673021"/>
            <a:chExt cx="10544652" cy="523220"/>
          </a:xfrm>
        </p:grpSpPr>
        <p:sp>
          <p:nvSpPr>
            <p:cNvPr id="22" name="Rectangle 21"/>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23" name="TextBox 22"/>
            <p:cNvSpPr txBox="1"/>
            <p:nvPr/>
          </p:nvSpPr>
          <p:spPr>
            <a:xfrm>
              <a:off x="2099585" y="1673021"/>
              <a:ext cx="9897814" cy="523220"/>
            </a:xfrm>
            <a:prstGeom prst="rect">
              <a:avLst/>
            </a:prstGeom>
            <a:noFill/>
          </p:spPr>
          <p:txBody>
            <a:bodyPr wrap="square" rtlCol="0">
              <a:spAutoFit/>
            </a:bodyPr>
            <a:lstStyle/>
            <a:p>
              <a:r>
                <a:rPr lang="en-US" sz="2800" dirty="0">
                  <a:solidFill>
                    <a:srgbClr val="0070C0"/>
                  </a:solidFill>
                </a:rPr>
                <a:t>What we used for Develop this system-</a:t>
              </a:r>
            </a:p>
          </p:txBody>
        </p:sp>
      </p:grpSp>
      <p:sp>
        <p:nvSpPr>
          <p:cNvPr id="24" name="Oval 23"/>
          <p:cNvSpPr/>
          <p:nvPr/>
        </p:nvSpPr>
        <p:spPr>
          <a:xfrm>
            <a:off x="1030139" y="1633389"/>
            <a:ext cx="553619" cy="5772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ln w="0"/>
              <a:solidFill>
                <a:schemeClr val="bg1"/>
              </a:solidFill>
              <a:effectLst>
                <a:outerShdw blurRad="38100" dist="25400" dir="5400000" algn="ctr" rotWithShape="0">
                  <a:srgbClr val="6E747A">
                    <a:alpha val="43000"/>
                  </a:srgbClr>
                </a:outerShdw>
              </a:effectLst>
            </a:endParaRPr>
          </a:p>
        </p:txBody>
      </p:sp>
      <p:sp>
        <p:nvSpPr>
          <p:cNvPr id="26" name="Date Placeholder 5"/>
          <p:cNvSpPr>
            <a:spLocks noGrp="1"/>
          </p:cNvSpPr>
          <p:nvPr>
            <p:ph type="dt" sz="half" idx="10"/>
          </p:nvPr>
        </p:nvSpPr>
        <p:spPr>
          <a:xfrm>
            <a:off x="838200" y="6356350"/>
            <a:ext cx="2743200" cy="365125"/>
          </a:xfrm>
        </p:spPr>
        <p:txBody>
          <a:bodyPr/>
          <a:lstStyle/>
          <a:p>
            <a:r>
              <a:rPr lang="en-US" dirty="0"/>
              <a:t>By: Md. Mir-</a:t>
            </a:r>
            <a:r>
              <a:rPr lang="en-US" dirty="0" err="1"/>
              <a:t>Jobair</a:t>
            </a:r>
            <a:r>
              <a:rPr lang="en-US" dirty="0"/>
              <a:t>, Sunil &amp; </a:t>
            </a:r>
            <a:r>
              <a:rPr lang="en-US" dirty="0" err="1"/>
              <a:t>Meraj</a:t>
            </a:r>
            <a:r>
              <a:rPr lang="en-US" dirty="0"/>
              <a:t> </a:t>
            </a:r>
          </a:p>
        </p:txBody>
      </p:sp>
      <p:grpSp>
        <p:nvGrpSpPr>
          <p:cNvPr id="34" name="Group 33"/>
          <p:cNvGrpSpPr/>
          <p:nvPr/>
        </p:nvGrpSpPr>
        <p:grpSpPr>
          <a:xfrm>
            <a:off x="3111693" y="3374813"/>
            <a:ext cx="5824981" cy="523220"/>
            <a:chOff x="1647346" y="1594141"/>
            <a:chExt cx="10544652" cy="742385"/>
          </a:xfrm>
        </p:grpSpPr>
        <p:sp>
          <p:nvSpPr>
            <p:cNvPr id="35" name="Rectangle 34"/>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36" name="TextBox 35"/>
            <p:cNvSpPr txBox="1"/>
            <p:nvPr/>
          </p:nvSpPr>
          <p:spPr>
            <a:xfrm>
              <a:off x="2099584" y="1594141"/>
              <a:ext cx="9897815" cy="742385"/>
            </a:xfrm>
            <a:prstGeom prst="rect">
              <a:avLst/>
            </a:prstGeom>
            <a:noFill/>
          </p:spPr>
          <p:txBody>
            <a:bodyPr wrap="square" rtlCol="0">
              <a:spAutoFit/>
            </a:bodyPr>
            <a:lstStyle/>
            <a:p>
              <a:endParaRPr lang="en-US" sz="2800" b="1" dirty="0">
                <a:latin typeface="+mj-lt"/>
              </a:endParaRPr>
            </a:p>
          </p:txBody>
        </p:sp>
      </p:grpSp>
      <p:sp>
        <p:nvSpPr>
          <p:cNvPr id="37" name="Oval 36"/>
          <p:cNvSpPr/>
          <p:nvPr/>
        </p:nvSpPr>
        <p:spPr>
          <a:xfrm>
            <a:off x="2793923" y="3389679"/>
            <a:ext cx="446191" cy="42825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accent1"/>
              </a:solidFill>
              <a:effectLst>
                <a:outerShdw blurRad="38100" dist="25400" dir="5400000" algn="ctr" rotWithShape="0">
                  <a:srgbClr val="6E747A">
                    <a:alpha val="43000"/>
                  </a:srgbClr>
                </a:outerShdw>
              </a:effectLst>
            </a:endParaRPr>
          </a:p>
        </p:txBody>
      </p:sp>
      <p:grpSp>
        <p:nvGrpSpPr>
          <p:cNvPr id="39" name="Group 38"/>
          <p:cNvGrpSpPr/>
          <p:nvPr/>
        </p:nvGrpSpPr>
        <p:grpSpPr>
          <a:xfrm>
            <a:off x="3111693" y="4070249"/>
            <a:ext cx="5824981" cy="523220"/>
            <a:chOff x="1647346" y="1594141"/>
            <a:chExt cx="10544652" cy="742385"/>
          </a:xfrm>
        </p:grpSpPr>
        <p:sp>
          <p:nvSpPr>
            <p:cNvPr id="40" name="Rectangle 39"/>
            <p:cNvSpPr/>
            <p:nvPr/>
          </p:nvSpPr>
          <p:spPr>
            <a:xfrm rot="10800000">
              <a:off x="1647346" y="1696104"/>
              <a:ext cx="10544652" cy="460458"/>
            </a:xfrm>
            <a:prstGeom prst="rect">
              <a:avLst/>
            </a:prstGeom>
            <a:gradFill flip="none" rotWithShape="1">
              <a:gsLst>
                <a:gs pos="35000">
                  <a:schemeClr val="accent1">
                    <a:lumMod val="5000"/>
                    <a:lumOff val="95000"/>
                  </a:schemeClr>
                </a:gs>
                <a:gs pos="65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50000" t="50000" r="50000" b="50000"/>
                  </a:path>
                  <a:tileRect/>
                </a:gradFill>
              </a:endParaRPr>
            </a:p>
          </p:txBody>
        </p:sp>
        <p:sp>
          <p:nvSpPr>
            <p:cNvPr id="41" name="TextBox 40"/>
            <p:cNvSpPr txBox="1"/>
            <p:nvPr/>
          </p:nvSpPr>
          <p:spPr>
            <a:xfrm>
              <a:off x="2099584" y="1594141"/>
              <a:ext cx="9897815" cy="742385"/>
            </a:xfrm>
            <a:prstGeom prst="rect">
              <a:avLst/>
            </a:prstGeom>
            <a:noFill/>
          </p:spPr>
          <p:txBody>
            <a:bodyPr wrap="square" rtlCol="0">
              <a:spAutoFit/>
            </a:bodyPr>
            <a:lstStyle/>
            <a:p>
              <a:endParaRPr lang="en-US" sz="2800" b="1" dirty="0">
                <a:latin typeface="+mj-lt"/>
              </a:endParaRPr>
            </a:p>
          </p:txBody>
        </p:sp>
      </p:grpSp>
      <p:sp>
        <p:nvSpPr>
          <p:cNvPr id="43" name="Oval 42"/>
          <p:cNvSpPr/>
          <p:nvPr/>
        </p:nvSpPr>
        <p:spPr>
          <a:xfrm>
            <a:off x="2793923" y="4085115"/>
            <a:ext cx="446191" cy="42825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44" name="TextBox 43"/>
          <p:cNvSpPr txBox="1"/>
          <p:nvPr/>
        </p:nvSpPr>
        <p:spPr>
          <a:xfrm>
            <a:off x="3361514" y="3403752"/>
            <a:ext cx="3638785" cy="369332"/>
          </a:xfrm>
          <a:prstGeom prst="rect">
            <a:avLst/>
          </a:prstGeom>
          <a:noFill/>
        </p:spPr>
        <p:txBody>
          <a:bodyPr wrap="square" rtlCol="0">
            <a:spAutoFit/>
          </a:bodyPr>
          <a:lstStyle/>
          <a:p>
            <a:r>
              <a:rPr lang="en-US" dirty="0">
                <a:latin typeface="+mj-lt"/>
              </a:rPr>
              <a:t>ASP.NET CORE 3.1</a:t>
            </a:r>
          </a:p>
        </p:txBody>
      </p:sp>
      <p:sp>
        <p:nvSpPr>
          <p:cNvPr id="45" name="TextBox 44"/>
          <p:cNvSpPr txBox="1"/>
          <p:nvPr/>
        </p:nvSpPr>
        <p:spPr>
          <a:xfrm>
            <a:off x="3361514" y="4085115"/>
            <a:ext cx="3638785" cy="369332"/>
          </a:xfrm>
          <a:prstGeom prst="rect">
            <a:avLst/>
          </a:prstGeom>
          <a:noFill/>
        </p:spPr>
        <p:txBody>
          <a:bodyPr wrap="square" rtlCol="0">
            <a:spAutoFit/>
          </a:bodyPr>
          <a:lstStyle/>
          <a:p>
            <a:r>
              <a:rPr lang="en-US" dirty="0">
                <a:latin typeface="+mj-lt"/>
              </a:rPr>
              <a:t>SQL Server 2017</a:t>
            </a:r>
          </a:p>
        </p:txBody>
      </p:sp>
    </p:spTree>
    <p:extLst>
      <p:ext uri="{BB962C8B-B14F-4D97-AF65-F5344CB8AC3E}">
        <p14:creationId xmlns:p14="http://schemas.microsoft.com/office/powerpoint/2010/main" val="1638457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2029</TotalTime>
  <Words>652</Words>
  <Application>Microsoft Office PowerPoint</Application>
  <PresentationFormat>Widescreen</PresentationFormat>
  <Paragraphs>130</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vt:lpstr>
      <vt:lpstr>Calibri</vt:lpstr>
      <vt:lpstr>Calibri body</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HP</dc:creator>
  <cp:lastModifiedBy>NESSBIT</cp:lastModifiedBy>
  <cp:revision>182</cp:revision>
  <dcterms:created xsi:type="dcterms:W3CDTF">2018-01-22T17:26:29Z</dcterms:created>
  <dcterms:modified xsi:type="dcterms:W3CDTF">2020-06-29T03:38:01Z</dcterms:modified>
</cp:coreProperties>
</file>