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58" r:id="rId4"/>
    <p:sldId id="260" r:id="rId5"/>
    <p:sldId id="261" r:id="rId6"/>
    <p:sldId id="262" r:id="rId7"/>
    <p:sldId id="263" r:id="rId8"/>
    <p:sldId id="269" r:id="rId9"/>
    <p:sldId id="270" r:id="rId10"/>
    <p:sldId id="264" r:id="rId11"/>
    <p:sldId id="267" r:id="rId12"/>
    <p:sldId id="268" r:id="rId13"/>
    <p:sldId id="271" r:id="rId14"/>
    <p:sldId id="272" r:id="rId15"/>
    <p:sldId id="273" r:id="rId16"/>
    <p:sldId id="274" r:id="rId17"/>
    <p:sldId id="276" r:id="rId18"/>
  </p:sldIdLst>
  <p:sldSz cx="18288000" cy="10287000"/>
  <p:notesSz cx="6858000" cy="9144000"/>
  <p:embeddedFontLst>
    <p:embeddedFont>
      <p:font typeface="Open Sans Light" charset="0"/>
      <p:regular r:id="rId19"/>
    </p:embeddedFont>
    <p:embeddedFont>
      <p:font typeface="Aileron Regular Bold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Cardo" charset="-79"/>
      <p:regular r:id="rId25"/>
    </p:embeddedFont>
    <p:embeddedFont>
      <p:font typeface="Aileron Heavy" charset="0"/>
      <p:regular r:id="rId26"/>
    </p:embeddedFont>
    <p:embeddedFont>
      <p:font typeface="Aileron Regular" charset="0"/>
      <p:regular r:id="rId27"/>
    </p:embeddedFont>
    <p:embeddedFont>
      <p:font typeface="Bebas Neue" charset="0"/>
      <p:regular r:id="rId28"/>
    </p:embeddedFont>
    <p:embeddedFont>
      <p:font typeface="Heebo Regular" charset="-79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5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ratun/Drone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F3F3F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23848" y="1114039"/>
            <a:ext cx="7984303" cy="805892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423630"/>
            <a:ext cx="7195731" cy="657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6000" b="1" dirty="0"/>
              <a:t>A GPS Controlled Uncrewed Aircraft Technology for Detecting and Filtering Air Pollutants Hence Purify the Air.</a:t>
            </a:r>
            <a:endParaRPr lang="en-US" sz="6000" b="1" dirty="0">
              <a:solidFill>
                <a:srgbClr val="242423"/>
              </a:solidFill>
              <a:latin typeface="Cardo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03696">
            <a:off x="8330052" y="634675"/>
            <a:ext cx="4883541" cy="261016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054176" y="7132742"/>
            <a:ext cx="2205124" cy="21255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144839" cy="10287000"/>
          </a:xfrm>
          <a:prstGeom prst="rect">
            <a:avLst/>
          </a:prstGeom>
          <a:solidFill>
            <a:srgbClr val="F3F3F3"/>
          </a:solidFill>
        </p:spPr>
      </p:sp>
      <p:grpSp>
        <p:nvGrpSpPr>
          <p:cNvPr id="3" name="Group 3"/>
          <p:cNvGrpSpPr/>
          <p:nvPr/>
        </p:nvGrpSpPr>
        <p:grpSpPr>
          <a:xfrm>
            <a:off x="8756511" y="1035844"/>
            <a:ext cx="7741244" cy="9013453"/>
            <a:chOff x="0" y="9525"/>
            <a:chExt cx="10321659" cy="12017939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0321659" cy="2291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72"/>
                </a:lnSpc>
              </a:pPr>
              <a:r>
                <a:rPr lang="en-US" sz="5560" dirty="0">
                  <a:solidFill>
                    <a:srgbClr val="242423"/>
                  </a:solidFill>
                  <a:latin typeface="Heebo Regular"/>
                </a:rPr>
                <a:t>Why Our Drone </a:t>
              </a:r>
              <a:r>
                <a:rPr lang="en-US" sz="5560">
                  <a:solidFill>
                    <a:srgbClr val="242423"/>
                  </a:solidFill>
                  <a:latin typeface="Heebo Regular"/>
                </a:rPr>
                <a:t>Is Unique?</a:t>
              </a:r>
              <a:endParaRPr lang="en-US" sz="5560" dirty="0">
                <a:solidFill>
                  <a:srgbClr val="242423"/>
                </a:solidFill>
                <a:latin typeface="Heebo Regular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89047"/>
              <a:ext cx="9322848" cy="7638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 spc="-35" dirty="0">
                  <a:solidFill>
                    <a:srgbClr val="242423"/>
                  </a:solidFill>
                  <a:latin typeface="Open Sans Light"/>
                </a:rPr>
                <a:t>Can fly from a selected area and can get back to the same place.</a:t>
              </a:r>
            </a:p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 dirty="0">
                  <a:solidFill>
                    <a:srgbClr val="000000"/>
                  </a:solidFill>
                  <a:latin typeface="Open Sans Light"/>
                </a:rPr>
                <a:t>No need for manual help.</a:t>
              </a:r>
            </a:p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 dirty="0">
                  <a:solidFill>
                    <a:srgbClr val="000000"/>
                  </a:solidFill>
                  <a:latin typeface="Open Sans Light"/>
                </a:rPr>
                <a:t>Detecting pollutants within short time.</a:t>
              </a:r>
            </a:p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 dirty="0">
                  <a:solidFill>
                    <a:srgbClr val="000000"/>
                  </a:solidFill>
                  <a:latin typeface="Open Sans Light"/>
                </a:rPr>
                <a:t>Give preliminary streaming result.</a:t>
              </a:r>
            </a:p>
            <a:p>
              <a:pPr>
                <a:lnSpc>
                  <a:spcPts val="5004"/>
                </a:lnSpc>
              </a:pPr>
              <a:endParaRPr lang="en-US" sz="3574" dirty="0">
                <a:solidFill>
                  <a:srgbClr val="000000"/>
                </a:solidFill>
                <a:latin typeface="Open Sans Light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13349"/>
          <a:stretch>
            <a:fillRect/>
          </a:stretch>
        </p:blipFill>
        <p:spPr>
          <a:xfrm>
            <a:off x="-3262881" y="1946745"/>
            <a:ext cx="11053915" cy="639350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331722">
            <a:off x="881004" y="318899"/>
            <a:ext cx="1803914" cy="186462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002350">
            <a:off x="-420759" y="7885604"/>
            <a:ext cx="3339765" cy="2329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xmlns="" id="{9068D835-5FAD-4358-8E8B-7389120E5F56}"/>
              </a:ext>
            </a:extLst>
          </p:cNvPr>
          <p:cNvGrpSpPr/>
          <p:nvPr/>
        </p:nvGrpSpPr>
        <p:grpSpPr>
          <a:xfrm>
            <a:off x="5261000" y="1811851"/>
            <a:ext cx="8428965" cy="1053581"/>
            <a:chOff x="0" y="-47625"/>
            <a:chExt cx="11238620" cy="1404774"/>
          </a:xfrm>
        </p:grpSpPr>
        <p:sp>
          <p:nvSpPr>
            <p:cNvPr id="48" name="TextBox 3">
              <a:extLst>
                <a:ext uri="{FF2B5EF4-FFF2-40B4-BE49-F238E27FC236}">
                  <a16:creationId xmlns:a16="http://schemas.microsoft.com/office/drawing/2014/main" xmlns="" id="{A543B8A5-F90E-481F-97E1-7D7B291FDF4B}"/>
                </a:ext>
              </a:extLst>
            </p:cNvPr>
            <p:cNvSpPr txBox="1"/>
            <p:nvPr/>
          </p:nvSpPr>
          <p:spPr>
            <a:xfrm>
              <a:off x="0" y="-47625"/>
              <a:ext cx="11238620" cy="742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b="1" u="none" spc="107" dirty="0">
                  <a:solidFill>
                    <a:srgbClr val="191919"/>
                  </a:solidFill>
                  <a:latin typeface="Aileron Heavy"/>
                </a:rPr>
                <a:t>The Stages of Work  till 499A</a:t>
              </a:r>
            </a:p>
          </p:txBody>
        </p:sp>
        <p:sp>
          <p:nvSpPr>
            <p:cNvPr id="49" name="TextBox 4">
              <a:extLst>
                <a:ext uri="{FF2B5EF4-FFF2-40B4-BE49-F238E27FC236}">
                  <a16:creationId xmlns:a16="http://schemas.microsoft.com/office/drawing/2014/main" xmlns="" id="{36FD913C-32F0-4291-AC9D-A469471CE473}"/>
                </a:ext>
              </a:extLst>
            </p:cNvPr>
            <p:cNvSpPr txBox="1"/>
            <p:nvPr/>
          </p:nvSpPr>
          <p:spPr>
            <a:xfrm>
              <a:off x="0" y="778452"/>
              <a:ext cx="11238620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0" name="Group 5">
            <a:extLst>
              <a:ext uri="{FF2B5EF4-FFF2-40B4-BE49-F238E27FC236}">
                <a16:creationId xmlns:a16="http://schemas.microsoft.com/office/drawing/2014/main" xmlns="" id="{261F89F6-9865-41AF-8B80-629641259D51}"/>
              </a:ext>
            </a:extLst>
          </p:cNvPr>
          <p:cNvGrpSpPr/>
          <p:nvPr/>
        </p:nvGrpSpPr>
        <p:grpSpPr>
          <a:xfrm>
            <a:off x="1599643" y="3660457"/>
            <a:ext cx="4451844" cy="2071362"/>
            <a:chOff x="0" y="0"/>
            <a:chExt cx="6667622" cy="310232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xmlns="" id="{BBE2500B-D5E4-42AD-B8A1-C9E08BA4E77E}"/>
                </a:ext>
              </a:extLst>
            </p:cNvPr>
            <p:cNvSpPr/>
            <p:nvPr/>
          </p:nvSpPr>
          <p:spPr>
            <a:xfrm>
              <a:off x="0" y="0"/>
              <a:ext cx="6667622" cy="3102323"/>
            </a:xfrm>
            <a:custGeom>
              <a:avLst/>
              <a:gdLst/>
              <a:ahLst/>
              <a:cxnLst/>
              <a:rect l="l" t="t" r="r" b="b"/>
              <a:pathLst>
                <a:path w="6667622" h="3102323">
                  <a:moveTo>
                    <a:pt x="0" y="0"/>
                  </a:moveTo>
                  <a:lnTo>
                    <a:pt x="0" y="3102323"/>
                  </a:lnTo>
                  <a:lnTo>
                    <a:pt x="6667622" y="3102323"/>
                  </a:lnTo>
                  <a:lnTo>
                    <a:pt x="6667622" y="0"/>
                  </a:lnTo>
                  <a:lnTo>
                    <a:pt x="0" y="0"/>
                  </a:lnTo>
                  <a:close/>
                  <a:moveTo>
                    <a:pt x="6606661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606662" y="59690"/>
                  </a:lnTo>
                  <a:lnTo>
                    <a:pt x="6606662" y="3041363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52" name="Group 7">
            <a:extLst>
              <a:ext uri="{FF2B5EF4-FFF2-40B4-BE49-F238E27FC236}">
                <a16:creationId xmlns:a16="http://schemas.microsoft.com/office/drawing/2014/main" xmlns="" id="{3D54838C-AE90-4FC7-92A2-5FFC76FBC1DF}"/>
              </a:ext>
            </a:extLst>
          </p:cNvPr>
          <p:cNvGrpSpPr/>
          <p:nvPr/>
        </p:nvGrpSpPr>
        <p:grpSpPr>
          <a:xfrm>
            <a:off x="1170395" y="4310889"/>
            <a:ext cx="825601" cy="972803"/>
            <a:chOff x="0" y="0"/>
            <a:chExt cx="1100801" cy="1297070"/>
          </a:xfrm>
        </p:grpSpPr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xmlns="" id="{72610426-2836-41EF-8980-C06B5A27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65" r="7565"/>
            <a:stretch>
              <a:fillRect/>
            </a:stretch>
          </p:blipFill>
          <p:spPr>
            <a:xfrm>
              <a:off x="0" y="0"/>
              <a:ext cx="1100801" cy="1297070"/>
            </a:xfrm>
            <a:prstGeom prst="rect">
              <a:avLst/>
            </a:prstGeom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xmlns="" id="{1F09528C-0960-44FC-8E1E-421208C763BB}"/>
                </a:ext>
              </a:extLst>
            </p:cNvPr>
            <p:cNvSpPr txBox="1"/>
            <p:nvPr/>
          </p:nvSpPr>
          <p:spPr>
            <a:xfrm>
              <a:off x="143037" y="239451"/>
              <a:ext cx="814728" cy="770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 dirty="0">
                  <a:solidFill>
                    <a:srgbClr val="FFFFFF"/>
                  </a:solidFill>
                  <a:latin typeface="Aileron Heavy"/>
                </a:rPr>
                <a:t>01</a:t>
              </a:r>
            </a:p>
          </p:txBody>
        </p:sp>
      </p:grpSp>
      <p:grpSp>
        <p:nvGrpSpPr>
          <p:cNvPr id="55" name="Group 10">
            <a:extLst>
              <a:ext uri="{FF2B5EF4-FFF2-40B4-BE49-F238E27FC236}">
                <a16:creationId xmlns:a16="http://schemas.microsoft.com/office/drawing/2014/main" xmlns="" id="{1B48F7A9-4012-436D-B748-3EA66FD1165E}"/>
              </a:ext>
            </a:extLst>
          </p:cNvPr>
          <p:cNvGrpSpPr/>
          <p:nvPr/>
        </p:nvGrpSpPr>
        <p:grpSpPr>
          <a:xfrm>
            <a:off x="1499389" y="3701235"/>
            <a:ext cx="4633404" cy="1765120"/>
            <a:chOff x="-761183" y="-233797"/>
            <a:chExt cx="6177872" cy="2353496"/>
          </a:xfrm>
        </p:grpSpPr>
        <p:sp>
          <p:nvSpPr>
            <p:cNvPr id="56" name="TextBox 11">
              <a:extLst>
                <a:ext uri="{FF2B5EF4-FFF2-40B4-BE49-F238E27FC236}">
                  <a16:creationId xmlns:a16="http://schemas.microsoft.com/office/drawing/2014/main" xmlns="" id="{0DF539E2-B90E-4AE0-823F-E8CD84ECF581}"/>
                </a:ext>
              </a:extLst>
            </p:cNvPr>
            <p:cNvSpPr txBox="1"/>
            <p:nvPr/>
          </p:nvSpPr>
          <p:spPr>
            <a:xfrm>
              <a:off x="-761183" y="-233797"/>
              <a:ext cx="6177872" cy="11185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4"/>
                </a:lnSpc>
                <a:spcBef>
                  <a:spcPct val="0"/>
                </a:spcBef>
              </a:pPr>
              <a:r>
                <a:rPr lang="en-US" sz="2600" b="1" spc="101" dirty="0">
                  <a:solidFill>
                    <a:srgbClr val="191919"/>
                  </a:solidFill>
                  <a:latin typeface="Aileron Regular Bold"/>
                </a:rPr>
                <a:t>Research and Theoretical analysis</a:t>
              </a:r>
            </a:p>
          </p:txBody>
        </p:sp>
        <p:sp>
          <p:nvSpPr>
            <p:cNvPr id="57" name="TextBox 12">
              <a:extLst>
                <a:ext uri="{FF2B5EF4-FFF2-40B4-BE49-F238E27FC236}">
                  <a16:creationId xmlns:a16="http://schemas.microsoft.com/office/drawing/2014/main" xmlns="" id="{D98FBA10-D451-4D21-923A-F0524C511C7F}"/>
                </a:ext>
              </a:extLst>
            </p:cNvPr>
            <p:cNvSpPr txBox="1"/>
            <p:nvPr/>
          </p:nvSpPr>
          <p:spPr>
            <a:xfrm>
              <a:off x="163634" y="1143362"/>
              <a:ext cx="4519323" cy="9763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100" dirty="0">
                  <a:solidFill>
                    <a:srgbClr val="191919"/>
                  </a:solidFill>
                  <a:latin typeface="Aileron Regular"/>
                </a:rPr>
                <a:t>Selected topic &amp; other sensors, components.</a:t>
              </a:r>
            </a:p>
          </p:txBody>
        </p:sp>
      </p:grpSp>
      <p:grpSp>
        <p:nvGrpSpPr>
          <p:cNvPr id="58" name="Group 13">
            <a:extLst>
              <a:ext uri="{FF2B5EF4-FFF2-40B4-BE49-F238E27FC236}">
                <a16:creationId xmlns:a16="http://schemas.microsoft.com/office/drawing/2014/main" xmlns="" id="{D450D036-6F25-4AF6-9356-76BE05E7D604}"/>
              </a:ext>
            </a:extLst>
          </p:cNvPr>
          <p:cNvGrpSpPr/>
          <p:nvPr/>
        </p:nvGrpSpPr>
        <p:grpSpPr>
          <a:xfrm>
            <a:off x="7124478" y="3761610"/>
            <a:ext cx="4451844" cy="2071362"/>
            <a:chOff x="0" y="0"/>
            <a:chExt cx="6667622" cy="3102323"/>
          </a:xfrm>
        </p:grpSpPr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xmlns="" id="{6D30FD18-86B0-40F4-AB5D-3B894EE703E5}"/>
                </a:ext>
              </a:extLst>
            </p:cNvPr>
            <p:cNvSpPr/>
            <p:nvPr/>
          </p:nvSpPr>
          <p:spPr>
            <a:xfrm>
              <a:off x="0" y="0"/>
              <a:ext cx="6667622" cy="3102323"/>
            </a:xfrm>
            <a:custGeom>
              <a:avLst/>
              <a:gdLst/>
              <a:ahLst/>
              <a:cxnLst/>
              <a:rect l="l" t="t" r="r" b="b"/>
              <a:pathLst>
                <a:path w="6667622" h="3102323">
                  <a:moveTo>
                    <a:pt x="0" y="0"/>
                  </a:moveTo>
                  <a:lnTo>
                    <a:pt x="0" y="3102323"/>
                  </a:lnTo>
                  <a:lnTo>
                    <a:pt x="6667622" y="3102323"/>
                  </a:lnTo>
                  <a:lnTo>
                    <a:pt x="6667622" y="0"/>
                  </a:lnTo>
                  <a:lnTo>
                    <a:pt x="0" y="0"/>
                  </a:lnTo>
                  <a:close/>
                  <a:moveTo>
                    <a:pt x="6606661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606662" y="59690"/>
                  </a:lnTo>
                  <a:lnTo>
                    <a:pt x="6606662" y="3041363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60" name="Group 15">
            <a:extLst>
              <a:ext uri="{FF2B5EF4-FFF2-40B4-BE49-F238E27FC236}">
                <a16:creationId xmlns:a16="http://schemas.microsoft.com/office/drawing/2014/main" xmlns="" id="{F2E46518-5432-4796-A6ED-3550E995B38B}"/>
              </a:ext>
            </a:extLst>
          </p:cNvPr>
          <p:cNvGrpSpPr/>
          <p:nvPr/>
        </p:nvGrpSpPr>
        <p:grpSpPr>
          <a:xfrm>
            <a:off x="6711678" y="4310889"/>
            <a:ext cx="825601" cy="972803"/>
            <a:chOff x="0" y="0"/>
            <a:chExt cx="1100801" cy="1297070"/>
          </a:xfrm>
        </p:grpSpPr>
        <p:pic>
          <p:nvPicPr>
            <p:cNvPr id="61" name="Picture 16">
              <a:extLst>
                <a:ext uri="{FF2B5EF4-FFF2-40B4-BE49-F238E27FC236}">
                  <a16:creationId xmlns:a16="http://schemas.microsoft.com/office/drawing/2014/main" xmlns="" id="{0AF07124-CF63-4B77-9041-4C7C64A2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565" r="7565"/>
            <a:stretch>
              <a:fillRect/>
            </a:stretch>
          </p:blipFill>
          <p:spPr>
            <a:xfrm>
              <a:off x="0" y="0"/>
              <a:ext cx="1100801" cy="1297070"/>
            </a:xfrm>
            <a:prstGeom prst="rect">
              <a:avLst/>
            </a:prstGeom>
          </p:spPr>
        </p:pic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xmlns="" id="{7E8DAC09-D688-4B12-9EE0-B21CEED54362}"/>
                </a:ext>
              </a:extLst>
            </p:cNvPr>
            <p:cNvSpPr txBox="1"/>
            <p:nvPr/>
          </p:nvSpPr>
          <p:spPr>
            <a:xfrm>
              <a:off x="143037" y="239451"/>
              <a:ext cx="814728" cy="770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Aileron Heavy"/>
                </a:rPr>
                <a:t>02</a:t>
              </a:r>
            </a:p>
          </p:txBody>
        </p:sp>
      </p:grpSp>
      <p:grpSp>
        <p:nvGrpSpPr>
          <p:cNvPr id="63" name="Group 18">
            <a:extLst>
              <a:ext uri="{FF2B5EF4-FFF2-40B4-BE49-F238E27FC236}">
                <a16:creationId xmlns:a16="http://schemas.microsoft.com/office/drawing/2014/main" xmlns="" id="{6451A886-383D-4A2D-B377-7EE460DEC708}"/>
              </a:ext>
            </a:extLst>
          </p:cNvPr>
          <p:cNvGrpSpPr/>
          <p:nvPr/>
        </p:nvGrpSpPr>
        <p:grpSpPr>
          <a:xfrm>
            <a:off x="7430002" y="3910372"/>
            <a:ext cx="4210484" cy="1824169"/>
            <a:chOff x="-241304" y="-616625"/>
            <a:chExt cx="5273676" cy="2125548"/>
          </a:xfrm>
        </p:grpSpPr>
        <p:sp>
          <p:nvSpPr>
            <p:cNvPr id="64" name="TextBox 19">
              <a:extLst>
                <a:ext uri="{FF2B5EF4-FFF2-40B4-BE49-F238E27FC236}">
                  <a16:creationId xmlns:a16="http://schemas.microsoft.com/office/drawing/2014/main" xmlns="" id="{75B757A2-8EE8-479B-819B-9EBC70BB048F}"/>
                </a:ext>
              </a:extLst>
            </p:cNvPr>
            <p:cNvSpPr txBox="1"/>
            <p:nvPr/>
          </p:nvSpPr>
          <p:spPr>
            <a:xfrm>
              <a:off x="-241304" y="-616625"/>
              <a:ext cx="5273676" cy="9784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54"/>
                </a:lnSpc>
                <a:spcBef>
                  <a:spcPct val="0"/>
                </a:spcBef>
              </a:pPr>
              <a:r>
                <a:rPr lang="en-US" sz="2600" b="1" spc="101" dirty="0">
                  <a:solidFill>
                    <a:srgbClr val="191919"/>
                  </a:solidFill>
                  <a:latin typeface="Aileron Regular Bold"/>
                </a:rPr>
                <a:t>Selected Drone frame &amp;</a:t>
              </a:r>
            </a:p>
            <a:p>
              <a:pPr marL="0" lvl="0" indent="0" algn="ctr">
                <a:lnSpc>
                  <a:spcPts val="3354"/>
                </a:lnSpc>
                <a:spcBef>
                  <a:spcPct val="0"/>
                </a:spcBef>
              </a:pPr>
              <a:r>
                <a:rPr lang="en-US" sz="2600" b="1" u="none" spc="101" dirty="0">
                  <a:solidFill>
                    <a:srgbClr val="191919"/>
                  </a:solidFill>
                  <a:latin typeface="Aileron Regular Bold"/>
                </a:rPr>
                <a:t>made DRONE</a:t>
              </a:r>
            </a:p>
          </p:txBody>
        </p:sp>
        <p:sp>
          <p:nvSpPr>
            <p:cNvPr id="65" name="TextBox 20">
              <a:extLst>
                <a:ext uri="{FF2B5EF4-FFF2-40B4-BE49-F238E27FC236}">
                  <a16:creationId xmlns:a16="http://schemas.microsoft.com/office/drawing/2014/main" xmlns="" id="{6162C248-365C-400B-9D34-B57DFF089697}"/>
                </a:ext>
              </a:extLst>
            </p:cNvPr>
            <p:cNvSpPr txBox="1"/>
            <p:nvPr/>
          </p:nvSpPr>
          <p:spPr>
            <a:xfrm>
              <a:off x="-71444" y="548168"/>
              <a:ext cx="4692352" cy="960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100" dirty="0">
                  <a:solidFill>
                    <a:srgbClr val="191919"/>
                  </a:solidFill>
                  <a:latin typeface="Aileron Regular"/>
                </a:rPr>
                <a:t>Reviewing literature related to topic.</a:t>
              </a:r>
            </a:p>
          </p:txBody>
        </p:sp>
      </p:grpSp>
      <p:grpSp>
        <p:nvGrpSpPr>
          <p:cNvPr id="66" name="Group 21">
            <a:extLst>
              <a:ext uri="{FF2B5EF4-FFF2-40B4-BE49-F238E27FC236}">
                <a16:creationId xmlns:a16="http://schemas.microsoft.com/office/drawing/2014/main" xmlns="" id="{0A6D2E38-7E3E-45FC-8D2B-68A6AEF36A30}"/>
              </a:ext>
            </a:extLst>
          </p:cNvPr>
          <p:cNvGrpSpPr/>
          <p:nvPr/>
        </p:nvGrpSpPr>
        <p:grpSpPr>
          <a:xfrm>
            <a:off x="12675286" y="3761610"/>
            <a:ext cx="4584014" cy="2071362"/>
            <a:chOff x="0" y="0"/>
            <a:chExt cx="6865576" cy="3102323"/>
          </a:xfrm>
        </p:grpSpPr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xmlns="" id="{FAAAF4E5-1BB9-491A-A3AF-F67FE5448C1B}"/>
                </a:ext>
              </a:extLst>
            </p:cNvPr>
            <p:cNvSpPr/>
            <p:nvPr/>
          </p:nvSpPr>
          <p:spPr>
            <a:xfrm>
              <a:off x="0" y="0"/>
              <a:ext cx="6865576" cy="3102323"/>
            </a:xfrm>
            <a:custGeom>
              <a:avLst/>
              <a:gdLst/>
              <a:ahLst/>
              <a:cxnLst/>
              <a:rect l="l" t="t" r="r" b="b"/>
              <a:pathLst>
                <a:path w="6865576" h="3102323">
                  <a:moveTo>
                    <a:pt x="0" y="0"/>
                  </a:moveTo>
                  <a:lnTo>
                    <a:pt x="0" y="3102323"/>
                  </a:lnTo>
                  <a:lnTo>
                    <a:pt x="6865576" y="3102323"/>
                  </a:lnTo>
                  <a:lnTo>
                    <a:pt x="6865576" y="0"/>
                  </a:lnTo>
                  <a:lnTo>
                    <a:pt x="0" y="0"/>
                  </a:lnTo>
                  <a:close/>
                  <a:moveTo>
                    <a:pt x="6804616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804616" y="59690"/>
                  </a:lnTo>
                  <a:lnTo>
                    <a:pt x="6804616" y="3041363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68" name="Group 23">
            <a:extLst>
              <a:ext uri="{FF2B5EF4-FFF2-40B4-BE49-F238E27FC236}">
                <a16:creationId xmlns:a16="http://schemas.microsoft.com/office/drawing/2014/main" xmlns="" id="{5FA93588-3151-480F-80B0-E44824F6D65F}"/>
              </a:ext>
            </a:extLst>
          </p:cNvPr>
          <p:cNvGrpSpPr/>
          <p:nvPr/>
        </p:nvGrpSpPr>
        <p:grpSpPr>
          <a:xfrm>
            <a:off x="12262485" y="4310889"/>
            <a:ext cx="825601" cy="972803"/>
            <a:chOff x="0" y="0"/>
            <a:chExt cx="1100801" cy="1297070"/>
          </a:xfrm>
        </p:grpSpPr>
        <p:pic>
          <p:nvPicPr>
            <p:cNvPr id="69" name="Picture 24">
              <a:extLst>
                <a:ext uri="{FF2B5EF4-FFF2-40B4-BE49-F238E27FC236}">
                  <a16:creationId xmlns:a16="http://schemas.microsoft.com/office/drawing/2014/main" xmlns="" id="{BFE92303-EDCC-4B1D-81D7-6B42A20E1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565" r="7565"/>
            <a:stretch>
              <a:fillRect/>
            </a:stretch>
          </p:blipFill>
          <p:spPr>
            <a:xfrm>
              <a:off x="0" y="0"/>
              <a:ext cx="1100801" cy="1297070"/>
            </a:xfrm>
            <a:prstGeom prst="rect">
              <a:avLst/>
            </a:prstGeom>
          </p:spPr>
        </p:pic>
        <p:sp>
          <p:nvSpPr>
            <p:cNvPr id="70" name="TextBox 25">
              <a:extLst>
                <a:ext uri="{FF2B5EF4-FFF2-40B4-BE49-F238E27FC236}">
                  <a16:creationId xmlns:a16="http://schemas.microsoft.com/office/drawing/2014/main" xmlns="" id="{73761F1C-54BB-46F8-BA38-E5F8F4C81833}"/>
                </a:ext>
              </a:extLst>
            </p:cNvPr>
            <p:cNvSpPr txBox="1"/>
            <p:nvPr/>
          </p:nvSpPr>
          <p:spPr>
            <a:xfrm>
              <a:off x="143037" y="239451"/>
              <a:ext cx="814728" cy="770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Aileron Heavy"/>
                </a:rPr>
                <a:t>03</a:t>
              </a:r>
            </a:p>
          </p:txBody>
        </p:sp>
      </p:grpSp>
      <p:grpSp>
        <p:nvGrpSpPr>
          <p:cNvPr id="71" name="Group 26">
            <a:extLst>
              <a:ext uri="{FF2B5EF4-FFF2-40B4-BE49-F238E27FC236}">
                <a16:creationId xmlns:a16="http://schemas.microsoft.com/office/drawing/2014/main" xmlns="" id="{747FA7E3-BE2D-40F4-A803-43832BC87348}"/>
              </a:ext>
            </a:extLst>
          </p:cNvPr>
          <p:cNvGrpSpPr/>
          <p:nvPr/>
        </p:nvGrpSpPr>
        <p:grpSpPr>
          <a:xfrm>
            <a:off x="13116425" y="4137849"/>
            <a:ext cx="3938069" cy="1250249"/>
            <a:chOff x="0" y="-28575"/>
            <a:chExt cx="5250759" cy="1667000"/>
          </a:xfrm>
        </p:grpSpPr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xmlns="" id="{7CC8627B-C1B0-48BB-AAB4-D2D4A71B2442}"/>
                </a:ext>
              </a:extLst>
            </p:cNvPr>
            <p:cNvSpPr txBox="1"/>
            <p:nvPr/>
          </p:nvSpPr>
          <p:spPr>
            <a:xfrm>
              <a:off x="0" y="-28575"/>
              <a:ext cx="5250759" cy="537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4"/>
                </a:lnSpc>
                <a:spcBef>
                  <a:spcPct val="0"/>
                </a:spcBef>
              </a:pPr>
              <a:r>
                <a:rPr lang="en-US" sz="2600" b="1" spc="101" dirty="0">
                  <a:solidFill>
                    <a:srgbClr val="191919"/>
                  </a:solidFill>
                  <a:latin typeface="Aileron Regular Bold"/>
                </a:rPr>
                <a:t>Integrated with GPS </a:t>
              </a:r>
            </a:p>
          </p:txBody>
        </p:sp>
        <p:sp>
          <p:nvSpPr>
            <p:cNvPr id="73" name="TextBox 28">
              <a:extLst>
                <a:ext uri="{FF2B5EF4-FFF2-40B4-BE49-F238E27FC236}">
                  <a16:creationId xmlns:a16="http://schemas.microsoft.com/office/drawing/2014/main" xmlns="" id="{AF88F84D-D4E6-4AF0-9E86-70250E2BEA5D}"/>
                </a:ext>
              </a:extLst>
            </p:cNvPr>
            <p:cNvSpPr txBox="1"/>
            <p:nvPr/>
          </p:nvSpPr>
          <p:spPr>
            <a:xfrm>
              <a:off x="0" y="677670"/>
              <a:ext cx="5250759" cy="960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191919"/>
                  </a:solidFill>
                  <a:latin typeface="Aileron Regular"/>
                </a:rPr>
                <a:t>Come up with an educated guess based on our research.</a:t>
              </a:r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xmlns="" id="{B067D3DC-3136-45DF-A4AE-131897A71FD3}"/>
              </a:ext>
            </a:extLst>
          </p:cNvPr>
          <p:cNvGrpSpPr/>
          <p:nvPr/>
        </p:nvGrpSpPr>
        <p:grpSpPr>
          <a:xfrm>
            <a:off x="4353837" y="6846869"/>
            <a:ext cx="4451844" cy="2071362"/>
            <a:chOff x="0" y="0"/>
            <a:chExt cx="6667622" cy="3102323"/>
          </a:xfrm>
        </p:grpSpPr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xmlns="" id="{026C8D62-F77A-4DD4-9126-19050E7CB5E6}"/>
                </a:ext>
              </a:extLst>
            </p:cNvPr>
            <p:cNvSpPr/>
            <p:nvPr/>
          </p:nvSpPr>
          <p:spPr>
            <a:xfrm>
              <a:off x="0" y="0"/>
              <a:ext cx="6667622" cy="3102323"/>
            </a:xfrm>
            <a:custGeom>
              <a:avLst/>
              <a:gdLst/>
              <a:ahLst/>
              <a:cxnLst/>
              <a:rect l="l" t="t" r="r" b="b"/>
              <a:pathLst>
                <a:path w="6667622" h="3102323">
                  <a:moveTo>
                    <a:pt x="0" y="0"/>
                  </a:moveTo>
                  <a:lnTo>
                    <a:pt x="0" y="3102323"/>
                  </a:lnTo>
                  <a:lnTo>
                    <a:pt x="6667622" y="3102323"/>
                  </a:lnTo>
                  <a:lnTo>
                    <a:pt x="6667622" y="0"/>
                  </a:lnTo>
                  <a:lnTo>
                    <a:pt x="0" y="0"/>
                  </a:lnTo>
                  <a:close/>
                  <a:moveTo>
                    <a:pt x="6606661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606662" y="59690"/>
                  </a:lnTo>
                  <a:lnTo>
                    <a:pt x="6606662" y="3041363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76" name="Group 31">
            <a:extLst>
              <a:ext uri="{FF2B5EF4-FFF2-40B4-BE49-F238E27FC236}">
                <a16:creationId xmlns:a16="http://schemas.microsoft.com/office/drawing/2014/main" xmlns="" id="{9343FABA-4968-40AD-BB2A-71612502A4AD}"/>
              </a:ext>
            </a:extLst>
          </p:cNvPr>
          <p:cNvGrpSpPr/>
          <p:nvPr/>
        </p:nvGrpSpPr>
        <p:grpSpPr>
          <a:xfrm>
            <a:off x="3941037" y="7396149"/>
            <a:ext cx="825601" cy="972803"/>
            <a:chOff x="0" y="0"/>
            <a:chExt cx="1100801" cy="1297070"/>
          </a:xfrm>
        </p:grpSpPr>
        <p:pic>
          <p:nvPicPr>
            <p:cNvPr id="77" name="Picture 32">
              <a:extLst>
                <a:ext uri="{FF2B5EF4-FFF2-40B4-BE49-F238E27FC236}">
                  <a16:creationId xmlns:a16="http://schemas.microsoft.com/office/drawing/2014/main" xmlns="" id="{80245CAC-2DF7-4D06-9514-C2CF48628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565" r="7565"/>
            <a:stretch>
              <a:fillRect/>
            </a:stretch>
          </p:blipFill>
          <p:spPr>
            <a:xfrm>
              <a:off x="0" y="0"/>
              <a:ext cx="1100801" cy="1297070"/>
            </a:xfrm>
            <a:prstGeom prst="rect">
              <a:avLst/>
            </a:prstGeom>
          </p:spPr>
        </p:pic>
        <p:sp>
          <p:nvSpPr>
            <p:cNvPr id="78" name="TextBox 33">
              <a:extLst>
                <a:ext uri="{FF2B5EF4-FFF2-40B4-BE49-F238E27FC236}">
                  <a16:creationId xmlns:a16="http://schemas.microsoft.com/office/drawing/2014/main" xmlns="" id="{59A73BB2-E684-40C9-8968-B9AFA12F9428}"/>
                </a:ext>
              </a:extLst>
            </p:cNvPr>
            <p:cNvSpPr txBox="1"/>
            <p:nvPr/>
          </p:nvSpPr>
          <p:spPr>
            <a:xfrm>
              <a:off x="143037" y="239451"/>
              <a:ext cx="814728" cy="770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Aileron Heavy"/>
                </a:rPr>
                <a:t>05</a:t>
              </a:r>
            </a:p>
          </p:txBody>
        </p:sp>
      </p:grpSp>
      <p:grpSp>
        <p:nvGrpSpPr>
          <p:cNvPr id="79" name="Group 34">
            <a:extLst>
              <a:ext uri="{FF2B5EF4-FFF2-40B4-BE49-F238E27FC236}">
                <a16:creationId xmlns:a16="http://schemas.microsoft.com/office/drawing/2014/main" xmlns="" id="{8F015445-BB36-4A0F-8E4F-FBC1D905D700}"/>
              </a:ext>
            </a:extLst>
          </p:cNvPr>
          <p:cNvGrpSpPr/>
          <p:nvPr/>
        </p:nvGrpSpPr>
        <p:grpSpPr>
          <a:xfrm>
            <a:off x="4914888" y="7153782"/>
            <a:ext cx="3757546" cy="837934"/>
            <a:chOff x="0" y="23339"/>
            <a:chExt cx="5010061" cy="1117246"/>
          </a:xfrm>
        </p:grpSpPr>
        <p:sp>
          <p:nvSpPr>
            <p:cNvPr id="80" name="TextBox 35">
              <a:extLst>
                <a:ext uri="{FF2B5EF4-FFF2-40B4-BE49-F238E27FC236}">
                  <a16:creationId xmlns:a16="http://schemas.microsoft.com/office/drawing/2014/main" xmlns="" id="{6FE7B097-38C2-479E-9324-99436536BC3B}"/>
                </a:ext>
              </a:extLst>
            </p:cNvPr>
            <p:cNvSpPr txBox="1"/>
            <p:nvPr/>
          </p:nvSpPr>
          <p:spPr>
            <a:xfrm>
              <a:off x="317709" y="23339"/>
              <a:ext cx="4692352" cy="547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54"/>
                </a:lnSpc>
                <a:spcBef>
                  <a:spcPct val="0"/>
                </a:spcBef>
              </a:pPr>
              <a:r>
                <a:rPr lang="en-US" sz="2600" b="1" spc="101" dirty="0">
                  <a:solidFill>
                    <a:srgbClr val="191919"/>
                  </a:solidFill>
                  <a:latin typeface="Aileron Regular Bold"/>
                </a:rPr>
                <a:t>Flying OF DRONE</a:t>
              </a:r>
            </a:p>
          </p:txBody>
        </p:sp>
        <p:sp>
          <p:nvSpPr>
            <p:cNvPr id="81" name="TextBox 36">
              <a:extLst>
                <a:ext uri="{FF2B5EF4-FFF2-40B4-BE49-F238E27FC236}">
                  <a16:creationId xmlns:a16="http://schemas.microsoft.com/office/drawing/2014/main" xmlns="" id="{F114872D-FC8F-4ED5-A791-7D6004866345}"/>
                </a:ext>
              </a:extLst>
            </p:cNvPr>
            <p:cNvSpPr txBox="1"/>
            <p:nvPr/>
          </p:nvSpPr>
          <p:spPr>
            <a:xfrm>
              <a:off x="0" y="677670"/>
              <a:ext cx="4692352" cy="462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82" name="Group 37">
            <a:extLst>
              <a:ext uri="{FF2B5EF4-FFF2-40B4-BE49-F238E27FC236}">
                <a16:creationId xmlns:a16="http://schemas.microsoft.com/office/drawing/2014/main" xmlns="" id="{2D6C1707-58E3-4B28-9DAA-355A86C5BA6A}"/>
              </a:ext>
            </a:extLst>
          </p:cNvPr>
          <p:cNvGrpSpPr/>
          <p:nvPr/>
        </p:nvGrpSpPr>
        <p:grpSpPr>
          <a:xfrm>
            <a:off x="9895119" y="6846869"/>
            <a:ext cx="4451844" cy="2071362"/>
            <a:chOff x="0" y="0"/>
            <a:chExt cx="6667622" cy="3102323"/>
          </a:xfrm>
        </p:grpSpPr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xmlns="" id="{662581F6-8E33-44EF-AADE-2EEB2203D09E}"/>
                </a:ext>
              </a:extLst>
            </p:cNvPr>
            <p:cNvSpPr/>
            <p:nvPr/>
          </p:nvSpPr>
          <p:spPr>
            <a:xfrm>
              <a:off x="0" y="0"/>
              <a:ext cx="6667622" cy="3102323"/>
            </a:xfrm>
            <a:custGeom>
              <a:avLst/>
              <a:gdLst/>
              <a:ahLst/>
              <a:cxnLst/>
              <a:rect l="l" t="t" r="r" b="b"/>
              <a:pathLst>
                <a:path w="6667622" h="3102323">
                  <a:moveTo>
                    <a:pt x="0" y="0"/>
                  </a:moveTo>
                  <a:lnTo>
                    <a:pt x="0" y="3102323"/>
                  </a:lnTo>
                  <a:lnTo>
                    <a:pt x="6667622" y="3102323"/>
                  </a:lnTo>
                  <a:lnTo>
                    <a:pt x="6667622" y="0"/>
                  </a:lnTo>
                  <a:lnTo>
                    <a:pt x="0" y="0"/>
                  </a:lnTo>
                  <a:close/>
                  <a:moveTo>
                    <a:pt x="6606661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606662" y="59690"/>
                  </a:lnTo>
                  <a:lnTo>
                    <a:pt x="6606662" y="3041363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84" name="Group 39">
            <a:extLst>
              <a:ext uri="{FF2B5EF4-FFF2-40B4-BE49-F238E27FC236}">
                <a16:creationId xmlns:a16="http://schemas.microsoft.com/office/drawing/2014/main" xmlns="" id="{933C35F8-F9A8-462C-A947-6A3AA74E08B5}"/>
              </a:ext>
            </a:extLst>
          </p:cNvPr>
          <p:cNvGrpSpPr/>
          <p:nvPr/>
        </p:nvGrpSpPr>
        <p:grpSpPr>
          <a:xfrm>
            <a:off x="9482319" y="7396149"/>
            <a:ext cx="825601" cy="972803"/>
            <a:chOff x="0" y="0"/>
            <a:chExt cx="1100801" cy="1297070"/>
          </a:xfrm>
        </p:grpSpPr>
        <p:pic>
          <p:nvPicPr>
            <p:cNvPr id="85" name="Picture 40">
              <a:extLst>
                <a:ext uri="{FF2B5EF4-FFF2-40B4-BE49-F238E27FC236}">
                  <a16:creationId xmlns:a16="http://schemas.microsoft.com/office/drawing/2014/main" xmlns="" id="{FB2B50D8-0537-4BD4-8DCF-05D8766E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7565" r="7565"/>
            <a:stretch>
              <a:fillRect/>
            </a:stretch>
          </p:blipFill>
          <p:spPr>
            <a:xfrm>
              <a:off x="0" y="0"/>
              <a:ext cx="1100801" cy="1297070"/>
            </a:xfrm>
            <a:prstGeom prst="rect">
              <a:avLst/>
            </a:prstGeom>
          </p:spPr>
        </p:pic>
        <p:sp>
          <p:nvSpPr>
            <p:cNvPr id="86" name="TextBox 41">
              <a:extLst>
                <a:ext uri="{FF2B5EF4-FFF2-40B4-BE49-F238E27FC236}">
                  <a16:creationId xmlns:a16="http://schemas.microsoft.com/office/drawing/2014/main" xmlns="" id="{417E60B9-ECA9-4C02-8034-A87D74A3B913}"/>
                </a:ext>
              </a:extLst>
            </p:cNvPr>
            <p:cNvSpPr txBox="1"/>
            <p:nvPr/>
          </p:nvSpPr>
          <p:spPr>
            <a:xfrm>
              <a:off x="143037" y="239451"/>
              <a:ext cx="814728" cy="770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Aileron Heavy"/>
                </a:rPr>
                <a:t>04</a:t>
              </a:r>
            </a:p>
          </p:txBody>
        </p:sp>
      </p:grpSp>
      <p:grpSp>
        <p:nvGrpSpPr>
          <p:cNvPr id="87" name="Group 42">
            <a:extLst>
              <a:ext uri="{FF2B5EF4-FFF2-40B4-BE49-F238E27FC236}">
                <a16:creationId xmlns:a16="http://schemas.microsoft.com/office/drawing/2014/main" xmlns="" id="{CA5B79DA-7BA8-4D7F-A55B-6BCCCB760792}"/>
              </a:ext>
            </a:extLst>
          </p:cNvPr>
          <p:cNvGrpSpPr/>
          <p:nvPr/>
        </p:nvGrpSpPr>
        <p:grpSpPr>
          <a:xfrm>
            <a:off x="10499589" y="7333270"/>
            <a:ext cx="3262544" cy="1220376"/>
            <a:chOff x="0" y="419981"/>
            <a:chExt cx="4350059" cy="1627169"/>
          </a:xfrm>
        </p:grpSpPr>
        <p:sp>
          <p:nvSpPr>
            <p:cNvPr id="88" name="TextBox 43">
              <a:extLst>
                <a:ext uri="{FF2B5EF4-FFF2-40B4-BE49-F238E27FC236}">
                  <a16:creationId xmlns:a16="http://schemas.microsoft.com/office/drawing/2014/main" xmlns="" id="{0AFC1A3C-AC08-4164-83B2-74252F746069}"/>
                </a:ext>
              </a:extLst>
            </p:cNvPr>
            <p:cNvSpPr txBox="1"/>
            <p:nvPr/>
          </p:nvSpPr>
          <p:spPr>
            <a:xfrm>
              <a:off x="96224" y="419981"/>
              <a:ext cx="4253835" cy="990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40"/>
                </a:lnSpc>
                <a:spcBef>
                  <a:spcPct val="0"/>
                </a:spcBef>
              </a:pPr>
              <a:r>
                <a:rPr lang="en-US" sz="2357" b="1" spc="91" dirty="0">
                  <a:solidFill>
                    <a:srgbClr val="191919"/>
                  </a:solidFill>
                  <a:latin typeface="Aileron Regular Bold"/>
                </a:rPr>
                <a:t>Finalizing circuit for pollutants detection</a:t>
              </a:r>
            </a:p>
          </p:txBody>
        </p:sp>
        <p:sp>
          <p:nvSpPr>
            <p:cNvPr id="89" name="TextBox 44">
              <a:extLst>
                <a:ext uri="{FF2B5EF4-FFF2-40B4-BE49-F238E27FC236}">
                  <a16:creationId xmlns:a16="http://schemas.microsoft.com/office/drawing/2014/main" xmlns="" id="{15FC3C78-4FB3-42AD-A80B-23BB57C3A043}"/>
                </a:ext>
              </a:extLst>
            </p:cNvPr>
            <p:cNvSpPr txBox="1"/>
            <p:nvPr/>
          </p:nvSpPr>
          <p:spPr>
            <a:xfrm>
              <a:off x="0" y="1630790"/>
              <a:ext cx="4253835" cy="416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9"/>
                </a:lnSpc>
              </a:pPr>
              <a:r>
                <a:rPr lang="en-US" sz="1813" spc="90" dirty="0">
                  <a:solidFill>
                    <a:srgbClr val="191919"/>
                  </a:solidFill>
                  <a:latin typeface="Aileron Regular"/>
                </a:rPr>
                <a:t>.</a:t>
              </a:r>
            </a:p>
          </p:txBody>
        </p:sp>
      </p:grpSp>
      <p:sp>
        <p:nvSpPr>
          <p:cNvPr id="90" name="AutoShape 45">
            <a:extLst>
              <a:ext uri="{FF2B5EF4-FFF2-40B4-BE49-F238E27FC236}">
                <a16:creationId xmlns:a16="http://schemas.microsoft.com/office/drawing/2014/main" xmlns="" id="{AA846513-8AD7-4582-88BE-6E26641A6B82}"/>
              </a:ext>
            </a:extLst>
          </p:cNvPr>
          <p:cNvSpPr/>
          <p:nvPr/>
        </p:nvSpPr>
        <p:spPr>
          <a:xfrm>
            <a:off x="6025515" y="4797291"/>
            <a:ext cx="686163" cy="47202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91" name="AutoShape 46">
            <a:extLst>
              <a:ext uri="{FF2B5EF4-FFF2-40B4-BE49-F238E27FC236}">
                <a16:creationId xmlns:a16="http://schemas.microsoft.com/office/drawing/2014/main" xmlns="" id="{CD75A1D8-EC57-46EF-A5F2-3241802E6DA7}"/>
              </a:ext>
            </a:extLst>
          </p:cNvPr>
          <p:cNvSpPr/>
          <p:nvPr/>
        </p:nvSpPr>
        <p:spPr>
          <a:xfrm>
            <a:off x="11576322" y="4750089"/>
            <a:ext cx="686163" cy="4720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92" name="AutoShape 47">
            <a:extLst>
              <a:ext uri="{FF2B5EF4-FFF2-40B4-BE49-F238E27FC236}">
                <a16:creationId xmlns:a16="http://schemas.microsoft.com/office/drawing/2014/main" xmlns="" id="{A33C117B-26E7-4D58-ADDD-D41A92A4D161}"/>
              </a:ext>
            </a:extLst>
          </p:cNvPr>
          <p:cNvSpPr/>
          <p:nvPr/>
        </p:nvSpPr>
        <p:spPr>
          <a:xfrm>
            <a:off x="8796156" y="7882550"/>
            <a:ext cx="686163" cy="47202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93" name="AutoShape 48">
            <a:extLst>
              <a:ext uri="{FF2B5EF4-FFF2-40B4-BE49-F238E27FC236}">
                <a16:creationId xmlns:a16="http://schemas.microsoft.com/office/drawing/2014/main" xmlns="" id="{63B87B4B-4BE4-4C3B-81ED-FB9A6A1AEA6F}"/>
              </a:ext>
            </a:extLst>
          </p:cNvPr>
          <p:cNvSpPr/>
          <p:nvPr/>
        </p:nvSpPr>
        <p:spPr>
          <a:xfrm rot="-5400000">
            <a:off x="13984988" y="6834160"/>
            <a:ext cx="2049579" cy="4720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94" name="AutoShape 49">
            <a:extLst>
              <a:ext uri="{FF2B5EF4-FFF2-40B4-BE49-F238E27FC236}">
                <a16:creationId xmlns:a16="http://schemas.microsoft.com/office/drawing/2014/main" xmlns="" id="{F5015169-9EC8-477E-963C-BC920D3CDED3}"/>
              </a:ext>
            </a:extLst>
          </p:cNvPr>
          <p:cNvSpPr/>
          <p:nvPr/>
        </p:nvSpPr>
        <p:spPr>
          <a:xfrm>
            <a:off x="14347215" y="7882550"/>
            <a:ext cx="686163" cy="4720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1FA1471-69C7-46E3-80BC-86CFE3603CC5}"/>
              </a:ext>
            </a:extLst>
          </p:cNvPr>
          <p:cNvSpPr txBox="1"/>
          <p:nvPr/>
        </p:nvSpPr>
        <p:spPr>
          <a:xfrm>
            <a:off x="4757113" y="7639673"/>
            <a:ext cx="3915321" cy="120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3040"/>
              </a:lnSpc>
              <a:spcBef>
                <a:spcPct val="0"/>
              </a:spcBef>
            </a:pPr>
            <a:r>
              <a:rPr lang="en-US" sz="1800" spc="91" dirty="0">
                <a:solidFill>
                  <a:srgbClr val="191919"/>
                </a:solidFill>
                <a:latin typeface="Aileron Regular Bold"/>
              </a:rPr>
              <a:t>Calibration of Drone with a controller &amp; used </a:t>
            </a:r>
            <a:r>
              <a:rPr lang="en-US" sz="1800" spc="91" dirty="0" err="1">
                <a:solidFill>
                  <a:srgbClr val="191919"/>
                </a:solidFill>
                <a:latin typeface="Aileron Regular Bold"/>
              </a:rPr>
              <a:t>Liberpilot</a:t>
            </a:r>
            <a:r>
              <a:rPr lang="en-US" sz="1800" spc="91" dirty="0">
                <a:solidFill>
                  <a:srgbClr val="191919"/>
                </a:solidFill>
                <a:latin typeface="Aileron Regular Bold"/>
              </a:rPr>
              <a:t> to calibrate.</a:t>
            </a:r>
          </a:p>
        </p:txBody>
      </p:sp>
    </p:spTree>
    <p:extLst>
      <p:ext uri="{BB962C8B-B14F-4D97-AF65-F5344CB8AC3E}">
        <p14:creationId xmlns:p14="http://schemas.microsoft.com/office/powerpoint/2010/main" val="329297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B57DE650-ED5F-4E91-A66C-C8984CA32D24}"/>
              </a:ext>
            </a:extLst>
          </p:cNvPr>
          <p:cNvGrpSpPr/>
          <p:nvPr/>
        </p:nvGrpSpPr>
        <p:grpSpPr>
          <a:xfrm>
            <a:off x="1028700" y="4528003"/>
            <a:ext cx="4554551" cy="1195275"/>
            <a:chOff x="0" y="-47625"/>
            <a:chExt cx="6072735" cy="1593699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xmlns="" id="{6BACF22F-45D6-4A42-825A-19B93DA393C0}"/>
                </a:ext>
              </a:extLst>
            </p:cNvPr>
            <p:cNvSpPr txBox="1"/>
            <p:nvPr/>
          </p:nvSpPr>
          <p:spPr>
            <a:xfrm>
              <a:off x="0" y="-47625"/>
              <a:ext cx="6072735" cy="742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716"/>
                </a:lnSpc>
                <a:spcBef>
                  <a:spcPct val="0"/>
                </a:spcBef>
              </a:pPr>
              <a:r>
                <a:rPr lang="en-US" sz="3600" b="1" spc="107" dirty="0">
                  <a:solidFill>
                    <a:srgbClr val="191919"/>
                  </a:solidFill>
                  <a:latin typeface="Aileron Heavy"/>
                </a:rPr>
                <a:t>Workflow for 499B</a:t>
              </a: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AA8FCBF3-8057-4B6D-B9EA-7C69FB220BA2}"/>
                </a:ext>
              </a:extLst>
            </p:cNvPr>
            <p:cNvSpPr txBox="1"/>
            <p:nvPr/>
          </p:nvSpPr>
          <p:spPr>
            <a:xfrm>
              <a:off x="0" y="967377"/>
              <a:ext cx="6072735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xmlns="" id="{E30B5933-D562-4376-84E7-D9A28BB6B49D}"/>
              </a:ext>
            </a:extLst>
          </p:cNvPr>
          <p:cNvSpPr/>
          <p:nvPr/>
        </p:nvSpPr>
        <p:spPr>
          <a:xfrm>
            <a:off x="6494574" y="972022"/>
            <a:ext cx="10764726" cy="1644902"/>
          </a:xfrm>
          <a:prstGeom prst="rect">
            <a:avLst/>
          </a:prstGeom>
          <a:solidFill>
            <a:srgbClr val="86EAE9">
              <a:alpha val="29803"/>
            </a:srgbClr>
          </a:solid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08CA454B-B51B-4F50-9112-4CE203738591}"/>
              </a:ext>
            </a:extLst>
          </p:cNvPr>
          <p:cNvSpPr txBox="1"/>
          <p:nvPr/>
        </p:nvSpPr>
        <p:spPr>
          <a:xfrm>
            <a:off x="12642942" y="1579208"/>
            <a:ext cx="4142724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Arduino IDE for coding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C302D768-812E-46C2-8CE3-18286AF697CD}"/>
              </a:ext>
            </a:extLst>
          </p:cNvPr>
          <p:cNvSpPr/>
          <p:nvPr/>
        </p:nvSpPr>
        <p:spPr>
          <a:xfrm>
            <a:off x="6494574" y="972022"/>
            <a:ext cx="4777276" cy="1644902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F1F9C9DA-D038-40BA-95F6-F828B699D076}"/>
              </a:ext>
            </a:extLst>
          </p:cNvPr>
          <p:cNvSpPr txBox="1"/>
          <p:nvPr/>
        </p:nvSpPr>
        <p:spPr>
          <a:xfrm>
            <a:off x="8031972" y="1571207"/>
            <a:ext cx="3235874" cy="417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b="1" spc="101" dirty="0">
                <a:solidFill>
                  <a:srgbClr val="FFFFFF"/>
                </a:solidFill>
                <a:latin typeface="Aileron Regular Bold"/>
              </a:rPr>
              <a:t>ARDUINO UNO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xmlns="" id="{A5A1C9E4-F378-45A3-8DB6-7488FCFF3308}"/>
              </a:ext>
            </a:extLst>
          </p:cNvPr>
          <p:cNvGrpSpPr/>
          <p:nvPr/>
        </p:nvGrpSpPr>
        <p:grpSpPr>
          <a:xfrm rot="-8100000">
            <a:off x="10685819" y="1213378"/>
            <a:ext cx="1164053" cy="1162190"/>
            <a:chOff x="0" y="0"/>
            <a:chExt cx="6350000" cy="633984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BC120E78-0224-45B1-BEA0-036327FABF9E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11" name="AutoShape 11">
            <a:extLst>
              <a:ext uri="{FF2B5EF4-FFF2-40B4-BE49-F238E27FC236}">
                <a16:creationId xmlns:a16="http://schemas.microsoft.com/office/drawing/2014/main" xmlns="" id="{D39FD54D-93B6-4C71-9F77-C4B6ED2FC63C}"/>
              </a:ext>
            </a:extLst>
          </p:cNvPr>
          <p:cNvSpPr/>
          <p:nvPr/>
        </p:nvSpPr>
        <p:spPr>
          <a:xfrm>
            <a:off x="6494574" y="2645263"/>
            <a:ext cx="10764726" cy="1644902"/>
          </a:xfrm>
          <a:prstGeom prst="rect">
            <a:avLst/>
          </a:prstGeom>
          <a:solidFill>
            <a:srgbClr val="3EDAD8">
              <a:alpha val="29803"/>
            </a:srgbClr>
          </a:solid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CE689D8-FC6C-4C9B-8C93-0D5256027567}"/>
              </a:ext>
            </a:extLst>
          </p:cNvPr>
          <p:cNvSpPr txBox="1"/>
          <p:nvPr/>
        </p:nvSpPr>
        <p:spPr>
          <a:xfrm>
            <a:off x="12642942" y="3065760"/>
            <a:ext cx="4142724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Data wii received from sensors to arduino. </a:t>
            </a: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xmlns="" id="{D0E30252-72F7-464F-B4B5-A7D6F8BCD3C6}"/>
              </a:ext>
            </a:extLst>
          </p:cNvPr>
          <p:cNvSpPr/>
          <p:nvPr/>
        </p:nvSpPr>
        <p:spPr>
          <a:xfrm>
            <a:off x="6494574" y="2645263"/>
            <a:ext cx="4777276" cy="1644902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1B919F8C-E370-4267-B23E-4D156FDAE774}"/>
              </a:ext>
            </a:extLst>
          </p:cNvPr>
          <p:cNvGrpSpPr/>
          <p:nvPr/>
        </p:nvGrpSpPr>
        <p:grpSpPr>
          <a:xfrm rot="-8100000">
            <a:off x="10685819" y="2886619"/>
            <a:ext cx="1164053" cy="1162190"/>
            <a:chOff x="0" y="0"/>
            <a:chExt cx="6350000" cy="633984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9939D147-1F96-4804-86E7-D71F99428E66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16" name="AutoShape 16">
            <a:extLst>
              <a:ext uri="{FF2B5EF4-FFF2-40B4-BE49-F238E27FC236}">
                <a16:creationId xmlns:a16="http://schemas.microsoft.com/office/drawing/2014/main" xmlns="" id="{9D859FB4-E480-4227-A462-E2E1F969B178}"/>
              </a:ext>
            </a:extLst>
          </p:cNvPr>
          <p:cNvSpPr/>
          <p:nvPr/>
        </p:nvSpPr>
        <p:spPr>
          <a:xfrm>
            <a:off x="6494574" y="4318505"/>
            <a:ext cx="10764726" cy="1644902"/>
          </a:xfrm>
          <a:prstGeom prst="rect">
            <a:avLst/>
          </a:prstGeom>
          <a:solidFill>
            <a:srgbClr val="37C9EF">
              <a:alpha val="29803"/>
            </a:srgbClr>
          </a:solidFill>
        </p:spPr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xmlns="" id="{5E60BA70-3D13-4241-8798-62AF0735565B}"/>
              </a:ext>
            </a:extLst>
          </p:cNvPr>
          <p:cNvSpPr txBox="1"/>
          <p:nvPr/>
        </p:nvSpPr>
        <p:spPr>
          <a:xfrm>
            <a:off x="12642942" y="4739001"/>
            <a:ext cx="4142724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Serial communication between arduino uno and raspberry pi.</a:t>
            </a: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xmlns="" id="{B5552A15-809B-49D4-ABA4-692FD4068BE1}"/>
              </a:ext>
            </a:extLst>
          </p:cNvPr>
          <p:cNvSpPr/>
          <p:nvPr/>
        </p:nvSpPr>
        <p:spPr>
          <a:xfrm>
            <a:off x="6494574" y="4318505"/>
            <a:ext cx="4777276" cy="1644902"/>
          </a:xfrm>
          <a:prstGeom prst="rect">
            <a:avLst/>
          </a:prstGeom>
          <a:solidFill>
            <a:srgbClr val="37C9EF"/>
          </a:solidFill>
        </p:spPr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xmlns="" id="{BE9154A9-B94A-48CE-8853-926F744DA74B}"/>
              </a:ext>
            </a:extLst>
          </p:cNvPr>
          <p:cNvGrpSpPr/>
          <p:nvPr/>
        </p:nvGrpSpPr>
        <p:grpSpPr>
          <a:xfrm rot="-8100000">
            <a:off x="10685819" y="4559861"/>
            <a:ext cx="1164053" cy="1162190"/>
            <a:chOff x="0" y="0"/>
            <a:chExt cx="6350000" cy="633984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39A886C1-BF1F-4AB8-980D-B1A261362E00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21" name="AutoShape 21">
            <a:extLst>
              <a:ext uri="{FF2B5EF4-FFF2-40B4-BE49-F238E27FC236}">
                <a16:creationId xmlns:a16="http://schemas.microsoft.com/office/drawing/2014/main" xmlns="" id="{A95CD11F-D9D3-4BB4-A99C-DEA90CFCDF79}"/>
              </a:ext>
            </a:extLst>
          </p:cNvPr>
          <p:cNvSpPr/>
          <p:nvPr/>
        </p:nvSpPr>
        <p:spPr>
          <a:xfrm>
            <a:off x="6494574" y="5991746"/>
            <a:ext cx="10764726" cy="1644902"/>
          </a:xfrm>
          <a:prstGeom prst="rect">
            <a:avLst/>
          </a:prstGeom>
          <a:solidFill>
            <a:srgbClr val="2C92D5">
              <a:alpha val="29803"/>
            </a:srgbClr>
          </a:solidFill>
        </p:spPr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xmlns="" id="{88200672-69BC-4825-A5E1-DAD13C10D551}"/>
              </a:ext>
            </a:extLst>
          </p:cNvPr>
          <p:cNvSpPr txBox="1"/>
          <p:nvPr/>
        </p:nvSpPr>
        <p:spPr>
          <a:xfrm>
            <a:off x="12642942" y="6598932"/>
            <a:ext cx="4142724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opencv/ tensorflow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xmlns="" id="{46F25299-AA33-4E10-8E4E-0B51693841DD}"/>
              </a:ext>
            </a:extLst>
          </p:cNvPr>
          <p:cNvSpPr/>
          <p:nvPr/>
        </p:nvSpPr>
        <p:spPr>
          <a:xfrm>
            <a:off x="6494574" y="5991746"/>
            <a:ext cx="4777276" cy="1644902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xmlns="" id="{9E45A426-E17F-47AE-909A-58A7391A3881}"/>
              </a:ext>
            </a:extLst>
          </p:cNvPr>
          <p:cNvGrpSpPr/>
          <p:nvPr/>
        </p:nvGrpSpPr>
        <p:grpSpPr>
          <a:xfrm rot="-8100000">
            <a:off x="10685819" y="6233102"/>
            <a:ext cx="1164053" cy="1162190"/>
            <a:chOff x="0" y="0"/>
            <a:chExt cx="6350000" cy="633984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20F56549-882F-4430-84C0-DC508521AAB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26" name="AutoShape 26">
            <a:extLst>
              <a:ext uri="{FF2B5EF4-FFF2-40B4-BE49-F238E27FC236}">
                <a16:creationId xmlns:a16="http://schemas.microsoft.com/office/drawing/2014/main" xmlns="" id="{12FBE89D-DB7B-4B27-89C5-4B660028045E}"/>
              </a:ext>
            </a:extLst>
          </p:cNvPr>
          <p:cNvSpPr/>
          <p:nvPr/>
        </p:nvSpPr>
        <p:spPr>
          <a:xfrm>
            <a:off x="6494574" y="7670075"/>
            <a:ext cx="10764726" cy="1644902"/>
          </a:xfrm>
          <a:prstGeom prst="rect">
            <a:avLst/>
          </a:prstGeom>
          <a:solidFill>
            <a:srgbClr val="13538A">
              <a:alpha val="29803"/>
            </a:srgbClr>
          </a:solidFill>
        </p:spPr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xmlns="" id="{99A647BA-DD17-4668-9B41-2A61C714A3A2}"/>
              </a:ext>
            </a:extLst>
          </p:cNvPr>
          <p:cNvSpPr txBox="1"/>
          <p:nvPr/>
        </p:nvSpPr>
        <p:spPr>
          <a:xfrm>
            <a:off x="12642942" y="7903882"/>
            <a:ext cx="4142724" cy="111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00">
                <a:solidFill>
                  <a:srgbClr val="191919"/>
                </a:solidFill>
                <a:latin typeface="Aileron Regular"/>
              </a:rPr>
              <a:t>Interpret the results and analysing the data through an app or web.</a:t>
            </a:r>
          </a:p>
        </p:txBody>
      </p:sp>
      <p:sp>
        <p:nvSpPr>
          <p:cNvPr id="28" name="AutoShape 28">
            <a:extLst>
              <a:ext uri="{FF2B5EF4-FFF2-40B4-BE49-F238E27FC236}">
                <a16:creationId xmlns:a16="http://schemas.microsoft.com/office/drawing/2014/main" xmlns="" id="{6D04B097-C6B1-4C8C-B9CB-3E80B98B7632}"/>
              </a:ext>
            </a:extLst>
          </p:cNvPr>
          <p:cNvSpPr/>
          <p:nvPr/>
        </p:nvSpPr>
        <p:spPr>
          <a:xfrm>
            <a:off x="6494574" y="7670075"/>
            <a:ext cx="4777276" cy="1644902"/>
          </a:xfrm>
          <a:prstGeom prst="rect">
            <a:avLst/>
          </a:prstGeom>
          <a:solidFill>
            <a:srgbClr val="1353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xmlns="" id="{2516E44B-6AD8-4860-BD36-C463E74648E2}"/>
              </a:ext>
            </a:extLst>
          </p:cNvPr>
          <p:cNvGrpSpPr/>
          <p:nvPr/>
        </p:nvGrpSpPr>
        <p:grpSpPr>
          <a:xfrm rot="-8100000">
            <a:off x="10685819" y="7911431"/>
            <a:ext cx="1164053" cy="1162190"/>
            <a:chOff x="0" y="0"/>
            <a:chExt cx="6350000" cy="6339840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8E85EE57-ED81-4FF7-BC07-59840D69A880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xmlns="" id="{7C8F496F-C5D1-4D39-B3DB-F7696EF5F2E6}"/>
              </a:ext>
            </a:extLst>
          </p:cNvPr>
          <p:cNvGrpSpPr/>
          <p:nvPr/>
        </p:nvGrpSpPr>
        <p:grpSpPr>
          <a:xfrm>
            <a:off x="6920334" y="1024848"/>
            <a:ext cx="783092" cy="1539250"/>
            <a:chOff x="0" y="0"/>
            <a:chExt cx="1044123" cy="2052334"/>
          </a:xfrm>
        </p:grpSpPr>
        <p:pic>
          <p:nvPicPr>
            <p:cNvPr id="32" name="Picture 32">
              <a:extLst>
                <a:ext uri="{FF2B5EF4-FFF2-40B4-BE49-F238E27FC236}">
                  <a16:creationId xmlns:a16="http://schemas.microsoft.com/office/drawing/2014/main" xmlns="" id="{B449F70D-B478-4FAD-A206-4EE2AD63B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xmlns="" id="{16AD48D6-B088-49ED-901F-5745AE5E84A9}"/>
                </a:ext>
              </a:extLst>
            </p:cNvPr>
            <p:cNvSpPr txBox="1"/>
            <p:nvPr/>
          </p:nvSpPr>
          <p:spPr>
            <a:xfrm>
              <a:off x="135672" y="224670"/>
              <a:ext cx="772779" cy="1555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86EAE9"/>
                  </a:solidFill>
                  <a:latin typeface="Aileron Heavy"/>
                </a:rPr>
                <a:t>01</a:t>
              </a:r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xmlns="" id="{135447FA-7737-4864-9214-ACFA8E6B7B18}"/>
              </a:ext>
            </a:extLst>
          </p:cNvPr>
          <p:cNvSpPr txBox="1"/>
          <p:nvPr/>
        </p:nvSpPr>
        <p:spPr>
          <a:xfrm>
            <a:off x="8031972" y="2767177"/>
            <a:ext cx="3235874" cy="1274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b="1" spc="101" dirty="0">
                <a:solidFill>
                  <a:srgbClr val="FFFFFF"/>
                </a:solidFill>
                <a:latin typeface="Aileron Regular Bold"/>
              </a:rPr>
              <a:t>INTEGRATION OF ALL SENSORS WITH ARDUINO</a:t>
            </a:r>
          </a:p>
        </p:txBody>
      </p:sp>
      <p:grpSp>
        <p:nvGrpSpPr>
          <p:cNvPr id="35" name="Group 35">
            <a:extLst>
              <a:ext uri="{FF2B5EF4-FFF2-40B4-BE49-F238E27FC236}">
                <a16:creationId xmlns:a16="http://schemas.microsoft.com/office/drawing/2014/main" xmlns="" id="{9BBFD8BF-CE98-4C1E-AA92-B53021D686C3}"/>
              </a:ext>
            </a:extLst>
          </p:cNvPr>
          <p:cNvGrpSpPr/>
          <p:nvPr/>
        </p:nvGrpSpPr>
        <p:grpSpPr>
          <a:xfrm>
            <a:off x="6920334" y="2689454"/>
            <a:ext cx="783092" cy="1539250"/>
            <a:chOff x="0" y="0"/>
            <a:chExt cx="1044123" cy="2052334"/>
          </a:xfrm>
        </p:grpSpPr>
        <p:pic>
          <p:nvPicPr>
            <p:cNvPr id="36" name="Picture 36">
              <a:extLst>
                <a:ext uri="{FF2B5EF4-FFF2-40B4-BE49-F238E27FC236}">
                  <a16:creationId xmlns:a16="http://schemas.microsoft.com/office/drawing/2014/main" xmlns="" id="{4E7C88EB-272C-4731-95B9-9BEDF2D02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37" name="TextBox 37">
              <a:extLst>
                <a:ext uri="{FF2B5EF4-FFF2-40B4-BE49-F238E27FC236}">
                  <a16:creationId xmlns:a16="http://schemas.microsoft.com/office/drawing/2014/main" xmlns="" id="{6A5D03FC-BB32-41F1-A276-8D64F4BB99EC}"/>
                </a:ext>
              </a:extLst>
            </p:cNvPr>
            <p:cNvSpPr txBox="1"/>
            <p:nvPr/>
          </p:nvSpPr>
          <p:spPr>
            <a:xfrm>
              <a:off x="135672" y="224670"/>
              <a:ext cx="772779" cy="1555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3EDAD8"/>
                  </a:solidFill>
                  <a:latin typeface="Aileron Heavy"/>
                </a:rPr>
                <a:t>02</a:t>
              </a:r>
            </a:p>
          </p:txBody>
        </p:sp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xmlns="" id="{84045848-90E7-4D9A-9CA8-462682CD6279}"/>
              </a:ext>
            </a:extLst>
          </p:cNvPr>
          <p:cNvSpPr txBox="1"/>
          <p:nvPr/>
        </p:nvSpPr>
        <p:spPr>
          <a:xfrm>
            <a:off x="8035977" y="4710684"/>
            <a:ext cx="3235874" cy="837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b="1" spc="101" dirty="0">
                <a:solidFill>
                  <a:srgbClr val="FFFFFF"/>
                </a:solidFill>
                <a:latin typeface="Aileron Regular Bold"/>
              </a:rPr>
              <a:t>RASPBERR</a:t>
            </a:r>
            <a:r>
              <a:rPr lang="en-US" sz="2600" b="1" u="none" spc="101" dirty="0">
                <a:solidFill>
                  <a:srgbClr val="FFFFFF"/>
                </a:solidFill>
                <a:latin typeface="Aileron Regular Bold"/>
              </a:rPr>
              <a:t>Y PI WITH PI CAM</a:t>
            </a:r>
          </a:p>
        </p:txBody>
      </p:sp>
      <p:grpSp>
        <p:nvGrpSpPr>
          <p:cNvPr id="39" name="Group 39">
            <a:extLst>
              <a:ext uri="{FF2B5EF4-FFF2-40B4-BE49-F238E27FC236}">
                <a16:creationId xmlns:a16="http://schemas.microsoft.com/office/drawing/2014/main" xmlns="" id="{982744F6-25EC-4052-8024-9E25EF7D93CC}"/>
              </a:ext>
            </a:extLst>
          </p:cNvPr>
          <p:cNvGrpSpPr/>
          <p:nvPr/>
        </p:nvGrpSpPr>
        <p:grpSpPr>
          <a:xfrm>
            <a:off x="6920334" y="4371331"/>
            <a:ext cx="783092" cy="1539250"/>
            <a:chOff x="0" y="0"/>
            <a:chExt cx="1044123" cy="2052334"/>
          </a:xfrm>
        </p:grpSpPr>
        <p:pic>
          <p:nvPicPr>
            <p:cNvPr id="40" name="Picture 40">
              <a:extLst>
                <a:ext uri="{FF2B5EF4-FFF2-40B4-BE49-F238E27FC236}">
                  <a16:creationId xmlns:a16="http://schemas.microsoft.com/office/drawing/2014/main" xmlns="" id="{D1090DB8-7EA9-4BE5-9442-5194CA587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41" name="TextBox 41">
              <a:extLst>
                <a:ext uri="{FF2B5EF4-FFF2-40B4-BE49-F238E27FC236}">
                  <a16:creationId xmlns:a16="http://schemas.microsoft.com/office/drawing/2014/main" xmlns="" id="{A095E3A1-7820-462F-B2C7-9315CB1B12BA}"/>
                </a:ext>
              </a:extLst>
            </p:cNvPr>
            <p:cNvSpPr txBox="1"/>
            <p:nvPr/>
          </p:nvSpPr>
          <p:spPr>
            <a:xfrm>
              <a:off x="135672" y="224670"/>
              <a:ext cx="772779" cy="1555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 dirty="0">
                  <a:solidFill>
                    <a:srgbClr val="37C9EF"/>
                  </a:solidFill>
                  <a:latin typeface="Aileron Heavy"/>
                </a:rPr>
                <a:t>03</a:t>
              </a:r>
            </a:p>
          </p:txBody>
        </p:sp>
      </p:grpSp>
      <p:sp>
        <p:nvSpPr>
          <p:cNvPr id="42" name="TextBox 42">
            <a:extLst>
              <a:ext uri="{FF2B5EF4-FFF2-40B4-BE49-F238E27FC236}">
                <a16:creationId xmlns:a16="http://schemas.microsoft.com/office/drawing/2014/main" xmlns="" id="{114908C8-D852-4412-AFDA-C465E3AAABCA}"/>
              </a:ext>
            </a:extLst>
          </p:cNvPr>
          <p:cNvSpPr txBox="1"/>
          <p:nvPr/>
        </p:nvSpPr>
        <p:spPr>
          <a:xfrm>
            <a:off x="8035977" y="6607645"/>
            <a:ext cx="3235874" cy="417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b="1" spc="101" dirty="0">
                <a:solidFill>
                  <a:srgbClr val="FFFFFF"/>
                </a:solidFill>
                <a:latin typeface="Aileron Regular Bold"/>
              </a:rPr>
              <a:t>SERVER</a:t>
            </a:r>
          </a:p>
        </p:txBody>
      </p:sp>
      <p:grpSp>
        <p:nvGrpSpPr>
          <p:cNvPr id="43" name="Group 43">
            <a:extLst>
              <a:ext uri="{FF2B5EF4-FFF2-40B4-BE49-F238E27FC236}">
                <a16:creationId xmlns:a16="http://schemas.microsoft.com/office/drawing/2014/main" xmlns="" id="{A00FA0F2-14DA-471B-8E02-B79D3A5D07B3}"/>
              </a:ext>
            </a:extLst>
          </p:cNvPr>
          <p:cNvGrpSpPr/>
          <p:nvPr/>
        </p:nvGrpSpPr>
        <p:grpSpPr>
          <a:xfrm>
            <a:off x="6920334" y="6044572"/>
            <a:ext cx="783092" cy="1539250"/>
            <a:chOff x="0" y="0"/>
            <a:chExt cx="1044123" cy="2052334"/>
          </a:xfrm>
        </p:grpSpPr>
        <p:pic>
          <p:nvPicPr>
            <p:cNvPr id="44" name="Picture 44">
              <a:extLst>
                <a:ext uri="{FF2B5EF4-FFF2-40B4-BE49-F238E27FC236}">
                  <a16:creationId xmlns:a16="http://schemas.microsoft.com/office/drawing/2014/main" xmlns="" id="{ADCFEC51-C9D7-4CDE-84C1-BD9D25DC6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xmlns="" id="{749A3A2C-AB34-4C28-A2B3-17664922296F}"/>
                </a:ext>
              </a:extLst>
            </p:cNvPr>
            <p:cNvSpPr txBox="1"/>
            <p:nvPr/>
          </p:nvSpPr>
          <p:spPr>
            <a:xfrm>
              <a:off x="135672" y="224670"/>
              <a:ext cx="772779" cy="1555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2C92D5"/>
                  </a:solidFill>
                  <a:latin typeface="Aileron Heavy"/>
                </a:rPr>
                <a:t>04</a:t>
              </a:r>
            </a:p>
          </p:txBody>
        </p:sp>
      </p:grpSp>
      <p:sp>
        <p:nvSpPr>
          <p:cNvPr id="46" name="TextBox 46">
            <a:extLst>
              <a:ext uri="{FF2B5EF4-FFF2-40B4-BE49-F238E27FC236}">
                <a16:creationId xmlns:a16="http://schemas.microsoft.com/office/drawing/2014/main" xmlns="" id="{0345810E-C406-4CE2-8649-A0719A09C7AC}"/>
              </a:ext>
            </a:extLst>
          </p:cNvPr>
          <p:cNvSpPr txBox="1"/>
          <p:nvPr/>
        </p:nvSpPr>
        <p:spPr>
          <a:xfrm>
            <a:off x="8035977" y="8285974"/>
            <a:ext cx="3235874" cy="417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4"/>
              </a:lnSpc>
              <a:spcBef>
                <a:spcPct val="0"/>
              </a:spcBef>
            </a:pPr>
            <a:r>
              <a:rPr lang="en-US" sz="2600" b="1" spc="101" dirty="0">
                <a:solidFill>
                  <a:srgbClr val="FFFFFF"/>
                </a:solidFill>
                <a:latin typeface="Aileron Regular Bold"/>
              </a:rPr>
              <a:t>DESKTOP CLIENT</a:t>
            </a:r>
          </a:p>
        </p:txBody>
      </p:sp>
      <p:grpSp>
        <p:nvGrpSpPr>
          <p:cNvPr id="47" name="Group 47">
            <a:extLst>
              <a:ext uri="{FF2B5EF4-FFF2-40B4-BE49-F238E27FC236}">
                <a16:creationId xmlns:a16="http://schemas.microsoft.com/office/drawing/2014/main" xmlns="" id="{39458403-D332-4FAE-89A9-2424ABA12DB2}"/>
              </a:ext>
            </a:extLst>
          </p:cNvPr>
          <p:cNvGrpSpPr/>
          <p:nvPr/>
        </p:nvGrpSpPr>
        <p:grpSpPr>
          <a:xfrm>
            <a:off x="6920334" y="7722901"/>
            <a:ext cx="783092" cy="1539250"/>
            <a:chOff x="0" y="0"/>
            <a:chExt cx="1044123" cy="2052334"/>
          </a:xfrm>
        </p:grpSpPr>
        <p:pic>
          <p:nvPicPr>
            <p:cNvPr id="48" name="Picture 48">
              <a:extLst>
                <a:ext uri="{FF2B5EF4-FFF2-40B4-BE49-F238E27FC236}">
                  <a16:creationId xmlns:a16="http://schemas.microsoft.com/office/drawing/2014/main" xmlns="" id="{FBC46162-5C00-4BB8-93D7-6BE24C836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4562" r="24562"/>
            <a:stretch>
              <a:fillRect/>
            </a:stretch>
          </p:blipFill>
          <p:spPr>
            <a:xfrm>
              <a:off x="0" y="0"/>
              <a:ext cx="1044123" cy="2052334"/>
            </a:xfrm>
            <a:prstGeom prst="rect">
              <a:avLst/>
            </a:prstGeom>
          </p:spPr>
        </p:pic>
        <p:sp>
          <p:nvSpPr>
            <p:cNvPr id="49" name="TextBox 49">
              <a:extLst>
                <a:ext uri="{FF2B5EF4-FFF2-40B4-BE49-F238E27FC236}">
                  <a16:creationId xmlns:a16="http://schemas.microsoft.com/office/drawing/2014/main" xmlns="" id="{4F073015-8F53-4BE0-9C11-E5B27A019B4A}"/>
                </a:ext>
              </a:extLst>
            </p:cNvPr>
            <p:cNvSpPr txBox="1"/>
            <p:nvPr/>
          </p:nvSpPr>
          <p:spPr>
            <a:xfrm>
              <a:off x="135672" y="224670"/>
              <a:ext cx="772779" cy="1555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13538A"/>
                  </a:solidFill>
                  <a:latin typeface="Aileron Heavy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53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E7A8A-E403-42DE-9FC2-FD59F91F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3106400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(sensors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04645-C6A8-46B8-AE15-6BC72D23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5087600" cy="82975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Sensors: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MQ135: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MQ7: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Particulate Matter (PM) Sensor: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Cam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Module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9V battery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70FA52-F686-41DE-97DC-2641A5B889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99" y="2552700"/>
            <a:ext cx="9561980" cy="63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93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802AB-194B-4996-86E6-2F114D7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 ( Drone)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03CBD4-B872-4984-9D8F-997EAFBF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17203783" cy="8267700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Brushless Motor for Drone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Ardupilot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APM 2.8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GPS- Neo-7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Battery 2200mAh / 11.1V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CT6B Remote Control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 F450 Frame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1B1130-41A0-4A14-BC5F-0A577287BB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19300"/>
            <a:ext cx="11945983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5CBD7-33FB-4996-B73F-9F552307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6611600" cy="1143000"/>
          </a:xfrm>
        </p:spPr>
        <p:txBody>
          <a:bodyPr/>
          <a:lstStyle/>
          <a:p>
            <a:r>
              <a:rPr lang="en-GB" b="1" dirty="0"/>
              <a:t>Complete Drone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DAB729-ED98-4FA7-8935-2BACB5A6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7062"/>
            <a:ext cx="18141176" cy="8511168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Issues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C0682F-12B2-4B66-8958-BAA617E057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001995"/>
            <a:ext cx="6553200" cy="73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51927-91A2-4563-8231-A9122E01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6078200" cy="11430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27C8F6-051C-4D17-9848-BB5D3EAE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5849600" cy="8716669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/>
              <a:t>Financial </a:t>
            </a:r>
            <a:r>
              <a:rPr lang="en-GB" sz="3600" dirty="0" smtClean="0"/>
              <a:t>issues</a:t>
            </a:r>
            <a:endParaRPr lang="en-GB" sz="3600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Future Work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Filtration With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Hepa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issues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57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C2797-E923-4014-AFC0-B90B8776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C5D385-E6BF-4770-8FF6-3FDAA73D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5240000" cy="83814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check our works by clicking the following link:</a:t>
            </a:r>
          </a:p>
          <a:p>
            <a:pPr marL="0" indent="0">
              <a:buNone/>
            </a:pPr>
            <a:r>
              <a:rPr lang="en-GB" sz="4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https://github.com/Meratun/Drone-project</a:t>
            </a:r>
            <a:endParaRPr lang="en-GB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4000" dirty="0"/>
              <a:t>                     Thank you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3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61B3F3B-07C0-4E10-9FCA-9CC9724B8C7C}"/>
              </a:ext>
            </a:extLst>
          </p:cNvPr>
          <p:cNvSpPr txBox="1"/>
          <p:nvPr/>
        </p:nvSpPr>
        <p:spPr>
          <a:xfrm>
            <a:off x="4237759" y="981075"/>
            <a:ext cx="10052674" cy="1186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 dirty="0">
                <a:solidFill>
                  <a:srgbClr val="191919"/>
                </a:solidFill>
                <a:latin typeface="Aileron Heavy"/>
              </a:rPr>
              <a:t>Air</a:t>
            </a:r>
            <a:r>
              <a:rPr lang="en-US" sz="3600" u="none" spc="107" dirty="0">
                <a:solidFill>
                  <a:srgbClr val="191919"/>
                </a:solidFill>
                <a:latin typeface="Aileron Heavy"/>
              </a:rPr>
              <a:t> quality monitoring and pollution detection with Drone Technology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B387F71D-8AFA-48A4-9086-C5DE79FAB804}"/>
              </a:ext>
            </a:extLst>
          </p:cNvPr>
          <p:cNvGrpSpPr/>
          <p:nvPr/>
        </p:nvGrpSpPr>
        <p:grpSpPr>
          <a:xfrm>
            <a:off x="5973515" y="3129213"/>
            <a:ext cx="6340969" cy="5415786"/>
            <a:chOff x="0" y="0"/>
            <a:chExt cx="8454626" cy="7221047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xmlns="" id="{A4FC4A6E-CDBC-404D-98C0-8940244FFF2C}"/>
                </a:ext>
              </a:extLst>
            </p:cNvPr>
            <p:cNvGrpSpPr/>
            <p:nvPr/>
          </p:nvGrpSpPr>
          <p:grpSpPr>
            <a:xfrm>
              <a:off x="4786366" y="6830411"/>
              <a:ext cx="1944231" cy="390637"/>
              <a:chOff x="0" y="0"/>
              <a:chExt cx="2888648" cy="580390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xmlns="" id="{EA75E295-B6AD-43E0-AB4F-A95E2CD3CE16}"/>
                  </a:ext>
                </a:extLst>
              </p:cNvPr>
              <p:cNvSpPr/>
              <p:nvPr/>
            </p:nvSpPr>
            <p:spPr>
              <a:xfrm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xmlns="" id="{000B1CDE-D64E-4B56-BB68-110EC79E0795}"/>
                  </a:ext>
                </a:extLst>
              </p:cNvPr>
              <p:cNvSpPr/>
              <p:nvPr/>
            </p:nvSpPr>
            <p:spPr>
              <a:xfrm>
                <a:off x="0" y="-2540"/>
                <a:ext cx="2888648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2888648" h="582930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5"/>
                </a:srgbClr>
              </a:solidFill>
            </p:spPr>
          </p:sp>
        </p:grp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xmlns="" id="{1FFF9F12-D7AA-4439-9D2F-D7684CFCC373}"/>
                </a:ext>
              </a:extLst>
            </p:cNvPr>
            <p:cNvGrpSpPr/>
            <p:nvPr/>
          </p:nvGrpSpPr>
          <p:grpSpPr>
            <a:xfrm>
              <a:off x="5260420" y="2295080"/>
              <a:ext cx="3194206" cy="390637"/>
              <a:chOff x="0" y="0"/>
              <a:chExt cx="4745803" cy="580390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xmlns="" id="{AE2DD1B8-5830-4433-836F-204E7454F85E}"/>
                  </a:ext>
                </a:extLst>
              </p:cNvPr>
              <p:cNvSpPr/>
              <p:nvPr/>
            </p:nvSpPr>
            <p:spPr>
              <a:xfrm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xmlns="" id="{A21BCE09-E541-4822-9CCA-C63F7D0B7512}"/>
                  </a:ext>
                </a:extLst>
              </p:cNvPr>
              <p:cNvSpPr/>
              <p:nvPr/>
            </p:nvSpPr>
            <p:spPr>
              <a:xfrm>
                <a:off x="0" y="-2540"/>
                <a:ext cx="4745803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4745803" h="582930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191919">
                  <a:alpha val="24705"/>
                </a:srgbClr>
              </a:solidFill>
            </p:spPr>
          </p:sp>
        </p:grp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xmlns="" id="{751B66F3-9DD8-48B8-9102-9E170B865270}"/>
                </a:ext>
              </a:extLst>
            </p:cNvPr>
            <p:cNvGrpSpPr/>
            <p:nvPr/>
          </p:nvGrpSpPr>
          <p:grpSpPr>
            <a:xfrm>
              <a:off x="5260420" y="4556670"/>
              <a:ext cx="3194206" cy="390637"/>
              <a:chOff x="0" y="0"/>
              <a:chExt cx="4745803" cy="58039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xmlns="" id="{8FB76331-5B71-4947-8C9C-A36B0A4A6389}"/>
                  </a:ext>
                </a:extLst>
              </p:cNvPr>
              <p:cNvSpPr/>
              <p:nvPr/>
            </p:nvSpPr>
            <p:spPr>
              <a:xfrm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</p:spPr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xmlns="" id="{DA0DCA53-4EC4-4485-A7A4-C4CE4C63637F}"/>
                  </a:ext>
                </a:extLst>
              </p:cNvPr>
              <p:cNvSpPr/>
              <p:nvPr/>
            </p:nvSpPr>
            <p:spPr>
              <a:xfrm>
                <a:off x="0" y="-2540"/>
                <a:ext cx="4745803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4745803" h="582930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191919">
                  <a:alpha val="24705"/>
                </a:srgbClr>
              </a:solidFill>
            </p:spPr>
          </p:sp>
        </p:grpSp>
        <p:sp>
          <p:nvSpPr>
            <p:cNvPr id="7" name="AutoShape 13">
              <a:extLst>
                <a:ext uri="{FF2B5EF4-FFF2-40B4-BE49-F238E27FC236}">
                  <a16:creationId xmlns:a16="http://schemas.microsoft.com/office/drawing/2014/main" xmlns="" id="{79E0DD9A-4BE4-4B00-B085-485C58273741}"/>
                </a:ext>
              </a:extLst>
            </p:cNvPr>
            <p:cNvSpPr/>
            <p:nvPr/>
          </p:nvSpPr>
          <p:spPr>
            <a:xfrm rot="-5400000">
              <a:off x="228747" y="3587748"/>
              <a:ext cx="6830411" cy="48616"/>
            </a:xfrm>
            <a:prstGeom prst="rect">
              <a:avLst/>
            </a:prstGeom>
            <a:solidFill>
              <a:srgbClr val="191919">
                <a:alpha val="24705"/>
              </a:srgbClr>
            </a:solidFill>
          </p:spPr>
        </p: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xmlns="" id="{9F81195D-36C0-4A6B-B48C-AE5970E85C79}"/>
                </a:ext>
              </a:extLst>
            </p:cNvPr>
            <p:cNvGrpSpPr/>
            <p:nvPr/>
          </p:nvGrpSpPr>
          <p:grpSpPr>
            <a:xfrm rot="-10800000">
              <a:off x="0" y="4556670"/>
              <a:ext cx="3194206" cy="390637"/>
              <a:chOff x="0" y="0"/>
              <a:chExt cx="4745803" cy="580390"/>
            </a:xfrm>
          </p:grpSpPr>
          <p:sp>
            <p:nvSpPr>
              <p:cNvPr id="22" name="Freeform 15">
                <a:extLst>
                  <a:ext uri="{FF2B5EF4-FFF2-40B4-BE49-F238E27FC236}">
                    <a16:creationId xmlns:a16="http://schemas.microsoft.com/office/drawing/2014/main" xmlns="" id="{17EF567C-B375-46FC-BA6D-A2D9C13FE628}"/>
                  </a:ext>
                </a:extLst>
              </p:cNvPr>
              <p:cNvSpPr/>
              <p:nvPr/>
            </p:nvSpPr>
            <p:spPr>
              <a:xfrm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</p:spPr>
          </p:sp>
          <p:sp>
            <p:nvSpPr>
              <p:cNvPr id="23" name="Freeform 16">
                <a:extLst>
                  <a:ext uri="{FF2B5EF4-FFF2-40B4-BE49-F238E27FC236}">
                    <a16:creationId xmlns:a16="http://schemas.microsoft.com/office/drawing/2014/main" xmlns="" id="{04A27B76-2AEE-40EB-9C70-0F023CB655AC}"/>
                  </a:ext>
                </a:extLst>
              </p:cNvPr>
              <p:cNvSpPr/>
              <p:nvPr/>
            </p:nvSpPr>
            <p:spPr>
              <a:xfrm>
                <a:off x="0" y="-2540"/>
                <a:ext cx="4745803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4745803" h="582930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191919">
                  <a:alpha val="24705"/>
                </a:srgbClr>
              </a:solidFill>
            </p:spPr>
          </p:sp>
        </p:grp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xmlns="" id="{36221D8C-7117-4229-9B1D-AA6E1ADB3859}"/>
                </a:ext>
              </a:extLst>
            </p:cNvPr>
            <p:cNvGrpSpPr/>
            <p:nvPr/>
          </p:nvGrpSpPr>
          <p:grpSpPr>
            <a:xfrm rot="-10800000">
              <a:off x="0" y="2295080"/>
              <a:ext cx="3194206" cy="390637"/>
              <a:chOff x="0" y="0"/>
              <a:chExt cx="4745803" cy="580390"/>
            </a:xfrm>
          </p:grpSpPr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xmlns="" id="{FD11EF5D-3E69-48FE-BCF7-5AC2664F601B}"/>
                  </a:ext>
                </a:extLst>
              </p:cNvPr>
              <p:cNvSpPr/>
              <p:nvPr/>
            </p:nvSpPr>
            <p:spPr>
              <a:xfrm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</p:spPr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xmlns="" id="{EE57DD39-7864-4BAA-8762-C931F0A2CCFD}"/>
                  </a:ext>
                </a:extLst>
              </p:cNvPr>
              <p:cNvSpPr/>
              <p:nvPr/>
            </p:nvSpPr>
            <p:spPr>
              <a:xfrm>
                <a:off x="0" y="-2540"/>
                <a:ext cx="4745803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4745803" h="582930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191919">
                  <a:alpha val="24705"/>
                </a:srgbClr>
              </a:solidFill>
            </p:spPr>
          </p:sp>
        </p:grpSp>
        <p:sp>
          <p:nvSpPr>
            <p:cNvPr id="10" name="AutoShape 20">
              <a:extLst>
                <a:ext uri="{FF2B5EF4-FFF2-40B4-BE49-F238E27FC236}">
                  <a16:creationId xmlns:a16="http://schemas.microsoft.com/office/drawing/2014/main" xmlns="" id="{C15B184B-4E09-4210-B8CD-FF7D9BBB6EE4}"/>
                </a:ext>
              </a:extLst>
            </p:cNvPr>
            <p:cNvSpPr/>
            <p:nvPr/>
          </p:nvSpPr>
          <p:spPr>
            <a:xfrm rot="-5400000">
              <a:off x="1395468" y="3586216"/>
              <a:ext cx="6830411" cy="48616"/>
            </a:xfrm>
            <a:prstGeom prst="rect">
              <a:avLst/>
            </a:prstGeom>
            <a:solidFill>
              <a:srgbClr val="191919">
                <a:alpha val="24705"/>
              </a:srgbClr>
            </a:solidFill>
          </p:spPr>
        </p: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xmlns="" id="{CCDB9C5A-D1F3-4976-85FC-A09E613E3916}"/>
                </a:ext>
              </a:extLst>
            </p:cNvPr>
            <p:cNvGrpSpPr/>
            <p:nvPr/>
          </p:nvGrpSpPr>
          <p:grpSpPr>
            <a:xfrm>
              <a:off x="4786366" y="0"/>
              <a:ext cx="1944231" cy="390637"/>
              <a:chOff x="0" y="0"/>
              <a:chExt cx="2888648" cy="580390"/>
            </a:xfrm>
          </p:grpSpPr>
          <p:sp>
            <p:nvSpPr>
              <p:cNvPr id="18" name="Freeform 22">
                <a:extLst>
                  <a:ext uri="{FF2B5EF4-FFF2-40B4-BE49-F238E27FC236}">
                    <a16:creationId xmlns:a16="http://schemas.microsoft.com/office/drawing/2014/main" xmlns="" id="{538D6E1A-6339-480B-9D41-139213B7F77A}"/>
                  </a:ext>
                </a:extLst>
              </p:cNvPr>
              <p:cNvSpPr/>
              <p:nvPr/>
            </p:nvSpPr>
            <p:spPr>
              <a:xfrm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</p:spPr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C86CE005-7F2F-4B21-A063-60077FEA96AC}"/>
                  </a:ext>
                </a:extLst>
              </p:cNvPr>
              <p:cNvSpPr/>
              <p:nvPr/>
            </p:nvSpPr>
            <p:spPr>
              <a:xfrm>
                <a:off x="0" y="-2540"/>
                <a:ext cx="2888648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2888648" h="582930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5"/>
                </a:srgbClr>
              </a:solidFill>
            </p:spPr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xmlns="" id="{3EA15B80-F426-4EB3-A176-A5A4FDF4F158}"/>
                </a:ext>
              </a:extLst>
            </p:cNvPr>
            <p:cNvGrpSpPr/>
            <p:nvPr/>
          </p:nvGrpSpPr>
          <p:grpSpPr>
            <a:xfrm rot="-10800000">
              <a:off x="1724029" y="3063"/>
              <a:ext cx="1944231" cy="390637"/>
              <a:chOff x="0" y="0"/>
              <a:chExt cx="2888648" cy="580390"/>
            </a:xfrm>
          </p:grpSpPr>
          <p:sp>
            <p:nvSpPr>
              <p:cNvPr id="16" name="Freeform 25">
                <a:extLst>
                  <a:ext uri="{FF2B5EF4-FFF2-40B4-BE49-F238E27FC236}">
                    <a16:creationId xmlns:a16="http://schemas.microsoft.com/office/drawing/2014/main" xmlns="" id="{85BBE7DF-0F07-4957-B36D-5CEED075A642}"/>
                  </a:ext>
                </a:extLst>
              </p:cNvPr>
              <p:cNvSpPr/>
              <p:nvPr/>
            </p:nvSpPr>
            <p:spPr>
              <a:xfrm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</p:spPr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xmlns="" id="{6491C594-F1D0-421C-9489-7C096514266A}"/>
                  </a:ext>
                </a:extLst>
              </p:cNvPr>
              <p:cNvSpPr/>
              <p:nvPr/>
            </p:nvSpPr>
            <p:spPr>
              <a:xfrm>
                <a:off x="0" y="-2540"/>
                <a:ext cx="2888648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2888648" h="582930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5"/>
                </a:srgbClr>
              </a:solidFill>
            </p:spPr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xmlns="" id="{A578879D-48DE-49FC-8458-8B74FE1C5F84}"/>
                </a:ext>
              </a:extLst>
            </p:cNvPr>
            <p:cNvGrpSpPr/>
            <p:nvPr/>
          </p:nvGrpSpPr>
          <p:grpSpPr>
            <a:xfrm rot="-10800000">
              <a:off x="1724029" y="6830411"/>
              <a:ext cx="1944231" cy="390637"/>
              <a:chOff x="0" y="0"/>
              <a:chExt cx="2888648" cy="580390"/>
            </a:xfrm>
          </p:grpSpPr>
          <p:sp>
            <p:nvSpPr>
              <p:cNvPr id="14" name="Freeform 28">
                <a:extLst>
                  <a:ext uri="{FF2B5EF4-FFF2-40B4-BE49-F238E27FC236}">
                    <a16:creationId xmlns:a16="http://schemas.microsoft.com/office/drawing/2014/main" xmlns="" id="{B633E0CD-A407-4775-B6C2-FE11B921B00A}"/>
                  </a:ext>
                </a:extLst>
              </p:cNvPr>
              <p:cNvSpPr/>
              <p:nvPr/>
            </p:nvSpPr>
            <p:spPr>
              <a:xfrm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</p:spPr>
          </p:sp>
          <p:sp>
            <p:nvSpPr>
              <p:cNvPr id="15" name="Freeform 29">
                <a:extLst>
                  <a:ext uri="{FF2B5EF4-FFF2-40B4-BE49-F238E27FC236}">
                    <a16:creationId xmlns:a16="http://schemas.microsoft.com/office/drawing/2014/main" xmlns="" id="{9897F134-7659-4068-81ED-B768A8892222}"/>
                  </a:ext>
                </a:extLst>
              </p:cNvPr>
              <p:cNvSpPr/>
              <p:nvPr/>
            </p:nvSpPr>
            <p:spPr>
              <a:xfrm>
                <a:off x="0" y="-2540"/>
                <a:ext cx="2888648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2888648" h="582930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5"/>
                </a:srgbClr>
              </a:solidFill>
            </p:spPr>
          </p:sp>
        </p:grp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xmlns="" id="{D8006E02-B20A-41D0-AB98-86DBE09881AC}"/>
              </a:ext>
            </a:extLst>
          </p:cNvPr>
          <p:cNvGrpSpPr/>
          <p:nvPr/>
        </p:nvGrpSpPr>
        <p:grpSpPr>
          <a:xfrm>
            <a:off x="3462631" y="2836539"/>
            <a:ext cx="3257501" cy="880623"/>
            <a:chOff x="0" y="0"/>
            <a:chExt cx="9555633" cy="2583240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AA089195-0848-4EE5-A4C2-D80A50F4A891}"/>
                </a:ext>
              </a:extLst>
            </p:cNvPr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id="32" name="Picture 32">
            <a:extLst>
              <a:ext uri="{FF2B5EF4-FFF2-40B4-BE49-F238E27FC236}">
                <a16:creationId xmlns:a16="http://schemas.microsoft.com/office/drawing/2014/main" xmlns="" id="{F4AB7542-8CF2-4271-AD1C-0BD2F51A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50238" y="4144492"/>
            <a:ext cx="3387524" cy="3387524"/>
          </a:xfrm>
          <a:prstGeom prst="rect">
            <a:avLst/>
          </a:prstGeom>
        </p:spPr>
      </p:pic>
      <p:sp>
        <p:nvSpPr>
          <p:cNvPr id="33" name="TextBox 33">
            <a:extLst>
              <a:ext uri="{FF2B5EF4-FFF2-40B4-BE49-F238E27FC236}">
                <a16:creationId xmlns:a16="http://schemas.microsoft.com/office/drawing/2014/main" xmlns="" id="{D0F42E79-2FED-4389-A05B-6D067E604088}"/>
              </a:ext>
            </a:extLst>
          </p:cNvPr>
          <p:cNvSpPr txBox="1"/>
          <p:nvPr/>
        </p:nvSpPr>
        <p:spPr>
          <a:xfrm>
            <a:off x="8170797" y="5590898"/>
            <a:ext cx="1946407" cy="60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4"/>
              </a:lnSpc>
            </a:pPr>
            <a:r>
              <a:rPr lang="en-US" sz="1886" spc="73">
                <a:solidFill>
                  <a:srgbClr val="FFFFFF"/>
                </a:solidFill>
                <a:latin typeface="Aileron Regular Bold"/>
              </a:rPr>
              <a:t>PRESENTATION</a:t>
            </a:r>
          </a:p>
          <a:p>
            <a:pPr marL="0" lvl="0" indent="0" algn="ctr">
              <a:lnSpc>
                <a:spcPts val="2434"/>
              </a:lnSpc>
              <a:spcBef>
                <a:spcPct val="0"/>
              </a:spcBef>
            </a:pPr>
            <a:r>
              <a:rPr lang="en-US" sz="1886" spc="73">
                <a:solidFill>
                  <a:srgbClr val="FFFFFF"/>
                </a:solidFill>
                <a:latin typeface="Aileron Regular Bold"/>
              </a:rPr>
              <a:t>CONTENT</a:t>
            </a:r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xmlns="" id="{F5677BDB-046D-413E-BB93-0E961D80B46D}"/>
              </a:ext>
            </a:extLst>
          </p:cNvPr>
          <p:cNvGrpSpPr/>
          <p:nvPr/>
        </p:nvGrpSpPr>
        <p:grpSpPr>
          <a:xfrm>
            <a:off x="2169609" y="4544142"/>
            <a:ext cx="3257501" cy="880623"/>
            <a:chOff x="0" y="0"/>
            <a:chExt cx="9555633" cy="258324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xmlns="" id="{70F3778A-B7FF-4F19-A627-DD5DFCB2C84F}"/>
                </a:ext>
              </a:extLst>
            </p:cNvPr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xmlns="" id="{1E9DC575-72DE-4323-BA61-986A52038257}"/>
              </a:ext>
            </a:extLst>
          </p:cNvPr>
          <p:cNvGrpSpPr/>
          <p:nvPr/>
        </p:nvGrpSpPr>
        <p:grpSpPr>
          <a:xfrm>
            <a:off x="2169609" y="6251744"/>
            <a:ext cx="3257501" cy="880623"/>
            <a:chOff x="0" y="0"/>
            <a:chExt cx="9555633" cy="2583240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xmlns="" id="{102F3761-0B04-4BF8-9FF1-BD907687B82E}"/>
                </a:ext>
              </a:extLst>
            </p:cNvPr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xmlns="" id="{BE216549-582A-43C4-BE12-32474F350523}"/>
              </a:ext>
            </a:extLst>
          </p:cNvPr>
          <p:cNvGrpSpPr/>
          <p:nvPr/>
        </p:nvGrpSpPr>
        <p:grpSpPr>
          <a:xfrm>
            <a:off x="3462631" y="7959347"/>
            <a:ext cx="3257501" cy="880623"/>
            <a:chOff x="0" y="0"/>
            <a:chExt cx="9555633" cy="2583240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xmlns="" id="{0F56176C-C648-473D-BF52-26311B76F3E3}"/>
                </a:ext>
              </a:extLst>
            </p:cNvPr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xmlns="" id="{901539EF-8BD9-4157-A9F0-B38C64BBC018}"/>
              </a:ext>
            </a:extLst>
          </p:cNvPr>
          <p:cNvSpPr txBox="1"/>
          <p:nvPr/>
        </p:nvSpPr>
        <p:spPr>
          <a:xfrm>
            <a:off x="3997567" y="3061585"/>
            <a:ext cx="2187629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 Regular"/>
              </a:rPr>
              <a:t>Introduction</a:t>
            </a:r>
          </a:p>
        </p:txBody>
      </p:sp>
      <p:sp>
        <p:nvSpPr>
          <p:cNvPr id="41" name="TextBox 41">
            <a:extLst>
              <a:ext uri="{FF2B5EF4-FFF2-40B4-BE49-F238E27FC236}">
                <a16:creationId xmlns:a16="http://schemas.microsoft.com/office/drawing/2014/main" xmlns="" id="{7E830C63-D6B6-4345-9873-F5D48DADF33A}"/>
              </a:ext>
            </a:extLst>
          </p:cNvPr>
          <p:cNvSpPr txBox="1"/>
          <p:nvPr/>
        </p:nvSpPr>
        <p:spPr>
          <a:xfrm>
            <a:off x="2692072" y="4782895"/>
            <a:ext cx="2187629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 Regular"/>
              </a:rPr>
              <a:t>Motivation</a:t>
            </a:r>
          </a:p>
        </p:txBody>
      </p:sp>
      <p:sp>
        <p:nvSpPr>
          <p:cNvPr id="42" name="TextBox 42">
            <a:extLst>
              <a:ext uri="{FF2B5EF4-FFF2-40B4-BE49-F238E27FC236}">
                <a16:creationId xmlns:a16="http://schemas.microsoft.com/office/drawing/2014/main" xmlns="" id="{19BEBC70-1FEF-4EEB-BCDF-D915E763FC24}"/>
              </a:ext>
            </a:extLst>
          </p:cNvPr>
          <p:cNvSpPr txBox="1"/>
          <p:nvPr/>
        </p:nvSpPr>
        <p:spPr>
          <a:xfrm>
            <a:off x="2692072" y="6290100"/>
            <a:ext cx="2187629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 Regular"/>
              </a:rPr>
              <a:t>The Stages of Work  till 499A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D0AED2BB-3AF1-42D8-ACC1-74EB1F71FC53}"/>
              </a:ext>
            </a:extLst>
          </p:cNvPr>
          <p:cNvSpPr txBox="1"/>
          <p:nvPr/>
        </p:nvSpPr>
        <p:spPr>
          <a:xfrm>
            <a:off x="3997567" y="8184393"/>
            <a:ext cx="2187629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 Regular"/>
              </a:rPr>
              <a:t>Workflow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xmlns="" id="{8B6CCD01-49A0-4868-9167-FE8C5F20ECE8}"/>
              </a:ext>
            </a:extLst>
          </p:cNvPr>
          <p:cNvGrpSpPr/>
          <p:nvPr/>
        </p:nvGrpSpPr>
        <p:grpSpPr>
          <a:xfrm>
            <a:off x="11567868" y="2836539"/>
            <a:ext cx="3257501" cy="880623"/>
            <a:chOff x="0" y="0"/>
            <a:chExt cx="9555633" cy="2583240"/>
          </a:xfrm>
        </p:grpSpPr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xmlns="" id="{8638AA88-A35C-42BF-9E11-15F246A1C06C}"/>
                </a:ext>
              </a:extLst>
            </p:cNvPr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6" name="Group 46">
            <a:extLst>
              <a:ext uri="{FF2B5EF4-FFF2-40B4-BE49-F238E27FC236}">
                <a16:creationId xmlns:a16="http://schemas.microsoft.com/office/drawing/2014/main" xmlns="" id="{038DE8CA-1E49-48DE-90C5-AB439CE28A49}"/>
              </a:ext>
            </a:extLst>
          </p:cNvPr>
          <p:cNvGrpSpPr/>
          <p:nvPr/>
        </p:nvGrpSpPr>
        <p:grpSpPr>
          <a:xfrm>
            <a:off x="12860890" y="4544142"/>
            <a:ext cx="3257501" cy="880623"/>
            <a:chOff x="0" y="0"/>
            <a:chExt cx="9555633" cy="2583240"/>
          </a:xfrm>
        </p:grpSpPr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xmlns="" id="{20E7491A-E0DE-4A00-AF74-168C3DD38B90}"/>
                </a:ext>
              </a:extLst>
            </p:cNvPr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8" name="Group 48">
            <a:extLst>
              <a:ext uri="{FF2B5EF4-FFF2-40B4-BE49-F238E27FC236}">
                <a16:creationId xmlns:a16="http://schemas.microsoft.com/office/drawing/2014/main" xmlns="" id="{E887014C-A53D-4C94-BDD8-FABC61F3E308}"/>
              </a:ext>
            </a:extLst>
          </p:cNvPr>
          <p:cNvGrpSpPr/>
          <p:nvPr/>
        </p:nvGrpSpPr>
        <p:grpSpPr>
          <a:xfrm>
            <a:off x="12860890" y="6251744"/>
            <a:ext cx="3257501" cy="880623"/>
            <a:chOff x="0" y="0"/>
            <a:chExt cx="9555633" cy="2583240"/>
          </a:xfrm>
        </p:grpSpPr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xmlns="" id="{A21C9687-C063-4292-9150-8F41C5F67C9B}"/>
                </a:ext>
              </a:extLst>
            </p:cNvPr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50" name="Group 50">
            <a:extLst>
              <a:ext uri="{FF2B5EF4-FFF2-40B4-BE49-F238E27FC236}">
                <a16:creationId xmlns:a16="http://schemas.microsoft.com/office/drawing/2014/main" xmlns="" id="{B232B38D-CF3D-4C30-9496-01C0EC8A7586}"/>
              </a:ext>
            </a:extLst>
          </p:cNvPr>
          <p:cNvGrpSpPr/>
          <p:nvPr/>
        </p:nvGrpSpPr>
        <p:grpSpPr>
          <a:xfrm>
            <a:off x="11567868" y="7959347"/>
            <a:ext cx="3257501" cy="880623"/>
            <a:chOff x="0" y="0"/>
            <a:chExt cx="9555633" cy="2583240"/>
          </a:xfrm>
        </p:grpSpPr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xmlns="" id="{3D7471AB-D51D-44A1-8C5A-BA5E35D2FB55}"/>
                </a:ext>
              </a:extLst>
            </p:cNvPr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52" name="TextBox 52">
            <a:extLst>
              <a:ext uri="{FF2B5EF4-FFF2-40B4-BE49-F238E27FC236}">
                <a16:creationId xmlns:a16="http://schemas.microsoft.com/office/drawing/2014/main" xmlns="" id="{CEE0CD28-4117-48F9-A342-D8B5DE606232}"/>
              </a:ext>
            </a:extLst>
          </p:cNvPr>
          <p:cNvSpPr txBox="1"/>
          <p:nvPr/>
        </p:nvSpPr>
        <p:spPr>
          <a:xfrm>
            <a:off x="12102804" y="2874895"/>
            <a:ext cx="2187629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 dirty="0">
                <a:solidFill>
                  <a:srgbClr val="FFFFFF"/>
                </a:solidFill>
                <a:latin typeface="Aileron Regular"/>
              </a:rPr>
              <a:t>Sensors and  Components</a:t>
            </a:r>
          </a:p>
        </p:txBody>
      </p:sp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CF83304B-130B-49E6-AC55-E448C73AB5CE}"/>
              </a:ext>
            </a:extLst>
          </p:cNvPr>
          <p:cNvSpPr txBox="1"/>
          <p:nvPr/>
        </p:nvSpPr>
        <p:spPr>
          <a:xfrm>
            <a:off x="13395826" y="4782895"/>
            <a:ext cx="2187629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 Regular"/>
              </a:rPr>
              <a:t>Building of drone</a:t>
            </a:r>
          </a:p>
        </p:txBody>
      </p:sp>
      <p:sp>
        <p:nvSpPr>
          <p:cNvPr id="54" name="TextBox 54">
            <a:extLst>
              <a:ext uri="{FF2B5EF4-FFF2-40B4-BE49-F238E27FC236}">
                <a16:creationId xmlns:a16="http://schemas.microsoft.com/office/drawing/2014/main" xmlns="" id="{165AD482-9631-4367-9476-714C619E2966}"/>
              </a:ext>
            </a:extLst>
          </p:cNvPr>
          <p:cNvSpPr txBox="1"/>
          <p:nvPr/>
        </p:nvSpPr>
        <p:spPr>
          <a:xfrm>
            <a:off x="13395826" y="6290100"/>
            <a:ext cx="2187629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 Regular"/>
              </a:rPr>
              <a:t>Challenges &amp; Difficulties</a:t>
            </a:r>
          </a:p>
        </p:txBody>
      </p:sp>
      <p:sp>
        <p:nvSpPr>
          <p:cNvPr id="55" name="TextBox 55">
            <a:extLst>
              <a:ext uri="{FF2B5EF4-FFF2-40B4-BE49-F238E27FC236}">
                <a16:creationId xmlns:a16="http://schemas.microsoft.com/office/drawing/2014/main" xmlns="" id="{0A716447-A6EF-48FA-8E7E-0A0865781780}"/>
              </a:ext>
            </a:extLst>
          </p:cNvPr>
          <p:cNvSpPr txBox="1"/>
          <p:nvPr/>
        </p:nvSpPr>
        <p:spPr>
          <a:xfrm>
            <a:off x="12302012" y="7998656"/>
            <a:ext cx="2187629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ileron Regular"/>
              </a:rPr>
              <a:t>Future Plan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57002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852" t="13140" b="11740"/>
          <a:stretch>
            <a:fillRect/>
          </a:stretch>
        </p:blipFill>
        <p:spPr>
          <a:xfrm>
            <a:off x="10296490" y="2229535"/>
            <a:ext cx="7339692" cy="682101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0"/>
            <a:ext cx="5144839" cy="10287000"/>
          </a:xfrm>
          <a:prstGeom prst="rect">
            <a:avLst/>
          </a:prstGeom>
          <a:solidFill>
            <a:srgbClr val="F3F3F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3349"/>
          <a:stretch>
            <a:fillRect/>
          </a:stretch>
        </p:blipFill>
        <p:spPr>
          <a:xfrm>
            <a:off x="-3262881" y="1946745"/>
            <a:ext cx="11053915" cy="639350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2331722">
            <a:off x="881004" y="318899"/>
            <a:ext cx="1803914" cy="186462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2002350">
            <a:off x="-420759" y="7885604"/>
            <a:ext cx="3339765" cy="232988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144839" y="589833"/>
            <a:ext cx="7677605" cy="195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39"/>
              </a:lnSpc>
            </a:pPr>
            <a:r>
              <a:rPr lang="en-US" sz="5600" dirty="0">
                <a:solidFill>
                  <a:srgbClr val="000000"/>
                </a:solidFill>
                <a:latin typeface="Heebo Regular"/>
              </a:rPr>
              <a:t>Our Multifunctional Drone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71913" y="2715087"/>
            <a:ext cx="4250008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Navigate using GPS technology 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Detect the air pollutants.</a:t>
            </a:r>
          </a:p>
          <a:p>
            <a:pPr>
              <a:lnSpc>
                <a:spcPts val="4759"/>
              </a:lnSpc>
            </a:pPr>
            <a:endParaRPr lang="en-US" sz="3400">
              <a:solidFill>
                <a:srgbClr val="000000"/>
              </a:solidFill>
              <a:latin typeface="Open Sans Light"/>
            </a:endParaRPr>
          </a:p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Monitor the level of concentartion of certain air pollutants and record the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4597730"/>
          </a:xfrm>
          <a:prstGeom prst="rect">
            <a:avLst/>
          </a:prstGeom>
          <a:solidFill>
            <a:srgbClr val="F3F3F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38039" y="-558189"/>
            <a:ext cx="7911979" cy="457197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81482" y="-441828"/>
            <a:ext cx="1804307" cy="17392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253782">
            <a:off x="15596088" y="3822862"/>
            <a:ext cx="3326424" cy="17779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l="10790" r="22246"/>
          <a:stretch>
            <a:fillRect/>
          </a:stretch>
        </p:blipFill>
        <p:spPr>
          <a:xfrm>
            <a:off x="261505" y="5718153"/>
            <a:ext cx="4824845" cy="42688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l="9392" r="10734"/>
          <a:stretch>
            <a:fillRect/>
          </a:stretch>
        </p:blipFill>
        <p:spPr>
          <a:xfrm>
            <a:off x="5427157" y="4711820"/>
            <a:ext cx="6494827" cy="527522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 r="22987" b="12727"/>
          <a:stretch>
            <a:fillRect/>
          </a:stretch>
        </p:blipFill>
        <p:spPr>
          <a:xfrm>
            <a:off x="12218446" y="5718153"/>
            <a:ext cx="5859821" cy="426889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1984988"/>
            <a:ext cx="8115300" cy="84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242423"/>
                </a:solidFill>
                <a:latin typeface="Heebo Regular"/>
              </a:rPr>
              <a:t>MOTIVATION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8375" y="4791392"/>
            <a:ext cx="5356023" cy="82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spc="-48">
                <a:solidFill>
                  <a:srgbClr val="242423"/>
                </a:solidFill>
                <a:latin typeface="Bebas Neue"/>
              </a:rPr>
              <a:t>global warming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71866" y="4792605"/>
            <a:ext cx="280541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Bebas Neue"/>
              </a:rPr>
              <a:t>HUMAN HEALTH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71291" y="4791392"/>
            <a:ext cx="280541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Bebas Neue"/>
              </a:rPr>
              <a:t>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797282"/>
          </a:xfrm>
          <a:prstGeom prst="rect">
            <a:avLst/>
          </a:prstGeom>
          <a:solidFill>
            <a:srgbClr val="F3F3F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38039" y="-558189"/>
            <a:ext cx="7911979" cy="457197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81482" y="-441828"/>
            <a:ext cx="1804307" cy="17392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253782">
            <a:off x="15596088" y="1701105"/>
            <a:ext cx="3326424" cy="17779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l="12329" t="8585" r="20986" b="5300"/>
          <a:stretch>
            <a:fillRect/>
          </a:stretch>
        </p:blipFill>
        <p:spPr>
          <a:xfrm>
            <a:off x="10019571" y="4369539"/>
            <a:ext cx="7536191" cy="54742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l="3961" r="16150"/>
          <a:stretch>
            <a:fillRect/>
          </a:stretch>
        </p:blipFill>
        <p:spPr>
          <a:xfrm>
            <a:off x="726468" y="4369539"/>
            <a:ext cx="7772229" cy="547426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2036358"/>
            <a:ext cx="8115300" cy="75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242423"/>
                </a:solidFill>
                <a:latin typeface="Heebo Regular"/>
              </a:rPr>
              <a:t>MOTIVATION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4013785"/>
          </a:xfrm>
          <a:prstGeom prst="rect">
            <a:avLst/>
          </a:prstGeom>
          <a:solidFill>
            <a:srgbClr val="F3F3F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38039" y="-558189"/>
            <a:ext cx="7911979" cy="457197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81482" y="-441828"/>
            <a:ext cx="1804307" cy="17392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253782">
            <a:off x="15388565" y="3124827"/>
            <a:ext cx="3326424" cy="17779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b="16470"/>
          <a:stretch>
            <a:fillRect/>
          </a:stretch>
        </p:blipFill>
        <p:spPr>
          <a:xfrm>
            <a:off x="722010" y="4447186"/>
            <a:ext cx="5222669" cy="481111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t="885" b="12536"/>
          <a:stretch>
            <a:fillRect/>
          </a:stretch>
        </p:blipFill>
        <p:spPr>
          <a:xfrm>
            <a:off x="8047091" y="4307128"/>
            <a:ext cx="9636201" cy="564748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2036358"/>
            <a:ext cx="8115300" cy="75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242423"/>
                </a:solidFill>
                <a:latin typeface="Heebo Regular"/>
              </a:rPr>
              <a:t>MOTIVATION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2010" y="9201150"/>
            <a:ext cx="52226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Figure: 2020 World ranking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090457" y="0"/>
            <a:ext cx="7197543" cy="10287000"/>
          </a:xfrm>
          <a:prstGeom prst="rect">
            <a:avLst/>
          </a:prstGeom>
          <a:solidFill>
            <a:srgbClr val="F3F3F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77784">
            <a:off x="11668217" y="4449176"/>
            <a:ext cx="1719326" cy="19923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4735767">
            <a:off x="11633570" y="174108"/>
            <a:ext cx="2497452" cy="26024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2700000">
            <a:off x="15272084" y="367631"/>
            <a:ext cx="2472059" cy="214607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450475" y="6833350"/>
            <a:ext cx="2575445" cy="28162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515357">
            <a:off x="11363263" y="7361319"/>
            <a:ext cx="3356080" cy="23412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664290">
            <a:off x="16180584" y="3160799"/>
            <a:ext cx="2974542" cy="214362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2422128"/>
            <a:ext cx="8305450" cy="75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242423"/>
                </a:solidFill>
                <a:latin typeface="Heebo Regular"/>
              </a:rPr>
              <a:t>WHY DRONE?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550" y="4280831"/>
            <a:ext cx="8305450" cy="251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5039"/>
              </a:lnSpc>
              <a:buFont typeface="Arial"/>
              <a:buChar char="•"/>
            </a:pPr>
            <a:r>
              <a:rPr lang="en-US" sz="3600" spc="-36">
                <a:solidFill>
                  <a:srgbClr val="242423"/>
                </a:solidFill>
                <a:latin typeface="Open Sans Light"/>
              </a:rPr>
              <a:t>Drones are easy to control  for remote sensing.</a:t>
            </a:r>
          </a:p>
          <a:p>
            <a:pPr>
              <a:lnSpc>
                <a:spcPts val="5040"/>
              </a:lnSpc>
            </a:pPr>
            <a:endParaRPr lang="en-US" sz="3600" spc="-36">
              <a:solidFill>
                <a:srgbClr val="242423"/>
              </a:solidFill>
              <a:latin typeface="Open Sans Light"/>
            </a:endParaRP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3600" spc="-36">
                <a:solidFill>
                  <a:srgbClr val="000000"/>
                </a:solidFill>
                <a:latin typeface="Open Sans Light"/>
              </a:rPr>
              <a:t>Drones are very stable devices.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A5F62C36-9862-4E10-B7B8-6F59919EF9EB}"/>
              </a:ext>
            </a:extLst>
          </p:cNvPr>
          <p:cNvSpPr/>
          <p:nvPr/>
        </p:nvSpPr>
        <p:spPr>
          <a:xfrm>
            <a:off x="27709" y="0"/>
            <a:ext cx="5144839" cy="10287000"/>
          </a:xfrm>
          <a:prstGeom prst="rect">
            <a:avLst/>
          </a:prstGeom>
          <a:solidFill>
            <a:srgbClr val="F3F3F3"/>
          </a:solid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E4AC21C7-9B70-4572-8DF3-DC9F56F9C98D}"/>
              </a:ext>
            </a:extLst>
          </p:cNvPr>
          <p:cNvGrpSpPr/>
          <p:nvPr/>
        </p:nvGrpSpPr>
        <p:grpSpPr>
          <a:xfrm>
            <a:off x="8756511" y="1028700"/>
            <a:ext cx="7741244" cy="8288429"/>
            <a:chOff x="0" y="0"/>
            <a:chExt cx="10321659" cy="11051239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9040D8BA-241F-40EB-BFA7-9AE7E6F9D0E5}"/>
                </a:ext>
              </a:extLst>
            </p:cNvPr>
            <p:cNvSpPr txBox="1"/>
            <p:nvPr/>
          </p:nvSpPr>
          <p:spPr>
            <a:xfrm>
              <a:off x="0" y="9525"/>
              <a:ext cx="10321659" cy="3314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72"/>
                </a:lnSpc>
              </a:pPr>
              <a:r>
                <a:rPr lang="en-US" sz="5560">
                  <a:solidFill>
                    <a:srgbClr val="242423"/>
                  </a:solidFill>
                  <a:latin typeface="Heebo Regular"/>
                </a:rPr>
                <a:t>THE POLLUTANTS CONTRIBUTING TO AIR POLLUTION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xmlns="" id="{8F4A2A72-5AAD-4D6A-906B-1F90B2644B68}"/>
                </a:ext>
              </a:extLst>
            </p:cNvPr>
            <p:cNvSpPr txBox="1"/>
            <p:nvPr/>
          </p:nvSpPr>
          <p:spPr>
            <a:xfrm>
              <a:off x="0" y="4389047"/>
              <a:ext cx="9322848" cy="6662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 spc="-35">
                  <a:solidFill>
                    <a:srgbClr val="242423"/>
                  </a:solidFill>
                  <a:latin typeface="Open Sans Light"/>
                </a:rPr>
                <a:t>Particulate matter (PM10)</a:t>
              </a:r>
            </a:p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>
                  <a:solidFill>
                    <a:srgbClr val="000000"/>
                  </a:solidFill>
                  <a:latin typeface="Open Sans Light"/>
                </a:rPr>
                <a:t>Particulate matter (PM2.5)</a:t>
              </a:r>
            </a:p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>
                  <a:solidFill>
                    <a:srgbClr val="000000"/>
                  </a:solidFill>
                  <a:latin typeface="Open Sans Light"/>
                </a:rPr>
                <a:t>	Carbon dioxide (CO2)</a:t>
              </a:r>
            </a:p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>
                  <a:solidFill>
                    <a:srgbClr val="000000"/>
                  </a:solidFill>
                  <a:latin typeface="Open Sans Light"/>
                </a:rPr>
                <a:t>	Carbon monoxide (CO)</a:t>
              </a:r>
            </a:p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>
                  <a:solidFill>
                    <a:srgbClr val="000000"/>
                  </a:solidFill>
                  <a:latin typeface="Open Sans Light"/>
                </a:rPr>
                <a:t>Nitrogen oxides (NOX)</a:t>
              </a:r>
            </a:p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>
                  <a:solidFill>
                    <a:srgbClr val="000000"/>
                  </a:solidFill>
                  <a:latin typeface="Open Sans Light"/>
                </a:rPr>
                <a:t>	Sulfur dioxide (SO2)</a:t>
              </a:r>
            </a:p>
            <a:p>
              <a:pPr marL="771762" lvl="1" indent="-385881">
                <a:lnSpc>
                  <a:spcPts val="5004"/>
                </a:lnSpc>
                <a:buFont typeface="Arial"/>
                <a:buChar char="•"/>
              </a:pPr>
              <a:r>
                <a:rPr lang="en-US" sz="3574">
                  <a:solidFill>
                    <a:srgbClr val="000000"/>
                  </a:solidFill>
                  <a:latin typeface="Open Sans Light"/>
                </a:rPr>
                <a:t>	Ozone (O3)</a:t>
              </a:r>
            </a:p>
            <a:p>
              <a:pPr>
                <a:lnSpc>
                  <a:spcPts val="5004"/>
                </a:lnSpc>
              </a:pPr>
              <a:endParaRPr lang="en-US" sz="3574">
                <a:solidFill>
                  <a:srgbClr val="000000"/>
                </a:solidFill>
                <a:latin typeface="Open Sans Light"/>
              </a:endParaRPr>
            </a:p>
          </p:txBody>
        </p:sp>
      </p:grp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B6FB227E-D3DD-4A70-A795-F0203CA2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331722">
            <a:off x="881004" y="318899"/>
            <a:ext cx="1803914" cy="1864622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D72E491A-4B8C-47CC-A375-75F7ECF0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49"/>
          <a:stretch>
            <a:fillRect/>
          </a:stretch>
        </p:blipFill>
        <p:spPr>
          <a:xfrm>
            <a:off x="-3262881" y="1946745"/>
            <a:ext cx="11053915" cy="63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1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9CA34C-F521-4654-B288-9F653670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51455" y="7841680"/>
            <a:ext cx="3270713" cy="3194056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39FC3153-A693-44EE-8457-B18E6E81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4407979">
            <a:off x="6594292" y="7640545"/>
            <a:ext cx="1934458" cy="2241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A3734D-83DE-49AC-B319-80BAF9249C46}"/>
              </a:ext>
            </a:extLst>
          </p:cNvPr>
          <p:cNvSpPr txBox="1"/>
          <p:nvPr/>
        </p:nvSpPr>
        <p:spPr>
          <a:xfrm>
            <a:off x="1028700" y="4013708"/>
            <a:ext cx="5468568" cy="2259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242423"/>
                </a:solidFill>
                <a:latin typeface="Heebo Regular"/>
              </a:rPr>
              <a:t>POLLUTION DETECTOR SENSORS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A3376F1A-AC3D-4942-A646-E197A6218477}"/>
              </a:ext>
            </a:extLst>
          </p:cNvPr>
          <p:cNvSpPr txBox="1"/>
          <p:nvPr/>
        </p:nvSpPr>
        <p:spPr>
          <a:xfrm>
            <a:off x="8026553" y="3220100"/>
            <a:ext cx="3512264" cy="3780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600" spc="-36">
                <a:solidFill>
                  <a:srgbClr val="242423"/>
                </a:solidFill>
                <a:latin typeface="Open Sans Light"/>
              </a:rPr>
              <a:t>Gas Detector Sensors:</a:t>
            </a:r>
          </a:p>
          <a:p>
            <a:pPr>
              <a:lnSpc>
                <a:spcPts val="5039"/>
              </a:lnSpc>
            </a:pPr>
            <a:endParaRPr lang="en-US" sz="3600" spc="-36">
              <a:solidFill>
                <a:srgbClr val="242423"/>
              </a:solidFill>
              <a:latin typeface="Open Sans Light"/>
            </a:endParaRPr>
          </a:p>
          <a:p>
            <a:pPr marL="777240" lvl="1" indent="-388620">
              <a:lnSpc>
                <a:spcPts val="5039"/>
              </a:lnSpc>
              <a:buFont typeface="Arial"/>
              <a:buChar char="•"/>
            </a:pPr>
            <a:r>
              <a:rPr lang="en-US" sz="3599" spc="-35">
                <a:solidFill>
                  <a:srgbClr val="242423"/>
                </a:solidFill>
                <a:latin typeface="Open Sans Light"/>
              </a:rPr>
              <a:t>MQ 2</a:t>
            </a:r>
          </a:p>
          <a:p>
            <a:pPr marL="777240" lvl="1" indent="-388620">
              <a:lnSpc>
                <a:spcPts val="5039"/>
              </a:lnSpc>
              <a:buFont typeface="Arial"/>
              <a:buChar char="•"/>
            </a:pPr>
            <a:r>
              <a:rPr lang="en-US" sz="3599" spc="-35">
                <a:solidFill>
                  <a:srgbClr val="242423"/>
                </a:solidFill>
                <a:latin typeface="Open Sans Light"/>
              </a:rPr>
              <a:t>MQ 7 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599" spc="-35">
                <a:solidFill>
                  <a:srgbClr val="242423"/>
                </a:solidFill>
                <a:latin typeface="Open Sans Light"/>
              </a:rPr>
              <a:t>MQ135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xmlns="" id="{D0A3D66D-D9CA-4BA0-B7A6-86DD90589183}"/>
              </a:ext>
            </a:extLst>
          </p:cNvPr>
          <p:cNvSpPr txBox="1"/>
          <p:nvPr/>
        </p:nvSpPr>
        <p:spPr>
          <a:xfrm>
            <a:off x="13242807" y="3127315"/>
            <a:ext cx="3512264" cy="314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600" spc="-36" dirty="0">
                <a:solidFill>
                  <a:srgbClr val="242423"/>
                </a:solidFill>
                <a:latin typeface="Open Sans Light"/>
              </a:rPr>
              <a:t>Dust Detector Sensors:</a:t>
            </a:r>
          </a:p>
          <a:p>
            <a:pPr>
              <a:lnSpc>
                <a:spcPts val="5039"/>
              </a:lnSpc>
            </a:pPr>
            <a:endParaRPr lang="en-US" sz="3600" spc="-36" dirty="0">
              <a:solidFill>
                <a:srgbClr val="242423"/>
              </a:solidFill>
              <a:latin typeface="Open Sans Light"/>
            </a:endParaRPr>
          </a:p>
          <a:p>
            <a:pPr marL="777240" lvl="1" indent="-388620">
              <a:lnSpc>
                <a:spcPts val="5039"/>
              </a:lnSpc>
              <a:buFont typeface="Arial"/>
              <a:buChar char="•"/>
            </a:pPr>
            <a:r>
              <a:rPr lang="en-US" sz="3599" spc="-35" dirty="0">
                <a:solidFill>
                  <a:srgbClr val="242423"/>
                </a:solidFill>
                <a:latin typeface="Open Sans Light"/>
              </a:rPr>
              <a:t>PM 2.5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599" spc="-35" dirty="0">
                <a:solidFill>
                  <a:srgbClr val="242423"/>
                </a:solidFill>
                <a:latin typeface="Open Sans Light"/>
              </a:rPr>
              <a:t>PM10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xmlns="" id="{97750ADE-EA2E-4131-8A0F-D07B052AC3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464165" y="499544"/>
            <a:ext cx="2290907" cy="1988809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xmlns="" id="{4D87C579-7D6F-4273-BA75-08CC7971D4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4317319">
            <a:off x="2339894" y="-1018754"/>
            <a:ext cx="3681145" cy="3493680"/>
          </a:xfrm>
          <a:prstGeom prst="rect">
            <a:avLst/>
          </a:prstGeom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xmlns="" id="{A1DB3427-8E98-4B9D-854E-12ED60E339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1124000">
            <a:off x="8547456" y="253467"/>
            <a:ext cx="2866479" cy="2065749"/>
          </a:xfrm>
          <a:prstGeom prst="rect">
            <a:avLst/>
          </a:prstGeom>
        </p:spPr>
      </p:pic>
      <p:sp>
        <p:nvSpPr>
          <p:cNvPr id="19" name="AutoShape 5">
            <a:extLst>
              <a:ext uri="{FF2B5EF4-FFF2-40B4-BE49-F238E27FC236}">
                <a16:creationId xmlns:a16="http://schemas.microsoft.com/office/drawing/2014/main" xmlns="" id="{5C224C10-F738-4C0E-BAB0-1EE2B3372A46}"/>
              </a:ext>
            </a:extLst>
          </p:cNvPr>
          <p:cNvSpPr/>
          <p:nvPr/>
        </p:nvSpPr>
        <p:spPr>
          <a:xfrm>
            <a:off x="0" y="1836839"/>
            <a:ext cx="18288000" cy="6613323"/>
          </a:xfrm>
          <a:prstGeom prst="rect">
            <a:avLst/>
          </a:prstGeom>
          <a:solidFill>
            <a:srgbClr val="F3F3F3"/>
          </a:solidFill>
        </p:spPr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xmlns="" id="{195599B2-A2F9-44C9-A6A0-28B55E17BF41}"/>
              </a:ext>
            </a:extLst>
          </p:cNvPr>
          <p:cNvSpPr txBox="1"/>
          <p:nvPr/>
        </p:nvSpPr>
        <p:spPr>
          <a:xfrm>
            <a:off x="1181100" y="4166108"/>
            <a:ext cx="5468568" cy="2259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dirty="0">
                <a:solidFill>
                  <a:srgbClr val="242423"/>
                </a:solidFill>
                <a:latin typeface="Heebo Regular"/>
              </a:rPr>
              <a:t>POLLUTION DETECTOR SENSORS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0165FB9C-5B14-4BDA-A926-9D5767DF8560}"/>
              </a:ext>
            </a:extLst>
          </p:cNvPr>
          <p:cNvSpPr txBox="1"/>
          <p:nvPr/>
        </p:nvSpPr>
        <p:spPr>
          <a:xfrm>
            <a:off x="8178953" y="3372500"/>
            <a:ext cx="3512264" cy="3780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600" spc="-36">
                <a:solidFill>
                  <a:srgbClr val="242423"/>
                </a:solidFill>
                <a:latin typeface="Open Sans Light"/>
              </a:rPr>
              <a:t>Gas Detector Sensors:</a:t>
            </a:r>
          </a:p>
          <a:p>
            <a:pPr>
              <a:lnSpc>
                <a:spcPts val="5039"/>
              </a:lnSpc>
            </a:pPr>
            <a:endParaRPr lang="en-US" sz="3600" spc="-36">
              <a:solidFill>
                <a:srgbClr val="242423"/>
              </a:solidFill>
              <a:latin typeface="Open Sans Light"/>
            </a:endParaRPr>
          </a:p>
          <a:p>
            <a:pPr marL="777240" lvl="1" indent="-388620">
              <a:lnSpc>
                <a:spcPts val="5039"/>
              </a:lnSpc>
              <a:buFont typeface="Arial"/>
              <a:buChar char="•"/>
            </a:pPr>
            <a:r>
              <a:rPr lang="en-US" sz="3599" spc="-35">
                <a:solidFill>
                  <a:srgbClr val="242423"/>
                </a:solidFill>
                <a:latin typeface="Open Sans Light"/>
              </a:rPr>
              <a:t>MQ 2</a:t>
            </a:r>
          </a:p>
          <a:p>
            <a:pPr marL="777240" lvl="1" indent="-388620">
              <a:lnSpc>
                <a:spcPts val="5039"/>
              </a:lnSpc>
              <a:buFont typeface="Arial"/>
              <a:buChar char="•"/>
            </a:pPr>
            <a:r>
              <a:rPr lang="en-US" sz="3599" spc="-35">
                <a:solidFill>
                  <a:srgbClr val="242423"/>
                </a:solidFill>
                <a:latin typeface="Open Sans Light"/>
              </a:rPr>
              <a:t>MQ 7 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599" spc="-35">
                <a:solidFill>
                  <a:srgbClr val="242423"/>
                </a:solidFill>
                <a:latin typeface="Open Sans Light"/>
              </a:rPr>
              <a:t>MQ135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B9E77461-4161-445D-8986-08403703CDB2}"/>
              </a:ext>
            </a:extLst>
          </p:cNvPr>
          <p:cNvSpPr txBox="1"/>
          <p:nvPr/>
        </p:nvSpPr>
        <p:spPr>
          <a:xfrm>
            <a:off x="13395207" y="3279715"/>
            <a:ext cx="3512264" cy="314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600" spc="-36" dirty="0">
                <a:solidFill>
                  <a:srgbClr val="242423"/>
                </a:solidFill>
                <a:latin typeface="Open Sans Light"/>
              </a:rPr>
              <a:t>Dust Detector Sensors:</a:t>
            </a:r>
          </a:p>
          <a:p>
            <a:pPr>
              <a:lnSpc>
                <a:spcPts val="5039"/>
              </a:lnSpc>
            </a:pPr>
            <a:endParaRPr lang="en-US" sz="3600" spc="-36" dirty="0">
              <a:solidFill>
                <a:srgbClr val="242423"/>
              </a:solidFill>
              <a:latin typeface="Open Sans Light"/>
            </a:endParaRPr>
          </a:p>
          <a:p>
            <a:pPr marL="777240" lvl="1" indent="-388620">
              <a:lnSpc>
                <a:spcPts val="5039"/>
              </a:lnSpc>
              <a:buFont typeface="Arial"/>
              <a:buChar char="•"/>
            </a:pPr>
            <a:r>
              <a:rPr lang="en-US" sz="3599" spc="-35" dirty="0">
                <a:solidFill>
                  <a:srgbClr val="242423"/>
                </a:solidFill>
                <a:latin typeface="Open Sans Light"/>
              </a:rPr>
              <a:t>PM 2.5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599" spc="-35" dirty="0">
                <a:solidFill>
                  <a:srgbClr val="242423"/>
                </a:solidFill>
                <a:latin typeface="Open Sans Light"/>
              </a:rPr>
              <a:t>PM10</a:t>
            </a: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xmlns="" id="{CB5D1404-285F-4F9A-A18E-8596CC65EA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1908220">
            <a:off x="-90867" y="7454961"/>
            <a:ext cx="2808945" cy="19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408</Words>
  <Application>Microsoft Office PowerPoint</Application>
  <PresentationFormat>Custom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Open Sans Light</vt:lpstr>
      <vt:lpstr>Aileron Regular Bold</vt:lpstr>
      <vt:lpstr>Times New Roman</vt:lpstr>
      <vt:lpstr>Calibri</vt:lpstr>
      <vt:lpstr>Cardo</vt:lpstr>
      <vt:lpstr>Aileron Heavy</vt:lpstr>
      <vt:lpstr>Aileron Regular</vt:lpstr>
      <vt:lpstr>Wingdings</vt:lpstr>
      <vt:lpstr>Bebas Neue</vt:lpstr>
      <vt:lpstr>Heebo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Circuit Diagram (sensors)  </vt:lpstr>
      <vt:lpstr>  Schematic Diagram ( Drone)  </vt:lpstr>
      <vt:lpstr>Complete Drone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Black Geometric Technology Keynote Presentation</dc:title>
  <dc:creator>ASUS</dc:creator>
  <cp:lastModifiedBy>Windows User</cp:lastModifiedBy>
  <cp:revision>21</cp:revision>
  <dcterms:created xsi:type="dcterms:W3CDTF">2006-08-16T00:00:00Z</dcterms:created>
  <dcterms:modified xsi:type="dcterms:W3CDTF">2020-07-19T13:52:01Z</dcterms:modified>
  <dc:identifier>DAECC5ghUOY</dc:identifier>
</cp:coreProperties>
</file>